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7" r:id="rId3"/>
    <p:sldId id="258" r:id="rId4"/>
    <p:sldId id="275" r:id="rId5"/>
    <p:sldId id="265" r:id="rId6"/>
    <p:sldId id="357" r:id="rId7"/>
    <p:sldId id="264" r:id="rId8"/>
    <p:sldId id="347" r:id="rId9"/>
    <p:sldId id="333" r:id="rId10"/>
    <p:sldId id="348" r:id="rId11"/>
    <p:sldId id="349" r:id="rId12"/>
    <p:sldId id="350" r:id="rId13"/>
    <p:sldId id="351" r:id="rId14"/>
    <p:sldId id="259" r:id="rId15"/>
    <p:sldId id="334" r:id="rId16"/>
    <p:sldId id="352" r:id="rId17"/>
    <p:sldId id="335" r:id="rId18"/>
    <p:sldId id="353" r:id="rId19"/>
    <p:sldId id="336" r:id="rId20"/>
    <p:sldId id="341" r:id="rId21"/>
    <p:sldId id="307" r:id="rId22"/>
    <p:sldId id="338" r:id="rId23"/>
    <p:sldId id="354" r:id="rId24"/>
    <p:sldId id="342" r:id="rId25"/>
    <p:sldId id="355" r:id="rId26"/>
    <p:sldId id="343" r:id="rId27"/>
    <p:sldId id="284" r:id="rId28"/>
    <p:sldId id="278" r:id="rId29"/>
    <p:sldId id="358" r:id="rId30"/>
    <p:sldId id="356" r:id="rId31"/>
    <p:sldId id="311" r:id="rId32"/>
    <p:sldId id="296" r:id="rId3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84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47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887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4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18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2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73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72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90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66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72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36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98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86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32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81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05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ommons.wikimedia.org/wiki/File:Frangipani_flower.jpg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ommons.wikimedia.org/wiki/File:Frangipani_flower.jpg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g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hyperlink" Target="https://commons.wikimedia.org/wiki/File:Frangipani_flower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mmons.wikimedia.org/wiki/File:Frangipani_flower.jpg" TargetMode="Externa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iki/File:Frangipani_flower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mmons.wikimedia.org/wiki/File:Frangipani_flower.jpg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mmons.wikimedia.org/wiki/File:Frangipani_flower.jpg" TargetMode="Externa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rangipani_flow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rangipani_flow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hyperlink" Target="https://commons.wikimedia.org/wiki/File:Frangipani_flower.jpg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ommons.wikimedia.org/wiki/File:Frangipani_flower.jpg" TargetMode="Externa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hyperlink" Target="https://commons.wikimedia.org/wiki/File:Frangipani_flower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rangipani_flow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mmons.wikimedia.org/wiki/File:Frangipani_flower.jpg" TargetMode="External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rangipani_flow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mmons.wikimedia.org/wiki/File:Frangipani_flower.jpg" TargetMode="Externa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Frangipani_flower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mmons.wikimedia.org/wiki/File:Frangipani_flower.jpg" TargetMode="Externa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rangipani_flow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rangipani_flow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rangipani_flower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ommons.wikimedia.org/wiki/File:Frangipani_flower.jp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ommons.wikimedia.org/wiki/File:Frangipani_flower.jpg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ommons.wikimedia.org/wiki/File:Frangipani_flower.jpg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6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12"/>
          <p:cNvSpPr txBox="1"/>
          <p:nvPr/>
        </p:nvSpPr>
        <p:spPr>
          <a:xfrm>
            <a:off x="63226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outdoor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adj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9;p12"/>
          <p:cNvSpPr/>
          <p:nvPr/>
        </p:nvSpPr>
        <p:spPr>
          <a:xfrm>
            <a:off x="790309" y="443425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trời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30;p12"/>
          <p:cNvSpPr/>
          <p:nvPr/>
        </p:nvSpPr>
        <p:spPr>
          <a:xfrm>
            <a:off x="1779218" y="3230524"/>
            <a:ext cx="23455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aʊtˌdɔːr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20" y="1261419"/>
            <a:ext cx="7323221" cy="5230872"/>
          </a:xfrm>
          <a:prstGeom prst="rect">
            <a:avLst/>
          </a:prstGeom>
        </p:spPr>
      </p:pic>
      <p:pic>
        <p:nvPicPr>
          <p:cNvPr id="4" name="4j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8392" y="5542759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914ABF-4DD8-2F07-1D4B-CAF309F76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9;p13"/>
          <p:cNvSpPr txBox="1"/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gifted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adj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0;p13"/>
          <p:cNvSpPr/>
          <p:nvPr/>
        </p:nvSpPr>
        <p:spPr>
          <a:xfrm>
            <a:off x="964308" y="445823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khiếu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1;p13"/>
          <p:cNvSpPr/>
          <p:nvPr/>
        </p:nvSpPr>
        <p:spPr>
          <a:xfrm>
            <a:off x="2028593" y="3150332"/>
            <a:ext cx="19223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ɡɪftɪd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onyenglish.vn - Gifted children and 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96" y="1833951"/>
            <a:ext cx="68580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j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391" y="5461389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6B31E-A626-3E51-803F-0E815AE90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3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252;p14"/>
          <p:cNvGraphicFramePr/>
          <p:nvPr>
            <p:extLst>
              <p:ext uri="{D42A27DB-BD31-4B8C-83A1-F6EECF244321}">
                <p14:modId xmlns:p14="http://schemas.microsoft.com/office/powerpoint/2010/main" val="4284299966"/>
              </p:ext>
            </p:extLst>
          </p:nvPr>
        </p:nvGraphicFramePr>
        <p:xfrm>
          <a:off x="1246531" y="1840234"/>
          <a:ext cx="10393533" cy="44798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43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5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4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66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/>
                        <a:t>Form</a:t>
                      </a:r>
                      <a:endParaRPr sz="32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/>
                        <a:t>Pronunciation</a:t>
                      </a:r>
                      <a:endParaRPr sz="32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/>
                        <a:t>Meaning</a:t>
                      </a:r>
                      <a:endParaRPr sz="32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1. entrance exam (n. phr.)</a:t>
                      </a:r>
                      <a:endParaRPr sz="2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 /ˈ</a:t>
                      </a:r>
                      <a:r>
                        <a:rPr lang="en-US" sz="2800" u="none" strike="noStrike" cap="none" dirty="0" err="1"/>
                        <a:t>entrəns</a:t>
                      </a:r>
                      <a:r>
                        <a:rPr lang="en-US" sz="2800" u="none" strike="noStrike" cap="none" dirty="0"/>
                        <a:t> </a:t>
                      </a:r>
                      <a:r>
                        <a:rPr lang="en-US" sz="2800" u="none" strike="noStrike" cap="none" dirty="0" err="1"/>
                        <a:t>ɪɡˈzæm</a:t>
                      </a:r>
                      <a:r>
                        <a:rPr lang="en-US" sz="2800" u="none" strike="noStrike" cap="none" dirty="0"/>
                        <a:t>/</a:t>
                      </a:r>
                      <a:endParaRPr sz="2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ym typeface="Calibri"/>
                        </a:rPr>
                        <a:t>kì thi đầu vào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6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ym typeface="Calibri"/>
                        </a:rPr>
                        <a:t>2. facility (n)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/</a:t>
                      </a:r>
                      <a:r>
                        <a:rPr lang="en-US" sz="2800" u="none" strike="noStrike" cap="none" dirty="0" err="1"/>
                        <a:t>fəˈsɪləti</a:t>
                      </a:r>
                      <a:r>
                        <a:rPr lang="en-US" sz="2800" u="none" strike="noStrike" cap="none" dirty="0"/>
                        <a:t>/</a:t>
                      </a:r>
                      <a:endParaRPr sz="2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sym typeface="Calibri"/>
                        </a:rPr>
                        <a:t>thiết</a:t>
                      </a:r>
                      <a:r>
                        <a:rPr lang="en-US" sz="2800" u="none" strike="noStrike" cap="none" dirty="0"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sym typeface="Calibri"/>
                        </a:rPr>
                        <a:t>bị</a:t>
                      </a:r>
                      <a:r>
                        <a:rPr lang="en-US" sz="2800" u="none" strike="noStrike" cap="none" dirty="0">
                          <a:sym typeface="Calibri"/>
                        </a:rPr>
                        <a:t> / </a:t>
                      </a:r>
                      <a:r>
                        <a:rPr lang="en-US" sz="2800" u="none" strike="noStrike" cap="none" dirty="0" err="1">
                          <a:sym typeface="Calibri"/>
                        </a:rPr>
                        <a:t>tiện</a:t>
                      </a:r>
                      <a:r>
                        <a:rPr lang="en-US" sz="2800" u="none" strike="noStrike" cap="none" dirty="0"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sym typeface="Calibri"/>
                        </a:rPr>
                        <a:t>nghi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6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ym typeface="Calibri"/>
                        </a:rPr>
                        <a:t>3. midterm (n)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/ˈmɪdtɜːm/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sym typeface="Calibri"/>
                        </a:rPr>
                        <a:t>giữa</a:t>
                      </a:r>
                      <a:r>
                        <a:rPr lang="en-US" sz="2800" u="none" strike="noStrike" cap="none" dirty="0"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sym typeface="Calibri"/>
                        </a:rPr>
                        <a:t>học</a:t>
                      </a:r>
                      <a:r>
                        <a:rPr lang="en-US" sz="2800" u="none" strike="noStrike" cap="none" dirty="0"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sym typeface="Calibri"/>
                        </a:rPr>
                        <a:t>kÌ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6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ym typeface="Calibri"/>
                        </a:rPr>
                        <a:t>4. outdoor (adj)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/ˈaʊtˌdɔːr/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/>
                        <a:t>ngoài</a:t>
                      </a:r>
                      <a:r>
                        <a:rPr lang="en-US" sz="2800" u="none" strike="noStrike" cap="none" dirty="0"/>
                        <a:t> </a:t>
                      </a:r>
                      <a:r>
                        <a:rPr lang="en-US" sz="2800" u="none" strike="noStrike" cap="none" dirty="0" err="1"/>
                        <a:t>trời</a:t>
                      </a:r>
                      <a:endParaRPr sz="2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66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ym typeface="Calibri"/>
                        </a:rPr>
                        <a:t>5. gifted (adj)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/ˈɡɪftɪd/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/>
                        <a:t>năng</a:t>
                      </a:r>
                      <a:r>
                        <a:rPr lang="en-US" sz="2800" u="none" strike="noStrike" cap="none" dirty="0"/>
                        <a:t> </a:t>
                      </a:r>
                      <a:r>
                        <a:rPr lang="en-US" sz="2800" u="none" strike="noStrike" cap="none" dirty="0" err="1"/>
                        <a:t>khiếu</a:t>
                      </a:r>
                      <a:endParaRPr sz="2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08529" y="537882"/>
            <a:ext cx="5809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eepbaby" pitchFamily="50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5" name="1j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883" y="2734077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2j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882" y="3476225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3jes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881" y="4218373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4jes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880" y="4978552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5jes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880" y="5738732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AAFF9A-C5B2-04C3-8527-3680D0A85A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8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4194" y="1016347"/>
            <a:ext cx="10203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Match the phrases with the pictures. Then listen, check, and repeat the phrases.</a:t>
            </a:r>
          </a:p>
        </p:txBody>
      </p:sp>
    </p:spTree>
    <p:extLst>
      <p:ext uri="{BB962C8B-B14F-4D97-AF65-F5344CB8AC3E}">
        <p14:creationId xmlns:p14="http://schemas.microsoft.com/office/powerpoint/2010/main" val="2043880622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58" y="481263"/>
            <a:ext cx="9104031" cy="5943599"/>
          </a:xfrm>
          <a:prstGeom prst="rect">
            <a:avLst/>
          </a:prstGeom>
        </p:spPr>
      </p:pic>
      <p:sp>
        <p:nvSpPr>
          <p:cNvPr id="12" name="Google Shape;263;p15"/>
          <p:cNvSpPr/>
          <p:nvPr/>
        </p:nvSpPr>
        <p:spPr>
          <a:xfrm>
            <a:off x="10018705" y="219625"/>
            <a:ext cx="1023017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d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65;p15"/>
          <p:cNvSpPr/>
          <p:nvPr/>
        </p:nvSpPr>
        <p:spPr>
          <a:xfrm>
            <a:off x="10018704" y="948093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c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66;p15"/>
          <p:cNvSpPr/>
          <p:nvPr/>
        </p:nvSpPr>
        <p:spPr>
          <a:xfrm>
            <a:off x="10018703" y="1676561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b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67;p15"/>
          <p:cNvSpPr/>
          <p:nvPr/>
        </p:nvSpPr>
        <p:spPr>
          <a:xfrm>
            <a:off x="10018702" y="2378803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e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68;p15"/>
          <p:cNvSpPr/>
          <p:nvPr/>
        </p:nvSpPr>
        <p:spPr>
          <a:xfrm>
            <a:off x="10018702" y="3012825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5. a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08" y="2897204"/>
            <a:ext cx="3649022" cy="3649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AF74E4-193F-C564-83E4-F4F83936B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4194" y="663650"/>
            <a:ext cx="10203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Complete the sentences with the phrases in 1.</a:t>
            </a:r>
          </a:p>
        </p:txBody>
      </p:sp>
    </p:spTree>
    <p:extLst>
      <p:ext uri="{BB962C8B-B14F-4D97-AF65-F5344CB8AC3E}">
        <p14:creationId xmlns:p14="http://schemas.microsoft.com/office/powerpoint/2010/main" val="1093381236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9;p16"/>
          <p:cNvSpPr/>
          <p:nvPr/>
        </p:nvSpPr>
        <p:spPr>
          <a:xfrm>
            <a:off x="713107" y="486890"/>
            <a:ext cx="11211098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Minh Lower Secondary School is for _____________ in the city.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____________ usually covers the first three units.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Students in my school take part in many _______________ during the school year.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school has a lot of modern _____________.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order to study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Quoc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Hoc – Hue you have to pass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a(n) __________________.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80;p16"/>
          <p:cNvSpPr/>
          <p:nvPr/>
        </p:nvSpPr>
        <p:spPr>
          <a:xfrm>
            <a:off x="7988968" y="486890"/>
            <a:ext cx="300308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gifted students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81;p16"/>
          <p:cNvSpPr/>
          <p:nvPr/>
        </p:nvSpPr>
        <p:spPr>
          <a:xfrm>
            <a:off x="1859658" y="1931029"/>
            <a:ext cx="31173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midterm test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82;p16"/>
          <p:cNvSpPr/>
          <p:nvPr/>
        </p:nvSpPr>
        <p:spPr>
          <a:xfrm>
            <a:off x="7826792" y="2677321"/>
            <a:ext cx="39160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outdoor activities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16"/>
          <p:cNvSpPr/>
          <p:nvPr/>
        </p:nvSpPr>
        <p:spPr>
          <a:xfrm>
            <a:off x="6318656" y="4188504"/>
            <a:ext cx="380125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school facilities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4;p16"/>
          <p:cNvSpPr/>
          <p:nvPr/>
        </p:nvSpPr>
        <p:spPr>
          <a:xfrm>
            <a:off x="1477708" y="5564294"/>
            <a:ext cx="38812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entrance examination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069" y="3609474"/>
            <a:ext cx="2833290" cy="3441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A00E62-0509-E216-B2D8-59A3107C7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7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4194" y="728964"/>
            <a:ext cx="1020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Work in pairs. Answer the questions about your school.</a:t>
            </a:r>
          </a:p>
        </p:txBody>
      </p:sp>
    </p:spTree>
    <p:extLst>
      <p:ext uri="{BB962C8B-B14F-4D97-AF65-F5344CB8AC3E}">
        <p14:creationId xmlns:p14="http://schemas.microsoft.com/office/powerpoint/2010/main" val="292697804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56" y="-548640"/>
            <a:ext cx="8796689" cy="7406640"/>
          </a:xfrm>
          <a:prstGeom prst="rect">
            <a:avLst/>
          </a:prstGeom>
        </p:spPr>
      </p:pic>
      <p:sp>
        <p:nvSpPr>
          <p:cNvPr id="6" name="Google Shape;295;p17"/>
          <p:cNvSpPr/>
          <p:nvPr/>
        </p:nvSpPr>
        <p:spPr>
          <a:xfrm>
            <a:off x="1249773" y="338544"/>
            <a:ext cx="5661166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Calibri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Can you name some gifted student in your school?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Calibri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When does the first-term test take place?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Calibri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 you have to take an entrance examination to study at your school?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Calibri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kind of facilities does your school have?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Calibri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types of outdoor activities do you like to take part in?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70" y="2521820"/>
            <a:ext cx="4275850" cy="5354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96" y="338544"/>
            <a:ext cx="2450727" cy="34328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E4AD15-8BDF-F8B5-DE4F-87536D659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6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95" y="-573561"/>
            <a:ext cx="7615970" cy="82324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46860" y="676225"/>
            <a:ext cx="5434290" cy="5831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 Anh is the most gifted student in my school.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The first-term test takes place in December.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No, I don’t.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My school has Science Laboratories, a library, computer room,...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I like taking part in camping.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2820" y="-115771"/>
            <a:ext cx="6854502" cy="6854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81702-82B5-B07E-9F00-12A3B332D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1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488" y="2163617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A visit to a school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8515" y="4383993"/>
            <a:ext cx="527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da Manatee Bubble" panose="02000506000000020004" pitchFamily="2" charset="0"/>
                <a:ea typeface="+mn-ea"/>
                <a:cs typeface="+mn-cs"/>
              </a:rPr>
              <a:t>A CLOSER LOOK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anda Manatee Bubble" panose="02000506000000020004" pitchFamily="2" charset="0"/>
                <a:ea typeface="+mn-ea"/>
                <a:cs typeface="+mn-cs"/>
              </a:rPr>
              <a:t>Unit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41E05-D17F-6C56-5E93-34CA5147B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9073" y="0"/>
            <a:ext cx="94384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04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21276" y="2082935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Pronunciation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9934" y="4166364"/>
            <a:ext cx="7707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/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tʃ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/ and /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dʒ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/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3A240B-2370-BC3E-B9A8-0490A316E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9073" y="0"/>
            <a:ext cx="94384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983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NUNCI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136.5655" end="19936.21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330" y="321276"/>
            <a:ext cx="10251814" cy="567917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3FBAA-94FC-B4C5-9667-FDA02BCC6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206328" y="224948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4194" y="715901"/>
            <a:ext cx="10203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Listen and repeat the words. What letters can we use to make the 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 sound? </a:t>
            </a:r>
          </a:p>
        </p:txBody>
      </p:sp>
    </p:spTree>
    <p:extLst>
      <p:ext uri="{BB962C8B-B14F-4D97-AF65-F5344CB8AC3E}">
        <p14:creationId xmlns:p14="http://schemas.microsoft.com/office/powerpoint/2010/main" val="2622648377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oogle Shape;333;p20"/>
          <p:cNvGraphicFramePr/>
          <p:nvPr>
            <p:extLst>
              <p:ext uri="{D42A27DB-BD31-4B8C-83A1-F6EECF244321}">
                <p14:modId xmlns:p14="http://schemas.microsoft.com/office/powerpoint/2010/main" val="3857658200"/>
              </p:ext>
            </p:extLst>
          </p:nvPr>
        </p:nvGraphicFramePr>
        <p:xfrm>
          <a:off x="1329641" y="1467071"/>
          <a:ext cx="8507378" cy="391345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5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1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tʃ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/</a:t>
                      </a:r>
                      <a:endParaRPr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dʒ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/</a:t>
                      </a:r>
                      <a:endParaRPr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331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r>
                        <a:rPr lang="en-US" sz="3200" dirty="0"/>
                        <a:t>erry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r>
                        <a:rPr lang="en-US" sz="3200" dirty="0"/>
                        <a:t>eaper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r>
                        <a:rPr lang="en-US" sz="3200" dirty="0"/>
                        <a:t>ildren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chemeClr val="dk1"/>
                          </a:solidFill>
                        </a:rPr>
                        <a:t>lun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tea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ch</a:t>
                      </a:r>
                      <a:r>
                        <a:rPr lang="en-US" sz="3200" dirty="0"/>
                        <a:t>er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en-US" sz="3200" dirty="0"/>
                        <a:t>am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3200" dirty="0"/>
                        <a:t>ym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en-US" sz="3200" dirty="0"/>
                        <a:t>uice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lar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3200" dirty="0"/>
                        <a:t>e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pro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en-US" sz="3200" dirty="0"/>
                        <a:t>ect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intelli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3200" dirty="0"/>
                        <a:t>ent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446" y="5778638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16" y="1646581"/>
            <a:ext cx="4943061" cy="4943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44E6E-EF58-57BD-6640-F5AE27F73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8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4194" y="755090"/>
            <a:ext cx="1020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Listen and repeat the chant. Pay attention to the sounds 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and 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dʒ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290606902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340;p21"/>
          <p:cNvPicPr preferRelativeResize="0"/>
          <p:nvPr/>
        </p:nvPicPr>
        <p:blipFill rotWithShape="1">
          <a:blip r:embed="rId4">
            <a:alphaModFix/>
          </a:blip>
          <a:srcRect l="4364" r="12877"/>
          <a:stretch/>
        </p:blipFill>
        <p:spPr>
          <a:xfrm>
            <a:off x="8152896" y="670746"/>
            <a:ext cx="3562128" cy="24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41;p21"/>
          <p:cNvPicPr preferRelativeResize="0"/>
          <p:nvPr/>
        </p:nvPicPr>
        <p:blipFill rotWithShape="1">
          <a:blip r:embed="rId5">
            <a:alphaModFix/>
          </a:blip>
          <a:srcRect l="2595" t="7535" r="11828" b="5334"/>
          <a:stretch/>
        </p:blipFill>
        <p:spPr>
          <a:xfrm>
            <a:off x="559659" y="3804645"/>
            <a:ext cx="3443112" cy="245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47;p21"/>
          <p:cNvSpPr/>
          <p:nvPr/>
        </p:nvSpPr>
        <p:spPr>
          <a:xfrm>
            <a:off x="3361038" y="481915"/>
            <a:ext cx="5511113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Orange juice, orange juice,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Who likes orange juice?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Children do, children do.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Children like orange juice.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Chicken chop, chicken chop,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Who likes chicken chop?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John does, John does.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John likes chicken chop.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113" y="3536826"/>
            <a:ext cx="3375487" cy="3375487"/>
          </a:xfrm>
          <a:prstGeom prst="rect">
            <a:avLst/>
          </a:prstGeom>
        </p:spPr>
      </p:pic>
      <p:pic>
        <p:nvPicPr>
          <p:cNvPr id="2" name="04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861" y="670746"/>
            <a:ext cx="600879" cy="600879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083627-B9ED-C764-B8F7-C335BC5A9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Consolidation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A2AAA6-9B96-94B1-24C8-BC5D9683A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9073" y="0"/>
            <a:ext cx="94384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1713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and up sit down clipar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80" y="1080993"/>
            <a:ext cx="10139330" cy="5475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24420"/>
          <a:stretch/>
        </p:blipFill>
        <p:spPr>
          <a:xfrm flipH="1">
            <a:off x="-77952" y="3818538"/>
            <a:ext cx="1839532" cy="3039462"/>
          </a:xfrm>
          <a:prstGeom prst="rect">
            <a:avLst/>
          </a:prstGeom>
        </p:spPr>
      </p:pic>
      <p:sp>
        <p:nvSpPr>
          <p:cNvPr id="2" name="Google Shape;378;p23">
            <a:extLst>
              <a:ext uri="{FF2B5EF4-FFF2-40B4-BE49-F238E27FC236}">
                <a16:creationId xmlns:a16="http://schemas.microsoft.com/office/drawing/2014/main" id="{E3547C91-4BDD-28FF-94F2-154F7B226019}"/>
              </a:ext>
            </a:extLst>
          </p:cNvPr>
          <p:cNvSpPr txBox="1"/>
          <p:nvPr/>
        </p:nvSpPr>
        <p:spPr>
          <a:xfrm>
            <a:off x="841814" y="349021"/>
            <a:ext cx="51871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Up and down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DA526-3811-0D70-3B89-7F7D654DD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3722" y="2570303"/>
            <a:ext cx="815652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432FF"/>
                </a:solidFill>
              </a:rPr>
              <a:t>- Teacher says 1-15 words containing the sound /</a:t>
            </a:r>
            <a:r>
              <a:rPr lang="en-US" sz="3000" dirty="0" err="1">
                <a:solidFill>
                  <a:srgbClr val="0432FF"/>
                </a:solidFill>
              </a:rPr>
              <a:t>tʃ</a:t>
            </a:r>
            <a:r>
              <a:rPr lang="en-US" sz="3000" dirty="0">
                <a:solidFill>
                  <a:srgbClr val="0432FF"/>
                </a:solidFill>
              </a:rPr>
              <a:t>/ and /</a:t>
            </a:r>
            <a:r>
              <a:rPr lang="en-US" sz="3000" dirty="0" err="1">
                <a:solidFill>
                  <a:srgbClr val="0432FF"/>
                </a:solidFill>
              </a:rPr>
              <a:t>dʒ</a:t>
            </a:r>
            <a:r>
              <a:rPr lang="en-US" sz="3000" dirty="0">
                <a:solidFill>
                  <a:srgbClr val="0432FF"/>
                </a:solidFill>
              </a:rPr>
              <a:t>/. Students </a:t>
            </a:r>
            <a:r>
              <a:rPr lang="en-US" sz="3000" b="1" dirty="0">
                <a:solidFill>
                  <a:srgbClr val="FF0000"/>
                </a:solidFill>
              </a:rPr>
              <a:t>stand up </a:t>
            </a:r>
            <a:r>
              <a:rPr lang="en-US" sz="3000" dirty="0">
                <a:solidFill>
                  <a:srgbClr val="0432FF"/>
                </a:solidFill>
              </a:rPr>
              <a:t>for the ones with the </a:t>
            </a:r>
            <a:r>
              <a:rPr lang="en-US" sz="3000" b="1" dirty="0">
                <a:solidFill>
                  <a:srgbClr val="FF0000"/>
                </a:solidFill>
              </a:rPr>
              <a:t>/</a:t>
            </a:r>
            <a:r>
              <a:rPr lang="en-US" sz="3000" b="1" dirty="0" err="1">
                <a:solidFill>
                  <a:srgbClr val="FF0000"/>
                </a:solidFill>
              </a:rPr>
              <a:t>tʃ</a:t>
            </a:r>
            <a:r>
              <a:rPr lang="en-US" sz="3000" b="1" dirty="0">
                <a:solidFill>
                  <a:srgbClr val="FF0000"/>
                </a:solidFill>
              </a:rPr>
              <a:t>/ </a:t>
            </a:r>
            <a:r>
              <a:rPr lang="en-US" sz="3000" dirty="0">
                <a:solidFill>
                  <a:srgbClr val="0432FF"/>
                </a:solidFill>
              </a:rPr>
              <a:t>sound, </a:t>
            </a:r>
            <a:r>
              <a:rPr lang="en-US" sz="3000" b="1" dirty="0">
                <a:solidFill>
                  <a:srgbClr val="7030A0"/>
                </a:solidFill>
              </a:rPr>
              <a:t>sit down </a:t>
            </a:r>
            <a:r>
              <a:rPr lang="en-US" sz="3000" dirty="0">
                <a:solidFill>
                  <a:srgbClr val="0432FF"/>
                </a:solidFill>
              </a:rPr>
              <a:t>for </a:t>
            </a:r>
            <a:r>
              <a:rPr lang="en-US" sz="3000" b="1" dirty="0">
                <a:solidFill>
                  <a:srgbClr val="7030A0"/>
                </a:solidFill>
              </a:rPr>
              <a:t>/</a:t>
            </a:r>
            <a:r>
              <a:rPr lang="en-US" sz="3000" b="1" dirty="0" err="1">
                <a:solidFill>
                  <a:srgbClr val="7030A0"/>
                </a:solidFill>
              </a:rPr>
              <a:t>dʒ</a:t>
            </a:r>
            <a:r>
              <a:rPr lang="en-US" sz="3000" b="1" dirty="0">
                <a:solidFill>
                  <a:srgbClr val="7030A0"/>
                </a:solidFill>
              </a:rPr>
              <a:t>/ </a:t>
            </a:r>
            <a:r>
              <a:rPr lang="en-US" sz="3000" dirty="0">
                <a:solidFill>
                  <a:srgbClr val="0432FF"/>
                </a:solidFill>
              </a:rPr>
              <a:t>sound.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09816C-1098-C069-E099-806723D1F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9073" y="0"/>
            <a:ext cx="943849" cy="7078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7B580B-A224-6487-2645-96B271D9E768}"/>
              </a:ext>
            </a:extLst>
          </p:cNvPr>
          <p:cNvSpPr/>
          <p:nvPr/>
        </p:nvSpPr>
        <p:spPr>
          <a:xfrm>
            <a:off x="2892656" y="82864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1986117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02" y="3911219"/>
            <a:ext cx="2400767" cy="2400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24420"/>
          <a:stretch/>
        </p:blipFill>
        <p:spPr>
          <a:xfrm flipH="1">
            <a:off x="-77952" y="3818538"/>
            <a:ext cx="1839532" cy="3039462"/>
          </a:xfrm>
          <a:prstGeom prst="rect">
            <a:avLst/>
          </a:prstGeom>
        </p:spPr>
      </p:pic>
      <p:graphicFrame>
        <p:nvGraphicFramePr>
          <p:cNvPr id="17" name="Google Shape;374;p23"/>
          <p:cNvGraphicFramePr/>
          <p:nvPr>
            <p:extLst>
              <p:ext uri="{D42A27DB-BD31-4B8C-83A1-F6EECF244321}">
                <p14:modId xmlns:p14="http://schemas.microsoft.com/office/powerpoint/2010/main" val="170564777"/>
              </p:ext>
            </p:extLst>
          </p:nvPr>
        </p:nvGraphicFramePr>
        <p:xfrm>
          <a:off x="1019992" y="1424908"/>
          <a:ext cx="10690838" cy="486246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45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5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50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tʃ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/</a:t>
                      </a:r>
                      <a:endParaRPr sz="3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rgbClr val="0432FF"/>
                          </a:solidFill>
                        </a:rPr>
                        <a:t>/</a:t>
                      </a:r>
                      <a:r>
                        <a:rPr lang="en-US" sz="3600" b="1" dirty="0" err="1">
                          <a:solidFill>
                            <a:srgbClr val="0432FF"/>
                          </a:solidFill>
                        </a:rPr>
                        <a:t>dʒ</a:t>
                      </a:r>
                      <a:r>
                        <a:rPr lang="en-US" sz="3600" b="1" dirty="0">
                          <a:solidFill>
                            <a:srgbClr val="0432FF"/>
                          </a:solidFill>
                        </a:rPr>
                        <a:t>/</a:t>
                      </a:r>
                      <a:endParaRPr sz="3600" b="1" dirty="0">
                        <a:solidFill>
                          <a:srgbClr val="0432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Google Shape;378;p23"/>
          <p:cNvSpPr txBox="1"/>
          <p:nvPr/>
        </p:nvSpPr>
        <p:spPr>
          <a:xfrm>
            <a:off x="841814" y="349021"/>
            <a:ext cx="51871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Up and down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379;p23"/>
          <p:cNvSpPr txBox="1"/>
          <p:nvPr/>
        </p:nvSpPr>
        <p:spPr>
          <a:xfrm>
            <a:off x="3004071" y="2584297"/>
            <a:ext cx="19684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maturity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80;p23"/>
          <p:cNvSpPr txBox="1"/>
          <p:nvPr/>
        </p:nvSpPr>
        <p:spPr>
          <a:xfrm>
            <a:off x="3004071" y="3056793"/>
            <a:ext cx="24007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exchange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1;p23"/>
          <p:cNvSpPr txBox="1"/>
          <p:nvPr/>
        </p:nvSpPr>
        <p:spPr>
          <a:xfrm>
            <a:off x="6864425" y="3035293"/>
            <a:ext cx="16553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project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82;p23"/>
          <p:cNvSpPr txBox="1"/>
          <p:nvPr/>
        </p:nvSpPr>
        <p:spPr>
          <a:xfrm>
            <a:off x="6861716" y="2584296"/>
            <a:ext cx="20142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teenager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83;p23"/>
          <p:cNvSpPr txBox="1"/>
          <p:nvPr/>
        </p:nvSpPr>
        <p:spPr>
          <a:xfrm>
            <a:off x="3015418" y="3563774"/>
            <a:ext cx="19522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chapped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84;p23"/>
          <p:cNvSpPr txBox="1"/>
          <p:nvPr/>
        </p:nvSpPr>
        <p:spPr>
          <a:xfrm>
            <a:off x="3043257" y="4048293"/>
            <a:ext cx="170943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kitchen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85;p23"/>
          <p:cNvSpPr txBox="1"/>
          <p:nvPr/>
        </p:nvSpPr>
        <p:spPr>
          <a:xfrm>
            <a:off x="6861716" y="3549236"/>
            <a:ext cx="168777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jogging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86;p23"/>
          <p:cNvSpPr txBox="1"/>
          <p:nvPr/>
        </p:nvSpPr>
        <p:spPr>
          <a:xfrm>
            <a:off x="6855868" y="4048293"/>
            <a:ext cx="202409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originate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87;p23"/>
          <p:cNvSpPr txBox="1"/>
          <p:nvPr/>
        </p:nvSpPr>
        <p:spPr>
          <a:xfrm>
            <a:off x="6864425" y="4499290"/>
            <a:ext cx="11151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jeep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88;p23"/>
          <p:cNvSpPr txBox="1"/>
          <p:nvPr/>
        </p:nvSpPr>
        <p:spPr>
          <a:xfrm>
            <a:off x="3043256" y="4499289"/>
            <a:ext cx="16512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picture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DEC8A-806A-A6E3-7F6F-0183C2C1B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97033" y="2103074"/>
            <a:ext cx="1027453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 end of the lesson, students will be able to: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lexical items related to the topic “School activities”.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correctly pronounce words that contain the sounds: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dʒ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8529" y="537882"/>
            <a:ext cx="5809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eepbaby" pitchFamily="50" charset="0"/>
                <a:ea typeface="+mn-ea"/>
                <a:cs typeface="+mn-cs"/>
              </a:rPr>
              <a:t>Homework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86" y="3146612"/>
            <a:ext cx="3320373" cy="3320373"/>
          </a:xfrm>
          <a:prstGeom prst="rect">
            <a:avLst/>
          </a:prstGeom>
        </p:spPr>
      </p:pic>
      <p:sp>
        <p:nvSpPr>
          <p:cNvPr id="7" name="Google Shape;439;p26"/>
          <p:cNvSpPr txBox="1"/>
          <p:nvPr/>
        </p:nvSpPr>
        <p:spPr>
          <a:xfrm>
            <a:off x="1110902" y="1645878"/>
            <a:ext cx="1046278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Find some more words having the sounds 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and 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by heart and write new words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Char char="-"/>
              <a:tabLst/>
              <a:defRPr/>
            </a:pPr>
            <a:r>
              <a:rPr lang="en-US" sz="3600" dirty="0">
                <a:latin typeface="Calibri" panose="020F0502020204030204"/>
              </a:rPr>
              <a:t>Prepare: A closer look 2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AE1A8-FAB9-4E27-2F16-A9C4F157D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74" y="-336177"/>
            <a:ext cx="6776267" cy="6776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" y="0"/>
            <a:ext cx="6858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BF7969-FC97-A09A-84B7-FF6B00F2C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31704" y="2089781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GAME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6849" y="4481218"/>
            <a:ext cx="5318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 the secret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09816C-1098-C069-E099-806723D1F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9073" y="0"/>
            <a:ext cx="94384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85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0792" y="2171156"/>
            <a:ext cx="8156528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432FF"/>
                </a:solidFill>
              </a:rPr>
              <a:t>- Teacher whispers some school facilities to one member from each team. The students have to pass the secrets to the person next to him/her. The last student of each team says the word out loud. 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432FF"/>
                </a:solidFill>
              </a:rPr>
              <a:t>- The team finishing more quickly and with more correct answer is the winner.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09816C-1098-C069-E099-806723D1F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9073" y="0"/>
            <a:ext cx="943849" cy="7078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7B580B-A224-6487-2645-96B271D9E768}"/>
              </a:ext>
            </a:extLst>
          </p:cNvPr>
          <p:cNvSpPr/>
          <p:nvPr/>
        </p:nvSpPr>
        <p:spPr>
          <a:xfrm>
            <a:off x="2892656" y="82864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102528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A51A2-4202-74A0-E2EB-F268C17A4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9073" y="0"/>
            <a:ext cx="94384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0030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6;p10"/>
          <p:cNvSpPr txBox="1"/>
          <p:nvPr/>
        </p:nvSpPr>
        <p:spPr>
          <a:xfrm>
            <a:off x="4596734" y="1658988"/>
            <a:ext cx="71792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54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entrance exam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(n. phr.)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07;p10"/>
          <p:cNvSpPr/>
          <p:nvPr/>
        </p:nvSpPr>
        <p:spPr>
          <a:xfrm>
            <a:off x="5383988" y="4601402"/>
            <a:ext cx="4656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vào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8;p10"/>
          <p:cNvSpPr/>
          <p:nvPr/>
        </p:nvSpPr>
        <p:spPr>
          <a:xfrm>
            <a:off x="5797775" y="3366953"/>
            <a:ext cx="38293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entrəns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ɪɡˌzæm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3" y="881689"/>
            <a:ext cx="5297090" cy="5616858"/>
          </a:xfrm>
          <a:prstGeom prst="rect">
            <a:avLst/>
          </a:prstGeom>
        </p:spPr>
      </p:pic>
      <p:pic>
        <p:nvPicPr>
          <p:cNvPr id="3" name="1j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673" y="5629458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63DE7C-F469-1B7E-9246-19971700C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5;p9"/>
          <p:cNvSpPr txBox="1"/>
          <p:nvPr/>
        </p:nvSpPr>
        <p:spPr>
          <a:xfrm>
            <a:off x="843050" y="13602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facility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(n)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196;p9"/>
          <p:cNvSpPr/>
          <p:nvPr/>
        </p:nvSpPr>
        <p:spPr>
          <a:xfrm>
            <a:off x="541928" y="3976236"/>
            <a:ext cx="56717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chất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97;p9"/>
          <p:cNvSpPr/>
          <p:nvPr/>
        </p:nvSpPr>
        <p:spPr>
          <a:xfrm>
            <a:off x="1727949" y="2814518"/>
            <a:ext cx="30146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fəˈsɪləti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57" y="0"/>
            <a:ext cx="6284495" cy="6284495"/>
          </a:xfrm>
          <a:prstGeom prst="rect">
            <a:avLst/>
          </a:prstGeom>
        </p:spPr>
      </p:pic>
      <p:pic>
        <p:nvPicPr>
          <p:cNvPr id="11" name="2j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0561" y="4987974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5C6B19-A571-8859-5C02-496A5145D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7;p11"/>
          <p:cNvSpPr txBox="1"/>
          <p:nvPr/>
        </p:nvSpPr>
        <p:spPr>
          <a:xfrm>
            <a:off x="7042015" y="4172803"/>
            <a:ext cx="3765647" cy="50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218;p11"/>
          <p:cNvSpPr/>
          <p:nvPr/>
        </p:nvSpPr>
        <p:spPr>
          <a:xfrm>
            <a:off x="903506" y="4028302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kì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19;p11"/>
          <p:cNvSpPr/>
          <p:nvPr/>
        </p:nvSpPr>
        <p:spPr>
          <a:xfrm>
            <a:off x="1701693" y="2671369"/>
            <a:ext cx="24545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mɪdtɜːm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Đào t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55" y="773021"/>
            <a:ext cx="4362307" cy="508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17;p11"/>
          <p:cNvSpPr txBox="1"/>
          <p:nvPr/>
        </p:nvSpPr>
        <p:spPr>
          <a:xfrm>
            <a:off x="812030" y="13033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midterm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(n)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3j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1589" y="5141553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BF1F6-6A61-A333-7A60-9A851C30E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206328" y="249011"/>
            <a:ext cx="569618" cy="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A569CBE-2160-43C6-85C7-3C5455A7109B}" vid="{E0A2DFF9-9C15-473F-9413-3FA66EFCBFF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726</Words>
  <Application>Microsoft Macintosh PowerPoint</Application>
  <PresentationFormat>Widescreen</PresentationFormat>
  <Paragraphs>120</Paragraphs>
  <Slides>31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Janda Manatee Bubble</vt:lpstr>
      <vt:lpstr>Myriad Pro</vt:lpstr>
      <vt:lpstr>Sleepbaby</vt:lpstr>
      <vt:lpstr>Times New Roman</vt:lpstr>
      <vt:lpstr>ToySans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2022-12-11T16:20:25Z</dcterms:created>
  <dcterms:modified xsi:type="dcterms:W3CDTF">2023-12-30T13:53:20Z</dcterms:modified>
</cp:coreProperties>
</file>