
<file path=[Content_Types].xml><?xml version="1.0" encoding="utf-8"?>
<Types xmlns="http://schemas.openxmlformats.org/package/2006/content-types">
  <Default Extension="jpeg" ContentType="image/jpeg"/>
  <Default Extension="jpg" ContentType="image/jpeg"/>
  <Default Extension="jpg!d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3" r:id="rId2"/>
  </p:sldMasterIdLst>
  <p:notesMasterIdLst>
    <p:notesMasterId r:id="rId27"/>
  </p:notesMasterIdLst>
  <p:sldIdLst>
    <p:sldId id="257" r:id="rId3"/>
    <p:sldId id="258" r:id="rId4"/>
    <p:sldId id="362" r:id="rId5"/>
    <p:sldId id="265" r:id="rId6"/>
    <p:sldId id="275" r:id="rId7"/>
    <p:sldId id="264" r:id="rId8"/>
    <p:sldId id="299" r:id="rId9"/>
    <p:sldId id="361" r:id="rId10"/>
    <p:sldId id="298" r:id="rId11"/>
    <p:sldId id="274" r:id="rId12"/>
    <p:sldId id="340" r:id="rId13"/>
    <p:sldId id="282" r:id="rId14"/>
    <p:sldId id="304" r:id="rId15"/>
    <p:sldId id="284" r:id="rId16"/>
    <p:sldId id="314" r:id="rId17"/>
    <p:sldId id="346" r:id="rId18"/>
    <p:sldId id="347" r:id="rId19"/>
    <p:sldId id="348" r:id="rId20"/>
    <p:sldId id="349" r:id="rId21"/>
    <p:sldId id="350" r:id="rId22"/>
    <p:sldId id="354" r:id="rId23"/>
    <p:sldId id="356" r:id="rId24"/>
    <p:sldId id="311" r:id="rId25"/>
    <p:sldId id="296" r:id="rId26"/>
  </p:sldIdLst>
  <p:sldSz cx="12192000" cy="6858000"/>
  <p:notesSz cx="6858000" cy="9144000"/>
  <p:defaultTextStyle>
    <a:defPPr>
      <a:defRPr lang="en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2"/>
    <p:restoredTop sz="94522"/>
  </p:normalViewPr>
  <p:slideViewPr>
    <p:cSldViewPr snapToGrid="0" snapToObjects="1">
      <p:cViewPr varScale="1">
        <p:scale>
          <a:sx n="105" d="100"/>
          <a:sy n="105" d="100"/>
        </p:scale>
        <p:origin x="74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C33B80-D8FE-A64E-95EE-0FC717EA0079}" type="datetimeFigureOut">
              <a:rPr lang="en-VN" smtClean="0"/>
              <a:t>27/10/2023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0AE75-B3EB-6A4F-B89E-3ADA22D0526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194641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26123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DF4723-A23D-4316-BDBE-93B2B2F018F6}" type="slidenum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73072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F4EFD4-4752-4997-82A1-614F6E0F796D}" type="slidenum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15679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D48AFD-C795-4AAD-9F54-6E485302551A}" type="slidenum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73783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79EF3-8D5A-4AB7-B959-96942CC17490}" type="slidenum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67325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978D40-6C64-4FEC-8099-6ECDDD85A49E}" type="slidenum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3314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1383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8425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648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9639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737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451520-96F2-4FD3-BBAE-8A3DDC7CCC6E}" type="slidenum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48339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1442D9-BB56-4F18-B68F-4BBEB0853345}" type="slidenum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2932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2563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096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6609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067" y="795867"/>
            <a:ext cx="11362267" cy="7641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067" y="1739900"/>
            <a:ext cx="11362267" cy="455506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86848-0B56-41E9-94B6-8EBCB883AEDB}" type="datetimeFigureOut">
              <a:rPr lang="en-US"/>
              <a:pPr>
                <a:defRPr/>
              </a:pPr>
              <a:t>10/27/23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4D80C-99D8-48F9-AAC2-11CBCC774B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44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19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348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8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0495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611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183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75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25755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4368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5439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3790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340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2704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5768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3424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9511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1196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5015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4399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2525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099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pxhere.com/en/photo/565471" TargetMode="External"/><Relationship Id="rId4" Type="http://schemas.openxmlformats.org/officeDocument/2006/relationships/image" Target="../media/image9.jpg!d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pxhere.com/en/photo/56547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g!d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pxhere.com/en/photo/56547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g!d"/><Relationship Id="rId5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pxhere.com/en/photo/565471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9.jpg!d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!d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xhere.com/en/photo/565471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565471" TargetMode="External"/><Relationship Id="rId2" Type="http://schemas.openxmlformats.org/officeDocument/2006/relationships/image" Target="../media/image9.jpg!d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!d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xhere.com/en/photo/565471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pxhere.com/en/photo/565471" TargetMode="External"/><Relationship Id="rId4" Type="http://schemas.openxmlformats.org/officeDocument/2006/relationships/image" Target="../media/image9.jpg!d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565471" TargetMode="External"/><Relationship Id="rId2" Type="http://schemas.openxmlformats.org/officeDocument/2006/relationships/image" Target="../media/image9.jpg!d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!d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xhere.com/en/photo/56547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hyperlink" Target="https://pxhere.com/en/photo/565471" TargetMode="External"/><Relationship Id="rId4" Type="http://schemas.openxmlformats.org/officeDocument/2006/relationships/image" Target="../media/image9.jpg!d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pxhere.com/en/photo/565471" TargetMode="External"/><Relationship Id="rId5" Type="http://schemas.openxmlformats.org/officeDocument/2006/relationships/image" Target="../media/image9.jpg!d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pxhere.com/en/photo/565471" TargetMode="External"/><Relationship Id="rId4" Type="http://schemas.openxmlformats.org/officeDocument/2006/relationships/image" Target="../media/image9.jpg!d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2063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4011" y="-1082939"/>
            <a:ext cx="3060198" cy="17983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DCC6649-A4B9-4DE0-953C-0592BE8F8EAE}"/>
              </a:ext>
            </a:extLst>
          </p:cNvPr>
          <p:cNvSpPr txBox="1"/>
          <p:nvPr/>
        </p:nvSpPr>
        <p:spPr>
          <a:xfrm>
            <a:off x="501212" y="718369"/>
            <a:ext cx="10902411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2654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Care for Animals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(take)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495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_____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care of thousands of homeless dogs and cats last year.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2654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495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_____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teenagers (join)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495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_____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Lending Hand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2015?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2654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(help)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495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________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elderly in a village last summer.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2654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Last year, we (send)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495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_____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textbooks to help children in a rural village.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2654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Tom (volunteer)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495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__________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teach English in our village last winter.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0E62B7-3CC5-4F73-A43E-8BB79CE7AE21}"/>
              </a:ext>
            </a:extLst>
          </p:cNvPr>
          <p:cNvSpPr txBox="1"/>
          <p:nvPr/>
        </p:nvSpPr>
        <p:spPr>
          <a:xfrm>
            <a:off x="4413879" y="718462"/>
            <a:ext cx="874757" cy="8334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2"/>
                </a:solidFill>
                <a:latin typeface="ChronicaPro-Book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took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432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235D75-C331-43D0-B81C-F29832D145DC}"/>
              </a:ext>
            </a:extLst>
          </p:cNvPr>
          <p:cNvSpPr txBox="1"/>
          <p:nvPr/>
        </p:nvSpPr>
        <p:spPr>
          <a:xfrm>
            <a:off x="4429767" y="2417370"/>
            <a:ext cx="768304" cy="8334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2"/>
                </a:solidFill>
                <a:latin typeface="ChronicaPro-Book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join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432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93BBC23-4FC2-43A8-B9C2-C3FE1584E619}"/>
              </a:ext>
            </a:extLst>
          </p:cNvPr>
          <p:cNvSpPr txBox="1"/>
          <p:nvPr/>
        </p:nvSpPr>
        <p:spPr>
          <a:xfrm>
            <a:off x="2398768" y="3289394"/>
            <a:ext cx="1335783" cy="8334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2"/>
                </a:solidFill>
                <a:latin typeface="ChronicaPro-Book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helped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432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76F1AFE-5DC3-4CF6-9159-449588EEAD4E}"/>
              </a:ext>
            </a:extLst>
          </p:cNvPr>
          <p:cNvSpPr txBox="1"/>
          <p:nvPr/>
        </p:nvSpPr>
        <p:spPr>
          <a:xfrm>
            <a:off x="988623" y="2433481"/>
            <a:ext cx="714929" cy="8334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2"/>
                </a:solidFill>
                <a:latin typeface="ChronicaPro-Book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Did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432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22BF53A-15A7-4E22-896C-CB086C69F61B}"/>
              </a:ext>
            </a:extLst>
          </p:cNvPr>
          <p:cNvSpPr txBox="1"/>
          <p:nvPr/>
        </p:nvSpPr>
        <p:spPr>
          <a:xfrm>
            <a:off x="3863230" y="4129123"/>
            <a:ext cx="836387" cy="8334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2"/>
                </a:solidFill>
                <a:latin typeface="ChronicaPro-Book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sent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432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50CF51-6C2E-414E-9D02-FA9AFB2F6EE6}"/>
              </a:ext>
            </a:extLst>
          </p:cNvPr>
          <p:cNvSpPr txBox="1"/>
          <p:nvPr/>
        </p:nvSpPr>
        <p:spPr>
          <a:xfrm>
            <a:off x="3190860" y="4999247"/>
            <a:ext cx="2181125" cy="8334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2"/>
                </a:solidFill>
                <a:latin typeface="ChronicaPro-Book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volunteered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432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72" t="-2499" r="2272" b="11473"/>
          <a:stretch/>
        </p:blipFill>
        <p:spPr>
          <a:xfrm>
            <a:off x="10172700" y="5528622"/>
            <a:ext cx="2019300" cy="1836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870DF3B-714F-0143-A62F-C5763B8CE1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1227583" y="264577"/>
            <a:ext cx="496017" cy="3306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6E833F6-4F48-7F43-99E2-1F8D68ED7F52}"/>
              </a:ext>
            </a:extLst>
          </p:cNvPr>
          <p:cNvSpPr txBox="1"/>
          <p:nvPr/>
        </p:nvSpPr>
        <p:spPr>
          <a:xfrm>
            <a:off x="527616" y="316958"/>
            <a:ext cx="10902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Complete the sentences with the past simple form of the given verbs.</a:t>
            </a:r>
          </a:p>
        </p:txBody>
      </p:sp>
    </p:spTree>
    <p:extLst>
      <p:ext uri="{BB962C8B-B14F-4D97-AF65-F5344CB8AC3E}">
        <p14:creationId xmlns:p14="http://schemas.microsoft.com/office/powerpoint/2010/main" val="332143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664" y="4500147"/>
            <a:ext cx="3129033" cy="31290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988E71-8C0A-4F84-94AA-A45CABA67C2F}"/>
              </a:ext>
            </a:extLst>
          </p:cNvPr>
          <p:cNvSpPr txBox="1"/>
          <p:nvPr/>
        </p:nvSpPr>
        <p:spPr>
          <a:xfrm>
            <a:off x="804798" y="2149779"/>
            <a:ext cx="10844277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2654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club members 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9495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________ 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food for patients every Sunday.</a:t>
            </a:r>
            <a:b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2654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9495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________ 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9495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_____________ 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those trees in the playground last month?</a:t>
            </a:r>
            <a:b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2654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Nick and his friends 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9495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_________________ 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rubbish on the beach now.</a:t>
            </a:r>
            <a:b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2654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Tom 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9495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______________ 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plastic bottles, and now he has some nice vases.</a:t>
            </a:r>
            <a:b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2654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 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often 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9495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____________ 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books to old people in a nursing home.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459259-4A77-401E-9BD2-B85400D116D9}"/>
              </a:ext>
            </a:extLst>
          </p:cNvPr>
          <p:cNvSpPr txBox="1"/>
          <p:nvPr/>
        </p:nvSpPr>
        <p:spPr>
          <a:xfrm>
            <a:off x="3808293" y="2401803"/>
            <a:ext cx="1040070" cy="49244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2"/>
                </a:solidFill>
                <a:latin typeface="ChronicaPro-Book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hronicaPro-Book"/>
                <a:ea typeface="+mn-ea"/>
                <a:cs typeface="+mn-cs"/>
              </a:rPr>
              <a:t>cook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432FF"/>
              </a:solidFill>
              <a:effectLst/>
              <a:uLnTx/>
              <a:uFillTx/>
              <a:latin typeface="ChronicaPro-Book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3BD31B-817A-4E62-86E9-81C071087B30}"/>
              </a:ext>
            </a:extLst>
          </p:cNvPr>
          <p:cNvSpPr txBox="1"/>
          <p:nvPr/>
        </p:nvSpPr>
        <p:spPr>
          <a:xfrm>
            <a:off x="3525360" y="3152087"/>
            <a:ext cx="1323003" cy="49244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2"/>
                </a:solidFill>
                <a:latin typeface="ChronicaPro-Book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hronicaPro-Book"/>
                <a:ea typeface="+mn-ea"/>
                <a:cs typeface="+mn-cs"/>
              </a:rPr>
              <a:t>plant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432FF"/>
              </a:solidFill>
              <a:effectLst/>
              <a:uLnTx/>
              <a:uFillTx/>
              <a:latin typeface="ChronicaPro-Book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75C003-DE5E-4A12-B21F-FAA26BF2D824}"/>
              </a:ext>
            </a:extLst>
          </p:cNvPr>
          <p:cNvSpPr txBox="1"/>
          <p:nvPr/>
        </p:nvSpPr>
        <p:spPr>
          <a:xfrm>
            <a:off x="1370653" y="3197947"/>
            <a:ext cx="720202" cy="49244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2"/>
                </a:solidFill>
                <a:latin typeface="ChronicaPro-Book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hronicaPro-Book"/>
                <a:ea typeface="+mn-ea"/>
                <a:cs typeface="+mn-cs"/>
              </a:rPr>
              <a:t>Did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432FF"/>
              </a:solidFill>
              <a:effectLst/>
              <a:uLnTx/>
              <a:uFillTx/>
              <a:latin typeface="ChronicaPro-Book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B06FEE-BE19-4364-9831-DFE1357B892B}"/>
              </a:ext>
            </a:extLst>
          </p:cNvPr>
          <p:cNvSpPr txBox="1"/>
          <p:nvPr/>
        </p:nvSpPr>
        <p:spPr>
          <a:xfrm>
            <a:off x="4057278" y="3902371"/>
            <a:ext cx="2199128" cy="49244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2"/>
                </a:solidFill>
                <a:latin typeface="ChronicaPro-Book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hronicaPro-Book"/>
                <a:ea typeface="+mn-ea"/>
                <a:cs typeface="+mn-cs"/>
              </a:rPr>
              <a:t>are picking up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432FF"/>
              </a:solidFill>
              <a:effectLst/>
              <a:uLnTx/>
              <a:uFillTx/>
              <a:latin typeface="ChronicaPro-Book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A299F4-1F02-4485-B90C-F364FE6AFBD1}"/>
              </a:ext>
            </a:extLst>
          </p:cNvPr>
          <p:cNvSpPr txBox="1"/>
          <p:nvPr/>
        </p:nvSpPr>
        <p:spPr>
          <a:xfrm>
            <a:off x="2090703" y="4643939"/>
            <a:ext cx="1666212" cy="49244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2"/>
                </a:solidFill>
                <a:latin typeface="ChronicaPro-Book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hronicaPro-Book"/>
                <a:ea typeface="+mn-ea"/>
                <a:cs typeface="+mn-cs"/>
              </a:rPr>
              <a:t>recycled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432FF"/>
              </a:solidFill>
              <a:effectLst/>
              <a:uLnTx/>
              <a:uFillTx/>
              <a:latin typeface="ChronicaPro-Book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EF8A20-A440-4D48-A2A0-9A5E8A303B56}"/>
              </a:ext>
            </a:extLst>
          </p:cNvPr>
          <p:cNvSpPr txBox="1"/>
          <p:nvPr/>
        </p:nvSpPr>
        <p:spPr>
          <a:xfrm>
            <a:off x="2923809" y="5412795"/>
            <a:ext cx="812530" cy="49244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2"/>
                </a:solidFill>
                <a:latin typeface="ChronicaPro-Book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hronicaPro-Book"/>
                <a:ea typeface="+mn-ea"/>
                <a:cs typeface="+mn-cs"/>
              </a:rPr>
              <a:t>read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432FF"/>
              </a:solidFill>
              <a:effectLst/>
              <a:uLnTx/>
              <a:uFillTx/>
              <a:latin typeface="ChronicaPro-Book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F14E02E-07D6-435E-9377-11621E585B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4103" y="1188006"/>
            <a:ext cx="6587522" cy="10260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5EEB787-6B3E-8149-A67B-A88DFC542B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1191205" y="290257"/>
            <a:ext cx="496017" cy="3306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50A8C52-7167-2A49-B0DC-2C69A361BC6B}"/>
              </a:ext>
            </a:extLst>
          </p:cNvPr>
          <p:cNvSpPr txBox="1"/>
          <p:nvPr/>
        </p:nvSpPr>
        <p:spPr>
          <a:xfrm>
            <a:off x="626058" y="335814"/>
            <a:ext cx="102036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Complete the sentences with the correct forms of the verbs from the box.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D08F12D-41C5-CEFA-9CDF-45FC9523F069}"/>
              </a:ext>
            </a:extLst>
          </p:cNvPr>
          <p:cNvCxnSpPr/>
          <p:nvPr/>
        </p:nvCxnSpPr>
        <p:spPr>
          <a:xfrm>
            <a:off x="7265227" y="2843447"/>
            <a:ext cx="153781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8006C4A-FCD4-15F9-4CA0-3606ACAD1326}"/>
              </a:ext>
            </a:extLst>
          </p:cNvPr>
          <p:cNvCxnSpPr>
            <a:cxnSpLocks/>
          </p:cNvCxnSpPr>
          <p:nvPr/>
        </p:nvCxnSpPr>
        <p:spPr>
          <a:xfrm>
            <a:off x="9055491" y="3596934"/>
            <a:ext cx="13754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94F3AC3-6340-0991-675F-1D9205FA846B}"/>
              </a:ext>
            </a:extLst>
          </p:cNvPr>
          <p:cNvCxnSpPr>
            <a:cxnSpLocks/>
          </p:cNvCxnSpPr>
          <p:nvPr/>
        </p:nvCxnSpPr>
        <p:spPr>
          <a:xfrm>
            <a:off x="9359585" y="4344015"/>
            <a:ext cx="5608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3786FD3-7050-E74B-5C58-22B4EF5D3F01}"/>
              </a:ext>
            </a:extLst>
          </p:cNvPr>
          <p:cNvCxnSpPr/>
          <p:nvPr/>
        </p:nvCxnSpPr>
        <p:spPr>
          <a:xfrm>
            <a:off x="7146694" y="5136382"/>
            <a:ext cx="153781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471204B-94DF-D792-6114-1D31B7018B74}"/>
              </a:ext>
            </a:extLst>
          </p:cNvPr>
          <p:cNvCxnSpPr>
            <a:cxnSpLocks/>
          </p:cNvCxnSpPr>
          <p:nvPr/>
        </p:nvCxnSpPr>
        <p:spPr>
          <a:xfrm flipV="1">
            <a:off x="1654638" y="5905238"/>
            <a:ext cx="711733" cy="32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20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4011" y="-1281242"/>
            <a:ext cx="3060198" cy="179832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9D70C45-2E01-4C97-9CE3-884BFC01720C}"/>
              </a:ext>
            </a:extLst>
          </p:cNvPr>
          <p:cNvSpPr txBox="1"/>
          <p:nvPr/>
        </p:nvSpPr>
        <p:spPr>
          <a:xfrm>
            <a:off x="624288" y="799933"/>
            <a:ext cx="10484214" cy="55750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2654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last year / our club / donate / books / children in rural areas.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495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_____________________________________________________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495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2654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children / send / you thank-you cards / a week ago?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495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_____________________________________________________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495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2654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/ teach / two children in grade 2 / last summer.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495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_____________________________________________________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495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2654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ast spring / we / help / the elderly / nursing home.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495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_____________________________________________________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495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2654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/ you / help / people / in flooded areas / last year?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495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_____________________________________________________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72E09B5-470C-472E-9515-7DC35605BA85}"/>
              </a:ext>
            </a:extLst>
          </p:cNvPr>
          <p:cNvSpPr txBox="1"/>
          <p:nvPr/>
        </p:nvSpPr>
        <p:spPr>
          <a:xfrm>
            <a:off x="624287" y="1231394"/>
            <a:ext cx="8886091" cy="727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Last year, our club donated books to children in rural areas.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432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F9C31E5-BB2B-4F8C-9A5B-3893609608F5}"/>
              </a:ext>
            </a:extLst>
          </p:cNvPr>
          <p:cNvSpPr txBox="1"/>
          <p:nvPr/>
        </p:nvSpPr>
        <p:spPr>
          <a:xfrm>
            <a:off x="748113" y="2320889"/>
            <a:ext cx="8886091" cy="727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Did children send you thank-you cards a week ago?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432FF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C86E914-A71C-428B-A40D-C5E072CABE23}"/>
              </a:ext>
            </a:extLst>
          </p:cNvPr>
          <p:cNvSpPr txBox="1"/>
          <p:nvPr/>
        </p:nvSpPr>
        <p:spPr>
          <a:xfrm>
            <a:off x="624287" y="3391796"/>
            <a:ext cx="8886091" cy="727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taught two children in grade 2 last summer.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432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2C59FDE-1B27-4081-AA8C-F917E26D5435}"/>
              </a:ext>
            </a:extLst>
          </p:cNvPr>
          <p:cNvSpPr txBox="1"/>
          <p:nvPr/>
        </p:nvSpPr>
        <p:spPr>
          <a:xfrm>
            <a:off x="624287" y="4462703"/>
            <a:ext cx="6979499" cy="727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Last spring, we helped the elderly in a nursing home.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432FF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CE0F1C5-C622-41F5-8DD8-E1F8EFCBD796}"/>
              </a:ext>
            </a:extLst>
          </p:cNvPr>
          <p:cNvSpPr txBox="1"/>
          <p:nvPr/>
        </p:nvSpPr>
        <p:spPr>
          <a:xfrm>
            <a:off x="624286" y="5553443"/>
            <a:ext cx="8886091" cy="727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How did you help the people in flooded areas last year?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432FF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611" y="1770123"/>
            <a:ext cx="5428766" cy="54287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4EBBF4F-C527-E54E-92B7-990CD65224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1240706" y="259224"/>
            <a:ext cx="496017" cy="3306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57202E8-9A9C-864F-AFF2-4F3A6067D6EF}"/>
              </a:ext>
            </a:extLst>
          </p:cNvPr>
          <p:cNvSpPr txBox="1"/>
          <p:nvPr/>
        </p:nvSpPr>
        <p:spPr>
          <a:xfrm>
            <a:off x="624286" y="304459"/>
            <a:ext cx="10203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Write complete sentences from the prompts.</a:t>
            </a:r>
          </a:p>
        </p:txBody>
      </p:sp>
    </p:spTree>
    <p:extLst>
      <p:ext uri="{BB962C8B-B14F-4D97-AF65-F5344CB8AC3E}">
        <p14:creationId xmlns:p14="http://schemas.microsoft.com/office/powerpoint/2010/main" val="356294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4011" y="-1259206"/>
            <a:ext cx="3060198" cy="17983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133" y="5135358"/>
            <a:ext cx="2461845" cy="246184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BABDA11-34FF-4A61-B529-3013C3C524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844" y="1176797"/>
            <a:ext cx="5443019" cy="533394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7AB4D8A-25F2-46D0-9E72-C1230B6635B3}"/>
              </a:ext>
            </a:extLst>
          </p:cNvPr>
          <p:cNvSpPr txBox="1"/>
          <p:nvPr/>
        </p:nvSpPr>
        <p:spPr>
          <a:xfrm>
            <a:off x="6306944" y="2617285"/>
            <a:ext cx="5443019" cy="2805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4494D0"/>
                </a:solidFill>
                <a:effectLst/>
                <a:uLnTx/>
                <a:uFillTx/>
                <a:latin typeface="ChronicaPro-Medium"/>
                <a:ea typeface="+mn-ea"/>
                <a:cs typeface="+mn-cs"/>
              </a:rPr>
              <a:t>Example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94D0"/>
                </a:solidFill>
                <a:effectLst/>
                <a:uLnTx/>
                <a:uFillTx/>
                <a:latin typeface="ChronicaPro-Medium"/>
                <a:ea typeface="+mn-ea"/>
                <a:cs typeface="+mn-cs"/>
              </a:rPr>
              <a:t>: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94D0"/>
                </a:solidFill>
                <a:effectLst/>
                <a:uLnTx/>
                <a:uFillTx/>
                <a:latin typeface="ChronicaPro-Medium"/>
                <a:ea typeface="+mn-ea"/>
                <a:cs typeface="+mn-cs"/>
              </a:rPr>
            </a:b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ChronicaProMediumIt"/>
                <a:ea typeface="+mn-ea"/>
                <a:cs typeface="+mn-cs"/>
              </a:rPr>
              <a:t>Tom: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ChronicaProMediumI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ChronicaPro-Book"/>
                <a:ea typeface="+mn-ea"/>
                <a:cs typeface="+mn-cs"/>
              </a:rPr>
              <a:t>I’m from the Red Cross. I worked on the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hronicaProBookIt"/>
                <a:ea typeface="+mn-ea"/>
                <a:cs typeface="+mn-cs"/>
              </a:rPr>
              <a:t>Help Lonely People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ChronicaPro-Book"/>
                <a:ea typeface="+mn-ea"/>
                <a:cs typeface="+mn-cs"/>
              </a:rPr>
              <a:t>project in 2016.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ChronicaPro-Book"/>
                <a:ea typeface="+mn-ea"/>
                <a:cs typeface="+mn-cs"/>
              </a:rPr>
            </a:b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ChronicaProMediumIt"/>
                <a:ea typeface="+mn-ea"/>
                <a:cs typeface="+mn-cs"/>
              </a:rPr>
              <a:t>Lan: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ChronicaProMediumI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ChronicaPro-Book"/>
                <a:ea typeface="+mn-ea"/>
                <a:cs typeface="+mn-cs"/>
              </a:rPr>
              <a:t>What did you do?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ChronicaPro-Book"/>
                <a:ea typeface="+mn-ea"/>
                <a:cs typeface="+mn-cs"/>
              </a:rPr>
            </a:b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ChronicaProMediumIt"/>
                <a:ea typeface="+mn-ea"/>
                <a:cs typeface="+mn-cs"/>
              </a:rPr>
              <a:t>Tom: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ChronicaProMediumI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ChronicaPro-Book"/>
                <a:ea typeface="+mn-ea"/>
                <a:cs typeface="+mn-cs"/>
              </a:rPr>
              <a:t>We helped 200 lonely people …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06944" y="1324623"/>
            <a:ext cx="4988312" cy="129266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Tom is from the Red Cross. Look at the fact sheet and ask Tom about his projects in 2016 and 2020.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41AD1C-9085-4749-9B72-0F09A1A9FF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1181830" y="299125"/>
            <a:ext cx="496017" cy="3306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D3BA9-F38B-AA40-9941-52431B9438C5}"/>
              </a:ext>
            </a:extLst>
          </p:cNvPr>
          <p:cNvSpPr txBox="1"/>
          <p:nvPr/>
        </p:nvSpPr>
        <p:spPr>
          <a:xfrm>
            <a:off x="553843" y="222691"/>
            <a:ext cx="106279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 Work in pairs. Tom is from the Red Cross. Look at the fact sheet and ask Tom about his projects in 2016 and 2018.</a:t>
            </a:r>
          </a:p>
        </p:txBody>
      </p:sp>
    </p:spTree>
    <p:extLst>
      <p:ext uri="{BB962C8B-B14F-4D97-AF65-F5344CB8AC3E}">
        <p14:creationId xmlns:p14="http://schemas.microsoft.com/office/powerpoint/2010/main" val="164400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4011" y="-1578699"/>
            <a:ext cx="3060198" cy="17983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21276" y="2580476"/>
            <a:ext cx="7165744" cy="186204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oySans" panose="02000500000000000000" pitchFamily="2" charset="0"/>
                <a:ea typeface="+mn-ea"/>
                <a:cs typeface="+mn-cs"/>
              </a:rPr>
              <a:t>Consolidation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9515" y="835250"/>
            <a:ext cx="2027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Janda Manatee Bubble" panose="02000506000000020004" pitchFamily="2" charset="0"/>
                <a:ea typeface="+mn-ea"/>
                <a:cs typeface="+mn-cs"/>
              </a:rPr>
              <a:t>Unit 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5CB025-662D-9C46-9DAD-47D50BD7D2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52500" y="0"/>
            <a:ext cx="1061829" cy="70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17138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pic>
        <p:nvPicPr>
          <p:cNvPr id="13" name="Picture 2" descr="Tất tần tận kiến thức về thì quá khứ đơn trong tiếng Anh">
            <a:extLst>
              <a:ext uri="{FF2B5EF4-FFF2-40B4-BE49-F238E27FC236}">
                <a16:creationId xmlns:a16="http://schemas.microsoft.com/office/drawing/2014/main" id="{8DB3E3EF-4E77-4DD1-996F-82A8016D9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385" y="1083305"/>
            <a:ext cx="8481089" cy="49998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092451" y="2015068"/>
            <a:ext cx="6959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What did you do yesterday?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lin Sans FB Demi" panose="020E0802020502020306" pitchFamily="34" charset="0"/>
              <a:ea typeface="+mn-ea"/>
              <a:cs typeface="+mn-cs"/>
            </a:endParaRPr>
          </a:p>
        </p:txBody>
      </p:sp>
      <p:pic>
        <p:nvPicPr>
          <p:cNvPr id="25606" name="Picture 6" descr="sf7_kids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124201"/>
            <a:ext cx="4286250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7" name="Picture 7" descr="mk10_tgdcirc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6" y="5013325"/>
            <a:ext cx="107632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67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505200" y="1676401"/>
            <a:ext cx="5410200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risten ITC" panose="03050502040202030202" pitchFamily="66" charset="0"/>
              <a:ea typeface="+mn-ea"/>
              <a:cs typeface="+mn-cs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7315200" y="4792664"/>
            <a:ext cx="1752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</p:txBody>
      </p:sp>
      <p:pic>
        <p:nvPicPr>
          <p:cNvPr id="3079" name="Picture 7" descr="Mar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905000"/>
            <a:ext cx="2178050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6553200" y="2209800"/>
            <a:ext cx="2743200" cy="533400"/>
          </a:xfrm>
          <a:prstGeom prst="plaque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I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went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fishing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3081" name="AutoShape 9"/>
          <p:cNvSpPr>
            <a:spLocks noChangeArrowheads="1"/>
          </p:cNvSpPr>
          <p:nvPr/>
        </p:nvSpPr>
        <p:spPr bwMode="auto">
          <a:xfrm>
            <a:off x="6553200" y="3124200"/>
            <a:ext cx="2743200" cy="533400"/>
          </a:xfrm>
          <a:prstGeom prst="plaque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I went shopping.</a:t>
            </a:r>
          </a:p>
        </p:txBody>
      </p:sp>
      <p:sp>
        <p:nvSpPr>
          <p:cNvPr id="3082" name="AutoShape 10"/>
          <p:cNvSpPr>
            <a:spLocks noChangeArrowheads="1"/>
          </p:cNvSpPr>
          <p:nvPr/>
        </p:nvSpPr>
        <p:spPr bwMode="auto">
          <a:xfrm>
            <a:off x="6553200" y="4114800"/>
            <a:ext cx="2743200" cy="533400"/>
          </a:xfrm>
          <a:prstGeom prst="plaque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I went camping.</a:t>
            </a:r>
          </a:p>
        </p:txBody>
      </p:sp>
      <p:sp>
        <p:nvSpPr>
          <p:cNvPr id="3086" name="AutoShape 14"/>
          <p:cNvSpPr>
            <a:spLocks noChangeArrowheads="1"/>
          </p:cNvSpPr>
          <p:nvPr/>
        </p:nvSpPr>
        <p:spPr bwMode="auto">
          <a:xfrm>
            <a:off x="3048000" y="5257800"/>
            <a:ext cx="6553200" cy="533400"/>
          </a:xfrm>
          <a:prstGeom prst="roundRect">
            <a:avLst>
              <a:gd name="adj" fmla="val 16667"/>
            </a:avLst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I </a:t>
            </a:r>
            <a:r>
              <a:rPr kumimoji="0" lang="de-DE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went</a:t>
            </a: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 </a:t>
            </a:r>
            <a:r>
              <a:rPr kumimoji="0" lang="de-DE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fishing</a:t>
            </a: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457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7315200" y="4953000"/>
            <a:ext cx="2057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</p:txBody>
      </p:sp>
      <p:sp>
        <p:nvSpPr>
          <p:cNvPr id="4107" name="AutoShape 11"/>
          <p:cNvSpPr>
            <a:spLocks noChangeArrowheads="1"/>
          </p:cNvSpPr>
          <p:nvPr/>
        </p:nvSpPr>
        <p:spPr bwMode="auto">
          <a:xfrm>
            <a:off x="6629400" y="2286000"/>
            <a:ext cx="2743200" cy="533400"/>
          </a:xfrm>
          <a:prstGeom prst="plaque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I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wrote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 a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letter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4108" name="AutoShape 12"/>
          <p:cNvSpPr>
            <a:spLocks noChangeArrowheads="1"/>
          </p:cNvSpPr>
          <p:nvPr/>
        </p:nvSpPr>
        <p:spPr bwMode="auto">
          <a:xfrm>
            <a:off x="6629400" y="3276600"/>
            <a:ext cx="2743200" cy="533400"/>
          </a:xfrm>
          <a:prstGeom prst="plaque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I played football.</a:t>
            </a:r>
          </a:p>
        </p:txBody>
      </p:sp>
      <p:sp>
        <p:nvSpPr>
          <p:cNvPr id="4109" name="AutoShape 13"/>
          <p:cNvSpPr>
            <a:spLocks noChangeArrowheads="1"/>
          </p:cNvSpPr>
          <p:nvPr/>
        </p:nvSpPr>
        <p:spPr bwMode="auto">
          <a:xfrm>
            <a:off x="6629400" y="4114800"/>
            <a:ext cx="2743200" cy="533400"/>
          </a:xfrm>
          <a:prstGeom prst="plaque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I read a book.</a:t>
            </a:r>
          </a:p>
        </p:txBody>
      </p:sp>
      <p:pic>
        <p:nvPicPr>
          <p:cNvPr id="4110" name="Picture 14" descr="Mar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286001"/>
            <a:ext cx="2408238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1" name="AutoShape 15"/>
          <p:cNvSpPr>
            <a:spLocks noChangeArrowheads="1"/>
          </p:cNvSpPr>
          <p:nvPr/>
        </p:nvSpPr>
        <p:spPr bwMode="auto">
          <a:xfrm>
            <a:off x="3048000" y="5257800"/>
            <a:ext cx="6553200" cy="533400"/>
          </a:xfrm>
          <a:prstGeom prst="roundRect">
            <a:avLst>
              <a:gd name="adj" fmla="val 16667"/>
            </a:avLst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I </a:t>
            </a:r>
            <a:r>
              <a:rPr kumimoji="0" lang="de-DE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read</a:t>
            </a: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 a </a:t>
            </a:r>
            <a:r>
              <a:rPr kumimoji="0" lang="de-DE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book</a:t>
            </a: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525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505200" y="1676400"/>
            <a:ext cx="5410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6629400" y="2286000"/>
            <a:ext cx="2971800" cy="533400"/>
          </a:xfrm>
          <a:prstGeom prst="plaque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I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washed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the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dishes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6629400" y="3276600"/>
            <a:ext cx="2971800" cy="533400"/>
          </a:xfrm>
          <a:prstGeom prst="plaque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I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cleaned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the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 flat.</a:t>
            </a:r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>
            <a:off x="6629400" y="4343400"/>
            <a:ext cx="2971800" cy="533400"/>
          </a:xfrm>
          <a:prstGeom prst="plaque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I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baked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 a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cake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.</a:t>
            </a:r>
          </a:p>
        </p:txBody>
      </p:sp>
      <p:pic>
        <p:nvPicPr>
          <p:cNvPr id="5129" name="Picture 9" descr="Mar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057401"/>
            <a:ext cx="2457450" cy="293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AutoShape 10"/>
          <p:cNvSpPr>
            <a:spLocks noChangeArrowheads="1"/>
          </p:cNvSpPr>
          <p:nvPr/>
        </p:nvSpPr>
        <p:spPr bwMode="auto">
          <a:xfrm>
            <a:off x="3048000" y="5257800"/>
            <a:ext cx="6553200" cy="533400"/>
          </a:xfrm>
          <a:prstGeom prst="roundRect">
            <a:avLst>
              <a:gd name="adj" fmla="val 16667"/>
            </a:avLst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I </a:t>
            </a:r>
            <a:r>
              <a:rPr kumimoji="0" lang="de-DE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baked</a:t>
            </a: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 a </a:t>
            </a:r>
            <a:r>
              <a:rPr kumimoji="0" lang="de-DE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cake</a:t>
            </a: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774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7488" y="2163617"/>
            <a:ext cx="7165744" cy="186204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oySans" panose="02000500000000000000" pitchFamily="2" charset="0"/>
                <a:ea typeface="+mn-ea"/>
                <a:cs typeface="+mn-cs"/>
              </a:rPr>
              <a:t>Community service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28515" y="4383993"/>
            <a:ext cx="5272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anda Manatee Bubble" panose="02000506000000020004" pitchFamily="2" charset="0"/>
                <a:ea typeface="+mn-ea"/>
                <a:cs typeface="+mn-cs"/>
              </a:rPr>
              <a:t>A CLOSER LOOK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9515" y="835250"/>
            <a:ext cx="2027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Janda Manatee Bubble" panose="02000506000000020004" pitchFamily="2" charset="0"/>
                <a:ea typeface="+mn-ea"/>
                <a:cs typeface="+mn-cs"/>
              </a:rPr>
              <a:t>Unit 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2A7961-8E22-1546-8BEF-8BBD74F05A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52500" y="0"/>
            <a:ext cx="1061829" cy="70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98040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505200" y="1676400"/>
            <a:ext cx="5410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</p:txBody>
      </p:sp>
      <p:pic>
        <p:nvPicPr>
          <p:cNvPr id="6221" name="Picture 77" descr="ckz8_girl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133600"/>
            <a:ext cx="2713038" cy="311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22" name="AutoShape 78"/>
          <p:cNvSpPr>
            <a:spLocks noChangeArrowheads="1"/>
          </p:cNvSpPr>
          <p:nvPr/>
        </p:nvSpPr>
        <p:spPr bwMode="auto">
          <a:xfrm>
            <a:off x="6299199" y="2430463"/>
            <a:ext cx="3979333" cy="533400"/>
          </a:xfrm>
          <a:prstGeom prst="plaque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I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watched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 TV.</a:t>
            </a:r>
          </a:p>
        </p:txBody>
      </p:sp>
      <p:sp>
        <p:nvSpPr>
          <p:cNvPr id="6223" name="AutoShape 79"/>
          <p:cNvSpPr>
            <a:spLocks noChangeArrowheads="1"/>
          </p:cNvSpPr>
          <p:nvPr/>
        </p:nvSpPr>
        <p:spPr bwMode="auto">
          <a:xfrm>
            <a:off x="6299199" y="3344863"/>
            <a:ext cx="3979333" cy="533400"/>
          </a:xfrm>
          <a:prstGeom prst="plaque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I played computer games.</a:t>
            </a:r>
          </a:p>
        </p:txBody>
      </p:sp>
      <p:sp>
        <p:nvSpPr>
          <p:cNvPr id="6224" name="AutoShape 80"/>
          <p:cNvSpPr>
            <a:spLocks noChangeArrowheads="1"/>
          </p:cNvSpPr>
          <p:nvPr/>
        </p:nvSpPr>
        <p:spPr bwMode="auto">
          <a:xfrm>
            <a:off x="6299199" y="4335463"/>
            <a:ext cx="3979333" cy="533400"/>
          </a:xfrm>
          <a:prstGeom prst="plaque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I helped my mum.</a:t>
            </a:r>
          </a:p>
        </p:txBody>
      </p:sp>
      <p:sp>
        <p:nvSpPr>
          <p:cNvPr id="6225" name="AutoShape 81"/>
          <p:cNvSpPr>
            <a:spLocks noChangeArrowheads="1"/>
          </p:cNvSpPr>
          <p:nvPr/>
        </p:nvSpPr>
        <p:spPr bwMode="auto">
          <a:xfrm>
            <a:off x="3048000" y="5257800"/>
            <a:ext cx="6553200" cy="533400"/>
          </a:xfrm>
          <a:prstGeom prst="roundRect">
            <a:avLst>
              <a:gd name="adj" fmla="val 16667"/>
            </a:avLst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I </a:t>
            </a:r>
            <a:r>
              <a:rPr kumimoji="0" lang="de-DE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played</a:t>
            </a: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 </a:t>
            </a:r>
            <a:r>
              <a:rPr kumimoji="0" lang="de-DE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computer</a:t>
            </a: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 </a:t>
            </a:r>
            <a:r>
              <a:rPr kumimoji="0" lang="de-DE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games</a:t>
            </a: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472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6" name="Imagem 17" descr="dt7_girl6 (2)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1" y="1981201"/>
            <a:ext cx="2335213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7" name="AutoShape 7"/>
          <p:cNvSpPr>
            <a:spLocks noChangeArrowheads="1"/>
          </p:cNvSpPr>
          <p:nvPr/>
        </p:nvSpPr>
        <p:spPr bwMode="auto">
          <a:xfrm>
            <a:off x="5307014" y="3008313"/>
            <a:ext cx="4937653" cy="533400"/>
          </a:xfrm>
          <a:prstGeom prst="plaque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I walked the dog.</a:t>
            </a:r>
          </a:p>
        </p:txBody>
      </p:sp>
      <p:sp>
        <p:nvSpPr>
          <p:cNvPr id="61448" name="AutoShape 8"/>
          <p:cNvSpPr>
            <a:spLocks noChangeArrowheads="1"/>
          </p:cNvSpPr>
          <p:nvPr/>
        </p:nvSpPr>
        <p:spPr bwMode="auto">
          <a:xfrm>
            <a:off x="5307014" y="3998913"/>
            <a:ext cx="4937653" cy="533400"/>
          </a:xfrm>
          <a:prstGeom prst="plaque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I played football.</a:t>
            </a:r>
          </a:p>
        </p:txBody>
      </p:sp>
      <p:sp>
        <p:nvSpPr>
          <p:cNvPr id="61449" name="AutoShape 9"/>
          <p:cNvSpPr>
            <a:spLocks noChangeArrowheads="1"/>
          </p:cNvSpPr>
          <p:nvPr/>
        </p:nvSpPr>
        <p:spPr bwMode="auto">
          <a:xfrm>
            <a:off x="5307014" y="2170113"/>
            <a:ext cx="4937653" cy="533400"/>
          </a:xfrm>
          <a:prstGeom prst="plaque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I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went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for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 a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walk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 in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the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 park.</a:t>
            </a:r>
          </a:p>
        </p:txBody>
      </p:sp>
      <p:sp>
        <p:nvSpPr>
          <p:cNvPr id="61450" name="AutoShape 10"/>
          <p:cNvSpPr>
            <a:spLocks noChangeArrowheads="1"/>
          </p:cNvSpPr>
          <p:nvPr/>
        </p:nvSpPr>
        <p:spPr bwMode="auto">
          <a:xfrm>
            <a:off x="3048000" y="5257800"/>
            <a:ext cx="6553200" cy="533400"/>
          </a:xfrm>
          <a:prstGeom prst="roundRect">
            <a:avLst>
              <a:gd name="adj" fmla="val 16667"/>
            </a:avLst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I </a:t>
            </a:r>
            <a:r>
              <a:rPr kumimoji="0" lang="de-DE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walked</a:t>
            </a: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 </a:t>
            </a:r>
            <a:r>
              <a:rPr kumimoji="0" lang="de-DE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the</a:t>
            </a: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 </a:t>
            </a:r>
            <a:r>
              <a:rPr kumimoji="0" lang="de-DE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dog</a:t>
            </a: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517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7239000" y="4945064"/>
            <a:ext cx="2209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</p:txBody>
      </p:sp>
      <p:sp>
        <p:nvSpPr>
          <p:cNvPr id="63496" name="AutoShape 8"/>
          <p:cNvSpPr>
            <a:spLocks noChangeArrowheads="1"/>
          </p:cNvSpPr>
          <p:nvPr/>
        </p:nvSpPr>
        <p:spPr bwMode="auto">
          <a:xfrm>
            <a:off x="6409265" y="1935957"/>
            <a:ext cx="3640667" cy="533400"/>
          </a:xfrm>
          <a:prstGeom prst="plaque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I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had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 a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shower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63497" name="AutoShape 9"/>
          <p:cNvSpPr>
            <a:spLocks noChangeArrowheads="1"/>
          </p:cNvSpPr>
          <p:nvPr/>
        </p:nvSpPr>
        <p:spPr bwMode="auto">
          <a:xfrm>
            <a:off x="6485465" y="2850357"/>
            <a:ext cx="3640667" cy="533400"/>
          </a:xfrm>
          <a:prstGeom prst="plaque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I brushed my hair.</a:t>
            </a:r>
          </a:p>
        </p:txBody>
      </p:sp>
      <p:sp>
        <p:nvSpPr>
          <p:cNvPr id="63498" name="AutoShape 10"/>
          <p:cNvSpPr>
            <a:spLocks noChangeArrowheads="1"/>
          </p:cNvSpPr>
          <p:nvPr/>
        </p:nvSpPr>
        <p:spPr bwMode="auto">
          <a:xfrm>
            <a:off x="6485465" y="3688557"/>
            <a:ext cx="3640667" cy="533400"/>
          </a:xfrm>
          <a:prstGeom prst="plaque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I went to bed..</a:t>
            </a:r>
          </a:p>
        </p:txBody>
      </p:sp>
      <p:pic>
        <p:nvPicPr>
          <p:cNvPr id="63499" name="Picture 11" descr="ss11_boy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524001"/>
            <a:ext cx="2814638" cy="341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500" name="AutoShape 12"/>
          <p:cNvSpPr>
            <a:spLocks noChangeArrowheads="1"/>
          </p:cNvSpPr>
          <p:nvPr/>
        </p:nvSpPr>
        <p:spPr bwMode="auto">
          <a:xfrm>
            <a:off x="3048000" y="5257800"/>
            <a:ext cx="6553200" cy="533400"/>
          </a:xfrm>
          <a:prstGeom prst="roundRect">
            <a:avLst>
              <a:gd name="adj" fmla="val 16667"/>
            </a:avLst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I </a:t>
            </a:r>
            <a:r>
              <a:rPr kumimoji="0" lang="de-DE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had</a:t>
            </a: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 a </a:t>
            </a:r>
            <a:r>
              <a:rPr kumimoji="0" lang="de-DE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shower</a:t>
            </a: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983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3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3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0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8529" y="537882"/>
            <a:ext cx="58091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leepbaby" pitchFamily="50" charset="0"/>
                <a:ea typeface="+mn-ea"/>
                <a:cs typeface="+mn-cs"/>
              </a:rPr>
              <a:t>Homework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647" y="4407373"/>
            <a:ext cx="2059612" cy="20596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9337" y="1688199"/>
            <a:ext cx="10948511" cy="4505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marR="0" lvl="0" indent="-8572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Learn by heart the grammar</a:t>
            </a:r>
          </a:p>
          <a:p>
            <a:pPr marL="857250" marR="0" lvl="0" indent="-8572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6600" dirty="0">
                <a:solidFill>
                  <a:prstClr val="black"/>
                </a:solidFill>
                <a:latin typeface="Calibri" panose="020F0502020204030204"/>
              </a:rPr>
              <a:t>Prepare: Communication</a:t>
            </a:r>
          </a:p>
          <a:p>
            <a:pPr marL="857250" marR="0" lvl="0" indent="-8572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Ex B- D (unit 3- WB)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0CEF0A-1B60-5D42-9BFD-8C3CC1A86B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1181831" y="308644"/>
            <a:ext cx="496017" cy="33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92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474" y="-336177"/>
            <a:ext cx="6776267" cy="67762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9" y="0"/>
            <a:ext cx="6858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E3F11F-C9DD-AC47-B406-9A9970DF73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1192848" y="286610"/>
            <a:ext cx="496017" cy="33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6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60555" y="773600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25013" y="892721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25773" y="330909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117332" y="2150509"/>
            <a:ext cx="8730738" cy="255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the end of the lesson, students will be able to:</a:t>
            </a:r>
          </a:p>
          <a:p>
            <a:pPr marL="457200" marR="0" lvl="0" indent="-4572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understand the use of the past simple tense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practise using the past simple tense in contexts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94382" y="1975358"/>
            <a:ext cx="7165744" cy="186204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oySans" panose="02000500000000000000" pitchFamily="2" charset="0"/>
                <a:ea typeface="+mn-ea"/>
                <a:cs typeface="+mn-cs"/>
              </a:rPr>
              <a:t>Chatting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9515" y="835250"/>
            <a:ext cx="2027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Janda Manatee Bubble" panose="02000506000000020004" pitchFamily="2" charset="0"/>
                <a:ea typeface="+mn-ea"/>
                <a:cs typeface="+mn-cs"/>
              </a:rPr>
              <a:t>Unit 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306444-D749-5748-A2B8-1DF34CF3A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52500" y="0"/>
            <a:ext cx="1061829" cy="70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285180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4011" y="-1578699"/>
            <a:ext cx="3060198" cy="17983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092" y="45729"/>
            <a:ext cx="6812271" cy="681227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9FD7D63-1D0C-4E26-83CC-97B44C1D4015}"/>
              </a:ext>
            </a:extLst>
          </p:cNvPr>
          <p:cNvSpPr txBox="1"/>
          <p:nvPr/>
        </p:nvSpPr>
        <p:spPr>
          <a:xfrm>
            <a:off x="919826" y="1160958"/>
            <a:ext cx="7977988" cy="3258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What did you do last weekend?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What did you watch yesterday?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Who did you meet two days ago?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101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4011" y="-1578699"/>
            <a:ext cx="3060198" cy="17983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21276" y="2580476"/>
            <a:ext cx="7165744" cy="186204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oySans" panose="02000500000000000000" pitchFamily="2" charset="0"/>
                <a:ea typeface="+mn-ea"/>
                <a:cs typeface="+mn-cs"/>
              </a:rPr>
              <a:t>Grammar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9515" y="835250"/>
            <a:ext cx="2027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Janda Manatee Bubble" panose="02000506000000020004" pitchFamily="2" charset="0"/>
                <a:ea typeface="+mn-ea"/>
                <a:cs typeface="+mn-cs"/>
              </a:rPr>
              <a:t>Unit 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78469" y="4642338"/>
            <a:ext cx="5741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past simple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8CDDFB-E76F-DC42-B975-F3E9EB9106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52500" y="0"/>
            <a:ext cx="1061829" cy="70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000307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820AC1-67B6-694F-9953-5AA7BAADB2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1239062" y="282454"/>
            <a:ext cx="490710" cy="3271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E240C7-8501-2B4E-8D02-DCDACAAEC3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526" y="609594"/>
            <a:ext cx="10264972" cy="534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507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28" y="433205"/>
            <a:ext cx="11126210" cy="5978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4820AC1-67B6-694F-9953-5AA7BAADB2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1239062" y="282454"/>
            <a:ext cx="490710" cy="32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333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E0C58F-86F1-4FE8-AC13-57875CA8B78B}"/>
              </a:ext>
            </a:extLst>
          </p:cNvPr>
          <p:cNvSpPr txBox="1"/>
          <p:nvPr/>
        </p:nvSpPr>
        <p:spPr>
          <a:xfrm>
            <a:off x="563862" y="363729"/>
            <a:ext cx="10702485" cy="3903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2654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Green School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495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______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vegetables for an orphanage last spring.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A9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 growing 		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A9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grew 			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A9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C.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grows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2654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Children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495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______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plastic bottles for recycling a month ago.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A9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are collecting 		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A9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collect 			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A9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C.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collected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2654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495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______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English to children in a primary school last summer.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A9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are teaching 		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A9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taught 			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A9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C.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teach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750D996-EBCE-401B-98AC-82015235FCAF}"/>
              </a:ext>
            </a:extLst>
          </p:cNvPr>
          <p:cNvSpPr/>
          <p:nvPr/>
        </p:nvSpPr>
        <p:spPr>
          <a:xfrm>
            <a:off x="4221831" y="1199204"/>
            <a:ext cx="465513" cy="443346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6DA643D-EDFB-4395-AB7F-37BAEB92248C}"/>
              </a:ext>
            </a:extLst>
          </p:cNvPr>
          <p:cNvSpPr/>
          <p:nvPr/>
        </p:nvSpPr>
        <p:spPr>
          <a:xfrm>
            <a:off x="7836627" y="2457811"/>
            <a:ext cx="465513" cy="443346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782E38F-BA1A-4F14-AECD-016EC99651D4}"/>
              </a:ext>
            </a:extLst>
          </p:cNvPr>
          <p:cNvSpPr/>
          <p:nvPr/>
        </p:nvSpPr>
        <p:spPr>
          <a:xfrm>
            <a:off x="4177400" y="3741170"/>
            <a:ext cx="465513" cy="443346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E0C58F-86F1-4FE8-AC13-57875CA8B78B}"/>
              </a:ext>
            </a:extLst>
          </p:cNvPr>
          <p:cNvSpPr txBox="1"/>
          <p:nvPr/>
        </p:nvSpPr>
        <p:spPr>
          <a:xfrm>
            <a:off x="563862" y="4103099"/>
            <a:ext cx="10669461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2654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Our school club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9495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______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gloves for old people in nursing homes last winter.</a:t>
            </a:r>
            <a:b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A9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made 			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A9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 making 			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A9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C.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make</a:t>
            </a:r>
            <a:b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2654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9495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______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bottles to help the environment last month.</a:t>
            </a:r>
            <a:b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A9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are reusing 		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A9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reuse 			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A9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C.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reused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E47653C-24DF-4831-98E5-AE22135E9EE7}"/>
              </a:ext>
            </a:extLst>
          </p:cNvPr>
          <p:cNvSpPr/>
          <p:nvPr/>
        </p:nvSpPr>
        <p:spPr>
          <a:xfrm>
            <a:off x="494523" y="4878552"/>
            <a:ext cx="465513" cy="443346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F7B7E00-2283-4116-949E-5ED053A2E288}"/>
              </a:ext>
            </a:extLst>
          </p:cNvPr>
          <p:cNvSpPr/>
          <p:nvPr/>
        </p:nvSpPr>
        <p:spPr>
          <a:xfrm>
            <a:off x="7832648" y="6068233"/>
            <a:ext cx="465513" cy="443346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A0C5A9B-D6F3-EE4D-B5C3-4B993DA94E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1273482" y="261911"/>
            <a:ext cx="496017" cy="3306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6608B7C-8ED5-BD4A-B0F9-F16753D5E7F7}"/>
              </a:ext>
            </a:extLst>
          </p:cNvPr>
          <p:cNvSpPr txBox="1"/>
          <p:nvPr/>
        </p:nvSpPr>
        <p:spPr>
          <a:xfrm>
            <a:off x="1188586" y="165640"/>
            <a:ext cx="102036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Circle the correct answer A, B or C to complete each sentence.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C559EBD-402D-C8DB-0DF0-D73D04377588}"/>
              </a:ext>
            </a:extLst>
          </p:cNvPr>
          <p:cNvCxnSpPr/>
          <p:nvPr/>
        </p:nvCxnSpPr>
        <p:spPr>
          <a:xfrm>
            <a:off x="8298161" y="951470"/>
            <a:ext cx="153781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F854D2E-BDA8-9830-C1A1-3C57D2A0DF6C}"/>
              </a:ext>
            </a:extLst>
          </p:cNvPr>
          <p:cNvCxnSpPr/>
          <p:nvPr/>
        </p:nvCxnSpPr>
        <p:spPr>
          <a:xfrm>
            <a:off x="7546185" y="2238403"/>
            <a:ext cx="153781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CF3EFBA-03C6-DAD4-6725-697A54D152A2}"/>
              </a:ext>
            </a:extLst>
          </p:cNvPr>
          <p:cNvCxnSpPr>
            <a:cxnSpLocks/>
          </p:cNvCxnSpPr>
          <p:nvPr/>
        </p:nvCxnSpPr>
        <p:spPr>
          <a:xfrm>
            <a:off x="8315093" y="3516869"/>
            <a:ext cx="167557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441E906-85A2-9252-B20C-247DCB6D8EAB}"/>
              </a:ext>
            </a:extLst>
          </p:cNvPr>
          <p:cNvCxnSpPr>
            <a:cxnSpLocks/>
          </p:cNvCxnSpPr>
          <p:nvPr/>
        </p:nvCxnSpPr>
        <p:spPr>
          <a:xfrm>
            <a:off x="9466560" y="4676804"/>
            <a:ext cx="131997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8F91557-19EB-1BBC-9055-7C91AD645C53}"/>
              </a:ext>
            </a:extLst>
          </p:cNvPr>
          <p:cNvCxnSpPr>
            <a:cxnSpLocks/>
          </p:cNvCxnSpPr>
          <p:nvPr/>
        </p:nvCxnSpPr>
        <p:spPr>
          <a:xfrm>
            <a:off x="6943494" y="5851304"/>
            <a:ext cx="13546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99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DA569CBE-2160-43C6-85C7-3C5455A7109B}" vid="{E0A2DFF9-9C15-473F-9413-3FA66EFCBFF5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845</Words>
  <Application>Microsoft Macintosh PowerPoint</Application>
  <PresentationFormat>Widescreen</PresentationFormat>
  <Paragraphs>89</Paragraphs>
  <Slides>24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43" baseType="lpstr">
      <vt:lpstr>Arial</vt:lpstr>
      <vt:lpstr>Berlin Sans FB</vt:lpstr>
      <vt:lpstr>Berlin Sans FB Demi</vt:lpstr>
      <vt:lpstr>Calibri</vt:lpstr>
      <vt:lpstr>Calibri Light</vt:lpstr>
      <vt:lpstr>ChronicaPro-Book</vt:lpstr>
      <vt:lpstr>ChronicaPro-Medium</vt:lpstr>
      <vt:lpstr>ChronicaProBookIt</vt:lpstr>
      <vt:lpstr>ChronicaProMediumIt</vt:lpstr>
      <vt:lpstr>Courier New</vt:lpstr>
      <vt:lpstr>Janda Manatee Bubble</vt:lpstr>
      <vt:lpstr>Kristen ITC</vt:lpstr>
      <vt:lpstr>Myriad Pro</vt:lpstr>
      <vt:lpstr>Sleepbaby</vt:lpstr>
      <vt:lpstr>Times New Roman</vt:lpstr>
      <vt:lpstr>ToySans</vt:lpstr>
      <vt:lpstr>Wingdings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8</cp:revision>
  <dcterms:created xsi:type="dcterms:W3CDTF">2022-10-08T15:12:01Z</dcterms:created>
  <dcterms:modified xsi:type="dcterms:W3CDTF">2023-10-27T14:23:51Z</dcterms:modified>
</cp:coreProperties>
</file>