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1"/>
  </p:sldMasterIdLst>
  <p:notesMasterIdLst>
    <p:notesMasterId r:id="rId17"/>
  </p:notesMasterIdLst>
  <p:sldIdLst>
    <p:sldId id="358" r:id="rId2"/>
    <p:sldId id="359" r:id="rId3"/>
    <p:sldId id="377" r:id="rId4"/>
    <p:sldId id="310" r:id="rId5"/>
    <p:sldId id="391" r:id="rId6"/>
    <p:sldId id="368" r:id="rId7"/>
    <p:sldId id="382" r:id="rId8"/>
    <p:sldId id="343" r:id="rId9"/>
    <p:sldId id="385" r:id="rId10"/>
    <p:sldId id="394" r:id="rId11"/>
    <p:sldId id="392" r:id="rId12"/>
    <p:sldId id="369" r:id="rId13"/>
    <p:sldId id="393" r:id="rId14"/>
    <p:sldId id="390" r:id="rId15"/>
    <p:sldId id="372" r:id="rId16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00FF"/>
    <a:srgbClr val="FFE36D"/>
    <a:srgbClr val="FFCC66"/>
    <a:srgbClr val="FFF1B3"/>
    <a:srgbClr val="CC00CC"/>
    <a:srgbClr val="C8FFFF"/>
    <a:srgbClr val="FF9900"/>
    <a:srgbClr val="FF7043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356" autoAdjust="0"/>
  </p:normalViewPr>
  <p:slideViewPr>
    <p:cSldViewPr>
      <p:cViewPr varScale="1">
        <p:scale>
          <a:sx n="72" d="100"/>
          <a:sy n="72" d="100"/>
        </p:scale>
        <p:origin x="660" y="72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0-18T08:32:13.361"/>
    </inkml:context>
    <inkml:brush xml:id="br0">
      <inkml:brushProperty name="width" value="0.1" units="cm"/>
      <inkml:brushProperty name="height" value="0.6" units="cm"/>
      <inkml:brushProperty name="color" value="#E71224"/>
      <inkml:brushProperty name="ignorePressure" value="1"/>
      <inkml:brushProperty name="inkEffects" value="pencil"/>
    </inkml:brush>
  </inkml:definitions>
  <inkml:trace contextRef="#ctx0" brushRef="#br0">1 1,'0'0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0-18T08:33:51.443"/>
    </inkml:context>
    <inkml:brush xml:id="br0">
      <inkml:brushProperty name="width" value="0.1" units="cm"/>
      <inkml:brushProperty name="height" value="0.6" units="cm"/>
      <inkml:brushProperty name="color" value="#E71224"/>
      <inkml:brushProperty name="ignorePressure" value="1"/>
      <inkml:brushProperty name="inkEffects" value="pencil"/>
    </inkml:brush>
  </inkml:definitions>
  <inkml:trace contextRef="#ctx0" brushRef="#br0">0 1,'0'0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0-18T08:33:54.097"/>
    </inkml:context>
    <inkml:brush xml:id="br0">
      <inkml:brushProperty name="width" value="0.1" units="cm"/>
      <inkml:brushProperty name="height" value="0.6" units="cm"/>
      <inkml:brushProperty name="color" value="#E71224"/>
      <inkml:brushProperty name="ignorePressure" value="1"/>
      <inkml:brushProperty name="inkEffects" value="pencil"/>
    </inkml:brush>
  </inkml:definitions>
  <inkml:trace contextRef="#ctx0" brushRef="#br0">1 0,'0'0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0-18T08:33:58.875"/>
    </inkml:context>
    <inkml:brush xml:id="br0">
      <inkml:brushProperty name="width" value="0.1" units="cm"/>
      <inkml:brushProperty name="height" value="0.6" units="cm"/>
      <inkml:brushProperty name="color" value="#E71224"/>
      <inkml:brushProperty name="ignorePressure" value="1"/>
      <inkml:brushProperty name="inkEffects" value="pencil"/>
    </inkml:brush>
  </inkml:definitions>
  <inkml:trace contextRef="#ctx0" brushRef="#br0">1 1,'0'0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0-18T08:33:59.558"/>
    </inkml:context>
    <inkml:brush xml:id="br0">
      <inkml:brushProperty name="width" value="0.1" units="cm"/>
      <inkml:brushProperty name="height" value="0.6" units="cm"/>
      <inkml:brushProperty name="color" value="#E71224"/>
      <inkml:brushProperty name="ignorePressure" value="1"/>
      <inkml:brushProperty name="inkEffects" value="pencil"/>
    </inkml:brush>
  </inkml:definitions>
  <inkml:trace contextRef="#ctx0" brushRef="#br0">1 0,'0'0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467A44-B9E3-4839-A5C6-5F8A911FFAFC}" type="datetimeFigureOut">
              <a:rPr lang="en-US" smtClean="0"/>
              <a:pPr/>
              <a:t>2/10/2023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8F8F5B-8E1F-4947-81C1-D51EE90A8652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8C4A0E-AE95-454F-A2E2-71B23AF28C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DEE483-DD1C-4192-AD40-C8F21048B1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E4362E-EEC3-4576-BDFE-7739F93EDD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CDB6DB-3D4F-49D8-8FDB-612300820E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6A0F44-ECC0-4664-BB81-4589E688E0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BB2E09-7A25-4679-9E62-65DB48CA28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40C62B-41F5-48A8-B539-C8361A2645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7130BA-9B41-4D5B-8CD7-263DBE816A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63D9F9-6FA6-4913-AC9C-E88B45A273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FEDE19-A640-4E92-93C1-021EA31184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395E3F-7D6A-4CA7-B93E-E99E08BA59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B3C4FF-FCF3-423C-AF0D-CC2F270ACB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54EED5-014E-4B21-AF20-0FAAD83CEF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49440E-59E1-47FA-B69F-0F304E9996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0BE4AC-A57C-4D7A-8622-A771FD9AD3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58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58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58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035C7E76-F3A5-4018-853D-E449C62038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  <p:sldLayoutId id="2147483663" r:id="rId12"/>
    <p:sldLayoutId id="2147483664" r:id="rId13"/>
    <p:sldLayoutId id="2147483665" r:id="rId14"/>
    <p:sldLayoutId id="2147483666" r:id="rId1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customXml" Target="../ink/ink3.xml"/><Relationship Id="rId13" Type="http://schemas.openxmlformats.org/officeDocument/2006/relationships/image" Target="../media/image2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0.png"/><Relationship Id="rId12" Type="http://schemas.openxmlformats.org/officeDocument/2006/relationships/customXml" Target="../ink/ink5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6" Type="http://schemas.openxmlformats.org/officeDocument/2006/relationships/customXml" Target="../ink/ink2.xml"/><Relationship Id="rId11" Type="http://schemas.openxmlformats.org/officeDocument/2006/relationships/image" Target="../media/image22.png"/><Relationship Id="rId5" Type="http://schemas.openxmlformats.org/officeDocument/2006/relationships/image" Target="../media/image19.png"/><Relationship Id="rId10" Type="http://schemas.openxmlformats.org/officeDocument/2006/relationships/customXml" Target="../ink/ink4.xml"/><Relationship Id="rId4" Type="http://schemas.openxmlformats.org/officeDocument/2006/relationships/customXml" Target="../ink/ink1.xml"/><Relationship Id="rId9" Type="http://schemas.openxmlformats.org/officeDocument/2006/relationships/image" Target="../media/image21.png"/><Relationship Id="rId1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microsoft.com/office/2007/relationships/media" Target="../media/media4.wav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audio" Target="../media/media5.wav"/><Relationship Id="rId11" Type="http://schemas.openxmlformats.org/officeDocument/2006/relationships/image" Target="../media/image15.png"/><Relationship Id="rId5" Type="http://schemas.microsoft.com/office/2007/relationships/media" Target="../media/media5.wav"/><Relationship Id="rId10" Type="http://schemas.openxmlformats.org/officeDocument/2006/relationships/image" Target="../media/image14.png"/><Relationship Id="rId4" Type="http://schemas.openxmlformats.org/officeDocument/2006/relationships/audio" Target="../media/media4.wav"/><Relationship Id="rId9" Type="http://schemas.openxmlformats.org/officeDocument/2006/relationships/image" Target="../media/image13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15.png"/><Relationship Id="rId5" Type="http://schemas.openxmlformats.org/officeDocument/2006/relationships/image" Target="../media/image16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Grp="1" noChangeArrowheads="1"/>
          </p:cNvSpPr>
          <p:nvPr>
            <p:ph type="title"/>
          </p:nvPr>
        </p:nvSpPr>
        <p:spPr>
          <a:xfrm>
            <a:off x="1981200" y="4800600"/>
            <a:ext cx="8229600" cy="914400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Giáo</a:t>
            </a:r>
            <a:r>
              <a:rPr 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viên</a:t>
            </a:r>
            <a:r>
              <a:rPr 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: </a:t>
            </a:r>
            <a:r>
              <a:rPr lang="en-US" sz="28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Vũ</a:t>
            </a:r>
            <a:r>
              <a:rPr lang="en-US" sz="2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Hà</a:t>
            </a:r>
            <a:r>
              <a:rPr lang="en-US" sz="2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 Thu</a:t>
            </a:r>
            <a:r>
              <a:rPr 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Tr</a:t>
            </a:r>
            <a:r>
              <a:rPr lang="vi-VN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ường</a:t>
            </a:r>
            <a:r>
              <a:rPr 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: THCS </a:t>
            </a:r>
            <a:r>
              <a:rPr lang="en-US" sz="28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Việt</a:t>
            </a:r>
            <a:r>
              <a:rPr lang="en-US" sz="2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Hưng</a:t>
            </a:r>
            <a:endParaRPr lang="en-US" sz="28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2362201"/>
            <a:ext cx="3600000" cy="344761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429000" y="762000"/>
            <a:ext cx="5314276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cap="none" spc="0">
                <a:ln w="19050">
                  <a:solidFill>
                    <a:srgbClr val="FFC00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ÂM NHẠC 6</a:t>
            </a:r>
          </a:p>
        </p:txBody>
      </p:sp>
    </p:spTree>
    <p:extLst>
      <p:ext uri="{BB962C8B-B14F-4D97-AF65-F5344CB8AC3E}">
        <p14:creationId xmlns:p14="http://schemas.microsoft.com/office/powerpoint/2010/main" val="34649245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33333E-6 C -3.33333E-6 -0.01898 -3.33333E-6 -0.03703 0.00018 -0.03703 C 0.00035 -0.03703 0.00052 -0.01898 0.00052 -3.33333E-6 C 0.00052 0.02107 0.0007 0.0419 0.00087 0.0419 C 0.00105 0.0419 0.00105 0.02107 0.00122 -3.33333E-6 C 0.00122 -0.01898 0.00139 -0.03703 0.00157 -0.03703 C 0.00174 -0.03703 0.00174 -0.01898 0.00191 -3.33333E-6 C 0.00191 0.02107 0.00191 0.0419 0.00209 0.0419 C 0.00226 0.0419 0.00261 -3.33333E-6 0.00261 0.00023 C 0.00261 -0.01898 0.00261 -0.03703 0.00278 -0.03703 C 0.00295 -0.03703 0.00313 -0.01898 0.00313 -3.33333E-6 C 0.00313 0.02107 0.0033 0.0419 0.00348 0.0419 C 0.00365 0.0419 0.00365 0.02107 0.00382 -3.33333E-6 C 0.00382 -0.01898 0.004 -0.03703 0.00417 -0.03703 C 0.00434 -0.03703 0.00434 -0.01898 0.00452 -3.33333E-6 C 0.00452 0.02107 0.00452 0.0419 0.00469 0.0419 C 0.00486 0.0419 0.00504 0.02107 0.00521 -3.33333E-6 " pathEditMode="relative" rAng="0" ptsTypes="AAAAAAAAAAAAAAAAA">
                                      <p:cBhvr>
                                        <p:cTn id="6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00" y="23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114800" y="228600"/>
            <a:ext cx="3886200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rgbClr val="0000FF"/>
                </a:solidFill>
              </a:rPr>
              <a:t>HOÀ TẤU</a:t>
            </a:r>
            <a:endParaRPr lang="vi-VN" sz="2400" b="1">
              <a:solidFill>
                <a:srgbClr val="0000FF"/>
              </a:solidFill>
            </a:endParaRPr>
          </a:p>
        </p:txBody>
      </p:sp>
      <p:pic>
        <p:nvPicPr>
          <p:cNvPr id="4" name="CD5 Hoa Tau BQ2">
            <a:hlinkClick r:id="" action="ppaction://media"/>
            <a:extLst>
              <a:ext uri="{FF2B5EF4-FFF2-40B4-BE49-F238E27FC236}">
                <a16:creationId xmlns:a16="http://schemas.microsoft.com/office/drawing/2014/main" id="{9F799ADB-3D06-4ACA-A573-0855D3D7D11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15273" r="15273"/>
          <a:stretch/>
        </p:blipFill>
        <p:spPr>
          <a:xfrm>
            <a:off x="2362200" y="842433"/>
            <a:ext cx="7467600" cy="6015567"/>
          </a:xfrm>
          <a:prstGeom prst="rect">
            <a:avLst/>
          </a:prstGeom>
        </p:spPr>
      </p:pic>
      <p:sp>
        <p:nvSpPr>
          <p:cNvPr id="6" name="Speech Bubble: Oval 5">
            <a:extLst>
              <a:ext uri="{FF2B5EF4-FFF2-40B4-BE49-F238E27FC236}">
                <a16:creationId xmlns:a16="http://schemas.microsoft.com/office/drawing/2014/main" id="{3618EA6C-EFD4-4074-8537-DB402F9D3436}"/>
              </a:ext>
            </a:extLst>
          </p:cNvPr>
          <p:cNvSpPr/>
          <p:nvPr/>
        </p:nvSpPr>
        <p:spPr bwMode="auto">
          <a:xfrm>
            <a:off x="10134600" y="1295400"/>
            <a:ext cx="1828800" cy="1371600"/>
          </a:xfrm>
          <a:prstGeom prst="wedgeEllipseCallout">
            <a:avLst>
              <a:gd name="adj1" fmla="val -54130"/>
              <a:gd name="adj2" fmla="val 33042"/>
            </a:avLst>
          </a:prstGeom>
          <a:solidFill>
            <a:schemeClr val="accent6">
              <a:lumMod val="20000"/>
              <a:lumOff val="80000"/>
            </a:schemeClr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1" u="none" strike="noStrike" cap="none" normalizeH="0" baseline="0">
                <a:ln>
                  <a:noFill/>
                </a:ln>
                <a:solidFill>
                  <a:srgbClr val="FF0000"/>
                </a:solidFill>
                <a:effectLst/>
                <a:latin typeface="Arial" charset="0"/>
              </a:rPr>
              <a:t>Bè 2</a:t>
            </a:r>
            <a:r>
              <a:rPr kumimoji="0" lang="en-US" sz="2000" b="1" i="0" u="none" strike="noStrike" cap="none" normalizeH="0" baseline="0">
                <a:ln>
                  <a:noFill/>
                </a:ln>
                <a:solidFill>
                  <a:srgbClr val="FF0000"/>
                </a:solidFill>
                <a:effectLst/>
                <a:latin typeface="Arial" charset="0"/>
              </a:rPr>
              <a:t> vào sau </a:t>
            </a:r>
            <a:r>
              <a:rPr kumimoji="0" lang="en-US" sz="2000" b="1" i="1" u="none" strike="noStrike" cap="none" normalizeH="0" baseline="0">
                <a:ln>
                  <a:noFill/>
                </a:ln>
                <a:solidFill>
                  <a:srgbClr val="FF0000"/>
                </a:solidFill>
                <a:effectLst/>
                <a:latin typeface="Arial" charset="0"/>
              </a:rPr>
              <a:t>Bè 1 </a:t>
            </a:r>
            <a:r>
              <a:rPr kumimoji="0" lang="en-US" sz="2000" b="1" i="0" u="none" strike="noStrike" cap="none" normalizeH="0" baseline="0">
                <a:ln>
                  <a:noFill/>
                </a:ln>
                <a:solidFill>
                  <a:srgbClr val="FF0000"/>
                </a:solidFill>
                <a:effectLst/>
                <a:latin typeface="Arial" charset="0"/>
              </a:rPr>
              <a:t>hai nhịp.</a:t>
            </a:r>
          </a:p>
        </p:txBody>
      </p:sp>
      <p:sp>
        <p:nvSpPr>
          <p:cNvPr id="8" name="Speech Bubble: Oval 7">
            <a:extLst>
              <a:ext uri="{FF2B5EF4-FFF2-40B4-BE49-F238E27FC236}">
                <a16:creationId xmlns:a16="http://schemas.microsoft.com/office/drawing/2014/main" id="{C07CB338-27BD-4CCA-92B6-19FDAEC2018B}"/>
              </a:ext>
            </a:extLst>
          </p:cNvPr>
          <p:cNvSpPr/>
          <p:nvPr/>
        </p:nvSpPr>
        <p:spPr bwMode="auto">
          <a:xfrm>
            <a:off x="152400" y="1243846"/>
            <a:ext cx="1905000" cy="1423154"/>
          </a:xfrm>
          <a:prstGeom prst="wedgeEllipseCallout">
            <a:avLst>
              <a:gd name="adj1" fmla="val 45777"/>
              <a:gd name="adj2" fmla="val 42272"/>
            </a:avLst>
          </a:prstGeom>
          <a:solidFill>
            <a:schemeClr val="accent5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b="1">
                <a:solidFill>
                  <a:srgbClr val="FF0000"/>
                </a:solidFill>
              </a:rPr>
              <a:t>Chơi hai lần nối tiếp nhau</a:t>
            </a:r>
            <a:endParaRPr kumimoji="0" lang="en-US" sz="2000" b="1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97903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6" grpId="0" animBg="1"/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842656"/>
          </a:xfrm>
        </p:spPr>
        <p:txBody>
          <a:bodyPr/>
          <a:lstStyle/>
          <a:p>
            <a:r>
              <a:rPr lang="en-US" sz="3600" b="1">
                <a:solidFill>
                  <a:srgbClr val="C00000"/>
                </a:solidFill>
                <a:cs typeface="Times New Roman" panose="02020603050405020304" pitchFamily="18" charset="0"/>
              </a:rPr>
              <a:t>2. </a:t>
            </a:r>
            <a:r>
              <a:rPr lang="en-US" sz="3600" b="1">
                <a:solidFill>
                  <a:srgbClr val="C00000"/>
                </a:solidFill>
              </a:rPr>
              <a:t>Ôn tập bài </a:t>
            </a:r>
            <a:r>
              <a:rPr lang="vi-VN" sz="3600" b="1">
                <a:solidFill>
                  <a:srgbClr val="C00000"/>
                </a:solidFill>
              </a:rPr>
              <a:t>tập tiết tấu</a:t>
            </a:r>
            <a:r>
              <a:rPr lang="en-US" sz="3600" b="1">
                <a:solidFill>
                  <a:srgbClr val="C00000"/>
                </a:solidFill>
              </a:rPr>
              <a:t> </a:t>
            </a:r>
            <a:endParaRPr lang="en-US" sz="3600" dirty="0">
              <a:solidFill>
                <a:srgbClr val="C00000"/>
              </a:solidFill>
            </a:endParaRPr>
          </a:p>
        </p:txBody>
      </p:sp>
      <p:pic>
        <p:nvPicPr>
          <p:cNvPr id="4" name="CD5 AmHinhTT BQ2">
            <a:hlinkClick r:id="" action="ppaction://media"/>
            <a:extLst>
              <a:ext uri="{FF2B5EF4-FFF2-40B4-BE49-F238E27FC236}">
                <a16:creationId xmlns:a16="http://schemas.microsoft.com/office/drawing/2014/main" id="{1BB16330-C5B4-4CCD-B2B0-CD71DFAB6BC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14630" t="9770" r="14630" b="9770"/>
          <a:stretch/>
        </p:blipFill>
        <p:spPr>
          <a:xfrm>
            <a:off x="1894114" y="858982"/>
            <a:ext cx="8469086" cy="5389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1694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035A1260-C03A-4897-ACD1-4978CBEBFC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76200"/>
            <a:ext cx="8991240" cy="792162"/>
          </a:xfrm>
        </p:spPr>
        <p:txBody>
          <a:bodyPr/>
          <a:lstStyle/>
          <a:p>
            <a:r>
              <a:rPr lang="en-US" sz="2800" b="1">
                <a:solidFill>
                  <a:srgbClr val="0000FF"/>
                </a:solidFill>
                <a:cs typeface="Times New Roman" panose="02020603050405020304" pitchFamily="18" charset="0"/>
              </a:rPr>
              <a:t>Ứng dụng đệm cho</a:t>
            </a:r>
            <a:r>
              <a:rPr lang="vi-VN" sz="2800" b="1">
                <a:solidFill>
                  <a:srgbClr val="0000FF"/>
                </a:solidFill>
                <a:cs typeface="Times New Roman" panose="02020603050405020304" pitchFamily="18" charset="0"/>
              </a:rPr>
              <a:t> bài hát</a:t>
            </a:r>
            <a:r>
              <a:rPr lang="en-US" sz="2800" b="1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sz="2800" b="1" i="1">
                <a:solidFill>
                  <a:srgbClr val="C00000"/>
                </a:solidFill>
                <a:cs typeface="Times New Roman" panose="02020603050405020304" pitchFamily="18" charset="0"/>
              </a:rPr>
              <a:t>Mùa xuân em tới trường</a:t>
            </a:r>
            <a:endParaRPr lang="en-US" sz="2800" b="1" i="1" dirty="0">
              <a:solidFill>
                <a:srgbClr val="C00000"/>
              </a:solidFill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p14="http://schemas.microsoft.com/office/powerpoint/2010/main" xmlns:aink="http://schemas.microsoft.com/office/drawing/2016/ink" xmlns="" Requires="p14 aink">
          <p:contentPart p14:bwMode="auto" r:id="rId4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74D5E500-2550-41BF-A035-5447CB92AC70}"/>
                  </a:ext>
                </a:extLst>
              </p14:cNvPr>
              <p14:cNvContentPartPr/>
              <p14:nvPr/>
            </p14:nvContentPartPr>
            <p14:xfrm>
              <a:off x="418755" y="1580610"/>
              <a:ext cx="360" cy="360"/>
            </p14:xfrm>
          </p:contentPart>
        </mc:Choice>
        <mc:Fallback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74D5E500-2550-41BF-A035-5447CB92AC70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01115" y="1472970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xmlns:aink="http://schemas.microsoft.com/office/drawing/2016/ink" xmlns="" Requires="p14 aink">
          <p:contentPart p14:bwMode="auto" r:id="rId6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84A25B18-0E64-48F0-A996-B4A915C511DE}"/>
                  </a:ext>
                </a:extLst>
              </p14:cNvPr>
              <p14:cNvContentPartPr/>
              <p14:nvPr/>
            </p14:nvContentPartPr>
            <p14:xfrm>
              <a:off x="8648715" y="1904610"/>
              <a:ext cx="360" cy="360"/>
            </p14:xfrm>
          </p:contentPart>
        </mc:Choice>
        <mc:Fallback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84A25B18-0E64-48F0-A996-B4A915C511DE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630715" y="1796970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xmlns:aink="http://schemas.microsoft.com/office/drawing/2016/ink" xmlns="" Requires="p14 aink">
          <p:contentPart p14:bwMode="auto" r:id="rId8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D6D18927-373B-4116-AAC1-6435541694B4}"/>
                  </a:ext>
                </a:extLst>
              </p14:cNvPr>
              <p14:cNvContentPartPr/>
              <p14:nvPr/>
            </p14:nvContentPartPr>
            <p14:xfrm>
              <a:off x="4238355" y="2133210"/>
              <a:ext cx="360" cy="360"/>
            </p14:xfrm>
          </p:contentPart>
        </mc:Choice>
        <mc:Fallback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D6D18927-373B-4116-AAC1-6435541694B4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220715" y="2025210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xmlns:aink="http://schemas.microsoft.com/office/drawing/2016/ink" xmlns="" Requires="p14 aink">
          <p:contentPart p14:bwMode="auto" r:id="rId10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63F3D73A-ECC7-4852-B024-FD533EB8ABE7}"/>
                  </a:ext>
                </a:extLst>
              </p14:cNvPr>
              <p14:cNvContentPartPr/>
              <p14:nvPr/>
            </p14:nvContentPartPr>
            <p14:xfrm>
              <a:off x="4752435" y="2523450"/>
              <a:ext cx="360" cy="360"/>
            </p14:xfrm>
          </p:contentPart>
        </mc:Choice>
        <mc:Fallback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63F3D73A-ECC7-4852-B024-FD533EB8ABE7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4734795" y="2415810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xmlns:aink="http://schemas.microsoft.com/office/drawing/2016/ink" xmlns="" Requires="p14 aink">
          <p:contentPart p14:bwMode="auto" r:id="rId12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4B092F2F-6B9F-48B4-9315-7CE1BA8BB3A6}"/>
                  </a:ext>
                </a:extLst>
              </p14:cNvPr>
              <p14:cNvContentPartPr/>
              <p14:nvPr/>
            </p14:nvContentPartPr>
            <p14:xfrm>
              <a:off x="5552715" y="3819090"/>
              <a:ext cx="360" cy="360"/>
            </p14:xfrm>
          </p:contentPart>
        </mc:Choice>
        <mc:Fallback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4B092F2F-6B9F-48B4-9315-7CE1BA8BB3A6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5535075" y="3711090"/>
                <a:ext cx="36000" cy="216000"/>
              </a:xfrm>
              <a:prstGeom prst="rect">
                <a:avLst/>
              </a:prstGeom>
            </p:spPr>
          </p:pic>
        </mc:Fallback>
      </mc:AlternateContent>
      <p:pic>
        <p:nvPicPr>
          <p:cNvPr id="9" name="CD5 Godem MuaXuanEmToiTruong BQ2">
            <a:hlinkClick r:id="" action="ppaction://media"/>
            <a:extLst>
              <a:ext uri="{FF2B5EF4-FFF2-40B4-BE49-F238E27FC236}">
                <a16:creationId xmlns:a16="http://schemas.microsoft.com/office/drawing/2014/main" id="{8A96D919-2072-4B16-9C4C-8EEED26084B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4"/>
          <a:srcRect l="2412" t="4023" r="2412" b="2874"/>
          <a:stretch/>
        </p:blipFill>
        <p:spPr>
          <a:xfrm>
            <a:off x="952500" y="914400"/>
            <a:ext cx="10287000" cy="5630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04081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video fullScrn="1"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09600" y="228600"/>
            <a:ext cx="10972800" cy="838200"/>
          </a:xfrm>
        </p:spPr>
        <p:txBody>
          <a:bodyPr/>
          <a:lstStyle/>
          <a:p>
            <a:r>
              <a:rPr lang="en-US" sz="3600" b="1">
                <a:solidFill>
                  <a:srgbClr val="0000FF"/>
                </a:solidFill>
                <a:cs typeface="Times New Roman" panose="02020603050405020304" pitchFamily="18" charset="0"/>
              </a:rPr>
              <a:t>III. </a:t>
            </a:r>
            <a:r>
              <a:rPr lang="en-US" sz="3600" b="1">
                <a:solidFill>
                  <a:srgbClr val="0000FF"/>
                </a:solidFill>
              </a:rPr>
              <a:t>Hát:  </a:t>
            </a:r>
            <a:r>
              <a:rPr lang="en-US" sz="3600" b="1">
                <a:solidFill>
                  <a:srgbClr val="C00000"/>
                </a:solidFill>
              </a:rPr>
              <a:t>Ôn tập bài </a:t>
            </a:r>
            <a:r>
              <a:rPr lang="en-US" sz="3600" b="1" i="1">
                <a:solidFill>
                  <a:srgbClr val="C00000"/>
                </a:solidFill>
              </a:rPr>
              <a:t>Mùa xuân em tới trường</a:t>
            </a:r>
            <a:endParaRPr lang="en-US" sz="3600" dirty="0">
              <a:solidFill>
                <a:srgbClr val="C00000"/>
              </a:solidFill>
            </a:endParaRPr>
          </a:p>
        </p:txBody>
      </p:sp>
      <p:pic>
        <p:nvPicPr>
          <p:cNvPr id="4" name="Karaoke MX em toitruong 4-3">
            <a:hlinkClick r:id="" action="ppaction://media"/>
            <a:extLst>
              <a:ext uri="{FF2B5EF4-FFF2-40B4-BE49-F238E27FC236}">
                <a16:creationId xmlns:a16="http://schemas.microsoft.com/office/drawing/2014/main" id="{0C0B944B-93E2-416A-886B-A5FD9A0AAAC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62200" y="1066800"/>
            <a:ext cx="7620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9802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video fullScrn="1"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DC2CAFE2-6561-4AF6-8FC0-2D0F34672E8A}"/>
              </a:ext>
            </a:extLst>
          </p:cNvPr>
          <p:cNvGrpSpPr/>
          <p:nvPr/>
        </p:nvGrpSpPr>
        <p:grpSpPr>
          <a:xfrm>
            <a:off x="431851" y="52326"/>
            <a:ext cx="11328297" cy="6827445"/>
            <a:chOff x="431851" y="52326"/>
            <a:chExt cx="11328297" cy="6827445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98C3B9EC-5C49-435A-B1D3-CF4FF0B6E11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31851" y="52326"/>
              <a:ext cx="11328297" cy="6827445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CEC53633-C136-4200-BF94-A82A872677C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914" t="58386" r="89014" b="19292"/>
            <a:stretch/>
          </p:blipFill>
          <p:spPr>
            <a:xfrm>
              <a:off x="1143000" y="4953000"/>
              <a:ext cx="914400" cy="1524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489042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444" r="21353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854076"/>
            <a:ext cx="8229600" cy="873587"/>
          </a:xfrm>
        </p:spPr>
        <p:txBody>
          <a:bodyPr/>
          <a:lstStyle/>
          <a:p>
            <a:r>
              <a:rPr lang="en-US" sz="3200" b="1" dirty="0" err="1">
                <a:solidFill>
                  <a:srgbClr val="0000FF"/>
                </a:solidFill>
              </a:rPr>
              <a:t>Dặn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dò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về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nhà</a:t>
            </a:r>
            <a:endParaRPr lang="en-US" sz="3200" b="1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67000" y="2255837"/>
            <a:ext cx="8229600" cy="3459163"/>
          </a:xfrm>
        </p:spPr>
        <p:txBody>
          <a:bodyPr/>
          <a:lstStyle/>
          <a:p>
            <a:pPr marL="0" indent="0">
              <a:buNone/>
            </a:pPr>
            <a:r>
              <a:rPr lang="en-US">
                <a:solidFill>
                  <a:srgbClr val="0000FF"/>
                </a:solidFill>
              </a:rPr>
              <a:t>- Ôn tập các nội dung đã học ở Chủ đề 5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0" y="3581400"/>
            <a:ext cx="2672071" cy="3085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4809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2362200" y="533400"/>
            <a:ext cx="7315200" cy="1470025"/>
          </a:xfrm>
          <a:solidFill>
            <a:schemeClr val="lt1">
              <a:alpha val="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en-US" b="1" dirty="0" err="1">
                <a:solidFill>
                  <a:srgbClr val="0000FF"/>
                </a:solidFill>
              </a:rPr>
              <a:t>Chủ</a:t>
            </a:r>
            <a:r>
              <a:rPr lang="en-US" b="1" dirty="0">
                <a:solidFill>
                  <a:srgbClr val="0000FF"/>
                </a:solidFill>
              </a:rPr>
              <a:t> </a:t>
            </a:r>
            <a:r>
              <a:rPr lang="en-US" b="1" err="1">
                <a:solidFill>
                  <a:srgbClr val="0000FF"/>
                </a:solidFill>
              </a:rPr>
              <a:t>đề</a:t>
            </a:r>
            <a:r>
              <a:rPr lang="en-US" b="1">
                <a:solidFill>
                  <a:srgbClr val="0000FF"/>
                </a:solidFill>
              </a:rPr>
              <a:t> </a:t>
            </a:r>
            <a:r>
              <a:rPr lang="en-US" b="1" dirty="0">
                <a:solidFill>
                  <a:srgbClr val="0000FF"/>
                </a:solidFill>
              </a:rPr>
              <a:t>5</a:t>
            </a:r>
            <a:r>
              <a:rPr lang="en-US" b="1">
                <a:solidFill>
                  <a:srgbClr val="0000FF"/>
                </a:solidFill>
              </a:rPr>
              <a:t/>
            </a:r>
            <a:br>
              <a:rPr lang="en-US" b="1">
                <a:solidFill>
                  <a:srgbClr val="0000FF"/>
                </a:solidFill>
              </a:rPr>
            </a:br>
            <a:r>
              <a:rPr lang="en-US" b="1">
                <a:solidFill>
                  <a:srgbClr val="C00000"/>
                </a:solidFill>
              </a:rPr>
              <a:t>MÙA XUÂN</a:t>
            </a:r>
            <a:endParaRPr lang="en-US" b="1" dirty="0">
              <a:solidFill>
                <a:srgbClr val="C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clrChange>
              <a:clrFrom>
                <a:srgbClr val="F9FEFF"/>
              </a:clrFrom>
              <a:clrTo>
                <a:srgbClr val="F9FE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55575"/>
            <a:ext cx="1727200" cy="1930400"/>
          </a:xfrm>
          <a:prstGeom prst="rect">
            <a:avLst/>
          </a:prstGeom>
        </p:spPr>
      </p:pic>
      <p:sp>
        <p:nvSpPr>
          <p:cNvPr id="6" name="Subtitle 6"/>
          <p:cNvSpPr>
            <a:spLocks noGrp="1"/>
          </p:cNvSpPr>
          <p:nvPr>
            <p:ph type="subTitle" idx="1"/>
          </p:nvPr>
        </p:nvSpPr>
        <p:spPr>
          <a:xfrm>
            <a:off x="762000" y="2514600"/>
            <a:ext cx="10515600" cy="3733800"/>
          </a:xfrm>
        </p:spPr>
        <p:txBody>
          <a:bodyPr/>
          <a:lstStyle/>
          <a:p>
            <a:r>
              <a:rPr lang="en-US" sz="4000" b="1" dirty="0" err="1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Tiết</a:t>
            </a:r>
            <a:r>
              <a:rPr lang="vi-VN" sz="4000" b="1" dirty="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000" b="1" dirty="0" smtClean="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22</a:t>
            </a:r>
            <a:endParaRPr lang="en-US" sz="4000" b="1" dirty="0">
              <a:solidFill>
                <a:srgbClr val="0000FF"/>
              </a:solidFill>
              <a:latin typeface="+mj-lt"/>
              <a:cs typeface="Times New Roman" panose="02020603050405020304" pitchFamily="18" charset="0"/>
            </a:endParaRPr>
          </a:p>
          <a:p>
            <a:pPr algn="just"/>
            <a:r>
              <a:rPr lang="en-US" sz="3600" b="1" dirty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600" dirty="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-</a:t>
            </a:r>
            <a:r>
              <a:rPr lang="en-US" sz="3600" b="1" dirty="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Đọc</a:t>
            </a:r>
            <a:r>
              <a:rPr lang="en-US" sz="3600" b="1" dirty="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nhạc</a:t>
            </a:r>
            <a:r>
              <a:rPr lang="en-US" sz="3600" b="1" dirty="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: </a:t>
            </a:r>
            <a:r>
              <a:rPr lang="en-US" sz="3600" b="1" dirty="0" err="1">
                <a:solidFill>
                  <a:srgbClr val="C00000"/>
                </a:solidFill>
                <a:latin typeface="+mj-lt"/>
              </a:rPr>
              <a:t>Ôn</a:t>
            </a:r>
            <a:r>
              <a:rPr lang="en-US" sz="3600" b="1" dirty="0">
                <a:solidFill>
                  <a:srgbClr val="C00000"/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+mj-lt"/>
              </a:rPr>
              <a:t>tập</a:t>
            </a:r>
            <a:r>
              <a:rPr lang="en-US" sz="3600" b="1" dirty="0">
                <a:solidFill>
                  <a:srgbClr val="C00000"/>
                </a:solidFill>
                <a:latin typeface="+mj-lt"/>
              </a:rPr>
              <a:t> </a:t>
            </a:r>
            <a:r>
              <a:rPr lang="en-US" sz="3600" b="1" i="1" dirty="0" err="1">
                <a:solidFill>
                  <a:srgbClr val="C00000"/>
                </a:solidFill>
                <a:latin typeface="+mj-lt"/>
              </a:rPr>
              <a:t>Bài</a:t>
            </a:r>
            <a:r>
              <a:rPr lang="en-US" sz="3600" b="1" i="1" dirty="0">
                <a:solidFill>
                  <a:srgbClr val="C00000"/>
                </a:solidFill>
                <a:latin typeface="+mj-lt"/>
              </a:rPr>
              <a:t> </a:t>
            </a:r>
            <a:r>
              <a:rPr lang="en-US" sz="3600" b="1" i="1" dirty="0" err="1">
                <a:solidFill>
                  <a:srgbClr val="C00000"/>
                </a:solidFill>
                <a:latin typeface="+mj-lt"/>
              </a:rPr>
              <a:t>đọc</a:t>
            </a:r>
            <a:r>
              <a:rPr lang="en-US" sz="3600" b="1" i="1" dirty="0">
                <a:solidFill>
                  <a:srgbClr val="C00000"/>
                </a:solidFill>
                <a:latin typeface="+mj-lt"/>
              </a:rPr>
              <a:t> </a:t>
            </a:r>
            <a:r>
              <a:rPr lang="en-US" sz="3600" b="1" i="1" dirty="0" err="1">
                <a:solidFill>
                  <a:srgbClr val="C00000"/>
                </a:solidFill>
                <a:latin typeface="+mj-lt"/>
              </a:rPr>
              <a:t>nhạc</a:t>
            </a:r>
            <a:r>
              <a:rPr lang="en-US" sz="3600" b="1" i="1" dirty="0">
                <a:solidFill>
                  <a:srgbClr val="C00000"/>
                </a:solidFill>
                <a:latin typeface="+mj-lt"/>
              </a:rPr>
              <a:t> </a:t>
            </a:r>
            <a:r>
              <a:rPr lang="en-US" sz="3600" b="1" i="1" dirty="0" err="1">
                <a:solidFill>
                  <a:srgbClr val="C00000"/>
                </a:solidFill>
                <a:latin typeface="+mj-lt"/>
              </a:rPr>
              <a:t>số</a:t>
            </a:r>
            <a:r>
              <a:rPr lang="en-US" sz="3600" b="1" i="1" dirty="0">
                <a:solidFill>
                  <a:srgbClr val="C00000"/>
                </a:solidFill>
                <a:latin typeface="+mj-lt"/>
              </a:rPr>
              <a:t> 5</a:t>
            </a:r>
          </a:p>
          <a:p>
            <a:pPr algn="just"/>
            <a:r>
              <a:rPr lang="en-US" sz="3600" b="1" dirty="0">
                <a:solidFill>
                  <a:srgbClr val="C00000"/>
                </a:solidFill>
                <a:latin typeface="+mj-lt"/>
              </a:rPr>
              <a:t> </a:t>
            </a:r>
            <a:r>
              <a:rPr lang="en-US" sz="3600" b="1" dirty="0">
                <a:solidFill>
                  <a:srgbClr val="0000FF"/>
                </a:solidFill>
                <a:latin typeface="+mj-lt"/>
              </a:rPr>
              <a:t>- </a:t>
            </a:r>
            <a:r>
              <a:rPr lang="en-US" sz="3600" b="1" dirty="0" err="1">
                <a:solidFill>
                  <a:srgbClr val="0000FF"/>
                </a:solidFill>
                <a:latin typeface="+mj-lt"/>
              </a:rPr>
              <a:t>Nhạc</a:t>
            </a:r>
            <a:r>
              <a:rPr lang="en-US" sz="3600" b="1" dirty="0">
                <a:solidFill>
                  <a:srgbClr val="0000FF"/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+mj-lt"/>
              </a:rPr>
              <a:t>cụ</a:t>
            </a:r>
            <a:r>
              <a:rPr lang="en-US" sz="3600" b="1" dirty="0">
                <a:solidFill>
                  <a:srgbClr val="0000FF"/>
                </a:solidFill>
                <a:latin typeface="+mj-lt"/>
              </a:rPr>
              <a:t>: </a:t>
            </a:r>
            <a:r>
              <a:rPr lang="en-US" sz="3600" b="1" dirty="0" err="1">
                <a:solidFill>
                  <a:srgbClr val="C00000"/>
                </a:solidFill>
                <a:latin typeface="+mj-lt"/>
              </a:rPr>
              <a:t>Ôn</a:t>
            </a:r>
            <a:r>
              <a:rPr lang="en-US" sz="3600" b="1" dirty="0">
                <a:solidFill>
                  <a:srgbClr val="C00000"/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+mj-lt"/>
              </a:rPr>
              <a:t>tập</a:t>
            </a:r>
            <a:r>
              <a:rPr lang="en-US" sz="3600" b="1" dirty="0">
                <a:solidFill>
                  <a:srgbClr val="C00000"/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+mj-lt"/>
              </a:rPr>
              <a:t>bài</a:t>
            </a:r>
            <a:r>
              <a:rPr lang="en-US" sz="3600" b="1" dirty="0">
                <a:solidFill>
                  <a:srgbClr val="C00000"/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+mj-lt"/>
              </a:rPr>
              <a:t>hoà</a:t>
            </a:r>
            <a:r>
              <a:rPr lang="en-US" sz="3600" b="1" dirty="0">
                <a:solidFill>
                  <a:srgbClr val="C00000"/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+mj-lt"/>
              </a:rPr>
              <a:t>tấu</a:t>
            </a:r>
            <a:r>
              <a:rPr lang="en-US" sz="3600" b="1" dirty="0">
                <a:solidFill>
                  <a:srgbClr val="C00000"/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+mj-lt"/>
              </a:rPr>
              <a:t>và</a:t>
            </a:r>
            <a:r>
              <a:rPr lang="en-US" sz="3600" b="1" dirty="0">
                <a:solidFill>
                  <a:srgbClr val="C00000"/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+mj-lt"/>
              </a:rPr>
              <a:t>bài</a:t>
            </a:r>
            <a:r>
              <a:rPr lang="en-US" sz="3600" b="1" dirty="0">
                <a:solidFill>
                  <a:srgbClr val="C00000"/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+mj-lt"/>
              </a:rPr>
              <a:t>tập</a:t>
            </a:r>
            <a:r>
              <a:rPr lang="en-US" sz="3600" b="1" dirty="0">
                <a:solidFill>
                  <a:srgbClr val="C00000"/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+mj-lt"/>
              </a:rPr>
              <a:t>tiết</a:t>
            </a:r>
            <a:r>
              <a:rPr lang="en-US" sz="3600" b="1" dirty="0">
                <a:solidFill>
                  <a:srgbClr val="C00000"/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+mj-lt"/>
              </a:rPr>
              <a:t>tấu</a:t>
            </a:r>
            <a:endParaRPr lang="en-US" sz="3600" b="1" dirty="0">
              <a:solidFill>
                <a:srgbClr val="C00000"/>
              </a:solidFill>
              <a:latin typeface="+mj-lt"/>
            </a:endParaRPr>
          </a:p>
          <a:p>
            <a:pPr algn="just"/>
            <a:r>
              <a:rPr lang="en-US" sz="3600" b="1" dirty="0">
                <a:solidFill>
                  <a:srgbClr val="C00000"/>
                </a:solidFill>
                <a:latin typeface="+mj-lt"/>
              </a:rPr>
              <a:t> </a:t>
            </a:r>
            <a:r>
              <a:rPr lang="en-US" sz="3600" b="1" dirty="0">
                <a:solidFill>
                  <a:srgbClr val="0000FF"/>
                </a:solidFill>
                <a:latin typeface="+mj-lt"/>
              </a:rPr>
              <a:t>- </a:t>
            </a:r>
            <a:r>
              <a:rPr lang="en-US" sz="3600" b="1" dirty="0" err="1">
                <a:solidFill>
                  <a:srgbClr val="0000FF"/>
                </a:solidFill>
                <a:latin typeface="+mj-lt"/>
              </a:rPr>
              <a:t>Hát</a:t>
            </a:r>
            <a:r>
              <a:rPr lang="en-US" sz="3600" b="1" dirty="0">
                <a:solidFill>
                  <a:srgbClr val="0000FF"/>
                </a:solidFill>
                <a:latin typeface="+mj-lt"/>
              </a:rPr>
              <a:t>: </a:t>
            </a:r>
            <a:r>
              <a:rPr lang="en-US" sz="3600" b="1" dirty="0" err="1">
                <a:solidFill>
                  <a:srgbClr val="C00000"/>
                </a:solidFill>
                <a:latin typeface="+mj-lt"/>
              </a:rPr>
              <a:t>Ôn</a:t>
            </a:r>
            <a:r>
              <a:rPr lang="en-US" sz="3600" b="1" dirty="0">
                <a:solidFill>
                  <a:srgbClr val="C00000"/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+mj-lt"/>
              </a:rPr>
              <a:t>tập</a:t>
            </a:r>
            <a:r>
              <a:rPr lang="en-US" sz="3600" b="1" dirty="0">
                <a:solidFill>
                  <a:srgbClr val="C00000"/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+mj-lt"/>
              </a:rPr>
              <a:t>bài</a:t>
            </a:r>
            <a:r>
              <a:rPr lang="en-US" sz="3600" b="1" dirty="0">
                <a:solidFill>
                  <a:srgbClr val="C00000"/>
                </a:solidFill>
                <a:latin typeface="+mj-lt"/>
              </a:rPr>
              <a:t> </a:t>
            </a:r>
            <a:r>
              <a:rPr lang="en-US" sz="3600" b="1" i="1" dirty="0" err="1">
                <a:solidFill>
                  <a:srgbClr val="C00000"/>
                </a:solidFill>
                <a:latin typeface="+mj-lt"/>
              </a:rPr>
              <a:t>Mùa</a:t>
            </a:r>
            <a:r>
              <a:rPr lang="en-US" sz="3600" b="1" i="1" dirty="0">
                <a:solidFill>
                  <a:srgbClr val="C00000"/>
                </a:solidFill>
                <a:latin typeface="+mj-lt"/>
              </a:rPr>
              <a:t> </a:t>
            </a:r>
            <a:r>
              <a:rPr lang="en-US" sz="3600" b="1" i="1" dirty="0" err="1">
                <a:solidFill>
                  <a:srgbClr val="C00000"/>
                </a:solidFill>
                <a:latin typeface="+mj-lt"/>
              </a:rPr>
              <a:t>xuân</a:t>
            </a:r>
            <a:r>
              <a:rPr lang="en-US" sz="3600" b="1" i="1" dirty="0">
                <a:solidFill>
                  <a:srgbClr val="C00000"/>
                </a:solidFill>
                <a:latin typeface="+mj-lt"/>
              </a:rPr>
              <a:t> </a:t>
            </a:r>
            <a:r>
              <a:rPr lang="en-US" sz="3600" b="1" i="1" dirty="0" err="1">
                <a:solidFill>
                  <a:srgbClr val="C00000"/>
                </a:solidFill>
                <a:latin typeface="+mj-lt"/>
              </a:rPr>
              <a:t>em</a:t>
            </a:r>
            <a:r>
              <a:rPr lang="en-US" sz="3600" b="1" i="1" dirty="0">
                <a:solidFill>
                  <a:srgbClr val="C00000"/>
                </a:solidFill>
                <a:latin typeface="+mj-lt"/>
              </a:rPr>
              <a:t> </a:t>
            </a:r>
            <a:r>
              <a:rPr lang="en-US" sz="3600" b="1" i="1" dirty="0" err="1">
                <a:solidFill>
                  <a:srgbClr val="C00000"/>
                </a:solidFill>
                <a:latin typeface="+mj-lt"/>
              </a:rPr>
              <a:t>tới</a:t>
            </a:r>
            <a:r>
              <a:rPr lang="en-US" sz="3600" b="1" i="1" dirty="0">
                <a:solidFill>
                  <a:srgbClr val="C00000"/>
                </a:solidFill>
                <a:latin typeface="+mj-lt"/>
              </a:rPr>
              <a:t> </a:t>
            </a:r>
            <a:r>
              <a:rPr lang="en-US" sz="3600" b="1" i="1" dirty="0" err="1">
                <a:solidFill>
                  <a:srgbClr val="C00000"/>
                </a:solidFill>
                <a:latin typeface="+mj-lt"/>
              </a:rPr>
              <a:t>trường</a:t>
            </a:r>
            <a:endParaRPr lang="en-US" sz="3600" b="1" dirty="0">
              <a:solidFill>
                <a:srgbClr val="C00000"/>
              </a:solidFill>
              <a:latin typeface="+mj-lt"/>
            </a:endParaRPr>
          </a:p>
          <a:p>
            <a:pPr algn="just"/>
            <a:endParaRPr lang="en-US" sz="28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13448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"/>
          <p:cNvSpPr>
            <a:spLocks noGrp="1"/>
          </p:cNvSpPr>
          <p:nvPr>
            <p:ph type="title"/>
          </p:nvPr>
        </p:nvSpPr>
        <p:spPr>
          <a:xfrm>
            <a:off x="1981200" y="381000"/>
            <a:ext cx="8229600" cy="1117600"/>
          </a:xfrm>
        </p:spPr>
        <p:txBody>
          <a:bodyPr/>
          <a:lstStyle/>
          <a:p>
            <a:r>
              <a:rPr lang="en-US" sz="3200" b="1">
                <a:solidFill>
                  <a:srgbClr val="0000FF"/>
                </a:solidFill>
              </a:rPr>
              <a:t>I. Đọc nhạc</a:t>
            </a:r>
            <a:br>
              <a:rPr lang="en-US" sz="3200" b="1">
                <a:solidFill>
                  <a:srgbClr val="0000FF"/>
                </a:solidFill>
              </a:rPr>
            </a:br>
            <a:r>
              <a:rPr lang="en-US" sz="3200" b="1">
                <a:solidFill>
                  <a:srgbClr val="C00000"/>
                </a:solidFill>
              </a:rPr>
              <a:t>Ôn tập </a:t>
            </a:r>
            <a:r>
              <a:rPr lang="en-US" sz="3200" b="1" i="1">
                <a:solidFill>
                  <a:srgbClr val="C00000"/>
                </a:solidFill>
              </a:rPr>
              <a:t>Bài đọc nhạc số 5</a:t>
            </a:r>
            <a:endParaRPr lang="en-US" sz="3600" b="1" i="1" dirty="0">
              <a:solidFill>
                <a:srgbClr val="C00000"/>
              </a:solidFill>
              <a:cs typeface="Times New Roman" panose="02020603050405020304" pitchFamily="18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44AF4E6-F843-4134-87A1-AFA7211B9533}"/>
              </a:ext>
            </a:extLst>
          </p:cNvPr>
          <p:cNvGrpSpPr/>
          <p:nvPr/>
        </p:nvGrpSpPr>
        <p:grpSpPr>
          <a:xfrm>
            <a:off x="1626577" y="1676400"/>
            <a:ext cx="9117623" cy="4811371"/>
            <a:chOff x="1626577" y="1777389"/>
            <a:chExt cx="9117623" cy="4811371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CB0051B7-5904-452E-AF77-2D92BBFACC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30413"/>
            <a:stretch/>
          </p:blipFill>
          <p:spPr>
            <a:xfrm>
              <a:off x="1626577" y="1786914"/>
              <a:ext cx="9117623" cy="4801846"/>
            </a:xfrm>
            <a:prstGeom prst="rect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638F388F-1DFB-4D1A-B4D6-0C811094FD67}"/>
                </a:ext>
              </a:extLst>
            </p:cNvPr>
            <p:cNvSpPr/>
            <p:nvPr/>
          </p:nvSpPr>
          <p:spPr bwMode="auto">
            <a:xfrm>
              <a:off x="2971800" y="1777389"/>
              <a:ext cx="1430215" cy="7874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659545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am truc C = Eb BQ2">
            <a:hlinkClick r:id="" action="ppaction://media"/>
            <a:extLst>
              <a:ext uri="{FF2B5EF4-FFF2-40B4-BE49-F238E27FC236}">
                <a16:creationId xmlns:a16="http://schemas.microsoft.com/office/drawing/2014/main" id="{80DBA862-4E71-451E-A74D-CD22C3E0447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11740" y="9525"/>
            <a:ext cx="107685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5760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video fullScrn="1"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aiDocNhac So 5 Tone D BQ2">
            <a:hlinkClick r:id="" action="ppaction://media"/>
            <a:extLst>
              <a:ext uri="{FF2B5EF4-FFF2-40B4-BE49-F238E27FC236}">
                <a16:creationId xmlns:a16="http://schemas.microsoft.com/office/drawing/2014/main" id="{584BA105-2CFB-49AD-B0EF-3C4821481E8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77900" y="317500"/>
            <a:ext cx="10236200" cy="622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71831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video fullScrn="1"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10972800" cy="842656"/>
          </a:xfrm>
        </p:spPr>
        <p:txBody>
          <a:bodyPr/>
          <a:lstStyle/>
          <a:p>
            <a:r>
              <a:rPr lang="en-US" sz="3600" b="1">
                <a:solidFill>
                  <a:srgbClr val="0000FF"/>
                </a:solidFill>
                <a:cs typeface="Times New Roman" panose="02020603050405020304" pitchFamily="18" charset="0"/>
              </a:rPr>
              <a:t>II. Nhạc cụ</a:t>
            </a:r>
            <a:r>
              <a:rPr lang="en-US" sz="3600" b="1">
                <a:solidFill>
                  <a:srgbClr val="C00000"/>
                </a:solidFill>
                <a:cs typeface="Times New Roman" panose="02020603050405020304" pitchFamily="18" charset="0"/>
              </a:rPr>
              <a:t/>
            </a:r>
            <a:br>
              <a:rPr lang="en-US" sz="3600" b="1">
                <a:solidFill>
                  <a:srgbClr val="C00000"/>
                </a:solidFill>
                <a:cs typeface="Times New Roman" panose="02020603050405020304" pitchFamily="18" charset="0"/>
              </a:rPr>
            </a:br>
            <a:r>
              <a:rPr lang="en-US" sz="3600" b="1">
                <a:solidFill>
                  <a:srgbClr val="C00000"/>
                </a:solidFill>
              </a:rPr>
              <a:t>Ôn tập bài hoà tấu và bài tập tiết tấu </a:t>
            </a:r>
            <a:endParaRPr lang="en-US" sz="3600" dirty="0">
              <a:solidFill>
                <a:srgbClr val="C0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95033"/>
            <a:ext cx="1676400" cy="128102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F8F568F-93A9-4BE1-8AF5-F9D4DC2645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6537" y="1828800"/>
            <a:ext cx="6638925" cy="4823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68343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842656"/>
          </a:xfrm>
        </p:spPr>
        <p:txBody>
          <a:bodyPr/>
          <a:lstStyle/>
          <a:p>
            <a:r>
              <a:rPr lang="en-US" sz="3600" b="1">
                <a:solidFill>
                  <a:srgbClr val="C00000"/>
                </a:solidFill>
                <a:cs typeface="Times New Roman" panose="02020603050405020304" pitchFamily="18" charset="0"/>
              </a:rPr>
              <a:t>1. </a:t>
            </a:r>
            <a:r>
              <a:rPr lang="en-US" sz="3600" b="1">
                <a:solidFill>
                  <a:srgbClr val="C00000"/>
                </a:solidFill>
              </a:rPr>
              <a:t>Ôn tập bài </a:t>
            </a:r>
            <a:r>
              <a:rPr lang="vi-VN" sz="3600" b="1">
                <a:solidFill>
                  <a:srgbClr val="C00000"/>
                </a:solidFill>
              </a:rPr>
              <a:t>hoà tấu</a:t>
            </a:r>
            <a:r>
              <a:rPr lang="en-US" sz="3600" b="1">
                <a:solidFill>
                  <a:srgbClr val="C00000"/>
                </a:solidFill>
              </a:rPr>
              <a:t> </a:t>
            </a:r>
            <a:endParaRPr lang="en-US" sz="3600" dirty="0">
              <a:solidFill>
                <a:srgbClr val="C00000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7DD06B6-0B49-473B-AA4E-B805EC7A6D6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656" t="523" b="91973"/>
          <a:stretch/>
        </p:blipFill>
        <p:spPr>
          <a:xfrm>
            <a:off x="3641211" y="685800"/>
            <a:ext cx="8038654" cy="60296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5F57CCE-AE37-4EB1-95E5-25F2AAC346F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952"/>
          <a:stretch/>
        </p:blipFill>
        <p:spPr>
          <a:xfrm>
            <a:off x="2783681" y="1288768"/>
            <a:ext cx="6689446" cy="5416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7324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46">
            <a:extLst>
              <a:ext uri="{FF2B5EF4-FFF2-40B4-BE49-F238E27FC236}">
                <a16:creationId xmlns:a16="http://schemas.microsoft.com/office/drawing/2014/main" id="{09B64C70-CB51-45F6-8F05-A55DB20CAD0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8750" t="47389" r="52500" b="42222"/>
          <a:stretch/>
        </p:blipFill>
        <p:spPr>
          <a:xfrm>
            <a:off x="1809750" y="4646284"/>
            <a:ext cx="7086600" cy="106871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267200" y="381000"/>
            <a:ext cx="3200400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rgbClr val="0000FF"/>
                </a:solidFill>
              </a:rPr>
              <a:t>BÈ KÈN PHÍM 1 VÀ 2</a:t>
            </a:r>
            <a:endParaRPr lang="vi-VN" sz="2400" b="1">
              <a:solidFill>
                <a:srgbClr val="0000FF"/>
              </a:solidFill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43680" y="2065010"/>
            <a:ext cx="219075" cy="466725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56162" y="4830924"/>
            <a:ext cx="219075" cy="466725"/>
          </a:xfrm>
          <a:prstGeom prst="rect">
            <a:avLst/>
          </a:prstGeom>
        </p:spPr>
      </p:pic>
      <p:sp>
        <p:nvSpPr>
          <p:cNvPr id="32" name="Left Brace 31"/>
          <p:cNvSpPr/>
          <p:nvPr/>
        </p:nvSpPr>
        <p:spPr bwMode="auto">
          <a:xfrm>
            <a:off x="609600" y="1339031"/>
            <a:ext cx="605774" cy="4217753"/>
          </a:xfrm>
          <a:prstGeom prst="leftBrace">
            <a:avLst>
              <a:gd name="adj1" fmla="val 8333"/>
              <a:gd name="adj2" fmla="val 51297"/>
            </a:avLst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vi-VN"/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" y="3338429"/>
            <a:ext cx="219075" cy="466725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F0BF846B-44F0-4B2B-81A2-A94C19601CE2}"/>
              </a:ext>
            </a:extLst>
          </p:cNvPr>
          <p:cNvGrpSpPr/>
          <p:nvPr/>
        </p:nvGrpSpPr>
        <p:grpSpPr>
          <a:xfrm>
            <a:off x="8915400" y="1143000"/>
            <a:ext cx="3048000" cy="2125755"/>
            <a:chOff x="8915400" y="1195451"/>
            <a:chExt cx="3048000" cy="2125755"/>
          </a:xfrm>
        </p:grpSpPr>
        <p:grpSp>
          <p:nvGrpSpPr>
            <p:cNvPr id="27" name="Group 26"/>
            <p:cNvGrpSpPr/>
            <p:nvPr/>
          </p:nvGrpSpPr>
          <p:grpSpPr>
            <a:xfrm>
              <a:off x="8915400" y="1195451"/>
              <a:ext cx="3048000" cy="2125755"/>
              <a:chOff x="7620000" y="1178437"/>
              <a:chExt cx="3048000" cy="1884308"/>
            </a:xfrm>
          </p:grpSpPr>
          <p:pic>
            <p:nvPicPr>
              <p:cNvPr id="21" name="Picture 20"/>
              <p:cNvPicPr>
                <a:picLocks noChangeAspect="1"/>
              </p:cNvPicPr>
              <p:nvPr/>
            </p:nvPicPr>
            <p:blipFill rotWithShape="1">
              <a:blip r:embed="rId10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5226" r="39347" b="50000"/>
              <a:stretch/>
            </p:blipFill>
            <p:spPr>
              <a:xfrm>
                <a:off x="7620000" y="1178437"/>
                <a:ext cx="3048000" cy="1884308"/>
              </a:xfrm>
              <a:prstGeom prst="rect">
                <a:avLst/>
              </a:prstGeom>
            </p:spPr>
          </p:pic>
          <p:sp>
            <p:nvSpPr>
              <p:cNvPr id="22" name="TextBox 21"/>
              <p:cNvSpPr txBox="1"/>
              <p:nvPr/>
            </p:nvSpPr>
            <p:spPr>
              <a:xfrm>
                <a:off x="8862060" y="2334245"/>
                <a:ext cx="316810" cy="3273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>
                    <a:solidFill>
                      <a:srgbClr val="FF0000"/>
                    </a:solidFill>
                  </a:rPr>
                  <a:t>3</a:t>
                </a:r>
                <a:endParaRPr lang="vi-VN" b="1">
                  <a:solidFill>
                    <a:srgbClr val="FF0000"/>
                  </a:solidFill>
                </a:endParaRPr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8646291" y="2337624"/>
                <a:ext cx="316810" cy="3273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>
                    <a:solidFill>
                      <a:srgbClr val="FF0000"/>
                    </a:solidFill>
                  </a:rPr>
                  <a:t>2</a:t>
                </a:r>
                <a:endParaRPr lang="vi-VN" b="1">
                  <a:solidFill>
                    <a:srgbClr val="FF0000"/>
                  </a:solidFill>
                </a:endParaRPr>
              </a:p>
            </p:txBody>
          </p:sp>
          <p:sp>
            <p:nvSpPr>
              <p:cNvPr id="25" name="TextBox 24"/>
              <p:cNvSpPr txBox="1"/>
              <p:nvPr/>
            </p:nvSpPr>
            <p:spPr>
              <a:xfrm>
                <a:off x="9296400" y="2567487"/>
                <a:ext cx="316810" cy="3273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>
                    <a:solidFill>
                      <a:srgbClr val="00B0F0"/>
                    </a:solidFill>
                  </a:rPr>
                  <a:t>4</a:t>
                </a:r>
                <a:endParaRPr lang="vi-VN" b="1">
                  <a:solidFill>
                    <a:srgbClr val="00B0F0"/>
                  </a:solidFill>
                </a:endParaRPr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8409428" y="2343166"/>
                <a:ext cx="27737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>
                    <a:solidFill>
                      <a:srgbClr val="FF0000"/>
                    </a:solidFill>
                  </a:rPr>
                  <a:t>1</a:t>
                </a:r>
                <a:endParaRPr lang="vi-VN" b="1">
                  <a:solidFill>
                    <a:srgbClr val="FF0000"/>
                  </a:solidFill>
                </a:endParaRPr>
              </a:p>
            </p:txBody>
          </p:sp>
        </p:grp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0ECA9A4C-708B-4CBC-87D7-5FEAEF6F30FB}"/>
                </a:ext>
              </a:extLst>
            </p:cNvPr>
            <p:cNvSpPr txBox="1"/>
            <p:nvPr/>
          </p:nvSpPr>
          <p:spPr>
            <a:xfrm>
              <a:off x="9939710" y="2781301"/>
              <a:ext cx="31681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rgbClr val="00B0F0"/>
                  </a:solidFill>
                </a:rPr>
                <a:t>2</a:t>
              </a:r>
              <a:endParaRPr lang="vi-VN" b="1">
                <a:solidFill>
                  <a:srgbClr val="00B0F0"/>
                </a:solidFill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87148597-EED5-412D-813E-85E6EF0CA5B1}"/>
                </a:ext>
              </a:extLst>
            </p:cNvPr>
            <p:cNvSpPr txBox="1"/>
            <p:nvPr/>
          </p:nvSpPr>
          <p:spPr>
            <a:xfrm>
              <a:off x="10143953" y="2773918"/>
              <a:ext cx="34497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rgbClr val="00B0F0"/>
                  </a:solidFill>
                </a:rPr>
                <a:t>3</a:t>
              </a:r>
              <a:endParaRPr lang="vi-VN" b="1">
                <a:solidFill>
                  <a:srgbClr val="00B0F0"/>
                </a:solidFill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46862BB8-00C4-4EBB-BA6A-E6B81FF5B2C9}"/>
              </a:ext>
            </a:extLst>
          </p:cNvPr>
          <p:cNvGrpSpPr/>
          <p:nvPr/>
        </p:nvGrpSpPr>
        <p:grpSpPr>
          <a:xfrm>
            <a:off x="8915400" y="4038600"/>
            <a:ext cx="3048000" cy="1884308"/>
            <a:chOff x="8915400" y="3983092"/>
            <a:chExt cx="3048000" cy="1884308"/>
          </a:xfrm>
        </p:grpSpPr>
        <p:grpSp>
          <p:nvGrpSpPr>
            <p:cNvPr id="46" name="Group 45"/>
            <p:cNvGrpSpPr/>
            <p:nvPr/>
          </p:nvGrpSpPr>
          <p:grpSpPr>
            <a:xfrm>
              <a:off x="8915400" y="3983092"/>
              <a:ext cx="3048000" cy="1884308"/>
              <a:chOff x="8305800" y="3983092"/>
              <a:chExt cx="3048000" cy="1884308"/>
            </a:xfrm>
          </p:grpSpPr>
          <p:pic>
            <p:nvPicPr>
              <p:cNvPr id="39" name="Picture 38"/>
              <p:cNvPicPr>
                <a:picLocks noChangeAspect="1"/>
              </p:cNvPicPr>
              <p:nvPr/>
            </p:nvPicPr>
            <p:blipFill rotWithShape="1">
              <a:blip r:embed="rId10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5226" r="39347" b="50000"/>
              <a:stretch/>
            </p:blipFill>
            <p:spPr>
              <a:xfrm>
                <a:off x="8305800" y="3983092"/>
                <a:ext cx="3048000" cy="1884308"/>
              </a:xfrm>
              <a:prstGeom prst="rect">
                <a:avLst/>
              </a:prstGeom>
            </p:spPr>
          </p:pic>
          <p:sp>
            <p:nvSpPr>
              <p:cNvPr id="40" name="TextBox 39"/>
              <p:cNvSpPr txBox="1"/>
              <p:nvPr/>
            </p:nvSpPr>
            <p:spPr>
              <a:xfrm>
                <a:off x="9756924" y="5151120"/>
                <a:ext cx="31290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>
                    <a:solidFill>
                      <a:srgbClr val="FF0000"/>
                    </a:solidFill>
                  </a:rPr>
                  <a:t>3</a:t>
                </a:r>
                <a:endParaRPr lang="vi-VN" b="1">
                  <a:solidFill>
                    <a:srgbClr val="FF0000"/>
                  </a:solidFill>
                </a:endParaRPr>
              </a:p>
            </p:txBody>
          </p:sp>
          <p:sp>
            <p:nvSpPr>
              <p:cNvPr id="41" name="TextBox 40"/>
              <p:cNvSpPr txBox="1"/>
              <p:nvPr/>
            </p:nvSpPr>
            <p:spPr>
              <a:xfrm>
                <a:off x="10192061" y="5147310"/>
                <a:ext cx="31290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>
                    <a:solidFill>
                      <a:srgbClr val="FF0000"/>
                    </a:solidFill>
                  </a:rPr>
                  <a:t>5</a:t>
                </a:r>
                <a:endParaRPr lang="vi-VN" b="1">
                  <a:solidFill>
                    <a:srgbClr val="FF0000"/>
                  </a:solidFill>
                </a:endParaRPr>
              </a:p>
            </p:txBody>
          </p:sp>
          <p:sp>
            <p:nvSpPr>
              <p:cNvPr id="42" name="TextBox 41"/>
              <p:cNvSpPr txBox="1"/>
              <p:nvPr/>
            </p:nvSpPr>
            <p:spPr>
              <a:xfrm>
                <a:off x="9978662" y="5158740"/>
                <a:ext cx="31290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>
                    <a:solidFill>
                      <a:srgbClr val="FF0000"/>
                    </a:solidFill>
                  </a:rPr>
                  <a:t>4</a:t>
                </a:r>
                <a:endParaRPr lang="vi-VN" b="1">
                  <a:solidFill>
                    <a:srgbClr val="FF0000"/>
                  </a:solidFill>
                </a:endParaRPr>
              </a:p>
            </p:txBody>
          </p:sp>
          <p:sp>
            <p:nvSpPr>
              <p:cNvPr id="43" name="TextBox 42"/>
              <p:cNvSpPr txBox="1"/>
              <p:nvPr/>
            </p:nvSpPr>
            <p:spPr>
              <a:xfrm>
                <a:off x="9119235" y="5358517"/>
                <a:ext cx="31290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>
                    <a:solidFill>
                      <a:srgbClr val="00B0F0"/>
                    </a:solidFill>
                  </a:rPr>
                  <a:t>4</a:t>
                </a:r>
                <a:endParaRPr lang="vi-VN" b="1">
                  <a:solidFill>
                    <a:srgbClr val="00B0F0"/>
                  </a:solidFill>
                </a:endParaRPr>
              </a:p>
            </p:txBody>
          </p:sp>
          <p:sp>
            <p:nvSpPr>
              <p:cNvPr id="44" name="TextBox 43"/>
              <p:cNvSpPr txBox="1"/>
              <p:nvPr/>
            </p:nvSpPr>
            <p:spPr>
              <a:xfrm>
                <a:off x="8458200" y="5364800"/>
                <a:ext cx="31290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>
                    <a:solidFill>
                      <a:srgbClr val="00B0F0"/>
                    </a:solidFill>
                  </a:rPr>
                  <a:t>1</a:t>
                </a:r>
                <a:endParaRPr lang="vi-VN" b="1">
                  <a:solidFill>
                    <a:srgbClr val="00B0F0"/>
                  </a:solidFill>
                </a:endParaRPr>
              </a:p>
            </p:txBody>
          </p:sp>
          <p:sp>
            <p:nvSpPr>
              <p:cNvPr id="45" name="TextBox 44"/>
              <p:cNvSpPr txBox="1"/>
              <p:nvPr/>
            </p:nvSpPr>
            <p:spPr>
              <a:xfrm>
                <a:off x="9539754" y="5152539"/>
                <a:ext cx="31290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>
                    <a:solidFill>
                      <a:srgbClr val="FF0000"/>
                    </a:solidFill>
                  </a:rPr>
                  <a:t>2</a:t>
                </a:r>
                <a:endParaRPr lang="vi-VN" b="1">
                  <a:solidFill>
                    <a:srgbClr val="FF0000"/>
                  </a:solidFill>
                </a:endParaRPr>
              </a:p>
            </p:txBody>
          </p:sp>
        </p:grp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93B35CE0-FC3F-41C0-BD42-821033B45C5E}"/>
                </a:ext>
              </a:extLst>
            </p:cNvPr>
            <p:cNvSpPr txBox="1"/>
            <p:nvPr/>
          </p:nvSpPr>
          <p:spPr>
            <a:xfrm>
              <a:off x="9734064" y="5139690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1</a:t>
              </a:r>
              <a:endParaRPr lang="vi-VN" b="1">
                <a:solidFill>
                  <a:srgbClr val="FF0000"/>
                </a:solidFill>
              </a:endParaRPr>
            </a:p>
          </p:txBody>
        </p:sp>
      </p:grpSp>
      <p:pic>
        <p:nvPicPr>
          <p:cNvPr id="37" name="Picture 36">
            <a:extLst>
              <a:ext uri="{FF2B5EF4-FFF2-40B4-BE49-F238E27FC236}">
                <a16:creationId xmlns:a16="http://schemas.microsoft.com/office/drawing/2014/main" id="{1462FA46-131A-424B-8FFC-52459A97B673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8750" t="33333" r="52500" b="56889"/>
          <a:stretch/>
        </p:blipFill>
        <p:spPr>
          <a:xfrm>
            <a:off x="1828800" y="1795440"/>
            <a:ext cx="7086600" cy="1005863"/>
          </a:xfrm>
          <a:prstGeom prst="rect">
            <a:avLst/>
          </a:prstGeom>
        </p:spPr>
      </p:pic>
      <p:sp>
        <p:nvSpPr>
          <p:cNvPr id="19" name="Oval 18"/>
          <p:cNvSpPr>
            <a:spLocks noChangeAspect="1"/>
          </p:cNvSpPr>
          <p:nvPr/>
        </p:nvSpPr>
        <p:spPr bwMode="auto">
          <a:xfrm>
            <a:off x="990600" y="1981200"/>
            <a:ext cx="905938" cy="537210"/>
          </a:xfrm>
          <a:prstGeom prst="ellipse">
            <a:avLst/>
          </a:prstGeom>
          <a:solidFill>
            <a:srgbClr val="B2DE82"/>
          </a:solidFill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normalizeH="0" baseline="0">
                <a:ln>
                  <a:noFill/>
                </a:ln>
                <a:solidFill>
                  <a:srgbClr val="FF0000"/>
                </a:solidFill>
                <a:effectLst/>
                <a:latin typeface="Arial" charset="0"/>
              </a:rPr>
              <a:t>1+2</a:t>
            </a:r>
            <a:endParaRPr kumimoji="0" lang="vi-VN" sz="2000" b="1" i="0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41ED4F4A-9CD0-4FF7-9109-E1087B6583FC}"/>
              </a:ext>
            </a:extLst>
          </p:cNvPr>
          <p:cNvSpPr>
            <a:spLocks noChangeAspect="1"/>
          </p:cNvSpPr>
          <p:nvPr/>
        </p:nvSpPr>
        <p:spPr bwMode="auto">
          <a:xfrm>
            <a:off x="990600" y="4732020"/>
            <a:ext cx="905938" cy="537210"/>
          </a:xfrm>
          <a:prstGeom prst="ellipse">
            <a:avLst/>
          </a:prstGeom>
          <a:solidFill>
            <a:srgbClr val="B2DE82"/>
          </a:solidFill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b="1">
                <a:solidFill>
                  <a:srgbClr val="FF0000"/>
                </a:solidFill>
              </a:rPr>
              <a:t>3</a:t>
            </a:r>
            <a:r>
              <a:rPr kumimoji="0" lang="en-US" sz="2000" b="1" i="0" u="none" strike="noStrike" cap="none" normalizeH="0" baseline="0">
                <a:ln>
                  <a:noFill/>
                </a:ln>
                <a:solidFill>
                  <a:srgbClr val="FF0000"/>
                </a:solidFill>
                <a:effectLst/>
                <a:latin typeface="Arial" charset="0"/>
              </a:rPr>
              <a:t>+4</a:t>
            </a:r>
            <a:endParaRPr kumimoji="0" lang="vi-VN" sz="2000" b="1" i="0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  <p:pic>
        <p:nvPicPr>
          <p:cNvPr id="8" name="CD5 Be KenPhim 1 cau 1">
            <a:hlinkClick r:id="" action="ppaction://media"/>
            <a:extLst>
              <a:ext uri="{FF2B5EF4-FFF2-40B4-BE49-F238E27FC236}">
                <a16:creationId xmlns:a16="http://schemas.microsoft.com/office/drawing/2014/main" id="{27603E1E-29DF-49E9-88EB-7201FCABE14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70000" y="2590800"/>
            <a:ext cx="406400" cy="406400"/>
          </a:xfrm>
          <a:prstGeom prst="rect">
            <a:avLst/>
          </a:prstGeom>
        </p:spPr>
      </p:pic>
      <p:pic>
        <p:nvPicPr>
          <p:cNvPr id="9" name="CD5 Be KenPhim 1 cau 2">
            <a:hlinkClick r:id="" action="ppaction://media"/>
            <a:extLst>
              <a:ext uri="{FF2B5EF4-FFF2-40B4-BE49-F238E27FC236}">
                <a16:creationId xmlns:a16="http://schemas.microsoft.com/office/drawing/2014/main" id="{5D29D1E7-E41C-4851-BABF-0B18BA1A87F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63229" y="5361330"/>
            <a:ext cx="406400" cy="406400"/>
          </a:xfrm>
          <a:prstGeom prst="rect">
            <a:avLst/>
          </a:prstGeom>
        </p:spPr>
      </p:pic>
      <p:pic>
        <p:nvPicPr>
          <p:cNvPr id="10" name="CD5 Be KenPhim 1 am thanh">
            <a:hlinkClick r:id="" action="ppaction://media"/>
            <a:extLst>
              <a:ext uri="{FF2B5EF4-FFF2-40B4-BE49-F238E27FC236}">
                <a16:creationId xmlns:a16="http://schemas.microsoft.com/office/drawing/2014/main" id="{5979FF40-1788-4DCC-A276-B68EFDF07613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40369" y="329493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2132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7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30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3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572000" y="381000"/>
            <a:ext cx="2971800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rgbClr val="0000FF"/>
                </a:solidFill>
              </a:rPr>
              <a:t>BÈ ĐỆM HỢP ÂM</a:t>
            </a:r>
            <a:endParaRPr lang="vi-VN" sz="2400" b="1">
              <a:solidFill>
                <a:srgbClr val="0000FF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63EF07B-399C-4CD6-942C-4248AEBA5297}"/>
              </a:ext>
            </a:extLst>
          </p:cNvPr>
          <p:cNvSpPr txBox="1"/>
          <p:nvPr/>
        </p:nvSpPr>
        <p:spPr>
          <a:xfrm>
            <a:off x="3389528" y="5715000"/>
            <a:ext cx="55258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0000FF"/>
                </a:solidFill>
              </a:rPr>
              <a:t>(Lặp đi lặp lại 4 lần âm hình trên)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2A44E67-3241-42A8-85D3-1158BC98E3CC}"/>
              </a:ext>
            </a:extLst>
          </p:cNvPr>
          <p:cNvGrpSpPr/>
          <p:nvPr/>
        </p:nvGrpSpPr>
        <p:grpSpPr>
          <a:xfrm>
            <a:off x="4495800" y="3678292"/>
            <a:ext cx="3048000" cy="1884308"/>
            <a:chOff x="4495800" y="3276600"/>
            <a:chExt cx="3048000" cy="1884308"/>
          </a:xfrm>
        </p:grpSpPr>
        <p:grpSp>
          <p:nvGrpSpPr>
            <p:cNvPr id="46" name="Group 45"/>
            <p:cNvGrpSpPr/>
            <p:nvPr/>
          </p:nvGrpSpPr>
          <p:grpSpPr>
            <a:xfrm>
              <a:off x="4495800" y="3276600"/>
              <a:ext cx="3048000" cy="1884308"/>
              <a:chOff x="8305800" y="3983092"/>
              <a:chExt cx="3048000" cy="1884308"/>
            </a:xfrm>
          </p:grpSpPr>
          <p:pic>
            <p:nvPicPr>
              <p:cNvPr id="39" name="Picture 38"/>
              <p:cNvPicPr>
                <a:picLocks noChangeAspect="1"/>
              </p:cNvPicPr>
              <p:nvPr/>
            </p:nvPicPr>
            <p:blipFill rotWithShape="1"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5226" r="39347" b="50000"/>
              <a:stretch/>
            </p:blipFill>
            <p:spPr>
              <a:xfrm>
                <a:off x="8305800" y="3983092"/>
                <a:ext cx="3048000" cy="1884308"/>
              </a:xfrm>
              <a:prstGeom prst="rect">
                <a:avLst/>
              </a:prstGeom>
            </p:spPr>
          </p:pic>
          <p:sp>
            <p:nvSpPr>
              <p:cNvPr id="43" name="TextBox 42"/>
              <p:cNvSpPr txBox="1"/>
              <p:nvPr/>
            </p:nvSpPr>
            <p:spPr>
              <a:xfrm>
                <a:off x="9974094" y="5255870"/>
                <a:ext cx="31290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>
                    <a:solidFill>
                      <a:srgbClr val="FF0000"/>
                    </a:solidFill>
                  </a:rPr>
                  <a:t>5</a:t>
                </a:r>
                <a:endParaRPr lang="vi-VN" b="1">
                  <a:solidFill>
                    <a:srgbClr val="FF0000"/>
                  </a:solidFill>
                </a:endParaRPr>
              </a:p>
            </p:txBody>
          </p:sp>
          <p:sp>
            <p:nvSpPr>
              <p:cNvPr id="44" name="TextBox 43"/>
              <p:cNvSpPr txBox="1"/>
              <p:nvPr/>
            </p:nvSpPr>
            <p:spPr>
              <a:xfrm>
                <a:off x="9105414" y="5269468"/>
                <a:ext cx="31290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>
                    <a:solidFill>
                      <a:srgbClr val="FF0000"/>
                    </a:solidFill>
                  </a:rPr>
                  <a:t>1</a:t>
                </a:r>
                <a:endParaRPr lang="vi-VN" b="1">
                  <a:solidFill>
                    <a:srgbClr val="FF0000"/>
                  </a:solidFill>
                </a:endParaRPr>
              </a:p>
            </p:txBody>
          </p: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39A772D-4A9B-469D-8D9A-89AFF30384B3}"/>
                </a:ext>
              </a:extLst>
            </p:cNvPr>
            <p:cNvSpPr txBox="1"/>
            <p:nvPr/>
          </p:nvSpPr>
          <p:spPr>
            <a:xfrm>
              <a:off x="5729754" y="4549140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3</a:t>
              </a:r>
              <a:endParaRPr lang="vi-VN" b="1">
                <a:solidFill>
                  <a:srgbClr val="FF0000"/>
                </a:solidFill>
              </a:endParaRP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51F9C68C-44EB-432F-8588-8F9A033A05E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2500" t="15556" r="59375" b="72222"/>
          <a:stretch/>
        </p:blipFill>
        <p:spPr>
          <a:xfrm>
            <a:off x="2689662" y="2171045"/>
            <a:ext cx="6393089" cy="1562755"/>
          </a:xfrm>
          <a:prstGeom prst="rect">
            <a:avLst/>
          </a:prstGeom>
        </p:spPr>
      </p:pic>
      <p:pic>
        <p:nvPicPr>
          <p:cNvPr id="5" name="CD5 Be KenPhim hop am">
            <a:hlinkClick r:id="" action="ppaction://media"/>
            <a:extLst>
              <a:ext uri="{FF2B5EF4-FFF2-40B4-BE49-F238E27FC236}">
                <a16:creationId xmlns:a16="http://schemas.microsoft.com/office/drawing/2014/main" id="{BFDC2CA6-3398-4994-A4A7-326988A27C6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54700" y="1346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3495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6533</TotalTime>
  <Words>171</Words>
  <Application>Microsoft Office PowerPoint</Application>
  <PresentationFormat>Widescreen</PresentationFormat>
  <Paragraphs>39</Paragraphs>
  <Slides>15</Slides>
  <Notes>0</Notes>
  <HiddenSlides>0</HiddenSlides>
  <MMClips>10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Arial</vt:lpstr>
      <vt:lpstr>Calibri</vt:lpstr>
      <vt:lpstr>Times New Roman</vt:lpstr>
      <vt:lpstr>Default Design</vt:lpstr>
      <vt:lpstr>Giáo viên: Vũ Hà Thu Trường: THCS Việt Hưng</vt:lpstr>
      <vt:lpstr>Chủ đề 5 MÙA XUÂN</vt:lpstr>
      <vt:lpstr>I. Đọc nhạc Ôn tập Bài đọc nhạc số 5</vt:lpstr>
      <vt:lpstr>PowerPoint Presentation</vt:lpstr>
      <vt:lpstr>PowerPoint Presentation</vt:lpstr>
      <vt:lpstr>II. Nhạc cụ Ôn tập bài hoà tấu và bài tập tiết tấu </vt:lpstr>
      <vt:lpstr>1. Ôn tập bài hoà tấu </vt:lpstr>
      <vt:lpstr>PowerPoint Presentation</vt:lpstr>
      <vt:lpstr>PowerPoint Presentation</vt:lpstr>
      <vt:lpstr>PowerPoint Presentation</vt:lpstr>
      <vt:lpstr>2. Ôn tập bài tập tiết tấu </vt:lpstr>
      <vt:lpstr>Ứng dụng đệm cho bài hát Mùa xuân em tới trường</vt:lpstr>
      <vt:lpstr>III. Hát:  Ôn tập bài Mùa xuân em tới trường</vt:lpstr>
      <vt:lpstr>PowerPoint Presentation</vt:lpstr>
      <vt:lpstr>Dặn dò về nhà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Ca Thui</cp:lastModifiedBy>
  <cp:revision>261</cp:revision>
  <dcterms:created xsi:type="dcterms:W3CDTF">2006-11-06T13:45:38Z</dcterms:created>
  <dcterms:modified xsi:type="dcterms:W3CDTF">2023-02-10T07:45:11Z</dcterms:modified>
</cp:coreProperties>
</file>