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03" r:id="rId5"/>
    <p:sldId id="260" r:id="rId6"/>
    <p:sldId id="304" r:id="rId7"/>
    <p:sldId id="307" r:id="rId8"/>
    <p:sldId id="308" r:id="rId9"/>
    <p:sldId id="309" r:id="rId10"/>
    <p:sldId id="310" r:id="rId11"/>
    <p:sldId id="305" r:id="rId12"/>
    <p:sldId id="311" r:id="rId13"/>
    <p:sldId id="312" r:id="rId14"/>
    <p:sldId id="313" r:id="rId15"/>
    <p:sldId id="314" r:id="rId16"/>
    <p:sldId id="315" r:id="rId17"/>
    <p:sldId id="316" r:id="rId18"/>
    <p:sldId id="317" r:id="rId19"/>
    <p:sldId id="322" r:id="rId20"/>
    <p:sldId id="318" r:id="rId21"/>
    <p:sldId id="319" r:id="rId22"/>
    <p:sldId id="320" r:id="rId23"/>
    <p:sldId id="338" r:id="rId24"/>
    <p:sldId id="340" r:id="rId25"/>
    <p:sldId id="323" r:id="rId26"/>
    <p:sldId id="321" r:id="rId27"/>
    <p:sldId id="341" r:id="rId28"/>
    <p:sldId id="324" r:id="rId29"/>
    <p:sldId id="325" r:id="rId30"/>
    <p:sldId id="326" r:id="rId31"/>
    <p:sldId id="327" r:id="rId32"/>
    <p:sldId id="328" r:id="rId33"/>
    <p:sldId id="342" r:id="rId34"/>
    <p:sldId id="332" r:id="rId35"/>
    <p:sldId id="329" r:id="rId36"/>
    <p:sldId id="330" r:id="rId37"/>
    <p:sldId id="331" r:id="rId38"/>
    <p:sldId id="333" r:id="rId39"/>
    <p:sldId id="272" r:id="rId40"/>
    <p:sldId id="334" r:id="rId41"/>
    <p:sldId id="343" r:id="rId42"/>
    <p:sldId id="273" r:id="rId43"/>
    <p:sldId id="336" r:id="rId44"/>
    <p:sldId id="274" r:id="rId45"/>
    <p:sldId id="337"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B38A"/>
    <a:srgbClr val="87B135"/>
    <a:srgbClr val="A49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44" d="100"/>
          <a:sy n="44" d="100"/>
        </p:scale>
        <p:origin x="54" y="4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2040BFA-6509-48DE-8A12-E1EE7F82C9B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9.gif"/><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A Nature 4k Wallpapers - Wallpaper Cave">
            <a:extLst>
              <a:ext uri="{FF2B5EF4-FFF2-40B4-BE49-F238E27FC236}">
                <a16:creationId xmlns:a16="http://schemas.microsoft.com/office/drawing/2014/main" id="{4B30E99A-009C-4697-BAEB-DC20638CE7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877498-97DA-48C3-8481-8DD9E91B4CE9}"/>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8CD597-C022-4519-83E3-B1102A9E591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DF97A5-E188-4CE3-AD8D-2661D8FC683D}"/>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KHOA HỌC TỰ NHIÊN 7</a:t>
            </a:r>
          </a:p>
        </p:txBody>
      </p:sp>
      <p:sp>
        <p:nvSpPr>
          <p:cNvPr id="5" name="TextBox 4">
            <a:extLst>
              <a:ext uri="{FF2B5EF4-FFF2-40B4-BE49-F238E27FC236}">
                <a16:creationId xmlns:a16="http://schemas.microsoft.com/office/drawing/2014/main" id="{D111CDA5-0E2F-47FE-9913-6F0B2E691518}"/>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en-US" sz="3600" b="1" dirty="0" err="1">
                <a:solidFill>
                  <a:schemeClr val="tx2">
                    <a:lumMod val="50000"/>
                  </a:schemeClr>
                </a:solidFill>
              </a:rPr>
              <a:t>Năm</a:t>
            </a:r>
            <a:r>
              <a:rPr lang="en-US" sz="3600" b="1" dirty="0">
                <a:solidFill>
                  <a:schemeClr val="tx2">
                    <a:lumMod val="50000"/>
                  </a:schemeClr>
                </a:solidFill>
              </a:rPr>
              <a:t> </a:t>
            </a:r>
            <a:r>
              <a:rPr lang="en-US" sz="3600" b="1" dirty="0" err="1">
                <a:solidFill>
                  <a:schemeClr val="tx2">
                    <a:lumMod val="50000"/>
                  </a:schemeClr>
                </a:solidFill>
              </a:rPr>
              <a:t>học</a:t>
            </a:r>
            <a:r>
              <a:rPr lang="en-US" sz="3600" b="1" dirty="0">
                <a:solidFill>
                  <a:schemeClr val="tx2">
                    <a:lumMod val="50000"/>
                  </a:schemeClr>
                </a:solidFill>
              </a:rPr>
              <a:t>: </a:t>
            </a:r>
            <a:r>
              <a:rPr lang="en-US" sz="3600" b="1" dirty="0" smtClean="0">
                <a:solidFill>
                  <a:schemeClr val="tx2">
                    <a:lumMod val="50000"/>
                  </a:schemeClr>
                </a:solidFill>
              </a:rPr>
              <a:t>2023 </a:t>
            </a:r>
            <a:r>
              <a:rPr lang="en-US" sz="3600" b="1" dirty="0">
                <a:solidFill>
                  <a:schemeClr val="tx2">
                    <a:lumMod val="50000"/>
                  </a:schemeClr>
                </a:solidFill>
              </a:rPr>
              <a:t>- </a:t>
            </a:r>
            <a:r>
              <a:rPr lang="en-US" sz="3600" b="1" dirty="0" smtClean="0">
                <a:solidFill>
                  <a:schemeClr val="tx2">
                    <a:lumMod val="50000"/>
                  </a:schemeClr>
                </a:solidFill>
              </a:rPr>
              <a:t>2024 </a:t>
            </a:r>
            <a:endParaRPr lang="en-US" sz="3600" b="1" dirty="0">
              <a:solidFill>
                <a:schemeClr val="tx2">
                  <a:lumMod val="50000"/>
                </a:schemeClr>
              </a:solidFill>
            </a:endParaRPr>
          </a:p>
        </p:txBody>
      </p:sp>
      <p:sp>
        <p:nvSpPr>
          <p:cNvPr id="6" name="TextBox 5">
            <a:extLst>
              <a:ext uri="{FF2B5EF4-FFF2-40B4-BE49-F238E27FC236}">
                <a16:creationId xmlns:a16="http://schemas.microsoft.com/office/drawing/2014/main" id="{E1D9EF2A-4AA9-4605-B974-21F4B98142D2}"/>
              </a:ext>
            </a:extLst>
          </p:cNvPr>
          <p:cNvSpPr txBox="1"/>
          <p:nvPr/>
        </p:nvSpPr>
        <p:spPr>
          <a:xfrm>
            <a:off x="2800141" y="4120691"/>
            <a:ext cx="6591741" cy="664797"/>
          </a:xfrm>
          <a:prstGeom prst="rect">
            <a:avLst/>
          </a:prstGeom>
          <a:noFill/>
        </p:spPr>
        <p:txBody>
          <a:bodyPr wrap="none" lIns="0" tIns="0" rIns="0" bIns="0" rtlCol="0">
            <a:spAutoFit/>
          </a:bodyPr>
          <a:lstStyle/>
          <a:p>
            <a:pPr algn="ctr">
              <a:lnSpc>
                <a:spcPct val="120000"/>
              </a:lnSpc>
            </a:pPr>
            <a:r>
              <a:rPr lang="en-US" sz="3600" b="1" dirty="0" err="1">
                <a:solidFill>
                  <a:schemeClr val="tx2">
                    <a:lumMod val="50000"/>
                  </a:schemeClr>
                </a:solidFill>
              </a:rPr>
              <a:t>Giáo</a:t>
            </a:r>
            <a:r>
              <a:rPr lang="en-US" sz="3600" b="1" dirty="0">
                <a:solidFill>
                  <a:schemeClr val="tx2">
                    <a:lumMod val="50000"/>
                  </a:schemeClr>
                </a:solidFill>
              </a:rPr>
              <a:t> </a:t>
            </a:r>
            <a:r>
              <a:rPr lang="en-US" sz="3600" b="1" dirty="0" err="1">
                <a:solidFill>
                  <a:schemeClr val="tx2">
                    <a:lumMod val="50000"/>
                  </a:schemeClr>
                </a:solidFill>
              </a:rPr>
              <a:t>viên</a:t>
            </a:r>
            <a:r>
              <a:rPr lang="en-US" sz="3600" b="1" dirty="0" smtClean="0">
                <a:solidFill>
                  <a:schemeClr val="tx2">
                    <a:lumMod val="50000"/>
                  </a:schemeClr>
                </a:solidFill>
              </a:rPr>
              <a:t>: </a:t>
            </a:r>
            <a:r>
              <a:rPr lang="en-US" sz="3600" b="1" smtClean="0">
                <a:solidFill>
                  <a:schemeClr val="tx2">
                    <a:lumMod val="50000"/>
                  </a:schemeClr>
                </a:solidFill>
              </a:rPr>
              <a:t>Quách</a:t>
            </a:r>
            <a:r>
              <a:rPr lang="en-US" sz="3600" b="1" dirty="0" smtClean="0">
                <a:solidFill>
                  <a:schemeClr val="tx2">
                    <a:lumMod val="50000"/>
                  </a:schemeClr>
                </a:solidFill>
              </a:rPr>
              <a:t> </a:t>
            </a:r>
            <a:r>
              <a:rPr lang="en-US" sz="3600" b="1" dirty="0" err="1" smtClean="0">
                <a:solidFill>
                  <a:schemeClr val="tx2">
                    <a:lumMod val="50000"/>
                  </a:schemeClr>
                </a:solidFill>
              </a:rPr>
              <a:t>Thị</a:t>
            </a:r>
            <a:r>
              <a:rPr lang="en-US" sz="3600" b="1" dirty="0" smtClean="0">
                <a:solidFill>
                  <a:schemeClr val="tx2">
                    <a:lumMod val="50000"/>
                  </a:schemeClr>
                </a:solidFill>
              </a:rPr>
              <a:t> </a:t>
            </a:r>
            <a:r>
              <a:rPr lang="en-US" sz="3600" b="1" dirty="0" err="1" smtClean="0">
                <a:solidFill>
                  <a:schemeClr val="tx2">
                    <a:lumMod val="50000"/>
                  </a:schemeClr>
                </a:solidFill>
              </a:rPr>
              <a:t>Việt</a:t>
            </a:r>
            <a:r>
              <a:rPr lang="en-US" sz="3600" b="1" dirty="0" smtClean="0">
                <a:solidFill>
                  <a:schemeClr val="tx2">
                    <a:lumMod val="50000"/>
                  </a:schemeClr>
                </a:solidFill>
              </a:rPr>
              <a:t> </a:t>
            </a:r>
            <a:r>
              <a:rPr lang="en-US" sz="3600" b="1" dirty="0" err="1" smtClean="0">
                <a:solidFill>
                  <a:schemeClr val="tx2">
                    <a:lumMod val="50000"/>
                  </a:schemeClr>
                </a:solidFill>
              </a:rPr>
              <a:t>Anh</a:t>
            </a:r>
            <a:endParaRPr lang="en-US" sz="3600" b="1" dirty="0">
              <a:solidFill>
                <a:schemeClr val="tx2">
                  <a:lumMod val="50000"/>
                </a:schemeClr>
              </a:solidFill>
            </a:endParaRPr>
          </a:p>
        </p:txBody>
      </p:sp>
      <p:sp>
        <p:nvSpPr>
          <p:cNvPr id="7" name="Rectangle 6">
            <a:extLst>
              <a:ext uri="{FF2B5EF4-FFF2-40B4-BE49-F238E27FC236}">
                <a16:creationId xmlns:a16="http://schemas.microsoft.com/office/drawing/2014/main" id="{603BFD0F-EFBE-4045-B36F-54A9DD5DC546}"/>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9EC880-E01F-44CD-ABF7-542AC3DFF122}"/>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9E9E"/>
        </a:solidFill>
        <a:effectLst/>
      </p:bgPr>
    </p:bg>
    <p:spTree>
      <p:nvGrpSpPr>
        <p:cNvPr id="1" name=""/>
        <p:cNvGrpSpPr/>
        <p:nvPr/>
      </p:nvGrpSpPr>
      <p:grpSpPr>
        <a:xfrm>
          <a:off x="0" y="0"/>
          <a:ext cx="0" cy="0"/>
          <a:chOff x="0" y="0"/>
          <a:chExt cx="0" cy="0"/>
        </a:xfrm>
      </p:grpSpPr>
      <p:pic>
        <p:nvPicPr>
          <p:cNvPr id="17410" name="Picture 2" descr="Common Carp – Discover Fishes">
            <a:extLst>
              <a:ext uri="{FF2B5EF4-FFF2-40B4-BE49-F238E27FC236}">
                <a16:creationId xmlns:a16="http://schemas.microsoft.com/office/drawing/2014/main" id="{BE692953-4C30-44BD-9405-6CD5ED0D2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0" b="1157"/>
          <a:stretch/>
        </p:blipFill>
        <p:spPr bwMode="auto">
          <a:xfrm>
            <a:off x="438041" y="2517165"/>
            <a:ext cx="10994760" cy="4349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00200" y="1523980"/>
            <a:ext cx="10436599" cy="951158"/>
          </a:xfrm>
          <a:prstGeom prst="rect">
            <a:avLst/>
          </a:prstGeom>
          <a:noFill/>
        </p:spPr>
        <p:txBody>
          <a:bodyPr wrap="square" lIns="0" tIns="0" rIns="0" bIns="0" rtlCol="0">
            <a:spAutoFit/>
          </a:bodyPr>
          <a:lstStyle/>
          <a:p>
            <a:pPr>
              <a:lnSpc>
                <a:spcPct val="125000"/>
              </a:lnSpc>
            </a:pPr>
            <a:r>
              <a:rPr lang="en-US" sz="2600" b="1" dirty="0">
                <a:solidFill>
                  <a:schemeClr val="bg1"/>
                </a:solidFill>
                <a:latin typeface="Arial" panose="020B0604020202020204" pitchFamily="34" charset="0"/>
                <a:cs typeface="Arial" panose="020B0604020202020204" pitchFamily="34" charset="0"/>
              </a:rPr>
              <a:t>Ở </a:t>
            </a:r>
            <a:r>
              <a:rPr lang="en-US" sz="2600" b="1" dirty="0" err="1">
                <a:solidFill>
                  <a:schemeClr val="bg1"/>
                </a:solidFill>
                <a:latin typeface="Arial" panose="020B0604020202020204" pitchFamily="34" charset="0"/>
                <a:cs typeface="Arial" panose="020B0604020202020204" pitchFamily="34" charset="0"/>
              </a:rPr>
              <a:t>động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vật</a:t>
            </a:r>
            <a:r>
              <a:rPr lang="en-US" sz="2600" b="1" dirty="0">
                <a:solidFill>
                  <a:schemeClr val="bg1"/>
                </a:solidFill>
                <a:latin typeface="Arial" panose="020B0604020202020204" pitchFamily="34" charset="0"/>
                <a:cs typeface="Arial" panose="020B0604020202020204" pitchFamily="34" charset="0"/>
              </a:rPr>
              <a:t>, n</a:t>
            </a:r>
            <a:r>
              <a:rPr lang="vi-VN" sz="2600" b="1" dirty="0">
                <a:solidFill>
                  <a:schemeClr val="bg1"/>
                </a:solidFill>
                <a:latin typeface="Arial" panose="020B0604020202020204" pitchFamily="34" charset="0"/>
                <a:cs typeface="Arial" panose="020B0604020202020204" pitchFamily="34" charset="0"/>
              </a:rPr>
              <a:t>hiệt độ môi trường quá cao hoặc quá thấp làm giảm quá trình </a:t>
            </a:r>
            <a:r>
              <a:rPr lang="vi-VN" sz="2600" b="1">
                <a:solidFill>
                  <a:schemeClr val="bg1"/>
                </a:solidFill>
                <a:latin typeface="Arial" panose="020B0604020202020204" pitchFamily="34" charset="0"/>
                <a:cs typeface="Arial" panose="020B0604020202020204" pitchFamily="34" charset="0"/>
              </a:rPr>
              <a:t>sinh trứng, </a:t>
            </a:r>
            <a:r>
              <a:rPr lang="vi-VN" sz="2600" b="1" dirty="0">
                <a:solidFill>
                  <a:schemeClr val="bg1"/>
                </a:solidFill>
                <a:latin typeface="Arial" panose="020B0604020202020204" pitchFamily="34" charset="0"/>
                <a:cs typeface="Arial" panose="020B0604020202020204" pitchFamily="34" charset="0"/>
              </a:rPr>
              <a:t>ví dụ: cá chép chỉ đẻ ở nhiệt độ trên 15</a:t>
            </a:r>
            <a:r>
              <a:rPr lang="vi-VN" sz="2600" b="1" baseline="30000" dirty="0">
                <a:solidFill>
                  <a:schemeClr val="bg1"/>
                </a:solidFill>
                <a:latin typeface="Arial" panose="020B0604020202020204" pitchFamily="34" charset="0"/>
                <a:cs typeface="Arial" panose="020B0604020202020204" pitchFamily="34" charset="0"/>
              </a:rPr>
              <a:t>o</a:t>
            </a:r>
            <a:r>
              <a:rPr lang="vi-VN" sz="2600" b="1" dirty="0">
                <a:solidFill>
                  <a:schemeClr val="bg1"/>
                </a:solidFill>
                <a:latin typeface="Arial" panose="020B0604020202020204" pitchFamily="34" charset="0"/>
                <a:cs typeface="Arial" panose="020B0604020202020204" pitchFamily="34" charset="0"/>
              </a:rPr>
              <a:t>C.</a:t>
            </a:r>
            <a:endParaRPr lang="vi-VN" sz="2600" b="1" dirty="0">
              <a:solidFill>
                <a:schemeClr val="bg1"/>
              </a:solidFill>
            </a:endParaRPr>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324402" cy="986167"/>
            <a:chOff x="1669142" y="457200"/>
            <a:chExt cx="103244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440844" cy="986167"/>
            </a:xfrm>
            <a:prstGeom prst="rect">
              <a:avLst/>
            </a:prstGeom>
            <a:noFill/>
          </p:spPr>
          <p:txBody>
            <a:bodyPr wrap="square" lIns="0" tIns="0" rIns="0" bIns="0" rtlCol="0">
              <a:spAutoFit/>
            </a:bodyPr>
            <a:lstStyle/>
            <a:p>
              <a:pPr>
                <a:lnSpc>
                  <a:spcPct val="130000"/>
                </a:lnSpc>
              </a:pPr>
              <a:r>
                <a:rPr lang="vi-VN" sz="2600" b="1" dirty="0">
                  <a:latin typeface="Arial" panose="020B0604020202020204" pitchFamily="34" charset="0"/>
                  <a:cs typeface="Arial" panose="020B0604020202020204" pitchFamily="34" charset="0"/>
                </a:rPr>
                <a:t>Em hãy lấy ví dụ về ảnh hưởng của một số yếu tố môi trường đến sự sinh sản của sinh vật.</a:t>
              </a:r>
              <a:endParaRPr lang="vi-VN" sz="2600" b="1"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12257" y="2318396"/>
            <a:ext cx="9440845"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trứng rùa ủ ở nhiệt độ </a:t>
            </a:r>
            <a:r>
              <a:rPr lang="vi-VN" sz="2600" b="1" dirty="0">
                <a:latin typeface="Arial" panose="020B0604020202020204" pitchFamily="34" charset="0"/>
                <a:cs typeface="Arial" panose="020B0604020202020204" pitchFamily="34" charset="0"/>
              </a:rPr>
              <a:t>dưới 28</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nở thành con đực, </a:t>
            </a:r>
            <a:r>
              <a:rPr lang="vi-VN" sz="2600" b="1" dirty="0">
                <a:latin typeface="Arial" panose="020B0604020202020204" pitchFamily="34" charset="0"/>
                <a:cs typeface="Arial" panose="020B0604020202020204" pitchFamily="34" charset="0"/>
              </a:rPr>
              <a:t>trên 32</a:t>
            </a:r>
            <a:r>
              <a:rPr lang="vi-VN" sz="2600" b="1" baseline="30000" dirty="0">
                <a:latin typeface="Arial" panose="020B0604020202020204" pitchFamily="34" charset="0"/>
                <a:cs typeface="Arial" panose="020B0604020202020204" pitchFamily="34" charset="0"/>
              </a:rPr>
              <a:t>0</a:t>
            </a:r>
            <a:r>
              <a:rPr lang="vi-VN" sz="2600" b="1" dirty="0">
                <a:latin typeface="Arial" panose="020B0604020202020204" pitchFamily="34" charset="0"/>
                <a:cs typeface="Arial" panose="020B0604020202020204" pitchFamily="34" charset="0"/>
              </a:rPr>
              <a:t>C </a:t>
            </a:r>
            <a:r>
              <a:rPr lang="vi-VN" sz="2600" dirty="0">
                <a:latin typeface="Arial" panose="020B0604020202020204" pitchFamily="34" charset="0"/>
                <a:cs typeface="Arial" panose="020B0604020202020204" pitchFamily="34" charset="0"/>
              </a:rPr>
              <a:t>sẽ thành con cái</a:t>
            </a:r>
            <a:endParaRPr lang="vi-VN" sz="2600" dirty="0"/>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ùa biển đua nhau lên bờ đẻ 60 triệu quả trứng | Báo Dân trí">
            <a:extLst>
              <a:ext uri="{FF2B5EF4-FFF2-40B4-BE49-F238E27FC236}">
                <a16:creationId xmlns:a16="http://schemas.microsoft.com/office/drawing/2014/main" id="{16356A81-3E53-D4B4-4C0A-04F5800DA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322610"/>
            <a:ext cx="6096000" cy="3429000"/>
          </a:xfrm>
          <a:prstGeom prst="roundRect">
            <a:avLst>
              <a:gd name="adj" fmla="val 12434"/>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0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ps meadows hills mountains cows landscape rustic farm wallpaper |  2592x1944 | 153366 | WallpaperUP">
            <a:extLst>
              <a:ext uri="{FF2B5EF4-FFF2-40B4-BE49-F238E27FC236}">
                <a16:creationId xmlns:a16="http://schemas.microsoft.com/office/drawing/2014/main" id="{791F38B0-F7E1-43C5-A44A-20F5F8BEE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07" b="889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922607" y="1351157"/>
            <a:ext cx="8346836" cy="1409425"/>
          </a:xfrm>
          <a:prstGeom prst="rect">
            <a:avLst/>
          </a:prstGeom>
          <a:noFill/>
        </p:spPr>
        <p:txBody>
          <a:bodyPr wrap="none" lIns="0" tIns="0" rIns="0" bIns="0" rtlCol="0">
            <a:spAutoFit/>
          </a:bodyPr>
          <a:lstStyle/>
          <a:p>
            <a:pPr algn="ctr">
              <a:lnSpc>
                <a:spcPct val="120000"/>
              </a:lnSpc>
            </a:pPr>
            <a:r>
              <a:rPr lang="en-US" sz="4000" b="1"/>
              <a:t>ĐIỀU HÒA, ĐIỀU KHIỂN SINH SẢN</a:t>
            </a:r>
          </a:p>
          <a:p>
            <a:pPr algn="ctr">
              <a:lnSpc>
                <a:spcPct val="120000"/>
              </a:lnSpc>
            </a:pPr>
            <a:r>
              <a:rPr lang="en-US" sz="4000" b="1"/>
              <a:t>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2.</a:t>
            </a:r>
          </a:p>
        </p:txBody>
      </p:sp>
    </p:spTree>
    <p:extLst>
      <p:ext uri="{BB962C8B-B14F-4D97-AF65-F5344CB8AC3E}">
        <p14:creationId xmlns:p14="http://schemas.microsoft.com/office/powerpoint/2010/main" val="522478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27367"/>
            <a:ext cx="9753600" cy="1801262"/>
          </a:xfrm>
          <a:prstGeom prst="rect">
            <a:avLst/>
          </a:prstGeom>
          <a:noFill/>
        </p:spPr>
        <p:txBody>
          <a:bodyPr wrap="square" lIns="0" tIns="0" rIns="0" bIns="0" rtlCol="0">
            <a:spAutoFit/>
          </a:bodyPr>
          <a:lstStyle/>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Quá trình sinh sản của sinh vật diễn ra bình thường là </a:t>
            </a:r>
            <a:r>
              <a:rPr lang="vi-VN" sz="2400" b="1" dirty="0">
                <a:latin typeface="Arial" panose="020B0604020202020204" pitchFamily="34" charset="0"/>
                <a:cs typeface="Arial" panose="020B0604020202020204" pitchFamily="34" charset="0"/>
              </a:rPr>
              <a:t>nhờ các cơ chế điều hòa.</a:t>
            </a:r>
            <a:r>
              <a:rPr lang="vi-VN" sz="2400" dirty="0">
                <a:latin typeface="Arial" panose="020B0604020202020204" pitchFamily="34" charset="0"/>
                <a:cs typeface="Arial" panose="020B0604020202020204" pitchFamily="34" charset="0"/>
              </a:rPr>
              <a:t> </a:t>
            </a:r>
          </a:p>
          <a:p>
            <a:pPr marL="342900" indent="-342900">
              <a:lnSpc>
                <a:spcPct val="125000"/>
              </a:lnSpc>
              <a:buFont typeface="Courier New" panose="02070309020205020404" pitchFamily="49" charset="0"/>
              <a:buChar char="o"/>
            </a:pPr>
            <a:r>
              <a:rPr lang="vi-VN" sz="2400" dirty="0">
                <a:latin typeface="Arial" panose="020B0604020202020204" pitchFamily="34" charset="0"/>
                <a:cs typeface="Arial" panose="020B0604020202020204" pitchFamily="34" charset="0"/>
              </a:rPr>
              <a:t>Cơ chế điều hòa sinh sản ở sinh vật chủ yếu là </a:t>
            </a:r>
            <a:r>
              <a:rPr lang="vi-VN" sz="2400" b="1" dirty="0">
                <a:latin typeface="Arial" panose="020B0604020202020204" pitchFamily="34" charset="0"/>
                <a:cs typeface="Arial" panose="020B0604020202020204" pitchFamily="34" charset="0"/>
              </a:rPr>
              <a:t>điều hòa quá trình sinh giao tử.</a:t>
            </a:r>
            <a:endParaRPr lang="vi-VN" sz="2400" b="1"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ự phát sinh giao tử">
            <a:extLst>
              <a:ext uri="{FF2B5EF4-FFF2-40B4-BE49-F238E27FC236}">
                <a16:creationId xmlns:a16="http://schemas.microsoft.com/office/drawing/2014/main" id="{E74E6977-B322-4AE1-BD5A-7BA6FD2089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2"/>
          <a:stretch/>
        </p:blipFill>
        <p:spPr bwMode="auto">
          <a:xfrm>
            <a:off x="7235373" y="3005408"/>
            <a:ext cx="3868056" cy="383807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unny kids animals Royalty Free Vector Image - VectorStock">
            <a:extLst>
              <a:ext uri="{FF2B5EF4-FFF2-40B4-BE49-F238E27FC236}">
                <a16:creationId xmlns:a16="http://schemas.microsoft.com/office/drawing/2014/main" id="{AC952ABE-BB9B-4332-98A0-B1291E9BDC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96" b="20212"/>
          <a:stretch/>
        </p:blipFill>
        <p:spPr bwMode="auto">
          <a:xfrm>
            <a:off x="526143" y="3167276"/>
            <a:ext cx="6299200" cy="333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59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951158"/>
          </a:xfrm>
          <a:prstGeom prst="rect">
            <a:avLst/>
          </a:prstGeom>
          <a:noFill/>
        </p:spPr>
        <p:txBody>
          <a:bodyPr wrap="square" lIns="0" tIns="0" rIns="0" bIns="0" rtlCol="0">
            <a:spAutoFit/>
          </a:bodyPr>
          <a:lstStyle/>
          <a:p>
            <a:pPr>
              <a:lnSpc>
                <a:spcPct val="125000"/>
              </a:lnSpc>
            </a:pPr>
            <a:r>
              <a:rPr lang="vi-VN" sz="2600" b="1" dirty="0">
                <a:latin typeface="Arial" panose="020B0604020202020204" pitchFamily="34" charset="0"/>
                <a:cs typeface="Arial" panose="020B0604020202020204" pitchFamily="34" charset="0"/>
              </a:rPr>
              <a:t>Ở thực vật, </a:t>
            </a:r>
            <a:r>
              <a:rPr lang="vi-VN" sz="2600" dirty="0">
                <a:latin typeface="Arial" panose="020B0604020202020204" pitchFamily="34" charset="0"/>
                <a:cs typeface="Arial" panose="020B0604020202020204" pitchFamily="34" charset="0"/>
              </a:rPr>
              <a:t>sự </a:t>
            </a:r>
            <a:r>
              <a:rPr lang="vi-VN" sz="2600" b="1" dirty="0">
                <a:latin typeface="Arial" panose="020B0604020202020204" pitchFamily="34" charset="0"/>
                <a:cs typeface="Arial" panose="020B0604020202020204" pitchFamily="34" charset="0"/>
              </a:rPr>
              <a:t>ra hoa </a:t>
            </a:r>
            <a:r>
              <a:rPr lang="vi-VN" sz="2600" dirty="0">
                <a:latin typeface="Arial" panose="020B0604020202020204" pitchFamily="34" charset="0"/>
                <a:cs typeface="Arial" panose="020B0604020202020204" pitchFamily="34" charset="0"/>
              </a:rPr>
              <a:t>chịu ảnh hưởng của một số </a:t>
            </a:r>
            <a:r>
              <a:rPr lang="vi-VN" sz="2600" b="1" dirty="0">
                <a:latin typeface="Arial" panose="020B0604020202020204" pitchFamily="34" charset="0"/>
                <a:cs typeface="Arial" panose="020B0604020202020204" pitchFamily="34" charset="0"/>
              </a:rPr>
              <a:t>hormone,</a:t>
            </a:r>
            <a:r>
              <a:rPr lang="vi-VN" sz="2600" dirty="0">
                <a:latin typeface="Arial" panose="020B0604020202020204" pitchFamily="34" charset="0"/>
                <a:cs typeface="Arial" panose="020B0604020202020204" pitchFamily="34" charset="0"/>
              </a:rPr>
              <a:t> ví dụ: hormone florigen kích thích sự ra hoa.</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Buy Utkarsh Florigen Pheno Plant Growth Regulator (100ml) Online at Low  Prices in India - Amazon.in">
            <a:extLst>
              <a:ext uri="{FF2B5EF4-FFF2-40B4-BE49-F238E27FC236}">
                <a16:creationId xmlns:a16="http://schemas.microsoft.com/office/drawing/2014/main" id="{EE112B55-D888-493B-A6D7-97A4472EE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0310"/>
            <a:ext cx="2205354" cy="409769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cabiosa (Pincushion Flower): Plant Care &amp; Growing Guide">
            <a:extLst>
              <a:ext uri="{FF2B5EF4-FFF2-40B4-BE49-F238E27FC236}">
                <a16:creationId xmlns:a16="http://schemas.microsoft.com/office/drawing/2014/main" id="{3FA633AC-DC8B-43ED-A1AA-0EBDCE3D2D68}"/>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2642" b="22642"/>
          <a:stretch/>
        </p:blipFill>
        <p:spPr bwMode="auto">
          <a:xfrm>
            <a:off x="2205354" y="2760308"/>
            <a:ext cx="9986646" cy="409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0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6792686"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486400"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Điều hòa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5123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10108406"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Ở </a:t>
            </a:r>
            <a:r>
              <a:rPr lang="vi-VN" sz="2600" b="1" dirty="0">
                <a:latin typeface="Arial" panose="020B0604020202020204" pitchFamily="34" charset="0"/>
                <a:cs typeface="Arial" panose="020B0604020202020204" pitchFamily="34" charset="0"/>
              </a:rPr>
              <a:t>động vật</a:t>
            </a:r>
            <a:r>
              <a:rPr lang="vi-VN" sz="2600" dirty="0">
                <a:latin typeface="Arial" panose="020B0604020202020204" pitchFamily="34" charset="0"/>
                <a:cs typeface="Arial" panose="020B0604020202020204" pitchFamily="34" charset="0"/>
              </a:rPr>
              <a:t>, một số hormone </a:t>
            </a:r>
            <a:r>
              <a:rPr lang="vi-VN" sz="2600" b="1" dirty="0">
                <a:latin typeface="Arial" panose="020B0604020202020204" pitchFamily="34" charset="0"/>
                <a:cs typeface="Arial" panose="020B0604020202020204" pitchFamily="34" charset="0"/>
              </a:rPr>
              <a:t>do tuyến yên tiết ra </a:t>
            </a:r>
            <a:r>
              <a:rPr lang="vi-VN" sz="2600" dirty="0">
                <a:latin typeface="Arial" panose="020B0604020202020204" pitchFamily="34" charset="0"/>
                <a:cs typeface="Arial" panose="020B0604020202020204" pitchFamily="34" charset="0"/>
              </a:rPr>
              <a:t>có khả năng điều khiển quá trình </a:t>
            </a:r>
            <a:r>
              <a:rPr lang="vi-VN" sz="2600" b="1" dirty="0">
                <a:latin typeface="Arial" panose="020B0604020202020204" pitchFamily="34" charset="0"/>
                <a:cs typeface="Arial" panose="020B0604020202020204" pitchFamily="34" charset="0"/>
              </a:rPr>
              <a:t>sinh tinh trùng và trứng</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troduction to Hormonal Disorders of Horses - Horse Owners - MSD  Veterinary Manual">
            <a:extLst>
              <a:ext uri="{FF2B5EF4-FFF2-40B4-BE49-F238E27FC236}">
                <a16:creationId xmlns:a16="http://schemas.microsoft.com/office/drawing/2014/main" id="{562D9249-33A3-4F81-BD15-F6CB89D4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993" y="2915780"/>
            <a:ext cx="4032011" cy="37811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The major endocrine glands in the cat - Merck Veterinary Manual">
            <a:extLst>
              <a:ext uri="{FF2B5EF4-FFF2-40B4-BE49-F238E27FC236}">
                <a16:creationId xmlns:a16="http://schemas.microsoft.com/office/drawing/2014/main" id="{0D347683-6CE6-4577-8056-71B2D9B1A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997" y="2933700"/>
            <a:ext cx="4032011" cy="376321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99F716B-8117-A424-07A4-887E567DA20D}"/>
              </a:ext>
            </a:extLst>
          </p:cNvPr>
          <p:cNvSpPr/>
          <p:nvPr/>
        </p:nvSpPr>
        <p:spPr>
          <a:xfrm>
            <a:off x="1045642"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9ACA19-EFE2-F674-1DE8-27106D0AAABB}"/>
              </a:ext>
            </a:extLst>
          </p:cNvPr>
          <p:cNvSpPr/>
          <p:nvPr/>
        </p:nvSpPr>
        <p:spPr>
          <a:xfrm>
            <a:off x="6379644" y="2667000"/>
            <a:ext cx="2383358" cy="2971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7015368"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5772356"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Điều khiển sinh sản ở sinh vật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065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93993"/>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Dựa vào ảnh hưởng của hormone và các yếu tố môi trường tới sinh sản ở sinh vật, con người đã </a:t>
            </a:r>
            <a:r>
              <a:rPr lang="vi-VN" sz="2500" b="1" dirty="0">
                <a:latin typeface="Arial" panose="020B0604020202020204" pitchFamily="34" charset="0"/>
                <a:cs typeface="Arial" panose="020B0604020202020204" pitchFamily="34" charset="0"/>
              </a:rPr>
              <a:t>chủ động điều khiển quá trình sinh sản ở sinh vật</a:t>
            </a:r>
            <a:r>
              <a:rPr lang="vi-VN" sz="2500" dirty="0">
                <a:latin typeface="Arial" panose="020B0604020202020204" pitchFamily="34" charset="0"/>
                <a:cs typeface="Arial" panose="020B0604020202020204" pitchFamily="34" charset="0"/>
              </a:rPr>
              <a:t> cho phù hợp với mục đích chăn nuôi và trồng trọt.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rm Animals Wallpapers - Top Free Farm Animals Backgrounds -  WallpaperAccess">
            <a:extLst>
              <a:ext uri="{FF2B5EF4-FFF2-40B4-BE49-F238E27FC236}">
                <a16:creationId xmlns:a16="http://schemas.microsoft.com/office/drawing/2014/main" id="{35970B15-0839-48B2-9D40-D6DD90660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386" b="8962"/>
          <a:stretch/>
        </p:blipFill>
        <p:spPr bwMode="auto">
          <a:xfrm>
            <a:off x="0" y="3148748"/>
            <a:ext cx="12191999" cy="370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93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omestic animals name and explanation - Thecompares.net">
            <a:extLst>
              <a:ext uri="{FF2B5EF4-FFF2-40B4-BE49-F238E27FC236}">
                <a16:creationId xmlns:a16="http://schemas.microsoft.com/office/drawing/2014/main" id="{1A47D347-4A34-4B14-A5CC-9F62B900AF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4" b="47024"/>
          <a:stretch/>
        </p:blipFill>
        <p:spPr bwMode="auto">
          <a:xfrm>
            <a:off x="0" y="3051628"/>
            <a:ext cx="12192000" cy="38063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42622" y="1351157"/>
            <a:ext cx="10906832" cy="1409425"/>
          </a:xfrm>
          <a:prstGeom prst="rect">
            <a:avLst/>
          </a:prstGeom>
          <a:noFill/>
        </p:spPr>
        <p:txBody>
          <a:bodyPr wrap="none" lIns="0" tIns="0" rIns="0" bIns="0" rtlCol="0">
            <a:spAutoFit/>
          </a:bodyPr>
          <a:lstStyle/>
          <a:p>
            <a:pPr algn="ctr">
              <a:lnSpc>
                <a:spcPct val="120000"/>
              </a:lnSpc>
            </a:pPr>
            <a:r>
              <a:rPr lang="en-US" sz="4000" b="1" dirty="0"/>
              <a:t>VẬN DỤNG NHỮNG HIỂU BIẾT VỀ SINH SẢN</a:t>
            </a:r>
          </a:p>
          <a:p>
            <a:pPr algn="ctr">
              <a:lnSpc>
                <a:spcPct val="120000"/>
              </a:lnSpc>
            </a:pPr>
            <a:r>
              <a:rPr lang="en-US" sz="4000" b="1" dirty="0"/>
              <a:t>HỮU TÍNH TRONG THỰC TIỄN ĐỜI SỐNG</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3.</a:t>
            </a:r>
          </a:p>
        </p:txBody>
      </p:sp>
    </p:spTree>
    <p:extLst>
      <p:ext uri="{BB962C8B-B14F-4D97-AF65-F5344CB8AC3E}">
        <p14:creationId xmlns:p14="http://schemas.microsoft.com/office/powerpoint/2010/main" val="983759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D4162FC-54E8-B21E-89A5-57642EA3450E}"/>
              </a:ext>
            </a:extLst>
          </p:cNvPr>
          <p:cNvGrpSpPr/>
          <p:nvPr/>
        </p:nvGrpSpPr>
        <p:grpSpPr>
          <a:xfrm>
            <a:off x="381000" y="1372200"/>
            <a:ext cx="11430000" cy="986167"/>
            <a:chOff x="1669142" y="457200"/>
            <a:chExt cx="11430000" cy="986167"/>
          </a:xfrm>
        </p:grpSpPr>
        <p:sp>
          <p:nvSpPr>
            <p:cNvPr id="12" name="TextBox 11">
              <a:extLst>
                <a:ext uri="{FF2B5EF4-FFF2-40B4-BE49-F238E27FC236}">
                  <a16:creationId xmlns:a16="http://schemas.microsoft.com/office/drawing/2014/main" id="{E2BD92F9-3535-6BF3-C43F-FC5787377B43}"/>
                </a:ext>
              </a:extLst>
            </p:cNvPr>
            <p:cNvSpPr txBox="1"/>
            <p:nvPr/>
          </p:nvSpPr>
          <p:spPr>
            <a:xfrm>
              <a:off x="2552700" y="457200"/>
              <a:ext cx="1054644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Trình bày các biện pháp điều khiển sinh sản ở thực vật. Lấy ví dụ trong thực tế.</a:t>
              </a:r>
              <a:endParaRPr lang="vi-VN" sz="2600" dirty="0">
                <a:solidFill>
                  <a:sysClr val="windowText" lastClr="000000"/>
                </a:solidFill>
              </a:endParaRPr>
            </a:p>
          </p:txBody>
        </p:sp>
        <p:pic>
          <p:nvPicPr>
            <p:cNvPr id="13" name="Picture 2">
              <a:extLst>
                <a:ext uri="{FF2B5EF4-FFF2-40B4-BE49-F238E27FC236}">
                  <a16:creationId xmlns:a16="http://schemas.microsoft.com/office/drawing/2014/main" id="{75C5928A-1A3A-9703-F31A-3C0934171E5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6C372427-D2C3-8B14-4E3D-D872F8ED060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0938" y="34290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268035-93B6-6720-4B31-8AC13E8E4C05}"/>
              </a:ext>
            </a:extLst>
          </p:cNvPr>
          <p:cNvSpPr txBox="1"/>
          <p:nvPr/>
        </p:nvSpPr>
        <p:spPr>
          <a:xfrm>
            <a:off x="1790474" y="3324954"/>
            <a:ext cx="9753600" cy="2951705"/>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Trong trồng trọt, con người đã chủ động điều khiển sinh sản ở thực vật bằng cách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Sử dụng các hormone </a:t>
            </a:r>
            <a:endParaRPr lang="en-US" sz="2600" dirty="0">
              <a:latin typeface="Arial" panose="020B0604020202020204" pitchFamily="34" charset="0"/>
              <a:cs typeface="Arial" panose="020B0604020202020204" pitchFamily="34" charset="0"/>
            </a:endParaRP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Điều chỉnh nhiệt độ,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chiếu sáng, </a:t>
            </a:r>
          </a:p>
          <a:p>
            <a:pPr marL="457200" indent="-457200">
              <a:lnSpc>
                <a:spcPct val="125000"/>
              </a:lnSpc>
              <a:buFont typeface="Courier New" panose="02070309020205020404" pitchFamily="49" charset="0"/>
              <a:buChar char="o"/>
            </a:pPr>
            <a:r>
              <a:rPr lang="vi-VN" sz="2600" dirty="0">
                <a:latin typeface="Arial" panose="020B0604020202020204" pitchFamily="34" charset="0"/>
                <a:cs typeface="Arial" panose="020B0604020202020204" pitchFamily="34" charset="0"/>
              </a:rPr>
              <a:t>Chế độ dinh dưỡng để kích thích cây ra hoa, tạo quả trái vụ,...</a:t>
            </a:r>
            <a:endParaRPr lang="vi-VN" sz="2600" dirty="0"/>
          </a:p>
        </p:txBody>
      </p:sp>
      <p:grpSp>
        <p:nvGrpSpPr>
          <p:cNvPr id="16" name="Group 15">
            <a:extLst>
              <a:ext uri="{FF2B5EF4-FFF2-40B4-BE49-F238E27FC236}">
                <a16:creationId xmlns:a16="http://schemas.microsoft.com/office/drawing/2014/main" id="{4C30E0AB-548E-11FA-1019-90457B5FE799}"/>
              </a:ext>
            </a:extLst>
          </p:cNvPr>
          <p:cNvGrpSpPr/>
          <p:nvPr/>
        </p:nvGrpSpPr>
        <p:grpSpPr>
          <a:xfrm>
            <a:off x="5334000" y="2551733"/>
            <a:ext cx="1524000" cy="457250"/>
            <a:chOff x="800100" y="1783116"/>
            <a:chExt cx="1524000" cy="457250"/>
          </a:xfrm>
        </p:grpSpPr>
        <p:sp>
          <p:nvSpPr>
            <p:cNvPr id="17" name="Rectangle 16">
              <a:extLst>
                <a:ext uri="{FF2B5EF4-FFF2-40B4-BE49-F238E27FC236}">
                  <a16:creationId xmlns:a16="http://schemas.microsoft.com/office/drawing/2014/main" id="{4EF3C282-B5D7-DD0E-5250-8D07AE3ED92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FF7AF610-BD90-CF42-FA30-4D5AFB2014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Tree>
    <p:extLst>
      <p:ext uri="{BB962C8B-B14F-4D97-AF65-F5344CB8AC3E}">
        <p14:creationId xmlns:p14="http://schemas.microsoft.com/office/powerpoint/2010/main" val="4245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D0FD4C-C729-08E3-0C3B-5AAD0643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arm Animals Wallpapers - Top Free Farm Animals Backgrounds -  WallpaperAccess">
            <a:extLst>
              <a:ext uri="{FF2B5EF4-FFF2-40B4-BE49-F238E27FC236}">
                <a16:creationId xmlns:a16="http://schemas.microsoft.com/office/drawing/2014/main" id="{ECC7E00B-A59A-49C8-B20B-2ECA4EA5B2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541447" y="1662555"/>
              <a:ext cx="11109131" cy="1409425"/>
            </a:xfrm>
            <a:prstGeom prst="rect">
              <a:avLst/>
            </a:prstGeom>
            <a:noFill/>
          </p:spPr>
          <p:txBody>
            <a:bodyPr wrap="none" lIns="0" tIns="0" rIns="0" bIns="0" rtlCol="0">
              <a:spAutoFit/>
            </a:bodyPr>
            <a:lstStyle/>
            <a:p>
              <a:pPr algn="ctr">
                <a:lnSpc>
                  <a:spcPct val="120000"/>
                </a:lnSpc>
              </a:pPr>
              <a:r>
                <a:rPr lang="en-US" sz="4000" b="1" dirty="0"/>
                <a:t>MỘT SỐ YẾU TỐ ẢNH HƯỞNG VÀ ĐIỀU HÒA,</a:t>
              </a:r>
            </a:p>
            <a:p>
              <a:pPr algn="ctr">
                <a:lnSpc>
                  <a:spcPct val="120000"/>
                </a:lnSpc>
              </a:pPr>
              <a:r>
                <a:rPr lang="en-US" sz="4000" b="1" dirty="0"/>
                <a:t>ĐIỀU KHIỂN SINH SẢN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41:</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50581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300523"/>
            <a:ext cx="9753600" cy="1395510"/>
          </a:xfrm>
          <a:prstGeom prst="rect">
            <a:avLst/>
          </a:prstGeom>
          <a:noFill/>
        </p:spPr>
        <p:txBody>
          <a:bodyPr wrap="square" lIns="0" tIns="0" rIns="0" bIns="0" rtlCol="0">
            <a:spAutoFit/>
          </a:bodyPr>
          <a:lstStyle/>
          <a:p>
            <a:pPr algn="just">
              <a:lnSpc>
                <a:spcPct val="125000"/>
              </a:lnSpc>
            </a:pPr>
            <a:r>
              <a:rPr lang="vi-VN" sz="2500" b="1" dirty="0">
                <a:latin typeface="Arial" panose="020B0604020202020204" pitchFamily="34" charset="0"/>
                <a:cs typeface="Arial" panose="020B0604020202020204" pitchFamily="34" charset="0"/>
              </a:rPr>
              <a:t>Ví dụ: cây thanh long </a:t>
            </a:r>
            <a:r>
              <a:rPr lang="vi-VN" sz="2500" dirty="0">
                <a:latin typeface="Arial" panose="020B0604020202020204" pitchFamily="34" charset="0"/>
                <a:cs typeface="Arial" panose="020B0604020202020204" pitchFamily="34" charset="0"/>
              </a:rPr>
              <a:t>chỉ ra hoa, tạo quả vào mùa hè, muốn cây ra hoa vào mùa đông, người ta đã thắp đèn chiếu sáng cho cây vào ban đêm.</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ệu quả tích cực từ đề án thay 2 triệu đèn compact chong thanh long">
            <a:extLst>
              <a:ext uri="{FF2B5EF4-FFF2-40B4-BE49-F238E27FC236}">
                <a16:creationId xmlns:a16="http://schemas.microsoft.com/office/drawing/2014/main" id="{9CDEEA25-41FD-404D-89C5-CA72F8B36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81" b="14051"/>
          <a:stretch/>
        </p:blipFill>
        <p:spPr bwMode="auto">
          <a:xfrm>
            <a:off x="0" y="2765428"/>
            <a:ext cx="12192000" cy="408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Con người còn trực tiếp thụ phấn cho cây, đồng thời chủ động bảo vệ và phát triển các loài côn trùng thụ phấn trong tự nhiên nhằm nâng cao hiệu quả thụ phấn, giúp tăng năng suất quả và hạt.</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400+ Bee Wallpapers">
            <a:extLst>
              <a:ext uri="{FF2B5EF4-FFF2-40B4-BE49-F238E27FC236}">
                <a16:creationId xmlns:a16="http://schemas.microsoft.com/office/drawing/2014/main" id="{8432600D-5857-40EF-8DC7-CB2B6D20A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048" b="32548"/>
          <a:stretch/>
        </p:blipFill>
        <p:spPr bwMode="auto">
          <a:xfrm>
            <a:off x="0" y="3169654"/>
            <a:ext cx="12192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Người ta còn ngắt ngọn bầu, bí trước thời điểm cây ra hoa để phát triển nhiều chồi, nhánh giúp cây ra nhiều quả hơn hoặc dùng khói để hun cho cây dưa chuột kích thích ra nhiều hoa cái.</a:t>
            </a:r>
            <a:endParaRPr lang="vi-VN" sz="24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ỹ thuật trồng bầu sao tại nhà cho nhiều quả - Nuôi trồng">
            <a:extLst>
              <a:ext uri="{FF2B5EF4-FFF2-40B4-BE49-F238E27FC236}">
                <a16:creationId xmlns:a16="http://schemas.microsoft.com/office/drawing/2014/main" id="{F5725292-7678-40F3-84AC-21E6BA017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62" r="2318"/>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Kỹ thuật ngắt đọt bầu giúp chồi phát triển mạnh - YouTube">
            <a:extLst>
              <a:ext uri="{FF2B5EF4-FFF2-40B4-BE49-F238E27FC236}">
                <a16:creationId xmlns:a16="http://schemas.microsoft.com/office/drawing/2014/main" id="{E01B2896-8407-4844-99E3-CB42F36EE1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364" t="15899" r="7107" b="1784"/>
          <a:stretch/>
        </p:blipFill>
        <p:spPr bwMode="auto">
          <a:xfrm>
            <a:off x="0" y="3169654"/>
            <a:ext cx="6096000" cy="36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ocess of cross-pollination using an animal Vector Image">
            <a:extLst>
              <a:ext uri="{FF2B5EF4-FFF2-40B4-BE49-F238E27FC236}">
                <a16:creationId xmlns:a16="http://schemas.microsoft.com/office/drawing/2014/main" id="{9CA5EF0A-7941-4ED4-A45A-5CF34CFADA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1" b="14451"/>
          <a:stretch/>
        </p:blipFill>
        <p:spPr bwMode="auto">
          <a:xfrm>
            <a:off x="5842000" y="1524915"/>
            <a:ext cx="6350000" cy="39624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B771B88-8767-D11C-A1BC-F1AE01CDE20D}"/>
              </a:ext>
            </a:extLst>
          </p:cNvPr>
          <p:cNvSpPr txBox="1"/>
          <p:nvPr/>
        </p:nvSpPr>
        <p:spPr>
          <a:xfrm>
            <a:off x="616019" y="5568497"/>
            <a:ext cx="4601980" cy="461665"/>
          </a:xfrm>
          <a:prstGeom prst="rect">
            <a:avLst/>
          </a:prstGeom>
          <a:noFill/>
        </p:spPr>
        <p:txBody>
          <a:bodyPr wrap="square">
            <a:spAutoFit/>
          </a:bodyPr>
          <a:lstStyle/>
          <a:p>
            <a:pPr algn="ctr"/>
            <a:r>
              <a:rPr lang="vi-VN" sz="2400" b="1" i="1" dirty="0">
                <a:effectLst/>
                <a:latin typeface="Arial" panose="020B0604020202020204" pitchFamily="34" charset="0"/>
              </a:rPr>
              <a:t>Con người thụ phấn cho hoa</a:t>
            </a:r>
            <a:endParaRPr lang="en-US" sz="2400" b="1" dirty="0"/>
          </a:p>
        </p:txBody>
      </p:sp>
      <p:sp>
        <p:nvSpPr>
          <p:cNvPr id="16" name="TextBox 15">
            <a:extLst>
              <a:ext uri="{FF2B5EF4-FFF2-40B4-BE49-F238E27FC236}">
                <a16:creationId xmlns:a16="http://schemas.microsoft.com/office/drawing/2014/main" id="{03D990E5-5ED9-0FEB-E916-7B9A519598FC}"/>
              </a:ext>
            </a:extLst>
          </p:cNvPr>
          <p:cNvSpPr txBox="1"/>
          <p:nvPr/>
        </p:nvSpPr>
        <p:spPr>
          <a:xfrm>
            <a:off x="6716010" y="5568498"/>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pic>
        <p:nvPicPr>
          <p:cNvPr id="3082" name="Picture 10" descr="Hand Pollination of Vegetables - Harvest to Table">
            <a:extLst>
              <a:ext uri="{FF2B5EF4-FFF2-40B4-BE49-F238E27FC236}">
                <a16:creationId xmlns:a16="http://schemas.microsoft.com/office/drawing/2014/main" id="{1C4DDE20-C21E-945D-33D5-EF74E0C2A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682" y="1474923"/>
            <a:ext cx="5706575" cy="380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910E-96E0-B7C8-E28C-AC7620C04C46}"/>
              </a:ext>
            </a:extLst>
          </p:cNvPr>
          <p:cNvSpPr>
            <a:spLocks noGrp="1"/>
          </p:cNvSpPr>
          <p:nvPr>
            <p:ph type="title"/>
          </p:nvPr>
        </p:nvSpPr>
        <p:spPr/>
        <p:txBody>
          <a:bodyPr/>
          <a:lstStyle/>
          <a:p>
            <a:endParaRPr lang="en-US"/>
          </a:p>
        </p:txBody>
      </p:sp>
      <p:pic>
        <p:nvPicPr>
          <p:cNvPr id="6148" name="Picture 4" descr="Pollination Vectors &amp; Illustrations for Free Download | Freepik">
            <a:extLst>
              <a:ext uri="{FF2B5EF4-FFF2-40B4-BE49-F238E27FC236}">
                <a16:creationId xmlns:a16="http://schemas.microsoft.com/office/drawing/2014/main" id="{9D0B1183-A0C6-ECD7-680F-7F25F99C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177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271713"/>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solidFill>
                    <a:sysClr val="windowText" lastClr="000000"/>
                  </a:solidFill>
                  <a:latin typeface="Arial" panose="020B0604020202020204" pitchFamily="34" charset="0"/>
                  <a:cs typeface="Arial" panose="020B0604020202020204" pitchFamily="34" charset="0"/>
                </a:rPr>
                <a:t>Giải thích tại sao cần phải bảo vệ một số loài côn trùng như ông mật, ong bắp cày.</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4098" name="Picture 2" descr="Process of cross-pollination using an animal Vector Image">
            <a:extLst>
              <a:ext uri="{FF2B5EF4-FFF2-40B4-BE49-F238E27FC236}">
                <a16:creationId xmlns:a16="http://schemas.microsoft.com/office/drawing/2014/main" id="{88B6495D-2F04-B0A4-425C-2DF2A4442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67" b="14444"/>
          <a:stretch/>
        </p:blipFill>
        <p:spPr bwMode="auto">
          <a:xfrm>
            <a:off x="5831114" y="2062634"/>
            <a:ext cx="6350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33DAFE7-A4A7-ED93-CBDD-4E4E6BBB0A6C}"/>
              </a:ext>
            </a:extLst>
          </p:cNvPr>
          <p:cNvSpPr txBox="1"/>
          <p:nvPr/>
        </p:nvSpPr>
        <p:spPr>
          <a:xfrm>
            <a:off x="610298" y="2286336"/>
            <a:ext cx="5126473" cy="3586879"/>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Cần phải bảo vệ một số loài côn trùng như ong mật, ong bắp cày vì chúng là các loài côn trùng thụ phấn trong tự nhiên giúp con người nâng cao hiệu quả thụ phấn cho cây trồng, làm tăng năng suất quả và hạt.</a:t>
            </a:r>
            <a:endParaRPr lang="en-US" b="0" dirty="0">
              <a:solidFill>
                <a:schemeClr val="tx1"/>
              </a:solidFill>
            </a:endParaRPr>
          </a:p>
        </p:txBody>
      </p:sp>
      <p:sp>
        <p:nvSpPr>
          <p:cNvPr id="22" name="TextBox 21">
            <a:extLst>
              <a:ext uri="{FF2B5EF4-FFF2-40B4-BE49-F238E27FC236}">
                <a16:creationId xmlns:a16="http://schemas.microsoft.com/office/drawing/2014/main" id="{0F7896C0-6709-0CB6-0DDA-D50CB6966F7F}"/>
              </a:ext>
            </a:extLst>
          </p:cNvPr>
          <p:cNvSpPr txBox="1"/>
          <p:nvPr/>
        </p:nvSpPr>
        <p:spPr>
          <a:xfrm>
            <a:off x="6705124" y="6040735"/>
            <a:ext cx="4601980" cy="461665"/>
          </a:xfrm>
          <a:prstGeom prst="rect">
            <a:avLst/>
          </a:prstGeom>
          <a:noFill/>
        </p:spPr>
        <p:txBody>
          <a:bodyPr wrap="square">
            <a:spAutoFit/>
          </a:bodyPr>
          <a:lstStyle>
            <a:defPPr>
              <a:defRPr lang="en-US"/>
            </a:defPPr>
            <a:lvl1pPr algn="ctr">
              <a:defRPr sz="2400" b="1" i="1">
                <a:effectLst/>
                <a:latin typeface="Arial" panose="020B0604020202020204" pitchFamily="34" charset="0"/>
              </a:defRPr>
            </a:lvl1pPr>
          </a:lstStyle>
          <a:p>
            <a:r>
              <a:rPr lang="vi-VN"/>
              <a:t>Côn trùng thụ phấn cho hoa</a:t>
            </a:r>
          </a:p>
        </p:txBody>
      </p:sp>
    </p:spTree>
    <p:extLst>
      <p:ext uri="{BB962C8B-B14F-4D97-AF65-F5344CB8AC3E}">
        <p14:creationId xmlns:p14="http://schemas.microsoft.com/office/powerpoint/2010/main" val="379400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0198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Trong trồng trọt</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170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04446"/>
            <a:ext cx="9753600"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Ngoài ra, </a:t>
            </a:r>
            <a:r>
              <a:rPr lang="vi-VN" sz="2500" b="1" i="1" u="sng" dirty="0">
                <a:latin typeface="Arial" panose="020B0604020202020204" pitchFamily="34" charset="0"/>
                <a:cs typeface="Arial" panose="020B0604020202020204" pitchFamily="34" charset="0"/>
              </a:rPr>
              <a:t>con người đã tạo ra các loại quả không hạt </a:t>
            </a:r>
            <a:r>
              <a:rPr lang="vi-VN" sz="2500" dirty="0">
                <a:latin typeface="Arial" panose="020B0604020202020204" pitchFamily="34" charset="0"/>
                <a:cs typeface="Arial" panose="020B0604020202020204" pitchFamily="34" charset="0"/>
              </a:rPr>
              <a:t>như chanh, nho, dưa hấu, bưởi, cam, táo,... bằng cách ngăn không cho hoa thụ phấn và kích thích để bầu nhụy phát triển thành quả không hạt.</a:t>
            </a:r>
            <a:endParaRPr lang="vi-VN" sz="25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ại Sao Có Dưa Hấu Không Hạt? - Giải Đáp Việt - Tri Thức Cho Người Việt">
            <a:extLst>
              <a:ext uri="{FF2B5EF4-FFF2-40B4-BE49-F238E27FC236}">
                <a16:creationId xmlns:a16="http://schemas.microsoft.com/office/drawing/2014/main" id="{4950E630-7C88-47EE-AD5E-9584E53DB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998" b="3498"/>
          <a:stretch/>
        </p:blipFill>
        <p:spPr bwMode="auto">
          <a:xfrm>
            <a:off x="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ưởi không hạt / bưởi năm roi - Đức Châu - YouTube">
            <a:extLst>
              <a:ext uri="{FF2B5EF4-FFF2-40B4-BE49-F238E27FC236}">
                <a16:creationId xmlns:a16="http://schemas.microsoft.com/office/drawing/2014/main" id="{544D1400-3104-47F7-AE98-23333309E7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69" r="2063"/>
          <a:stretch/>
        </p:blipFill>
        <p:spPr bwMode="auto">
          <a:xfrm>
            <a:off x="6096000" y="3169654"/>
            <a:ext cx="6096000" cy="368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851856"/>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76AD-1292-0DCE-18C8-0DD7BD810F90}"/>
              </a:ext>
            </a:extLst>
          </p:cNvPr>
          <p:cNvSpPr>
            <a:spLocks noGrp="1"/>
          </p:cNvSpPr>
          <p:nvPr>
            <p:ph type="title"/>
          </p:nvPr>
        </p:nvSpPr>
        <p:spPr/>
        <p:txBody>
          <a:bodyPr/>
          <a:lstStyle/>
          <a:p>
            <a:endParaRPr lang="en-US"/>
          </a:p>
        </p:txBody>
      </p:sp>
      <p:pic>
        <p:nvPicPr>
          <p:cNvPr id="3" name="Picture 2" descr="How Farmers Grow Seedless Fruits If There Are NO Seeds - YouTube">
            <a:extLst>
              <a:ext uri="{FF2B5EF4-FFF2-40B4-BE49-F238E27FC236}">
                <a16:creationId xmlns:a16="http://schemas.microsoft.com/office/drawing/2014/main" id="{C454804A-91BA-4481-5AA0-80B700695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336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25934"/>
            <a:ext cx="10900229" cy="986167"/>
            <a:chOff x="1669142" y="457200"/>
            <a:chExt cx="10900229"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10016672"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3: </a:t>
              </a:r>
              <a:r>
                <a:rPr lang="vi-VN" sz="2600" dirty="0">
                  <a:solidFill>
                    <a:sysClr val="windowText" lastClr="000000"/>
                  </a:solidFill>
                  <a:latin typeface="Arial" panose="020B0604020202020204" pitchFamily="34" charset="0"/>
                  <a:cs typeface="Arial" panose="020B0604020202020204" pitchFamily="34" charset="0"/>
                </a:rPr>
                <a:t>Giải thích cơ sở của việc tạo thành quả không hạt và kể tên một số loại quả không hạt mà em biết.</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0864" y="2362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692E884-336A-F006-B439-3BE9DE222FB1}"/>
              </a:ext>
            </a:extLst>
          </p:cNvPr>
          <p:cNvSpPr txBox="1"/>
          <p:nvPr/>
        </p:nvSpPr>
        <p:spPr>
          <a:xfrm>
            <a:off x="1600200" y="2209800"/>
            <a:ext cx="10133902" cy="986167"/>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r>
              <a:rPr lang="vi-VN" dirty="0"/>
              <a:t>Con người tạo thành quả không hạt bằng cách ngăn </a:t>
            </a:r>
            <a:r>
              <a:rPr lang="vi-VN" b="1" i="1" u="sng" dirty="0"/>
              <a:t>không cho hoa thụ phấn</a:t>
            </a:r>
            <a:r>
              <a:rPr lang="vi-VN" b="1" dirty="0"/>
              <a:t> </a:t>
            </a:r>
            <a:r>
              <a:rPr lang="vi-VN" dirty="0"/>
              <a:t>và kích thích để bầu nhụy phát triển thành quả không hạt</a:t>
            </a:r>
            <a:endParaRPr lang="en-US" dirty="0"/>
          </a:p>
        </p:txBody>
      </p:sp>
      <p:pic>
        <p:nvPicPr>
          <p:cNvPr id="7172" name="Picture 4" descr="DO You Know How Helpful This Seedless Fruit is? - lifeberrys.com">
            <a:extLst>
              <a:ext uri="{FF2B5EF4-FFF2-40B4-BE49-F238E27FC236}">
                <a16:creationId xmlns:a16="http://schemas.microsoft.com/office/drawing/2014/main" id="{AD09D8B9-FE0A-6074-436C-401024EFA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249700"/>
            <a:ext cx="4425877" cy="34199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dless fruits Images, Stock Photos &amp; Vectors | Shutterstock">
            <a:extLst>
              <a:ext uri="{FF2B5EF4-FFF2-40B4-BE49-F238E27FC236}">
                <a16:creationId xmlns:a16="http://schemas.microsoft.com/office/drawing/2014/main" id="{0D4C72EC-C02B-7D1F-B96C-644BE5BAA7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795"/>
          <a:stretch/>
        </p:blipFill>
        <p:spPr bwMode="auto">
          <a:xfrm>
            <a:off x="3448050" y="3766424"/>
            <a:ext cx="3714750" cy="24057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dless grapes Images, Stock Photos &amp; Vectors | Shutterstock">
            <a:extLst>
              <a:ext uri="{FF2B5EF4-FFF2-40B4-BE49-F238E27FC236}">
                <a16:creationId xmlns:a16="http://schemas.microsoft.com/office/drawing/2014/main" id="{66A8B864-4344-8399-DC77-A4250E893F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95"/>
          <a:stretch/>
        </p:blipFill>
        <p:spPr bwMode="auto">
          <a:xfrm>
            <a:off x="347663" y="3797368"/>
            <a:ext cx="3305175" cy="240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70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1063171" y="355600"/>
            <a:ext cx="10671628" cy="986167"/>
            <a:chOff x="1669142" y="457200"/>
            <a:chExt cx="10671628"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699" y="457200"/>
              <a:ext cx="9788071"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4: </a:t>
              </a:r>
              <a:r>
                <a:rPr lang="vi-VN" sz="2600" dirty="0">
                  <a:solidFill>
                    <a:sysClr val="windowText" lastClr="000000"/>
                  </a:solidFill>
                  <a:latin typeface="Arial" panose="020B0604020202020204" pitchFamily="34" charset="0"/>
                  <a:cs typeface="Arial" panose="020B0604020202020204" pitchFamily="34" charset="0"/>
                </a:rPr>
                <a:t>Việc trồng cây đúng thời vụ có ý nghĩa gì đối với quá trình sinh sản ở thực vật? Giải thích.</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81269" y="233274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ACF895A-30A4-5192-E26D-986565870B10}"/>
              </a:ext>
            </a:extLst>
          </p:cNvPr>
          <p:cNvSpPr txBox="1"/>
          <p:nvPr/>
        </p:nvSpPr>
        <p:spPr>
          <a:xfrm>
            <a:off x="632068" y="3071518"/>
            <a:ext cx="10874131" cy="3220625"/>
          </a:xfrm>
          <a:prstGeom prst="rect">
            <a:avLst/>
          </a:prstGeom>
          <a:noFill/>
        </p:spPr>
        <p:txBody>
          <a:bodyPr wrap="square" lIns="0" tIns="0" rIns="0" bIns="0" rtlCol="0">
            <a:spAutoFit/>
          </a:bodyPr>
          <a:lstStyle>
            <a:defPPr>
              <a:defRPr lang="en-US"/>
            </a:defPPr>
            <a:lvl1pPr algn="just">
              <a:lnSpc>
                <a:spcPct val="130000"/>
              </a:lnSpc>
              <a:defRPr sz="2600" b="0">
                <a:latin typeface="Arial" panose="020B0604020202020204" pitchFamily="34" charset="0"/>
                <a:cs typeface="Arial" panose="020B0604020202020204" pitchFamily="34" charset="0"/>
              </a:defRPr>
            </a:lvl1pPr>
          </a:lstStyle>
          <a:p>
            <a:pPr marL="457200" indent="-457200">
              <a:spcAft>
                <a:spcPts val="600"/>
              </a:spcAft>
              <a:buFont typeface="Courier New" panose="02070309020205020404" pitchFamily="49" charset="0"/>
              <a:buChar char="o"/>
            </a:pPr>
            <a:r>
              <a:rPr lang="vi-VN" dirty="0"/>
              <a:t>Người ta phải trồng cây đúng thời vụ là vì: các loại cây khác nhau có quá trình sinh sản khác. </a:t>
            </a:r>
          </a:p>
          <a:p>
            <a:pPr marL="457200" indent="-457200">
              <a:spcAft>
                <a:spcPts val="600"/>
              </a:spcAft>
              <a:buFont typeface="Courier New" panose="02070309020205020404" pitchFamily="49" charset="0"/>
              <a:buChar char="o"/>
            </a:pPr>
            <a:r>
              <a:rPr lang="vi-VN" dirty="0"/>
              <a:t>Cho nên, muốn cho cây sinh sản phát triển tốt thì phải trồng cây vào thời điểm có khí hậu, thời tiết phù hợp nhất đổi với cây. </a:t>
            </a:r>
          </a:p>
          <a:p>
            <a:pPr marL="457200" indent="-457200">
              <a:spcAft>
                <a:spcPts val="600"/>
              </a:spcAft>
              <a:buFont typeface="Courier New" panose="02070309020205020404" pitchFamily="49" charset="0"/>
              <a:buChar char="o"/>
            </a:pPr>
            <a:r>
              <a:rPr lang="vi-VN" dirty="0"/>
              <a:t>Có như vậy cây mới sử dụng được các yếu tố ánh sáng, nhiệt độ, độ ẩm... của môi trường phù hợp nhất và hiệu quả nhất cho thực vật</a:t>
            </a:r>
            <a:endParaRPr lang="en-US" dirty="0"/>
          </a:p>
        </p:txBody>
      </p:sp>
    </p:spTree>
    <p:extLst>
      <p:ext uri="{BB962C8B-B14F-4D97-AF65-F5344CB8AC3E}">
        <p14:creationId xmlns:p14="http://schemas.microsoft.com/office/powerpoint/2010/main" val="309362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Working Farm Wallpapers - Wallpaper Cave">
            <a:extLst>
              <a:ext uri="{FF2B5EF4-FFF2-40B4-BE49-F238E27FC236}">
                <a16:creationId xmlns:a16="http://schemas.microsoft.com/office/drawing/2014/main" id="{F92982B8-86CE-484D-BE0D-D7869A640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8381999" cy="1327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AB93CF-B888-4AFC-B67F-8A5ABC6B3445}"/>
              </a:ext>
            </a:extLst>
          </p:cNvPr>
          <p:cNvSpPr txBox="1"/>
          <p:nvPr/>
        </p:nvSpPr>
        <p:spPr>
          <a:xfrm>
            <a:off x="1273955" y="728902"/>
            <a:ext cx="6858001" cy="1024319"/>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Sự sinh sản có ý nghĩa vô cùng quan trọng đối với chăn nuôi và trồng trọt.</a:t>
            </a:r>
            <a:endParaRPr lang="vi-VN" sz="2800" b="1"/>
          </a:p>
        </p:txBody>
      </p:sp>
      <p:pic>
        <p:nvPicPr>
          <p:cNvPr id="8" name="Picture 2">
            <a:extLst>
              <a:ext uri="{FF2B5EF4-FFF2-40B4-BE49-F238E27FC236}">
                <a16:creationId xmlns:a16="http://schemas.microsoft.com/office/drawing/2014/main" id="{B41CF777-F1D4-4B10-86CF-CB51B5E2A71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2918" y="728901"/>
            <a:ext cx="1024320" cy="102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51524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405322"/>
            <a:ext cx="9753600" cy="914609"/>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đã tác động vào quá trình sinh sản ở động vật nhằm </a:t>
            </a:r>
            <a:r>
              <a:rPr lang="vi-VN" sz="2500" b="1" i="1" u="sng" dirty="0">
                <a:latin typeface="Arial" panose="020B0604020202020204" pitchFamily="34" charset="0"/>
                <a:cs typeface="Arial" panose="020B0604020202020204" pitchFamily="34" charset="0"/>
              </a:rPr>
              <a:t>điều khiển số lượng hay giới tính đàn con.</a:t>
            </a:r>
            <a:endParaRPr lang="vi-VN" sz="2500" b="1" i="1" u="sng"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download 404 Page Not Found Error Ever feel like youre in the wrong  place [2432x1611] for your Desktop, Mobile &amp; Tablet | Explore 50+ Baby Pigs  Wallpapers | Cute Pig Wallpaper,">
            <a:extLst>
              <a:ext uri="{FF2B5EF4-FFF2-40B4-BE49-F238E27FC236}">
                <a16:creationId xmlns:a16="http://schemas.microsoft.com/office/drawing/2014/main" id="{C7CBDF09-3010-4848-A639-7A0054EA11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45" b="35989"/>
          <a:stretch/>
        </p:blipFill>
        <p:spPr bwMode="auto">
          <a:xfrm>
            <a:off x="1" y="2766048"/>
            <a:ext cx="12192000" cy="409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5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286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447800" y="1411025"/>
            <a:ext cx="10210800" cy="1395510"/>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Các biện pháp giúp tăng số con </a:t>
            </a:r>
            <a:r>
              <a:rPr lang="vi-VN" sz="2500" dirty="0">
                <a:latin typeface="Arial" panose="020B0604020202020204" pitchFamily="34" charset="0"/>
                <a:cs typeface="Arial" panose="020B0604020202020204" pitchFamily="34" charset="0"/>
              </a:rPr>
              <a:t>như </a:t>
            </a:r>
            <a:r>
              <a:rPr lang="vi-VN" sz="2500" i="1" u="sng" dirty="0">
                <a:latin typeface="Arial" panose="020B0604020202020204" pitchFamily="34" charset="0"/>
                <a:cs typeface="Arial" panose="020B0604020202020204" pitchFamily="34" charset="0"/>
              </a:rPr>
              <a:t>sử dụng các hormone nhân tạo </a:t>
            </a:r>
            <a:r>
              <a:rPr lang="vi-VN" sz="2500" dirty="0">
                <a:latin typeface="Arial" panose="020B0604020202020204" pitchFamily="34" charset="0"/>
                <a:cs typeface="Arial" panose="020B0604020202020204" pitchFamily="34" charset="0"/>
              </a:rPr>
              <a:t>kích thích trứng chín sớm, </a:t>
            </a:r>
            <a:r>
              <a:rPr lang="vi-VN" sz="2500" i="1" u="sng" dirty="0">
                <a:latin typeface="Arial" panose="020B0604020202020204" pitchFamily="34" charset="0"/>
                <a:cs typeface="Arial" panose="020B0604020202020204" pitchFamily="34" charset="0"/>
              </a:rPr>
              <a:t>thụ tinh nhân tạo </a:t>
            </a:r>
            <a:r>
              <a:rPr lang="vi-VN" sz="2500" dirty="0">
                <a:latin typeface="Arial" panose="020B0604020202020204" pitchFamily="34" charset="0"/>
                <a:cs typeface="Arial" panose="020B0604020202020204" pitchFamily="34" charset="0"/>
              </a:rPr>
              <a:t>giúp tăng hiệu quả thụ tinh, </a:t>
            </a:r>
            <a:r>
              <a:rPr lang="vi-VN" sz="2500" i="1" u="sng" dirty="0">
                <a:latin typeface="Arial" panose="020B0604020202020204" pitchFamily="34" charset="0"/>
                <a:cs typeface="Arial" panose="020B0604020202020204" pitchFamily="34" charset="0"/>
              </a:rPr>
              <a:t>nuôi cấy phôi và điều chỉnh các yếu tố môi trường.</a:t>
            </a:r>
            <a:endParaRPr lang="vi-VN" sz="2500" i="1" u="sng"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tificial insemination: Uses, procedure, and risks">
            <a:extLst>
              <a:ext uri="{FF2B5EF4-FFF2-40B4-BE49-F238E27FC236}">
                <a16:creationId xmlns:a16="http://schemas.microsoft.com/office/drawing/2014/main" id="{2564DBEE-3D87-421D-AB91-97853E37A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0" r="2610"/>
          <a:stretch/>
        </p:blipFill>
        <p:spPr bwMode="auto">
          <a:xfrm>
            <a:off x="0" y="3209478"/>
            <a:ext cx="6096000" cy="3648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ficial Insemination: Less Invasive, More Affordable Fertility Treatment  | New York Reproductive Wellness">
            <a:extLst>
              <a:ext uri="{FF2B5EF4-FFF2-40B4-BE49-F238E27FC236}">
                <a16:creationId xmlns:a16="http://schemas.microsoft.com/office/drawing/2014/main" id="{484A3A00-BEAB-4E1C-8C5A-78B2AF3936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80" b="10080"/>
          <a:stretch/>
        </p:blipFill>
        <p:spPr bwMode="auto">
          <a:xfrm>
            <a:off x="6096000" y="3209478"/>
            <a:ext cx="6095999"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11492" y="187118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381000" y="2200506"/>
            <a:ext cx="6043296" cy="4109587"/>
          </a:xfrm>
          <a:prstGeom prst="rect">
            <a:avLst/>
          </a:prstGeom>
          <a:noFill/>
        </p:spPr>
        <p:txBody>
          <a:bodyPr wrap="square" lIns="0" tIns="0" rIns="0" bIns="0" rtlCol="0">
            <a:spAutoFit/>
          </a:bodyPr>
          <a:lstStyle/>
          <a:p>
            <a:pPr algn="just">
              <a:lnSpc>
                <a:spcPct val="125000"/>
              </a:lnSpc>
            </a:pPr>
            <a:r>
              <a:rPr lang="vi-VN" sz="2400" i="1" dirty="0">
                <a:latin typeface="Arial" panose="020B0604020202020204" pitchFamily="34" charset="0"/>
                <a:cs typeface="Arial" panose="020B0604020202020204" pitchFamily="34" charset="0"/>
              </a:rPr>
              <a:t>             </a:t>
            </a:r>
            <a:r>
              <a:rPr lang="vi-VN" sz="2400" b="1" i="1" dirty="0">
                <a:latin typeface="Arial" panose="020B0604020202020204" pitchFamily="34" charset="0"/>
                <a:cs typeface="Arial" panose="020B0604020202020204" pitchFamily="34" charset="0"/>
              </a:rPr>
              <a:t>Ví dụ: </a:t>
            </a:r>
            <a:r>
              <a:rPr lang="vi-VN" sz="2400" i="1" dirty="0">
                <a:latin typeface="Arial" panose="020B0604020202020204" pitchFamily="34" charset="0"/>
                <a:cs typeface="Arial" panose="020B0604020202020204" pitchFamily="34" charset="0"/>
              </a:rPr>
              <a:t>Người ta đã sử dụng các </a:t>
            </a:r>
            <a:r>
              <a:rPr lang="vi-VN" sz="2400" i="1" u="sng" dirty="0">
                <a:latin typeface="Arial" panose="020B0604020202020204" pitchFamily="34" charset="0"/>
                <a:cs typeface="Arial" panose="020B0604020202020204" pitchFamily="34" charset="0"/>
              </a:rPr>
              <a:t>hormone kích thích trứng chín và trụng</a:t>
            </a:r>
            <a:r>
              <a:rPr lang="vi-VN" sz="2400" i="1" dirty="0">
                <a:latin typeface="Arial" panose="020B0604020202020204" pitchFamily="34" charset="0"/>
                <a:cs typeface="Arial" panose="020B0604020202020204" pitchFamily="34" charset="0"/>
              </a:rPr>
              <a:t>, cho trứng đó thụ tinh với tinh trùng trong ống nghiệm để phát triển thành phôi, tùy từng đối tượng mà người ta đem cấy ngay phôi đó vào tử cung con cái hoặc tách phôi thành nhiều phần, mỗi phần phát triển thành một phôi mới rồi mới cấy vào tử cùng của các con cái để tạo ra số lượng con lớn.</a:t>
            </a:r>
            <a:endParaRPr lang="vi-VN" sz="2400" i="1" dirty="0"/>
          </a:p>
        </p:txBody>
      </p:sp>
      <p:sp>
        <p:nvSpPr>
          <p:cNvPr id="14" name="Rectangle 13">
            <a:extLst>
              <a:ext uri="{FF2B5EF4-FFF2-40B4-BE49-F238E27FC236}">
                <a16:creationId xmlns:a16="http://schemas.microsoft.com/office/drawing/2014/main" id="{D7DA17DB-B81C-403B-A787-02DADFAF094C}"/>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B71467-0C37-4BB2-AB08-D4327142EB3A}"/>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6" name="Picture 4">
            <a:extLst>
              <a:ext uri="{FF2B5EF4-FFF2-40B4-BE49-F238E27FC236}">
                <a16:creationId xmlns:a16="http://schemas.microsoft.com/office/drawing/2014/main" id="{0D5E02AF-CC2A-4DFF-B6F1-3D37D3520A1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253029-9811-25E4-3207-1256995F00C6}"/>
              </a:ext>
            </a:extLst>
          </p:cNvPr>
          <p:cNvPicPr>
            <a:picLocks noChangeAspect="1"/>
          </p:cNvPicPr>
          <p:nvPr/>
        </p:nvPicPr>
        <p:blipFill>
          <a:blip r:embed="rId4"/>
          <a:stretch>
            <a:fillRect/>
          </a:stretch>
        </p:blipFill>
        <p:spPr>
          <a:xfrm>
            <a:off x="6629400" y="1178834"/>
            <a:ext cx="5473981" cy="5143764"/>
          </a:xfrm>
          <a:prstGeom prst="rect">
            <a:avLst/>
          </a:prstGeom>
        </p:spPr>
      </p:pic>
    </p:spTree>
    <p:extLst>
      <p:ext uri="{BB962C8B-B14F-4D97-AF65-F5344CB8AC3E}">
        <p14:creationId xmlns:p14="http://schemas.microsoft.com/office/powerpoint/2010/main" val="38584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629EE56-62EE-AC4A-1154-232B10A95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188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3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534098" y="397036"/>
            <a:ext cx="10819004" cy="986167"/>
            <a:chOff x="1669142" y="457200"/>
            <a:chExt cx="10819004"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935446"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dirty="0">
                  <a:solidFill>
                    <a:sysClr val="windowText" lastClr="000000"/>
                  </a:solidFill>
                  <a:latin typeface="Arial" panose="020B0604020202020204" pitchFamily="34" charset="0"/>
                  <a:cs typeface="Arial" panose="020B0604020202020204" pitchFamily="34" charset="0"/>
                </a:rPr>
                <a:t>Điều khiển số con và giới tính của đàn con có ý nghĩa như thế nào trong chăn nuôi?</a:t>
              </a:r>
              <a:endParaRPr lang="vi-VN" sz="2600" dirty="0">
                <a:solidFill>
                  <a:sysClr val="windowText" lastClr="000000"/>
                </a:solidFill>
              </a:endParaRPr>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6800" y="235502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06C164A-5597-176D-D9CC-200026CF4A6A}"/>
              </a:ext>
            </a:extLst>
          </p:cNvPr>
          <p:cNvSpPr txBox="1"/>
          <p:nvPr/>
        </p:nvSpPr>
        <p:spPr>
          <a:xfrm>
            <a:off x="1066800" y="3269707"/>
            <a:ext cx="10157487" cy="2026452"/>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pPr algn="just"/>
            <a:r>
              <a:rPr lang="vi-VN" b="0" dirty="0">
                <a:solidFill>
                  <a:schemeClr val="tx1"/>
                </a:solidFill>
              </a:rPr>
              <a:t>	Điều khiển số con và giới tính của đàn con có ý nghĩa quan trọng trong chăn nuôi, ta có thể điều khiển số con và giới tính của đàn con </a:t>
            </a:r>
            <a:r>
              <a:rPr lang="vi-VN" i="1" dirty="0">
                <a:solidFill>
                  <a:schemeClr val="tx1"/>
                </a:solidFill>
              </a:rPr>
              <a:t>để đáp ứng tốt nhất mục đích, nhu cầu mong muốn của người chăn nuôi.</a:t>
            </a:r>
            <a:endParaRPr lang="en-US" i="1" dirty="0">
              <a:solidFill>
                <a:schemeClr val="tx1"/>
              </a:solidFill>
            </a:endParaRPr>
          </a:p>
        </p:txBody>
      </p:sp>
    </p:spTree>
    <p:extLst>
      <p:ext uri="{BB962C8B-B14F-4D97-AF65-F5344CB8AC3E}">
        <p14:creationId xmlns:p14="http://schemas.microsoft.com/office/powerpoint/2010/main" val="32264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Pig Farm Wallpapers - Top Free Pig Farm Backgrounds - WallpaperAccess">
            <a:extLst>
              <a:ext uri="{FF2B5EF4-FFF2-40B4-BE49-F238E27FC236}">
                <a16:creationId xmlns:a16="http://schemas.microsoft.com/office/drawing/2014/main" id="{0F9834C3-A7EC-4DCE-B00D-E37C96E5C00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1649" b="33455"/>
          <a:stretch/>
        </p:blipFill>
        <p:spPr bwMode="auto">
          <a:xfrm>
            <a:off x="1"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C2F706-032A-FBC6-1F5D-79A65FF5451F}"/>
              </a:ext>
            </a:extLst>
          </p:cNvPr>
          <p:cNvSpPr txBox="1"/>
          <p:nvPr/>
        </p:nvSpPr>
        <p:spPr>
          <a:xfrm>
            <a:off x="1733209" y="1736747"/>
            <a:ext cx="9901579" cy="914609"/>
          </a:xfrm>
          <a:prstGeom prst="rect">
            <a:avLst/>
          </a:prstGeom>
          <a:noFill/>
        </p:spPr>
        <p:txBody>
          <a:bodyPr wrap="square" lIns="0" tIns="0" rIns="0" bIns="0" rtlCol="0">
            <a:spAutoFit/>
          </a:bodyPr>
          <a:lstStyle/>
          <a:p>
            <a:pPr algn="just">
              <a:lnSpc>
                <a:spcPct val="125000"/>
              </a:lnSpc>
            </a:pPr>
            <a:r>
              <a:rPr lang="vi-VN" sz="2500" b="1" i="1" dirty="0">
                <a:latin typeface="Arial" panose="020B0604020202020204" pitchFamily="34" charset="0"/>
                <a:cs typeface="Arial" panose="020B0604020202020204" pitchFamily="34" charset="0"/>
              </a:rPr>
              <a:t>Để đáp ứng mục đích </a:t>
            </a:r>
            <a:r>
              <a:rPr lang="vi-VN" sz="2500" i="1" dirty="0">
                <a:latin typeface="Arial" panose="020B0604020202020204" pitchFamily="34" charset="0"/>
                <a:cs typeface="Arial" panose="020B0604020202020204" pitchFamily="34" charset="0"/>
              </a:rPr>
              <a:t>nhân giống nhanh thì cần nhiều con cái, còn để đáp ứng nhu cầu cung cấp thịt, lông, tơ,... thì cần nhiều con đực.</a:t>
            </a:r>
            <a:endParaRPr lang="vi-VN" sz="2500" i="1" dirty="0"/>
          </a:p>
        </p:txBody>
      </p:sp>
    </p:spTree>
    <p:extLst>
      <p:ext uri="{BB962C8B-B14F-4D97-AF65-F5344CB8AC3E}">
        <p14:creationId xmlns:p14="http://schemas.microsoft.com/office/powerpoint/2010/main" val="23098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7212" y="173695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24358"/>
            <a:ext cx="10032206" cy="1395510"/>
          </a:xfrm>
          <a:prstGeom prst="rect">
            <a:avLst/>
          </a:prstGeom>
          <a:noFill/>
        </p:spPr>
        <p:txBody>
          <a:bodyPr wrap="square" lIns="0" tIns="0" rIns="0" bIns="0" rtlCol="0">
            <a:spAutoFit/>
          </a:bodyPr>
          <a:lstStyle/>
          <a:p>
            <a:pPr algn="just">
              <a:lnSpc>
                <a:spcPct val="125000"/>
              </a:lnSpc>
            </a:pPr>
            <a:r>
              <a:rPr lang="vi-VN" sz="2500" dirty="0">
                <a:latin typeface="Arial" panose="020B0604020202020204" pitchFamily="34" charset="0"/>
                <a:cs typeface="Arial" panose="020B0604020202020204" pitchFamily="34" charset="0"/>
              </a:rPr>
              <a:t>Con người có thể </a:t>
            </a:r>
            <a:r>
              <a:rPr lang="vi-VN" sz="2500" b="1" i="1" dirty="0">
                <a:latin typeface="Arial" panose="020B0604020202020204" pitchFamily="34" charset="0"/>
                <a:cs typeface="Arial" panose="020B0604020202020204" pitchFamily="34" charset="0"/>
              </a:rPr>
              <a:t>điều khiển giới tính của đàn con </a:t>
            </a:r>
            <a:r>
              <a:rPr lang="vi-VN" sz="2500" dirty="0">
                <a:latin typeface="Arial" panose="020B0604020202020204" pitchFamily="34" charset="0"/>
                <a:cs typeface="Arial" panose="020B0604020202020204" pitchFamily="34" charset="0"/>
              </a:rPr>
              <a:t>bằng cách sử dụng </a:t>
            </a:r>
            <a:r>
              <a:rPr lang="vi-VN" sz="2500" i="1" u="sng" dirty="0">
                <a:latin typeface="Arial" panose="020B0604020202020204" pitchFamily="34" charset="0"/>
                <a:cs typeface="Arial" panose="020B0604020202020204" pitchFamily="34" charset="0"/>
              </a:rPr>
              <a:t>hormone hoặc lọc, tách tinh trùng và lựa chọn loại tinh trùng </a:t>
            </a:r>
            <a:r>
              <a:rPr lang="vi-VN" sz="2500" dirty="0">
                <a:latin typeface="Arial" panose="020B0604020202020204" pitchFamily="34" charset="0"/>
                <a:cs typeface="Arial" panose="020B0604020202020204" pitchFamily="34" charset="0"/>
              </a:rPr>
              <a:t>đem thụ tinh với trứng để tạo đàn con có giới tính mong muốn.</a:t>
            </a:r>
            <a:endParaRPr lang="vi-VN" sz="2500"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sperm, abstract, abstraction, bokeh, Cell, DNA, egg, eggs">
            <a:extLst>
              <a:ext uri="{FF2B5EF4-FFF2-40B4-BE49-F238E27FC236}">
                <a16:creationId xmlns:a16="http://schemas.microsoft.com/office/drawing/2014/main" id="{C33FA50D-C480-488F-A1AA-E9846C23F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394" b="16406"/>
          <a:stretch/>
        </p:blipFill>
        <p:spPr bwMode="auto">
          <a:xfrm>
            <a:off x="0" y="3209478"/>
            <a:ext cx="12192000" cy="364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6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0603" y="14971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364343" y="1489662"/>
            <a:ext cx="10668000" cy="914609"/>
          </a:xfrm>
          <a:prstGeom prst="rect">
            <a:avLst/>
          </a:prstGeom>
          <a:noFill/>
        </p:spPr>
        <p:txBody>
          <a:bodyPr wrap="square" lIns="0" tIns="0" rIns="0" bIns="0" rtlCol="0">
            <a:spAutoFit/>
          </a:bodyPr>
          <a:lstStyle/>
          <a:p>
            <a:pPr>
              <a:lnSpc>
                <a:spcPct val="125000"/>
              </a:lnSpc>
            </a:pPr>
            <a:r>
              <a:rPr lang="vi-VN" sz="2500" i="1" dirty="0">
                <a:latin typeface="Arial" panose="020B0604020202020204" pitchFamily="34" charset="0"/>
                <a:cs typeface="Arial" panose="020B0604020202020204" pitchFamily="34" charset="0"/>
              </a:rPr>
              <a:t>Bằng cách trên, người ta có thể tạo ra đàn lợn, bò, dê đực phục vụ nhu cầu lấy thịt hoặc đàn bò và dê cái phục vụ nhu cầu nhân giống và lấy sữa,...</a:t>
            </a:r>
            <a:endParaRPr lang="vi-VN" sz="2500" i="1" dirty="0"/>
          </a:p>
        </p:txBody>
      </p:sp>
      <p:sp>
        <p:nvSpPr>
          <p:cNvPr id="11" name="Rectangle 10">
            <a:extLst>
              <a:ext uri="{FF2B5EF4-FFF2-40B4-BE49-F238E27FC236}">
                <a16:creationId xmlns:a16="http://schemas.microsoft.com/office/drawing/2014/main" id="{2BF82EAF-DAF6-4937-AF31-8A3377936C10}"/>
              </a:ext>
            </a:extLst>
          </p:cNvPr>
          <p:cNvSpPr/>
          <p:nvPr/>
        </p:nvSpPr>
        <p:spPr>
          <a:xfrm>
            <a:off x="0" y="-1"/>
            <a:ext cx="46482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F77431B9-8734-4797-9F4B-3360B672D786}"/>
              </a:ext>
            </a:extLst>
          </p:cNvPr>
          <p:cNvSpPr txBox="1"/>
          <p:nvPr/>
        </p:nvSpPr>
        <p:spPr>
          <a:xfrm>
            <a:off x="1243012" y="354640"/>
            <a:ext cx="335896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Trong chăn nuôi</a:t>
            </a:r>
          </a:p>
        </p:txBody>
      </p:sp>
      <p:pic>
        <p:nvPicPr>
          <p:cNvPr id="13" name="Picture 4">
            <a:extLst>
              <a:ext uri="{FF2B5EF4-FFF2-40B4-BE49-F238E27FC236}">
                <a16:creationId xmlns:a16="http://schemas.microsoft.com/office/drawing/2014/main" id="{CD847AA5-3DDF-48E2-9975-8CFB80B9D02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aby Goat Wallpapers posted by Ethan Johnson">
            <a:extLst>
              <a:ext uri="{FF2B5EF4-FFF2-40B4-BE49-F238E27FC236}">
                <a16:creationId xmlns:a16="http://schemas.microsoft.com/office/drawing/2014/main" id="{1FA492A0-F4BB-4173-99E9-928AB7242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1" b="37621"/>
          <a:stretch/>
        </p:blipFill>
        <p:spPr bwMode="auto">
          <a:xfrm>
            <a:off x="0" y="2753856"/>
            <a:ext cx="12192000" cy="410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D7F5BF-CF4A-45F6-B466-5E7FF9F0E0AC}"/>
              </a:ext>
            </a:extLst>
          </p:cNvPr>
          <p:cNvGrpSpPr/>
          <p:nvPr/>
        </p:nvGrpSpPr>
        <p:grpSpPr>
          <a:xfrm>
            <a:off x="610298" y="352673"/>
            <a:ext cx="10591102" cy="986167"/>
            <a:chOff x="1669142" y="457200"/>
            <a:chExt cx="10591102" cy="986167"/>
          </a:xfrm>
        </p:grpSpPr>
        <p:sp>
          <p:nvSpPr>
            <p:cNvPr id="3" name="TextBox 2">
              <a:extLst>
                <a:ext uri="{FF2B5EF4-FFF2-40B4-BE49-F238E27FC236}">
                  <a16:creationId xmlns:a16="http://schemas.microsoft.com/office/drawing/2014/main" id="{926E5A43-4691-4997-A871-D6917F72C4FD}"/>
                </a:ext>
              </a:extLst>
            </p:cNvPr>
            <p:cNvSpPr txBox="1"/>
            <p:nvPr/>
          </p:nvSpPr>
          <p:spPr>
            <a:xfrm>
              <a:off x="2552700" y="457200"/>
              <a:ext cx="9707544" cy="986167"/>
            </a:xfrm>
            <a:prstGeom prst="rect">
              <a:avLst/>
            </a:prstGeom>
            <a:noFill/>
          </p:spPr>
          <p:txBody>
            <a:bodyPr wrap="square" lIns="0" tIns="0" rIns="0" bIns="0" rtlCol="0">
              <a:spAutoFit/>
            </a:bodyPr>
            <a:lstStyle/>
            <a:p>
              <a:pPr>
                <a:lnSpc>
                  <a:spcPct val="13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 </a:t>
              </a:r>
              <a:r>
                <a:rPr lang="vi-VN" sz="2600" dirty="0">
                  <a:latin typeface="Arial" panose="020B0604020202020204" pitchFamily="34" charset="0"/>
                  <a:cs typeface="Arial" panose="020B0604020202020204" pitchFamily="34" charset="0"/>
                </a:rPr>
                <a:t>Em hãy nêu một số thành tựu về điều khiển sinh sản ở động vật trong chăn nuôi?</a:t>
              </a:r>
              <a:endParaRPr lang="vi-VN" sz="2600" dirty="0"/>
            </a:p>
          </p:txBody>
        </p:sp>
        <p:pic>
          <p:nvPicPr>
            <p:cNvPr id="6146" name="Picture 2">
              <a:extLst>
                <a:ext uri="{FF2B5EF4-FFF2-40B4-BE49-F238E27FC236}">
                  <a16:creationId xmlns:a16="http://schemas.microsoft.com/office/drawing/2014/main" id="{5B286017-692F-423D-9D73-A1B7527C64A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69142" y="538803"/>
              <a:ext cx="822960" cy="822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EEC15D32-AA97-4FAB-970D-2D352EB70D6C}"/>
              </a:ext>
            </a:extLst>
          </p:cNvPr>
          <p:cNvGrpSpPr/>
          <p:nvPr/>
        </p:nvGrpSpPr>
        <p:grpSpPr>
          <a:xfrm>
            <a:off x="534098" y="1587241"/>
            <a:ext cx="1524000" cy="457250"/>
            <a:chOff x="800100" y="1783116"/>
            <a:chExt cx="1524000" cy="457250"/>
          </a:xfrm>
        </p:grpSpPr>
        <p:sp>
          <p:nvSpPr>
            <p:cNvPr id="8" name="Rectangle 7">
              <a:extLst>
                <a:ext uri="{FF2B5EF4-FFF2-40B4-BE49-F238E27FC236}">
                  <a16:creationId xmlns:a16="http://schemas.microsoft.com/office/drawing/2014/main" id="{C19B9682-ADED-44C4-BE71-FD709AFECEC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TextBox 8">
              <a:extLst>
                <a:ext uri="{FF2B5EF4-FFF2-40B4-BE49-F238E27FC236}">
                  <a16:creationId xmlns:a16="http://schemas.microsoft.com/office/drawing/2014/main" id="{9264AC2F-E13E-41AA-A8A3-9DD7776A9E73}"/>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TRẢ LỜI</a:t>
              </a:r>
            </a:p>
          </p:txBody>
        </p:sp>
      </p:grpSp>
      <p:sp>
        <p:nvSpPr>
          <p:cNvPr id="10" name="TextBox 9">
            <a:extLst>
              <a:ext uri="{FF2B5EF4-FFF2-40B4-BE49-F238E27FC236}">
                <a16:creationId xmlns:a16="http://schemas.microsoft.com/office/drawing/2014/main" id="{4AC76F6C-9723-49A2-8975-1467B51C410C}"/>
              </a:ext>
            </a:extLst>
          </p:cNvPr>
          <p:cNvSpPr txBox="1"/>
          <p:nvPr/>
        </p:nvSpPr>
        <p:spPr>
          <a:xfrm>
            <a:off x="1981898" y="3112713"/>
            <a:ext cx="9440845" cy="451021"/>
          </a:xfrm>
          <a:prstGeom prst="rect">
            <a:avLst/>
          </a:prstGeom>
          <a:noFill/>
        </p:spPr>
        <p:txBody>
          <a:bodyPr wrap="square" lIns="0" tIns="0" rIns="0" bIns="0" rtlCol="0">
            <a:spAutoFit/>
          </a:bodyPr>
          <a:lstStyle/>
          <a:p>
            <a:pPr>
              <a:lnSpc>
                <a:spcPct val="125000"/>
              </a:lnSpc>
            </a:pPr>
            <a:r>
              <a:rPr lang="vi-VN" sz="2600" i="1" dirty="0">
                <a:latin typeface="Arial" panose="020B0604020202020204" pitchFamily="34" charset="0"/>
                <a:cs typeface="Arial" panose="020B0604020202020204" pitchFamily="34" charset="0"/>
              </a:rPr>
              <a:t>Tạo ra đàn bò toàn con đực để lấy thịt</a:t>
            </a:r>
            <a:endParaRPr lang="vi-VN" sz="2600" i="1" dirty="0"/>
          </a:p>
        </p:txBody>
      </p:sp>
      <p:sp>
        <p:nvSpPr>
          <p:cNvPr id="12" name="TextBox 11">
            <a:extLst>
              <a:ext uri="{FF2B5EF4-FFF2-40B4-BE49-F238E27FC236}">
                <a16:creationId xmlns:a16="http://schemas.microsoft.com/office/drawing/2014/main" id="{4C26CA0D-0A3E-4ACA-B698-3601EDC0939B}"/>
              </a:ext>
            </a:extLst>
          </p:cNvPr>
          <p:cNvSpPr txBox="1"/>
          <p:nvPr/>
        </p:nvSpPr>
        <p:spPr>
          <a:xfrm>
            <a:off x="2058098" y="4120919"/>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gà toàn con cái để lấy trứng</a:t>
            </a:r>
          </a:p>
        </p:txBody>
      </p:sp>
      <p:pic>
        <p:nvPicPr>
          <p:cNvPr id="14" name="Picture 2">
            <a:extLst>
              <a:ext uri="{FF2B5EF4-FFF2-40B4-BE49-F238E27FC236}">
                <a16:creationId xmlns:a16="http://schemas.microsoft.com/office/drawing/2014/main" id="{CBD2F9A6-86AD-4C27-ACEB-AA086606B79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6800" y="297246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2452CF-8E4D-4782-8E55-D18085F76294}"/>
              </a:ext>
            </a:extLst>
          </p:cNvPr>
          <p:cNvSpPr txBox="1"/>
          <p:nvPr/>
        </p:nvSpPr>
        <p:spPr>
          <a:xfrm>
            <a:off x="1952869" y="5347536"/>
            <a:ext cx="9440845" cy="451021"/>
          </a:xfrm>
          <a:prstGeom prst="rect">
            <a:avLst/>
          </a:prstGeom>
          <a:noFill/>
        </p:spPr>
        <p:txBody>
          <a:bodyPr wrap="square" lIns="0" tIns="0" rIns="0" bIns="0" rtlCol="0">
            <a:spAutoFit/>
          </a:bodyPr>
          <a:lstStyle>
            <a:defPPr>
              <a:defRPr lang="en-US"/>
            </a:defPPr>
            <a:lvl1pPr>
              <a:lnSpc>
                <a:spcPct val="125000"/>
              </a:lnSpc>
              <a:defRPr sz="2600" i="1">
                <a:latin typeface="Arial" panose="020B0604020202020204" pitchFamily="34" charset="0"/>
                <a:cs typeface="Arial" panose="020B0604020202020204" pitchFamily="34" charset="0"/>
              </a:defRPr>
            </a:lvl1pPr>
          </a:lstStyle>
          <a:p>
            <a:r>
              <a:rPr lang="vi-VN" dirty="0"/>
              <a:t>Tạo ra đàn bò sữa cái để lấy sữa</a:t>
            </a:r>
          </a:p>
        </p:txBody>
      </p:sp>
      <p:pic>
        <p:nvPicPr>
          <p:cNvPr id="18" name="Picture 2">
            <a:extLst>
              <a:ext uri="{FF2B5EF4-FFF2-40B4-BE49-F238E27FC236}">
                <a16:creationId xmlns:a16="http://schemas.microsoft.com/office/drawing/2014/main" id="{38AC30E0-0312-40DC-9377-9856467D4AA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6800" y="411205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2B39368-A455-4533-8008-55627121A68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6800" y="52516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D4AE03-E35C-6562-DD2D-E08CE95B912F}"/>
              </a:ext>
            </a:extLst>
          </p:cNvPr>
          <p:cNvSpPr txBox="1"/>
          <p:nvPr/>
        </p:nvSpPr>
        <p:spPr>
          <a:xfrm>
            <a:off x="765628" y="2265119"/>
            <a:ext cx="10660743" cy="466025"/>
          </a:xfrm>
          <a:prstGeom prst="rect">
            <a:avLst/>
          </a:prstGeom>
          <a:noFill/>
        </p:spPr>
        <p:txBody>
          <a:bodyPr wrap="square" lIns="0" tIns="0" rIns="0" bIns="0" rtlCol="0">
            <a:spAutoFit/>
          </a:bodyPr>
          <a:lstStyle>
            <a:defPPr>
              <a:defRPr lang="en-US"/>
            </a:defPPr>
            <a:lvl1pPr>
              <a:lnSpc>
                <a:spcPct val="130000"/>
              </a:lnSpc>
              <a:defRPr sz="2600" b="1">
                <a:solidFill>
                  <a:schemeClr val="accent6">
                    <a:lumMod val="50000"/>
                  </a:schemeClr>
                </a:solidFill>
                <a:latin typeface="Arial" panose="020B0604020202020204" pitchFamily="34" charset="0"/>
                <a:cs typeface="Arial" panose="020B0604020202020204" pitchFamily="34" charset="0"/>
              </a:defRPr>
            </a:lvl1pPr>
          </a:lstStyle>
          <a:p>
            <a:r>
              <a:rPr lang="vi-VN" b="0" i="1" dirty="0">
                <a:solidFill>
                  <a:schemeClr val="tx1"/>
                </a:solidFill>
              </a:rPr>
              <a:t>Một số thành tựu về điều khiển sinh sản ở động vật trong chăn nuôi:</a:t>
            </a:r>
          </a:p>
        </p:txBody>
      </p:sp>
    </p:spTree>
    <p:extLst>
      <p:ext uri="{BB962C8B-B14F-4D97-AF65-F5344CB8AC3E}">
        <p14:creationId xmlns:p14="http://schemas.microsoft.com/office/powerpoint/2010/main" val="398748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th America, Argentina, mountains, lake, water reflection wallpaper |  nature and landscape | Wallpaper Better">
            <a:extLst>
              <a:ext uri="{FF2B5EF4-FFF2-40B4-BE49-F238E27FC236}">
                <a16:creationId xmlns:a16="http://schemas.microsoft.com/office/drawing/2014/main" id="{2E2C232A-1AB8-4729-98CC-F1E5E1177D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640F7E4-85DE-463C-9D36-8C9C8156102F}"/>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pic>
          <p:nvPicPr>
            <p:cNvPr id="9" name="Picture 2">
              <a:extLst>
                <a:ext uri="{FF2B5EF4-FFF2-40B4-BE49-F238E27FC236}">
                  <a16:creationId xmlns:a16="http://schemas.microsoft.com/office/drawing/2014/main" id="{0531D4D3-42FA-4D2D-A9CC-7C915698A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6E1C198-F6DE-4464-A572-A5D4D2505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433575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50 Shades of Graze - the official blog of Pasture.io">
            <a:extLst>
              <a:ext uri="{FF2B5EF4-FFF2-40B4-BE49-F238E27FC236}">
                <a16:creationId xmlns:a16="http://schemas.microsoft.com/office/drawing/2014/main" id="{C099D41E-C1D1-42D2-A5F0-EF1D262099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1" y="577122"/>
            <a:ext cx="12191999" cy="1708878"/>
          </a:xfrm>
          <a:prstGeom prst="rect">
            <a:avLst/>
          </a:prstGeom>
          <a:solidFill>
            <a:schemeClr val="accent4">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p>
        </p:txBody>
      </p:sp>
      <p:sp>
        <p:nvSpPr>
          <p:cNvPr id="3" name="TextBox 2">
            <a:extLst>
              <a:ext uri="{FF2B5EF4-FFF2-40B4-BE49-F238E27FC236}">
                <a16:creationId xmlns:a16="http://schemas.microsoft.com/office/drawing/2014/main" id="{D8AB93CF-B888-4AFC-B67F-8A5ABC6B3445}"/>
              </a:ext>
            </a:extLst>
          </p:cNvPr>
          <p:cNvSpPr txBox="1"/>
          <p:nvPr/>
        </p:nvSpPr>
        <p:spPr>
          <a:xfrm>
            <a:off x="1337455" y="761763"/>
            <a:ext cx="10445021"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Liệu con người có thể chủ động điều khiển quá trình sinh sản của vật nuôi và cây trồng theo ý muốn để nâng cao năng suất chăn nuôi và trồng trọt không? Nếu có thì tiến hành ra sao?</a:t>
            </a:r>
            <a:endParaRPr lang="vi-VN" sz="2400" b="1" dirty="0"/>
          </a:p>
        </p:txBody>
      </p:sp>
      <p:pic>
        <p:nvPicPr>
          <p:cNvPr id="6" name="Picture 2">
            <a:extLst>
              <a:ext uri="{FF2B5EF4-FFF2-40B4-BE49-F238E27FC236}">
                <a16:creationId xmlns:a16="http://schemas.microsoft.com/office/drawing/2014/main" id="{F2623446-2ED7-4559-A693-F450614138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2555" y="879111"/>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8000" y="72890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228600" y="3815225"/>
            <a:ext cx="6248400" cy="2262927"/>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Tư tưởng trọng nam khinh nữ </a:t>
            </a:r>
            <a:r>
              <a:rPr lang="vi-VN" sz="2400" i="1" dirty="0">
                <a:latin typeface="Arial" panose="020B0604020202020204" pitchFamily="34" charset="0"/>
                <a:cs typeface="Arial" panose="020B0604020202020204" pitchFamily="34" charset="0"/>
              </a:rPr>
              <a:t>ở nhiều nước phương Đông là nguyên nhân chủ yếu khiến nhiều cặp vợ chồng tìm mọi cách để xác định giới tính thai nhi trước khi sinh với mục đích chỉ giữ lại các thai nhi mang giới tính nam.</a:t>
            </a:r>
            <a:endParaRPr lang="vi-VN" sz="2400" i="1" dirty="0"/>
          </a:p>
        </p:txBody>
      </p:sp>
      <p:pic>
        <p:nvPicPr>
          <p:cNvPr id="7170" name="Picture 2" descr="The Tech Industry's Gender-Discrimination Problem | The New Yorker">
            <a:extLst>
              <a:ext uri="{FF2B5EF4-FFF2-40B4-BE49-F238E27FC236}">
                <a16:creationId xmlns:a16="http://schemas.microsoft.com/office/drawing/2014/main" id="{5E88EBB9-E93D-4F75-86C5-6E3788A7F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06" r="15333"/>
          <a:stretch/>
        </p:blipFill>
        <p:spPr bwMode="auto">
          <a:xfrm>
            <a:off x="6705600" y="2038686"/>
            <a:ext cx="5486400" cy="463643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ư tưởng trọng nam khinh nữ là một tư tưởng lạc hậu cần bị xóa bỏ">
            <a:extLst>
              <a:ext uri="{FF2B5EF4-FFF2-40B4-BE49-F238E27FC236}">
                <a16:creationId xmlns:a16="http://schemas.microsoft.com/office/drawing/2014/main" id="{594C4BA8-FC30-319A-F581-E64D3EFFB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2880"/>
            <a:ext cx="5181599" cy="3449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CD263D6-05BC-9E8B-FA1A-77A23FB8B10A}"/>
              </a:ext>
            </a:extLst>
          </p:cNvPr>
          <p:cNvSpPr txBox="1"/>
          <p:nvPr/>
        </p:nvSpPr>
        <p:spPr>
          <a:xfrm>
            <a:off x="7924800" y="654787"/>
            <a:ext cx="4039568"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EM CÓ BIẾT</a:t>
            </a:r>
          </a:p>
        </p:txBody>
      </p:sp>
    </p:spTree>
    <p:extLst>
      <p:ext uri="{BB962C8B-B14F-4D97-AF65-F5344CB8AC3E}">
        <p14:creationId xmlns:p14="http://schemas.microsoft.com/office/powerpoint/2010/main" val="7251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B38A"/>
        </a:solidFill>
        <a:effectLst/>
      </p:bgPr>
    </p:bg>
    <p:spTree>
      <p:nvGrpSpPr>
        <p:cNvPr id="1" name=""/>
        <p:cNvGrpSpPr/>
        <p:nvPr/>
      </p:nvGrpSpPr>
      <p:grpSpPr>
        <a:xfrm>
          <a:off x="0" y="0"/>
          <a:ext cx="0" cy="0"/>
          <a:chOff x="0" y="0"/>
          <a:chExt cx="0" cy="0"/>
        </a:xfrm>
      </p:grpSpPr>
      <p:pic>
        <p:nvPicPr>
          <p:cNvPr id="10242" name="Picture 2" descr="Chỉ vì một bức ảnh, &quot;ông bố quốc dân vạn người mê&quot; bị chửi mắng không  thương tiếc">
            <a:extLst>
              <a:ext uri="{FF2B5EF4-FFF2-40B4-BE49-F238E27FC236}">
                <a16:creationId xmlns:a16="http://schemas.microsoft.com/office/drawing/2014/main" id="{B8DE0A33-C0C6-A299-1504-0129B44D6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0"/>
            <a:ext cx="5641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B1AA5EE-4091-1C1F-31A1-510F01DE1349}"/>
              </a:ext>
            </a:extLst>
          </p:cNvPr>
          <p:cNvSpPr/>
          <p:nvPr/>
        </p:nvSpPr>
        <p:spPr>
          <a:xfrm>
            <a:off x="5867400" y="304800"/>
            <a:ext cx="6096000" cy="6248400"/>
          </a:xfrm>
          <a:prstGeom prst="roundRect">
            <a:avLst>
              <a:gd name="adj" fmla="val 319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9C3123-49A9-A82E-820F-0D4051E3DF84}"/>
              </a:ext>
            </a:extLst>
          </p:cNvPr>
          <p:cNvSpPr txBox="1"/>
          <p:nvPr/>
        </p:nvSpPr>
        <p:spPr>
          <a:xfrm>
            <a:off x="6096000" y="838200"/>
            <a:ext cx="5638800" cy="5147307"/>
          </a:xfrm>
          <a:prstGeom prst="rect">
            <a:avLst/>
          </a:prstGeom>
          <a:noFill/>
        </p:spPr>
        <p:txBody>
          <a:bodyPr wrap="square" lIns="0" tIns="0" rIns="0" bIns="0" rtlCol="0">
            <a:spAutoFit/>
          </a:bodyPr>
          <a:lstStyle/>
          <a:p>
            <a:pPr algn="just">
              <a:lnSpc>
                <a:spcPct val="130000"/>
              </a:lnSpc>
            </a:pPr>
            <a:r>
              <a:rPr lang="vi-VN" sz="2600" i="1" dirty="0">
                <a:latin typeface="Arial" panose="020B0604020202020204" pitchFamily="34" charset="0"/>
                <a:cs typeface="Arial" panose="020B0604020202020204" pitchFamily="34" charset="0"/>
              </a:rPr>
              <a:t>Điều này dẫn đến tình trạng </a:t>
            </a:r>
            <a:r>
              <a:rPr lang="vi-VN" sz="2600" b="1" i="1" dirty="0">
                <a:latin typeface="Arial" panose="020B0604020202020204" pitchFamily="34" charset="0"/>
                <a:cs typeface="Arial" panose="020B0604020202020204" pitchFamily="34" charset="0"/>
              </a:rPr>
              <a:t>mất cân bằng giới tính và gây ra nhiều hệ lụy trong tương lai </a:t>
            </a:r>
            <a:r>
              <a:rPr lang="vi-VN" sz="2600" i="1" dirty="0">
                <a:latin typeface="Arial" panose="020B0604020202020204" pitchFamily="34" charset="0"/>
                <a:cs typeface="Arial" panose="020B0604020202020204" pitchFamily="34" charset="0"/>
              </a:rPr>
              <a:t>như nam giới khó kết hôn, phải kết hôn với người nước ngoài dẫn đến sự khác biệt về văn hóa và ngôn ngữ trong gia đình; gia tăng nạn bắt cóc và buôn bán phụ nữ; tệ nạn mại dâm kéo theo nguy cơ lây nhiễm HIV và các bệnh xã hội cũng như bất ổn về kinh tế, chính trị, xã hội.</a:t>
            </a:r>
            <a:endParaRPr lang="vi-VN" sz="2600" i="1" dirty="0"/>
          </a:p>
        </p:txBody>
      </p:sp>
    </p:spTree>
    <p:extLst>
      <p:ext uri="{BB962C8B-B14F-4D97-AF65-F5344CB8AC3E}">
        <p14:creationId xmlns:p14="http://schemas.microsoft.com/office/powerpoint/2010/main" val="87165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A3CADDF5-7C6E-49E8-A4BE-741FB25D9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9218" name="Picture 2">
            <a:extLst>
              <a:ext uri="{FF2B5EF4-FFF2-40B4-BE49-F238E27FC236}">
                <a16:creationId xmlns:a16="http://schemas.microsoft.com/office/drawing/2014/main" id="{D8189B28-C9E0-472A-ABAA-A4628E04F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93F73CF-D236-411E-8D3D-2C3094CCB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751063"/>
            <a:ext cx="11101388" cy="1451295"/>
            <a:chOff x="357515" y="496801"/>
            <a:chExt cx="11101388" cy="1451295"/>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7515" y="76524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496801"/>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Sinh sản ở sinh vật chịu ảnh hưởng của một số yếu tố bên trong như hormone, đặc điểm di truyền và một số yếu tố bên ngoài như nhiệt độ, ánh sáng, độ ẩm.</a:t>
              </a:r>
              <a:endParaRPr lang="vi-VN" sz="2600" dirty="0"/>
            </a:p>
          </p:txBody>
        </p:sp>
      </p:grpSp>
      <p:grpSp>
        <p:nvGrpSpPr>
          <p:cNvPr id="2" name="Group 1">
            <a:extLst>
              <a:ext uri="{FF2B5EF4-FFF2-40B4-BE49-F238E27FC236}">
                <a16:creationId xmlns:a16="http://schemas.microsoft.com/office/drawing/2014/main" id="{E620134F-1D25-4EDB-81C0-0921C8C59263}"/>
              </a:ext>
            </a:extLst>
          </p:cNvPr>
          <p:cNvGrpSpPr/>
          <p:nvPr/>
        </p:nvGrpSpPr>
        <p:grpSpPr>
          <a:xfrm>
            <a:off x="357515" y="2953421"/>
            <a:ext cx="9929485" cy="951158"/>
            <a:chOff x="357515" y="2549765"/>
            <a:chExt cx="9929485" cy="951158"/>
          </a:xfrm>
        </p:grpSpPr>
        <p:pic>
          <p:nvPicPr>
            <p:cNvPr id="10" name="Picture 2">
              <a:extLst>
                <a:ext uri="{FF2B5EF4-FFF2-40B4-BE49-F238E27FC236}">
                  <a16:creationId xmlns:a16="http://schemas.microsoft.com/office/drawing/2014/main" id="{C8AA96D4-7FB4-4B4B-BA2B-A0C480CB44D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7515" y="25681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9B07A1-F989-45D1-835B-1C6AC9326FDE}"/>
                </a:ext>
              </a:extLst>
            </p:cNvPr>
            <p:cNvSpPr txBox="1"/>
            <p:nvPr/>
          </p:nvSpPr>
          <p:spPr>
            <a:xfrm>
              <a:off x="1476703" y="2549765"/>
              <a:ext cx="8810297"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Quá trình sinh sản ở sinh vật được điều hòa chủ yếu bởi các hormone.</a:t>
              </a:r>
              <a:endParaRPr lang="vi-VN" sz="2600" dirty="0"/>
            </a:p>
          </p:txBody>
        </p:sp>
      </p:grpSp>
      <p:grpSp>
        <p:nvGrpSpPr>
          <p:cNvPr id="15" name="Group 14">
            <a:extLst>
              <a:ext uri="{FF2B5EF4-FFF2-40B4-BE49-F238E27FC236}">
                <a16:creationId xmlns:a16="http://schemas.microsoft.com/office/drawing/2014/main" id="{B747E240-4479-47AD-961C-72BB6C2D343A}"/>
              </a:ext>
            </a:extLst>
          </p:cNvPr>
          <p:cNvGrpSpPr/>
          <p:nvPr/>
        </p:nvGrpSpPr>
        <p:grpSpPr>
          <a:xfrm>
            <a:off x="357515" y="4655642"/>
            <a:ext cx="11101388" cy="1451295"/>
            <a:chOff x="357515" y="4662532"/>
            <a:chExt cx="11101388" cy="1451295"/>
          </a:xfrm>
        </p:grpSpPr>
        <p:pic>
          <p:nvPicPr>
            <p:cNvPr id="12" name="Picture 2">
              <a:extLst>
                <a:ext uri="{FF2B5EF4-FFF2-40B4-BE49-F238E27FC236}">
                  <a16:creationId xmlns:a16="http://schemas.microsoft.com/office/drawing/2014/main" id="{A1E41875-3B40-4E75-BD60-B16A73959B9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7515" y="493097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329468C-F5FC-4965-BCF1-0B0345597EAB}"/>
                </a:ext>
              </a:extLst>
            </p:cNvPr>
            <p:cNvSpPr txBox="1"/>
            <p:nvPr/>
          </p:nvSpPr>
          <p:spPr>
            <a:xfrm>
              <a:off x="1476703" y="4662532"/>
              <a:ext cx="9982200" cy="1451295"/>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Con người chủ động điều khiển quá trình sinh sản ở sinh vật bằng cách sử dụng các hormone nhân tạo và điều chỉnh các yếu tố bên ngoài phù hợp với mục đích chăn nuôi và trồng trọt.</a:t>
              </a:r>
              <a:endParaRPr lang="vi-VN" sz="2600" dirty="0"/>
            </a:p>
          </p:txBody>
        </p:sp>
      </p:grpSp>
    </p:spTree>
    <p:extLst>
      <p:ext uri="{BB962C8B-B14F-4D97-AF65-F5344CB8AC3E}">
        <p14:creationId xmlns:p14="http://schemas.microsoft.com/office/powerpoint/2010/main" val="1977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outh America, Argentina, mountains, lake, water reflection wallpaper |  nature and landscape | Wallpaper Better">
            <a:extLst>
              <a:ext uri="{FF2B5EF4-FFF2-40B4-BE49-F238E27FC236}">
                <a16:creationId xmlns:a16="http://schemas.microsoft.com/office/drawing/2014/main" id="{2A5C987A-2752-4037-BBCD-D735D919C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1" name="Picture 2">
            <a:extLst>
              <a:ext uri="{FF2B5EF4-FFF2-40B4-BE49-F238E27FC236}">
                <a16:creationId xmlns:a16="http://schemas.microsoft.com/office/drawing/2014/main" id="{E52863C1-C4DB-4DC1-9B96-459A1D0B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64"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7F861EA-4A34-48A2-A1A8-D5D0921A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37376" y="2331720"/>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C4F794-B349-407C-BE36-AC3E3FF184B3}"/>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B8F95ACD-B2E4-4E3A-AA04-8B74E22BDF6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83F26F2-65FF-4DDB-B4BC-68310290B2EB}"/>
              </a:ext>
            </a:extLst>
          </p:cNvPr>
          <p:cNvGrpSpPr/>
          <p:nvPr/>
        </p:nvGrpSpPr>
        <p:grpSpPr>
          <a:xfrm>
            <a:off x="357515" y="583128"/>
            <a:ext cx="11101388" cy="951158"/>
            <a:chOff x="357515" y="612645"/>
            <a:chExt cx="11101388" cy="951158"/>
          </a:xfrm>
        </p:grpSpPr>
        <p:pic>
          <p:nvPicPr>
            <p:cNvPr id="5" name="Picture 2">
              <a:extLst>
                <a:ext uri="{FF2B5EF4-FFF2-40B4-BE49-F238E27FC236}">
                  <a16:creationId xmlns:a16="http://schemas.microsoft.com/office/drawing/2014/main" id="{2DCDABE5-CD98-4C3A-9D62-A89DF627BDC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7515" y="63102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6A16D0-4734-44A4-BBC8-041C0E811E4D}"/>
                </a:ext>
              </a:extLst>
            </p:cNvPr>
            <p:cNvSpPr txBox="1"/>
            <p:nvPr/>
          </p:nvSpPr>
          <p:spPr>
            <a:xfrm>
              <a:off x="1476703" y="612645"/>
              <a:ext cx="9982200" cy="951158"/>
            </a:xfrm>
            <a:prstGeom prst="rect">
              <a:avLst/>
            </a:prstGeom>
            <a:noFill/>
          </p:spPr>
          <p:txBody>
            <a:bodyPr wrap="square" lIns="0" tIns="0" rIns="0" bIns="0" rtlCol="0">
              <a:spAutoFit/>
            </a:bodyPr>
            <a:lstStyle/>
            <a:p>
              <a:pPr algn="just">
                <a:lnSpc>
                  <a:spcPct val="125000"/>
                </a:lnSpc>
              </a:pPr>
              <a:r>
                <a:rPr lang="vi-VN" sz="2600" dirty="0">
                  <a:latin typeface="Arial" panose="020B0604020202020204" pitchFamily="34" charset="0"/>
                  <a:cs typeface="Arial" panose="020B0604020202020204" pitchFamily="34" charset="0"/>
                </a:rPr>
                <a:t>Thực hiện thụ phấn nhân tạo cho cây trồng trong vườn nhà hoặc vườn trường nhằm nâng cao năng suất quả và hạt.</a:t>
              </a:r>
              <a:endParaRPr lang="vi-VN" sz="2600" dirty="0"/>
            </a:p>
          </p:txBody>
        </p:sp>
      </p:grpSp>
      <p:pic>
        <p:nvPicPr>
          <p:cNvPr id="4100" name="Picture 4">
            <a:extLst>
              <a:ext uri="{FF2B5EF4-FFF2-40B4-BE49-F238E27FC236}">
                <a16:creationId xmlns:a16="http://schemas.microsoft.com/office/drawing/2014/main" id="{D486682E-3533-431F-98C0-36A0BAC6D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25" r="18757"/>
          <a:stretch/>
        </p:blipFill>
        <p:spPr bwMode="auto">
          <a:xfrm>
            <a:off x="0" y="1952912"/>
            <a:ext cx="6096000" cy="4722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í quyết để có một vườn hồng đẹp ngay tại nhà">
            <a:extLst>
              <a:ext uri="{FF2B5EF4-FFF2-40B4-BE49-F238E27FC236}">
                <a16:creationId xmlns:a16="http://schemas.microsoft.com/office/drawing/2014/main" id="{3FA6966B-5F68-4270-A929-4063C16B2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2" r="1602"/>
          <a:stretch/>
        </p:blipFill>
        <p:spPr bwMode="auto">
          <a:xfrm>
            <a:off x="6096000" y="1952911"/>
            <a:ext cx="6096000" cy="472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SA Nature 4k Wallpapers - Wallpaper Cave">
            <a:extLst>
              <a:ext uri="{FF2B5EF4-FFF2-40B4-BE49-F238E27FC236}">
                <a16:creationId xmlns:a16="http://schemas.microsoft.com/office/drawing/2014/main" id="{E869E444-4B60-42CD-B510-DA8017CA4C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9" b="2659"/>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arm Animals Wallpapers (32+ background pictures)">
            <a:extLst>
              <a:ext uri="{FF2B5EF4-FFF2-40B4-BE49-F238E27FC236}">
                <a16:creationId xmlns:a16="http://schemas.microsoft.com/office/drawing/2014/main" id="{D9863F4C-A908-49B8-A363-F9EBA7BB1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1752523" y="1351157"/>
            <a:ext cx="8686993" cy="1409425"/>
          </a:xfrm>
          <a:prstGeom prst="rect">
            <a:avLst/>
          </a:prstGeom>
          <a:noFill/>
        </p:spPr>
        <p:txBody>
          <a:bodyPr wrap="none" lIns="0" tIns="0" rIns="0" bIns="0" rtlCol="0">
            <a:spAutoFit/>
          </a:bodyPr>
          <a:lstStyle/>
          <a:p>
            <a:pPr algn="ctr">
              <a:lnSpc>
                <a:spcPct val="120000"/>
              </a:lnSpc>
            </a:pPr>
            <a:r>
              <a:rPr lang="en-US" sz="4000" b="1" dirty="0"/>
              <a:t>MỘT SỐ YẾU TỐ ẢNH HƯỞNG ĐẾN</a:t>
            </a:r>
          </a:p>
          <a:p>
            <a:pPr algn="ctr">
              <a:lnSpc>
                <a:spcPct val="120000"/>
              </a:lnSpc>
            </a:pPr>
            <a:r>
              <a:rPr lang="en-US" sz="4000" b="1" dirty="0"/>
              <a:t>SINH SẢN Ở SINH VẬT </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redity (Genetic Code) — Characteristics of Life - Expii">
            <a:extLst>
              <a:ext uri="{FF2B5EF4-FFF2-40B4-BE49-F238E27FC236}">
                <a16:creationId xmlns:a16="http://schemas.microsoft.com/office/drawing/2014/main" id="{16045BD4-726B-4A3B-991B-93B3C6A926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0"/>
          <a:stretch/>
        </p:blipFill>
        <p:spPr bwMode="auto">
          <a:xfrm>
            <a:off x="1290638" y="2551607"/>
            <a:ext cx="9610725" cy="43063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59606" y="161186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9753600"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Một số yếu tố bên trong ảnh hưởng đến sinh sản của sinh vật như đặc điểm </a:t>
            </a:r>
            <a:r>
              <a:rPr lang="vi-VN" sz="2600" b="1" dirty="0">
                <a:solidFill>
                  <a:srgbClr val="FF0000"/>
                </a:solidFill>
                <a:latin typeface="Arial" panose="020B0604020202020204" pitchFamily="34" charset="0"/>
                <a:cs typeface="Arial" panose="020B0604020202020204" pitchFamily="34" charset="0"/>
              </a:rPr>
              <a:t>di truyền, hormone, tuổi của sinh vật</a:t>
            </a:r>
            <a:r>
              <a:rPr lang="vi-VN" sz="2600" dirty="0">
                <a:latin typeface="Arial" panose="020B0604020202020204" pitchFamily="34" charset="0"/>
                <a:cs typeface="Arial" panose="020B0604020202020204" pitchFamily="34" charset="0"/>
              </a:rPr>
              <a:t>.</a:t>
            </a:r>
            <a:endParaRPr lang="vi-VN" sz="2600" dirty="0"/>
          </a:p>
        </p:txBody>
      </p:sp>
      <p:pic>
        <p:nvPicPr>
          <p:cNvPr id="10" name="Picture 4">
            <a:extLst>
              <a:ext uri="{FF2B5EF4-FFF2-40B4-BE49-F238E27FC236}">
                <a16:creationId xmlns:a16="http://schemas.microsoft.com/office/drawing/2014/main" id="{19225D31-9781-4971-A003-0C218CCFD2A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67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486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3938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Các yếu tố bên trong</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59606" y="176950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78794" y="1556907"/>
            <a:ext cx="10184606"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Ví dụ: </a:t>
            </a:r>
            <a:r>
              <a:rPr lang="vi-VN" sz="2400" dirty="0">
                <a:latin typeface="Arial" panose="020B0604020202020204" pitchFamily="34" charset="0"/>
                <a:cs typeface="Arial" panose="020B0604020202020204" pitchFamily="34" charset="0"/>
              </a:rPr>
              <a:t>Ở nữ giới, khi đến tuổi dậy thì, cơ thể bắt đầu sản sinh hormone </a:t>
            </a:r>
            <a:r>
              <a:rPr lang="vi-VN" sz="2400" b="1" dirty="0">
                <a:latin typeface="Arial" panose="020B0604020202020204" pitchFamily="34" charset="0"/>
                <a:cs typeface="Arial" panose="020B0604020202020204" pitchFamily="34" charset="0"/>
              </a:rPr>
              <a:t>FSH và LH </a:t>
            </a:r>
            <a:r>
              <a:rPr lang="vi-VN" sz="2400" dirty="0">
                <a:latin typeface="Arial" panose="020B0604020202020204" pitchFamily="34" charset="0"/>
                <a:cs typeface="Arial" panose="020B0604020202020204" pitchFamily="34" charset="0"/>
              </a:rPr>
              <a:t>kích thích trứng chín và rụng báo hiệu cơ thể bắt đầu có khả năng sinh sản.</a:t>
            </a:r>
            <a:endParaRPr lang="vi-VN" sz="2400" dirty="0"/>
          </a:p>
        </p:txBody>
      </p:sp>
      <p:pic>
        <p:nvPicPr>
          <p:cNvPr id="9" name="Picture 4">
            <a:extLst>
              <a:ext uri="{FF2B5EF4-FFF2-40B4-BE49-F238E27FC236}">
                <a16:creationId xmlns:a16="http://schemas.microsoft.com/office/drawing/2014/main" id="{A1E2A58A-E1FD-47FC-B9E9-9CBA78BC98D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vai trò của FSH">
            <a:extLst>
              <a:ext uri="{FF2B5EF4-FFF2-40B4-BE49-F238E27FC236}">
                <a16:creationId xmlns:a16="http://schemas.microsoft.com/office/drawing/2014/main" id="{1DFDBBB2-3FFE-4ED3-8BBC-914B7FC05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29" y="3023434"/>
            <a:ext cx="4322762" cy="383456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aucasian girl growing stages Royalty Free Vector Image">
            <a:extLst>
              <a:ext uri="{FF2B5EF4-FFF2-40B4-BE49-F238E27FC236}">
                <a16:creationId xmlns:a16="http://schemas.microsoft.com/office/drawing/2014/main" id="{81E23F92-0BDA-4207-975B-73FC4CBDC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28" b="14921"/>
          <a:stretch/>
        </p:blipFill>
        <p:spPr bwMode="auto">
          <a:xfrm>
            <a:off x="4952092" y="2786743"/>
            <a:ext cx="6717393" cy="40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8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84076" y="158438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703264" y="1566007"/>
            <a:ext cx="9753600" cy="951158"/>
          </a:xfrm>
          <a:prstGeom prst="rect">
            <a:avLst/>
          </a:prstGeom>
          <a:noFill/>
        </p:spPr>
        <p:txBody>
          <a:bodyPr wrap="square" lIns="0" tIns="0" rIns="0" bIns="0" rtlCol="0">
            <a:spAutoFit/>
          </a:bodyPr>
          <a:lstStyle/>
          <a:p>
            <a:pPr>
              <a:lnSpc>
                <a:spcPct val="125000"/>
              </a:lnSpc>
            </a:pPr>
            <a:r>
              <a:rPr lang="vi-VN" sz="2600" b="1" dirty="0">
                <a:solidFill>
                  <a:srgbClr val="FF0000"/>
                </a:solidFill>
                <a:latin typeface="Arial" panose="020B0604020202020204" pitchFamily="34" charset="0"/>
                <a:cs typeface="Arial" panose="020B0604020202020204" pitchFamily="34" charset="0"/>
              </a:rPr>
              <a:t>Ánh sáng, độ ẩm, nhiệt độ và chế độ dinh dưỡng </a:t>
            </a:r>
            <a:r>
              <a:rPr lang="vi-VN" sz="2600" dirty="0">
                <a:latin typeface="Arial" panose="020B0604020202020204" pitchFamily="34" charset="0"/>
                <a:cs typeface="Arial" panose="020B0604020202020204" pitchFamily="34" charset="0"/>
              </a:rPr>
              <a:t>là những yếu tố bên ngoài chủ yếu ảnh hưởng tới quá trình sinh sản ở sinh vật.</a:t>
            </a:r>
            <a:endParaRPr lang="vi-VN" sz="26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A2E5AB0-4342-4EDF-BCAF-3B13B837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09B35BB2-06E2-4FE6-AA52-B8D894F28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26E0BE6-BACB-428F-9805-807F6457CA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950" y="3124200"/>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8E5B97-1B9A-4814-AFC6-D668B56A87DC}"/>
              </a:ext>
            </a:extLst>
          </p:cNvPr>
          <p:cNvSpPr/>
          <p:nvPr/>
        </p:nvSpPr>
        <p:spPr>
          <a:xfrm>
            <a:off x="0" y="-1"/>
            <a:ext cx="553137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C6697F-CBD5-4B50-8F27-C1AE9D28681F}"/>
              </a:ext>
            </a:extLst>
          </p:cNvPr>
          <p:cNvSpPr txBox="1"/>
          <p:nvPr/>
        </p:nvSpPr>
        <p:spPr>
          <a:xfrm>
            <a:off x="1243012" y="354640"/>
            <a:ext cx="4090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Các yếu tố bên ngoài</a:t>
            </a:r>
          </a:p>
        </p:txBody>
      </p:sp>
      <p:pic>
        <p:nvPicPr>
          <p:cNvPr id="7" name="Picture 2">
            <a:extLst>
              <a:ext uri="{FF2B5EF4-FFF2-40B4-BE49-F238E27FC236}">
                <a16:creationId xmlns:a16="http://schemas.microsoft.com/office/drawing/2014/main" id="{2ED043E1-CE3D-47F1-9500-A76FC811DA0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84076" y="157519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1BF34C-AC1F-410E-88E9-DC23BE388B44}"/>
              </a:ext>
            </a:extLst>
          </p:cNvPr>
          <p:cNvSpPr txBox="1"/>
          <p:nvPr/>
        </p:nvSpPr>
        <p:spPr>
          <a:xfrm>
            <a:off x="1676400" y="1533475"/>
            <a:ext cx="10134600" cy="914609"/>
          </a:xfrm>
          <a:prstGeom prst="rect">
            <a:avLst/>
          </a:prstGeom>
          <a:noFill/>
        </p:spPr>
        <p:txBody>
          <a:bodyPr wrap="square" lIns="0" tIns="0" rIns="0" bIns="0" rtlCol="0">
            <a:spAutoFit/>
          </a:bodyPr>
          <a:lstStyle/>
          <a:p>
            <a:pPr>
              <a:lnSpc>
                <a:spcPct val="125000"/>
              </a:lnSpc>
            </a:pPr>
            <a:r>
              <a:rPr lang="vi-VN" sz="2500" b="1" dirty="0">
                <a:latin typeface="Arial" panose="020B0604020202020204" pitchFamily="34" charset="0"/>
                <a:cs typeface="Arial" panose="020B0604020202020204" pitchFamily="34" charset="0"/>
              </a:rPr>
              <a:t>Ở thực vật</a:t>
            </a:r>
            <a:r>
              <a:rPr lang="vi-VN" sz="2500" dirty="0">
                <a:latin typeface="Arial" panose="020B0604020202020204" pitchFamily="34" charset="0"/>
                <a:cs typeface="Arial" panose="020B0604020202020204" pitchFamily="34" charset="0"/>
              </a:rPr>
              <a:t>, </a:t>
            </a:r>
            <a:r>
              <a:rPr lang="vi-VN" sz="2500" b="1" dirty="0">
                <a:solidFill>
                  <a:srgbClr val="FF0000"/>
                </a:solidFill>
                <a:latin typeface="Arial" panose="020B0604020202020204" pitchFamily="34" charset="0"/>
                <a:cs typeface="Arial" panose="020B0604020202020204" pitchFamily="34" charset="0"/>
              </a:rPr>
              <a:t>độ ẩm và nhiệt độ không khí quá cao hay quá thấp </a:t>
            </a:r>
            <a:r>
              <a:rPr lang="vi-VN" sz="2500" dirty="0">
                <a:latin typeface="Arial" panose="020B0604020202020204" pitchFamily="34" charset="0"/>
                <a:cs typeface="Arial" panose="020B0604020202020204" pitchFamily="34" charset="0"/>
              </a:rPr>
              <a:t>đều làm giảm hiệu quả thụ phấn và thụ tinh, làm tăng số lượng hạt lép.</a:t>
            </a:r>
            <a:endParaRPr lang="vi-VN" sz="2500" dirty="0"/>
          </a:p>
        </p:txBody>
      </p:sp>
      <p:pic>
        <p:nvPicPr>
          <p:cNvPr id="3076" name="Picture 4">
            <a:extLst>
              <a:ext uri="{FF2B5EF4-FFF2-40B4-BE49-F238E27FC236}">
                <a16:creationId xmlns:a16="http://schemas.microsoft.com/office/drawing/2014/main" id="{A4F2353E-B679-42EF-ABC9-2F0B4A4BB4A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682" y="183713"/>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lant Growth And Cold Temperatures - Why Does Cold Affect Plants">
            <a:extLst>
              <a:ext uri="{FF2B5EF4-FFF2-40B4-BE49-F238E27FC236}">
                <a16:creationId xmlns:a16="http://schemas.microsoft.com/office/drawing/2014/main" id="{675BAA6C-E47F-45C5-89B0-3ACADB922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85960"/>
            <a:ext cx="6096000" cy="397204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rought-tolerant corn adoption jumps 20% in four years as US farmers strive  to protect crop yields - Genetic Literacy Project">
            <a:extLst>
              <a:ext uri="{FF2B5EF4-FFF2-40B4-BE49-F238E27FC236}">
                <a16:creationId xmlns:a16="http://schemas.microsoft.com/office/drawing/2014/main" id="{35067042-DA10-4E3E-B8B7-382C464D1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5854"/>
            <a:ext cx="6096000" cy="397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89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723</TotalTime>
  <Words>1779</Words>
  <Application>Microsoft Office PowerPoint</Application>
  <PresentationFormat>Widescreen</PresentationFormat>
  <Paragraphs>103</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cp:lastModifiedBy>
  <cp:revision>37</cp:revision>
  <dcterms:created xsi:type="dcterms:W3CDTF">2022-04-30T02:15:03Z</dcterms:created>
  <dcterms:modified xsi:type="dcterms:W3CDTF">2023-09-20T19:14:00Z</dcterms:modified>
  <cp:category>9Slide.vn</cp:category>
  <cp:contentStatus>9Slide</cp:contentStatus>
</cp:coreProperties>
</file>