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  <p:sldMasterId id="2147483661" r:id="rId2"/>
  </p:sldMasterIdLst>
  <p:notesMasterIdLst>
    <p:notesMasterId r:id="rId21"/>
  </p:notesMasterIdLst>
  <p:sldIdLst>
    <p:sldId id="281" r:id="rId3"/>
    <p:sldId id="284" r:id="rId4"/>
    <p:sldId id="286" r:id="rId5"/>
    <p:sldId id="288" r:id="rId6"/>
    <p:sldId id="257" r:id="rId7"/>
    <p:sldId id="290" r:id="rId8"/>
    <p:sldId id="300" r:id="rId9"/>
    <p:sldId id="301" r:id="rId10"/>
    <p:sldId id="272" r:id="rId11"/>
    <p:sldId id="302" r:id="rId12"/>
    <p:sldId id="303" r:id="rId13"/>
    <p:sldId id="292" r:id="rId14"/>
    <p:sldId id="298" r:id="rId15"/>
    <p:sldId id="299" r:id="rId16"/>
    <p:sldId id="304" r:id="rId17"/>
    <p:sldId id="305" r:id="rId18"/>
    <p:sldId id="275" r:id="rId19"/>
    <p:sldId id="276" r:id="rId2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69CD81"/>
    <a:srgbClr val="66FFFF"/>
    <a:srgbClr val="FFFFFF"/>
    <a:srgbClr val="FFFFCC"/>
    <a:srgbClr val="FEF4EC"/>
    <a:srgbClr val="FFFF99"/>
    <a:srgbClr val="CCFF33"/>
    <a:srgbClr val="66FF99"/>
    <a:srgbClr val="5AF8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50" autoAdjust="0"/>
    <p:restoredTop sz="94316" autoAdjust="0"/>
  </p:normalViewPr>
  <p:slideViewPr>
    <p:cSldViewPr>
      <p:cViewPr varScale="1">
        <p:scale>
          <a:sx n="69" d="100"/>
          <a:sy n="69" d="100"/>
        </p:scale>
        <p:origin x="128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D746119-A797-4CA8-A969-B21291E98112}" type="datetimeFigureOut">
              <a:rPr lang="en-GB" smtClean="0"/>
              <a:pPr/>
              <a:t>09/12/2021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42F04CE-1EC4-4129-AA9C-BCF50C9578F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7351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F04CE-1EC4-4129-AA9C-BCF50C9578F3}" type="slidenum">
              <a:rPr lang="en-GB" smtClean="0"/>
              <a:pPr/>
              <a:t>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5832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F04CE-1EC4-4129-AA9C-BCF50C9578F3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19603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F04CE-1EC4-4129-AA9C-BCF50C9578F3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6335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CC335-DC0F-4FEB-B8A8-71E6DC2453B4}" type="datetime1">
              <a:rPr lang="en-GB" smtClean="0"/>
              <a:pPr/>
              <a:t>09/12/2021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6181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E4397-6156-4024-94B1-858ED112A9FE}" type="datetime1">
              <a:rPr lang="en-GB" smtClean="0"/>
              <a:pPr/>
              <a:t>09/12/2021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942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3EDAF-D377-45D7-8B02-9EEB82F7CF92}" type="datetime1">
              <a:rPr lang="en-GB" smtClean="0"/>
              <a:pPr/>
              <a:t>09/12/2021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6105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6255D-17F7-43F0-8E8B-F2A26B20E467}" type="datetime1">
              <a:rPr lang="en-GB" smtClean="0"/>
              <a:pPr/>
              <a:t>09/12/2021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4808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33AD08-F63B-41D0-B120-EEDCACE02C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AB3AC2-DBBD-4A33-A910-F64632F376F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24522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33AD08-F63B-41D0-B120-EEDCACE02C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AB3AC2-DBBD-4A33-A910-F64632F376F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82383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33AD08-F63B-41D0-B120-EEDCACE02C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AB3AC2-DBBD-4A33-A910-F64632F376F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15582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33AD08-F63B-41D0-B120-EEDCACE02C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AB3AC2-DBBD-4A33-A910-F64632F376F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29546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33AD08-F63B-41D0-B120-EEDCACE02C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AB3AC2-DBBD-4A33-A910-F64632F376F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97031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33AD08-F63B-41D0-B120-EEDCACE02C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AB3AC2-DBBD-4A33-A910-F64632F376F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69752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33AD08-F63B-41D0-B120-EEDCACE02C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AB3AC2-DBBD-4A33-A910-F64632F376F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0884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E7534-FDDE-4F0D-8773-796601AA49A1}" type="datetime1">
              <a:rPr lang="en-GB" smtClean="0"/>
              <a:pPr/>
              <a:t>09/12/2021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5409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33AD08-F63B-41D0-B120-EEDCACE02C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AB3AC2-DBBD-4A33-A910-F64632F376F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51625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33AD08-F63B-41D0-B120-EEDCACE02C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AB3AC2-DBBD-4A33-A910-F64632F376F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00900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33AD08-F63B-41D0-B120-EEDCACE02C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AB3AC2-DBBD-4A33-A910-F64632F376F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3832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33AD08-F63B-41D0-B120-EEDCACE02C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AB3AC2-DBBD-4A33-A910-F64632F376F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5533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9DB2F-1C69-4F17-BE66-793F45D2230A}" type="datetime1">
              <a:rPr lang="en-GB" smtClean="0"/>
              <a:pPr/>
              <a:t>09/12/2021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7293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B4FC5-A2A2-4408-BFAE-68EC5F9383E4}" type="datetime1">
              <a:rPr lang="en-GB" smtClean="0"/>
              <a:pPr/>
              <a:t>09/12/2021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5467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96C7E-1E53-4DFB-BA91-3BF268E505EC}" type="datetime1">
              <a:rPr lang="en-GB" smtClean="0"/>
              <a:pPr/>
              <a:t>09/12/2021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238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E13D1-6B1F-4D21-A866-7E27DBBF8C2D}" type="datetime1">
              <a:rPr lang="en-GB" smtClean="0"/>
              <a:pPr/>
              <a:t>09/12/2021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2330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AA670-9342-4CAE-9B80-CF5C35031751}" type="datetime1">
              <a:rPr lang="en-GB" smtClean="0"/>
              <a:pPr/>
              <a:t>09/12/2021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8009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4A7BE-2E23-4031-BFEA-8651A90C8250}" type="datetime1">
              <a:rPr lang="en-GB" smtClean="0"/>
              <a:pPr/>
              <a:t>09/12/2021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7972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12170-831E-4DDB-9074-FAB047C5B05F}" type="datetime1">
              <a:rPr lang="en-GB" smtClean="0"/>
              <a:pPr/>
              <a:t>09/12/2021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0730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fld id="{5488B4E8-806E-46AD-86E4-990571E66A2F}" type="datetime1">
              <a:rPr lang="en-GB" smtClean="0"/>
              <a:pPr/>
              <a:t>09/12/2021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fld id="{A397C43D-27AD-4A3D-8DEC-66A95DD9E4B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8450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33AD08-F63B-41D0-B120-EEDCACE02C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AB3AC2-DBBD-4A33-A910-F64632F376F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7466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GB" b="1" i="0" u="none" strike="noStrike" baseline="0" dirty="0" smtClean="0">
                <a:solidFill>
                  <a:srgbClr val="00B050"/>
                </a:solidFill>
              </a:rPr>
              <a:t>Warm</a:t>
            </a:r>
            <a:r>
              <a:rPr lang="en-GB" b="1" i="0" u="none" strike="noStrike" dirty="0" smtClean="0">
                <a:solidFill>
                  <a:srgbClr val="00B050"/>
                </a:solidFill>
              </a:rPr>
              <a:t> up</a:t>
            </a:r>
            <a:r>
              <a:rPr lang="en-GB" b="1" i="0" u="none" strike="noStrike" baseline="0" dirty="0" smtClean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rtl="0">
              <a:buNone/>
            </a:pPr>
            <a:r>
              <a:rPr lang="en-GB" sz="2800" b="1" i="0" u="none" strike="noStrike" baseline="0" dirty="0" smtClean="0"/>
              <a:t>Traditional dishes in Vietnam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00400" y="54102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>
              <a:spcBef>
                <a:spcPct val="20000"/>
              </a:spcBef>
            </a:pPr>
            <a:r>
              <a:rPr lang="en-GB" sz="2800" dirty="0">
                <a:solidFill>
                  <a:srgbClr val="FF0000"/>
                </a:solidFill>
                <a:latin typeface="arial" pitchFamily="34" charset="0"/>
              </a:rPr>
              <a:t>Sticky rice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0</a:t>
            </a:fld>
            <a:endParaRPr lang="en-GB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642" y="457200"/>
            <a:ext cx="420687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72" y="2522460"/>
            <a:ext cx="3604592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430" y="2522460"/>
            <a:ext cx="3740726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4604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40" y="476672"/>
            <a:ext cx="9144000" cy="6504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34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 order to make a Fried Rice dish,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 need: 1 or 2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green onions, 2 large eggs, 1 teaspoon of salt, a teaspoon of pepper, 4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tablespoons of oil, 4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bowls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of cold cooked rice, 1-2 tablespoons of light soy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sauce.</a:t>
            </a:r>
          </a:p>
          <a:p>
            <a:pPr marL="0" marR="0" lvl="0" indent="0" algn="just" defTabSz="914400" rtl="0" eaLnBrk="1" fontAlgn="auto" latinLnBrk="0" hangingPunct="1">
              <a:lnSpc>
                <a:spcPts val="34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Firstly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we beat the eggs with salt, pepper, onion. Then we heat the pan and add 2 tablespoons of oil. When the oil is hot, pour the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mixture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into the pan. When it is hot, take it out and clean out the pan. Next, we add 2 tablespoons oil, add the rice, stir-fry for a few minutes, using chopsticks to break it apart,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then add the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soy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sauce in.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When the rice is heated through, we add the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mixture of eggs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back into the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pan and mix it well with the rice.</a:t>
            </a:r>
          </a:p>
          <a:p>
            <a:pPr marL="0" marR="0" lvl="0" indent="0" algn="just" defTabSz="914400" rtl="0" eaLnBrk="1" fontAlgn="auto" latinLnBrk="0" hangingPunct="1">
              <a:lnSpc>
                <a:spcPts val="34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Finally, serve the fried rice when it’s hot.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77260" y="0"/>
            <a:ext cx="221887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FRIED RICE</a:t>
            </a:r>
          </a:p>
        </p:txBody>
      </p:sp>
      <p:sp>
        <p:nvSpPr>
          <p:cNvPr id="4" name="Rectangle 3"/>
          <p:cNvSpPr/>
          <p:nvPr/>
        </p:nvSpPr>
        <p:spPr>
          <a:xfrm>
            <a:off x="6896" y="-17405"/>
            <a:ext cx="290892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Writing model 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FF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3202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97C43D-27AD-4A3D-8DEC-66A95DD9E4B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2324717"/>
            <a:ext cx="9206345" cy="15573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38" marR="0" lvl="1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8B425"/>
              </a:buClr>
              <a:buSzTx/>
              <a:tabLst/>
              <a:defRPr/>
            </a:pPr>
            <a:r>
              <a:rPr kumimoji="0" lang="en-US" sz="28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First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, we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……….................</a:t>
            </a:r>
            <a:r>
              <a:rPr kumimoji="0" lang="en-US" sz="28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Then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we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………………….....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293688" marR="0" lvl="1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8B425"/>
              </a:buClr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  <a:r>
              <a:rPr kumimoji="0" lang="en-US" sz="28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Next,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we, ……………….... </a:t>
            </a:r>
            <a:r>
              <a:rPr kumimoji="0" lang="en-US" sz="28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After that,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we …….…………</a:t>
            </a:r>
          </a:p>
          <a:p>
            <a:pPr marL="293688" marR="0" lvl="1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8B425"/>
              </a:buClr>
              <a:buSzTx/>
              <a:buFontTx/>
              <a:buNone/>
              <a:tabLst/>
              <a:defRPr/>
            </a:pPr>
            <a:r>
              <a:rPr kumimoji="0" lang="en-US" sz="28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Finally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, we serve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…………………………………..……..…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4" name="Slide Number Placeholder 8"/>
          <p:cNvSpPr txBox="1">
            <a:spLocks/>
          </p:cNvSpPr>
          <p:nvPr/>
        </p:nvSpPr>
        <p:spPr>
          <a:xfrm>
            <a:off x="6705600" y="61486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97C43D-27AD-4A3D-8DEC-66A95DD9E4B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" y="759747"/>
            <a:ext cx="8763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 order to make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……………………,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we need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:............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…………..,……………………..,…………………………,…………………………,………………………………….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677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4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GB" b="1" i="0" u="none" strike="noStrike" baseline="0" dirty="0" smtClean="0">
                <a:solidFill>
                  <a:srgbClr val="00B050"/>
                </a:solidFill>
              </a:rPr>
              <a:t> Writing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9291"/>
            <a:ext cx="8229600" cy="5029200"/>
          </a:xfrm>
        </p:spPr>
        <p:txBody>
          <a:bodyPr/>
          <a:lstStyle/>
          <a:p>
            <a:pPr marL="0" marR="0" lvl="0" indent="0" algn="just" rtl="0">
              <a:buNone/>
            </a:pPr>
            <a:r>
              <a:rPr lang="en-US" sz="2800" b="1" i="0" u="none" strike="noStrike" baseline="0" dirty="0" smtClean="0"/>
              <a:t>Activity</a:t>
            </a:r>
            <a:r>
              <a:rPr lang="en-US" sz="2800" b="1" i="0" u="none" strike="noStrike" baseline="0" dirty="0" smtClean="0">
                <a:solidFill>
                  <a:srgbClr val="00B050"/>
                </a:solidFill>
              </a:rPr>
              <a:t> 3</a:t>
            </a:r>
            <a:r>
              <a:rPr lang="en-US" sz="2800" b="1" i="0" u="none" strike="noStrike" baseline="0" dirty="0" smtClean="0"/>
              <a:t>. Make notes about some popular food or drink in your neighbourhood.</a:t>
            </a:r>
          </a:p>
          <a:p>
            <a:pPr marL="2743200" marR="0" lvl="6" indent="0" rtl="0">
              <a:buNone/>
            </a:pPr>
            <a:endParaRPr lang="en-US" b="1" i="0" u="none" strike="noStrike" baseline="0" dirty="0" smtClean="0">
              <a:latin typeface="arial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5317353"/>
              </p:ext>
            </p:extLst>
          </p:nvPr>
        </p:nvGraphicFramePr>
        <p:xfrm>
          <a:off x="0" y="2286000"/>
          <a:ext cx="8839200" cy="427803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0573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92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325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43000">
                <a:tc>
                  <a:txBody>
                    <a:bodyPr/>
                    <a:lstStyle/>
                    <a:p>
                      <a:pPr algn="ctr">
                        <a:lnSpc>
                          <a:spcPts val="5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/>
                          <a:latin typeface="arial" pitchFamily="34" charset="0"/>
                          <a:ea typeface="Calibri"/>
                          <a:cs typeface="Calibri"/>
                        </a:rPr>
                        <a:t> </a:t>
                      </a:r>
                      <a:endParaRPr lang="en-GB" sz="2400" b="0" dirty="0" smtClean="0">
                        <a:effectLst/>
                        <a:latin typeface="arial" pitchFamily="34" charset="0"/>
                        <a:ea typeface="Calibri"/>
                        <a:cs typeface="Times New Roman"/>
                      </a:endParaRPr>
                    </a:p>
                    <a:p>
                      <a:pPr marL="40005" algn="ctr">
                        <a:spcAft>
                          <a:spcPts val="0"/>
                        </a:spcAft>
                      </a:pPr>
                      <a:r>
                        <a:rPr lang="en-US" sz="2400" b="0" spc="-5" dirty="0" smtClean="0">
                          <a:effectLst/>
                          <a:latin typeface="arial" pitchFamily="34" charset="0"/>
                          <a:ea typeface="Arial"/>
                          <a:cs typeface="Calibri"/>
                        </a:rPr>
                        <a:t>Nam</a:t>
                      </a:r>
                      <a:r>
                        <a:rPr lang="en-US" sz="2400" b="0" dirty="0" smtClean="0">
                          <a:effectLst/>
                          <a:latin typeface="arial" pitchFamily="34" charset="0"/>
                          <a:ea typeface="Arial"/>
                          <a:cs typeface="Calibri"/>
                        </a:rPr>
                        <a:t>e</a:t>
                      </a:r>
                      <a:r>
                        <a:rPr lang="en-US" sz="2400" b="0" spc="-30" dirty="0" smtClean="0">
                          <a:effectLst/>
                          <a:latin typeface="arial" pitchFamily="34" charset="0"/>
                          <a:ea typeface="Arial"/>
                          <a:cs typeface="Calibri"/>
                        </a:rPr>
                        <a:t> </a:t>
                      </a:r>
                      <a:r>
                        <a:rPr lang="en-US" sz="2400" b="0" spc="-5" dirty="0" smtClean="0">
                          <a:effectLst/>
                          <a:latin typeface="arial" pitchFamily="34" charset="0"/>
                          <a:ea typeface="Arial"/>
                          <a:cs typeface="Calibri"/>
                        </a:rPr>
                        <a:t>o</a:t>
                      </a:r>
                      <a:r>
                        <a:rPr lang="en-US" sz="2400" b="0" dirty="0" smtClean="0">
                          <a:effectLst/>
                          <a:latin typeface="arial" pitchFamily="34" charset="0"/>
                          <a:ea typeface="Arial"/>
                          <a:cs typeface="Calibri"/>
                        </a:rPr>
                        <a:t>f</a:t>
                      </a:r>
                      <a:r>
                        <a:rPr lang="en-US" sz="2400" b="0" spc="-25" dirty="0" smtClean="0">
                          <a:effectLst/>
                          <a:latin typeface="arial" pitchFamily="34" charset="0"/>
                          <a:ea typeface="Arial"/>
                          <a:cs typeface="Calibri"/>
                        </a:rPr>
                        <a:t> </a:t>
                      </a:r>
                      <a:r>
                        <a:rPr lang="en-US" sz="2400" b="0" spc="-5" dirty="0" smtClean="0">
                          <a:effectLst/>
                          <a:latin typeface="arial" pitchFamily="34" charset="0"/>
                          <a:ea typeface="Arial"/>
                          <a:cs typeface="Calibri"/>
                        </a:rPr>
                        <a:t>th</a:t>
                      </a:r>
                      <a:r>
                        <a:rPr lang="en-US" sz="2400" b="0" dirty="0" smtClean="0">
                          <a:effectLst/>
                          <a:latin typeface="arial" pitchFamily="34" charset="0"/>
                          <a:ea typeface="Arial"/>
                          <a:cs typeface="Calibri"/>
                        </a:rPr>
                        <a:t>e</a:t>
                      </a:r>
                      <a:r>
                        <a:rPr lang="en-US" sz="2400" b="0" spc="-25" dirty="0" smtClean="0">
                          <a:effectLst/>
                          <a:latin typeface="arial" pitchFamily="34" charset="0"/>
                          <a:ea typeface="Arial"/>
                          <a:cs typeface="Calibri"/>
                        </a:rPr>
                        <a:t> </a:t>
                      </a:r>
                      <a:r>
                        <a:rPr lang="en-US" sz="2400" b="0" spc="-10" dirty="0" smtClean="0">
                          <a:effectLst/>
                          <a:latin typeface="arial" pitchFamily="34" charset="0"/>
                          <a:ea typeface="Arial"/>
                          <a:cs typeface="Calibri"/>
                        </a:rPr>
                        <a:t>food</a:t>
                      </a:r>
                      <a:r>
                        <a:rPr lang="en-US" sz="2400" b="0" dirty="0" smtClean="0">
                          <a:effectLst/>
                          <a:latin typeface="arial" pitchFamily="34" charset="0"/>
                          <a:ea typeface="Arial"/>
                          <a:cs typeface="Calibri"/>
                        </a:rPr>
                        <a:t>s</a:t>
                      </a:r>
                      <a:r>
                        <a:rPr lang="en-US" sz="2400" b="0" spc="-25" dirty="0" smtClean="0">
                          <a:effectLst/>
                          <a:latin typeface="arial" pitchFamily="34" charset="0"/>
                          <a:ea typeface="Arial"/>
                          <a:cs typeface="Calibri"/>
                        </a:rPr>
                        <a:t> </a:t>
                      </a:r>
                      <a:r>
                        <a:rPr lang="en-US" sz="2400" b="0" spc="-5" dirty="0" smtClean="0">
                          <a:effectLst/>
                          <a:latin typeface="arial" pitchFamily="34" charset="0"/>
                          <a:ea typeface="Arial"/>
                          <a:cs typeface="Calibri"/>
                        </a:rPr>
                        <a:t>o</a:t>
                      </a:r>
                      <a:r>
                        <a:rPr lang="en-US" sz="2400" b="0" dirty="0" smtClean="0">
                          <a:effectLst/>
                          <a:latin typeface="arial" pitchFamily="34" charset="0"/>
                          <a:ea typeface="Arial"/>
                          <a:cs typeface="Calibri"/>
                        </a:rPr>
                        <a:t>r</a:t>
                      </a:r>
                      <a:r>
                        <a:rPr lang="en-US" sz="2400" b="0" spc="-25" dirty="0" smtClean="0">
                          <a:effectLst/>
                          <a:latin typeface="arial" pitchFamily="34" charset="0"/>
                          <a:ea typeface="Arial"/>
                          <a:cs typeface="Calibri"/>
                        </a:rPr>
                        <a:t> </a:t>
                      </a:r>
                      <a:r>
                        <a:rPr lang="en-US" sz="2400" b="0" spc="-5" dirty="0" smtClean="0">
                          <a:effectLst/>
                          <a:latin typeface="arial" pitchFamily="34" charset="0"/>
                          <a:ea typeface="Arial"/>
                          <a:cs typeface="Calibri"/>
                        </a:rPr>
                        <a:t>drinks</a:t>
                      </a:r>
                      <a:endParaRPr lang="en-GB" sz="2400" b="0" dirty="0">
                        <a:effectLst/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  <a:latin typeface="arial" pitchFamily="34" charset="0"/>
                          <a:ea typeface="Calibri"/>
                          <a:cs typeface="Calibri"/>
                        </a:rPr>
                        <a:t> </a:t>
                      </a:r>
                      <a:endParaRPr lang="en-GB" sz="2400" b="0" dirty="0">
                        <a:effectLst/>
                        <a:latin typeface="arial" pitchFamily="34" charset="0"/>
                        <a:ea typeface="Calibri"/>
                        <a:cs typeface="Times New Roman"/>
                      </a:endParaRPr>
                    </a:p>
                    <a:p>
                      <a:pPr marL="212090" algn="ctr">
                        <a:spcAft>
                          <a:spcPts val="0"/>
                        </a:spcAft>
                      </a:pPr>
                      <a:r>
                        <a:rPr lang="en-US" sz="2400" b="0" spc="-5" dirty="0">
                          <a:effectLst/>
                          <a:latin typeface="arial" pitchFamily="34" charset="0"/>
                          <a:ea typeface="Arial"/>
                          <a:cs typeface="Calibri"/>
                        </a:rPr>
                        <a:t>Ingredients</a:t>
                      </a:r>
                      <a:endParaRPr lang="en-GB" sz="2400" b="0" dirty="0">
                        <a:effectLst/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  <a:latin typeface="arial" pitchFamily="34" charset="0"/>
                          <a:ea typeface="Calibri"/>
                          <a:cs typeface="Calibri"/>
                        </a:rPr>
                        <a:t> </a:t>
                      </a:r>
                      <a:endParaRPr lang="en-GB" sz="2400" b="0" dirty="0">
                        <a:effectLst/>
                        <a:latin typeface="arial" pitchFamily="34" charset="0"/>
                        <a:ea typeface="Calibri"/>
                        <a:cs typeface="Times New Roman"/>
                      </a:endParaRPr>
                    </a:p>
                    <a:p>
                      <a:pPr marL="59690" algn="ctr">
                        <a:spcAft>
                          <a:spcPts val="0"/>
                        </a:spcAft>
                      </a:pPr>
                      <a:r>
                        <a:rPr lang="en-US" sz="2400" b="0" spc="-10" dirty="0" smtClean="0">
                          <a:effectLst/>
                          <a:latin typeface="arial" pitchFamily="34" charset="0"/>
                          <a:ea typeface="Arial"/>
                          <a:cs typeface="Calibri"/>
                        </a:rPr>
                        <a:t>H</a:t>
                      </a:r>
                      <a:r>
                        <a:rPr lang="en-US" sz="2400" b="0" spc="-15" dirty="0" smtClean="0">
                          <a:effectLst/>
                          <a:latin typeface="arial" pitchFamily="34" charset="0"/>
                          <a:ea typeface="Arial"/>
                          <a:cs typeface="Calibri"/>
                        </a:rPr>
                        <a:t>o</a:t>
                      </a:r>
                      <a:r>
                        <a:rPr lang="en-US" sz="2400" b="0" dirty="0" smtClean="0">
                          <a:effectLst/>
                          <a:latin typeface="arial" pitchFamily="34" charset="0"/>
                          <a:ea typeface="Arial"/>
                          <a:cs typeface="Calibri"/>
                        </a:rPr>
                        <a:t>w</a:t>
                      </a:r>
                      <a:r>
                        <a:rPr lang="en-US" sz="2400" b="0" spc="-80" dirty="0" smtClean="0">
                          <a:effectLst/>
                          <a:latin typeface="arial" pitchFamily="34" charset="0"/>
                          <a:ea typeface="Arial"/>
                          <a:cs typeface="Calibri"/>
                        </a:rPr>
                        <a:t> </a:t>
                      </a:r>
                      <a:r>
                        <a:rPr lang="en-US" sz="2400" b="0" spc="-5" dirty="0">
                          <a:effectLst/>
                          <a:latin typeface="arial" pitchFamily="34" charset="0"/>
                          <a:ea typeface="Arial"/>
                          <a:cs typeface="Calibri"/>
                        </a:rPr>
                        <a:t>t</a:t>
                      </a:r>
                      <a:r>
                        <a:rPr lang="en-US" sz="2400" b="0" dirty="0">
                          <a:effectLst/>
                          <a:latin typeface="arial" pitchFamily="34" charset="0"/>
                          <a:ea typeface="Arial"/>
                          <a:cs typeface="Calibri"/>
                        </a:rPr>
                        <a:t>o</a:t>
                      </a:r>
                      <a:r>
                        <a:rPr lang="en-US" sz="2400" b="0" spc="-75" dirty="0">
                          <a:effectLst/>
                          <a:latin typeface="arial" pitchFamily="34" charset="0"/>
                          <a:ea typeface="Arial"/>
                          <a:cs typeface="Calibri"/>
                        </a:rPr>
                        <a:t> </a:t>
                      </a:r>
                      <a:r>
                        <a:rPr lang="en-US" sz="2400" b="0" spc="-10" dirty="0">
                          <a:effectLst/>
                          <a:latin typeface="arial" pitchFamily="34" charset="0"/>
                          <a:ea typeface="Arial"/>
                          <a:cs typeface="Calibri"/>
                        </a:rPr>
                        <a:t>ma</a:t>
                      </a:r>
                      <a:r>
                        <a:rPr lang="en-US" sz="2400" b="0" spc="-15" dirty="0">
                          <a:effectLst/>
                          <a:latin typeface="arial" pitchFamily="34" charset="0"/>
                          <a:ea typeface="Arial"/>
                          <a:cs typeface="Calibri"/>
                        </a:rPr>
                        <a:t>k</a:t>
                      </a:r>
                      <a:r>
                        <a:rPr lang="en-US" sz="2400" b="0" dirty="0">
                          <a:effectLst/>
                          <a:latin typeface="arial" pitchFamily="34" charset="0"/>
                          <a:ea typeface="Arial"/>
                          <a:cs typeface="Calibri"/>
                        </a:rPr>
                        <a:t>e</a:t>
                      </a:r>
                      <a:r>
                        <a:rPr lang="en-US" sz="2400" b="0" spc="-80" dirty="0">
                          <a:effectLst/>
                          <a:latin typeface="arial" pitchFamily="34" charset="0"/>
                          <a:ea typeface="Arial"/>
                          <a:cs typeface="Calibri"/>
                        </a:rPr>
                        <a:t> </a:t>
                      </a:r>
                      <a:r>
                        <a:rPr lang="en-US" sz="2400" b="0" spc="-5" dirty="0">
                          <a:effectLst/>
                          <a:latin typeface="arial" pitchFamily="34" charset="0"/>
                          <a:ea typeface="Arial"/>
                          <a:cs typeface="Calibri"/>
                        </a:rPr>
                        <a:t>them</a:t>
                      </a:r>
                      <a:endParaRPr lang="en-GB" sz="2400" b="0" dirty="0">
                        <a:effectLst/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350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400" b="0" dirty="0">
                        <a:effectLst/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GB" sz="2400" b="0" dirty="0">
                        <a:effectLst/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GB" sz="2400" b="0" dirty="0">
                        <a:effectLst/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1000" y="4038600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Calibri"/>
              </a:rPr>
              <a:t>Orange juice</a:t>
            </a:r>
            <a:endParaRPr lang="en-GB" sz="2400" dirty="0">
              <a:solidFill>
                <a:prstClr val="black"/>
              </a:solidFill>
              <a:latin typeface="arial" pitchFamily="34" charset="0"/>
              <a:ea typeface="Calibri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33600" y="3733800"/>
            <a:ext cx="18475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Calibri"/>
                <a:cs typeface="Calibri"/>
              </a:rPr>
              <a:t>- </a:t>
            </a: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Calibri"/>
              </a:rPr>
              <a:t>2 oranges</a:t>
            </a:r>
            <a:endParaRPr lang="en-GB" sz="2400" dirty="0">
              <a:solidFill>
                <a:prstClr val="black"/>
              </a:solidFill>
              <a:latin typeface="arial" pitchFamily="34" charset="0"/>
              <a:ea typeface="Calibri"/>
              <a:cs typeface="Times New Roman"/>
            </a:endParaRPr>
          </a:p>
          <a:p>
            <a:pPr lvl="0"/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Calibri"/>
              </a:rPr>
              <a:t>- 50 gr sugar</a:t>
            </a:r>
            <a:endParaRPr lang="en-GB" sz="2400" dirty="0">
              <a:solidFill>
                <a:prstClr val="black"/>
              </a:solidFill>
              <a:latin typeface="arial" pitchFamily="34" charset="0"/>
              <a:ea typeface="Calibri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14800" y="3429000"/>
            <a:ext cx="4648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FontTx/>
              <a:buChar char="-"/>
            </a:pP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Calibri"/>
              </a:rPr>
              <a:t>Soften the oranges by rolling the orange.</a:t>
            </a:r>
          </a:p>
          <a:p>
            <a:pPr lvl="0" algn="just"/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Calibri"/>
              </a:rPr>
              <a:t>-Cut the oranges in half and remove the seeds.</a:t>
            </a:r>
            <a:endParaRPr lang="en-GB" sz="2400" dirty="0">
              <a:solidFill>
                <a:prstClr val="black"/>
              </a:solidFill>
              <a:latin typeface="arial" pitchFamily="34" charset="0"/>
              <a:ea typeface="Calibri"/>
              <a:cs typeface="Times New Roman"/>
            </a:endParaRPr>
          </a:p>
          <a:p>
            <a:pPr lvl="0" algn="just"/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Calibri"/>
                <a:cs typeface="Calibri"/>
              </a:rPr>
              <a:t>- </a:t>
            </a: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Calibri"/>
              </a:rPr>
              <a:t>Grip one of the orange’s halves and squeeze it by hand.</a:t>
            </a:r>
            <a:endParaRPr lang="en-GB" sz="2400" dirty="0">
              <a:solidFill>
                <a:prstClr val="black"/>
              </a:solidFill>
              <a:latin typeface="arial" pitchFamily="34" charset="0"/>
              <a:ea typeface="Calibri"/>
              <a:cs typeface="Times New Roman"/>
            </a:endParaRPr>
          </a:p>
          <a:p>
            <a:pPr lvl="0" algn="just"/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Calibri"/>
                <a:cs typeface="Calibri"/>
              </a:rPr>
              <a:t>- </a:t>
            </a: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Calibri"/>
              </a:rPr>
              <a:t>Add sugar in to the juice and serve with ice.</a:t>
            </a:r>
            <a:endParaRPr lang="en-GB" sz="2400" dirty="0">
              <a:solidFill>
                <a:prstClr val="black"/>
              </a:solidFill>
              <a:latin typeface="arial" pitchFamily="34" charset="0"/>
              <a:ea typeface="Calibri"/>
              <a:cs typeface="Times New Roman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11</a:t>
            </a:fld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33400"/>
            <a:ext cx="5492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5016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75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  <p:bldP spid="6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-31173" y="520967"/>
            <a:ext cx="9206345" cy="15573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38" lvl="1" algn="just">
              <a:spcBef>
                <a:spcPct val="20000"/>
              </a:spcBef>
              <a:buClr>
                <a:srgbClr val="08B425"/>
              </a:buClr>
            </a:pPr>
            <a:r>
              <a:rPr lang="en-US" sz="2800" u="sng" dirty="0">
                <a:solidFill>
                  <a:srgbClr val="FF0000"/>
                </a:solidFill>
                <a:latin typeface="arial" pitchFamily="34" charset="0"/>
              </a:rPr>
              <a:t>First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</a:rPr>
              <a:t>, we 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</a:rPr>
              <a:t>……….................</a:t>
            </a:r>
            <a:r>
              <a:rPr lang="en-US" sz="2800" u="sng" dirty="0" smtClean="0">
                <a:solidFill>
                  <a:srgbClr val="FF0000"/>
                </a:solidFill>
                <a:latin typeface="arial" pitchFamily="34" charset="0"/>
              </a:rPr>
              <a:t>Then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</a:rPr>
              <a:t>we 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</a:rPr>
              <a:t>………………….....</a:t>
            </a:r>
            <a:endParaRPr lang="en-US" sz="2800" dirty="0">
              <a:solidFill>
                <a:prstClr val="black"/>
              </a:solidFill>
              <a:latin typeface="arial" pitchFamily="34" charset="0"/>
            </a:endParaRPr>
          </a:p>
          <a:p>
            <a:pPr marL="293688" lvl="1" indent="-285750" algn="just">
              <a:spcBef>
                <a:spcPct val="20000"/>
              </a:spcBef>
              <a:buClr>
                <a:srgbClr val="08B425"/>
              </a:buClr>
            </a:pPr>
            <a:r>
              <a:rPr lang="en-US" sz="2800" dirty="0">
                <a:solidFill>
                  <a:prstClr val="black"/>
                </a:solidFill>
                <a:latin typeface="arial" pitchFamily="34" charset="0"/>
              </a:rPr>
              <a:t> </a:t>
            </a:r>
            <a:r>
              <a:rPr lang="en-US" sz="2800" u="sng" dirty="0">
                <a:solidFill>
                  <a:srgbClr val="FF0000"/>
                </a:solidFill>
                <a:latin typeface="arial" pitchFamily="34" charset="0"/>
              </a:rPr>
              <a:t>Next,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</a:rPr>
              <a:t> we, ……………….... </a:t>
            </a:r>
            <a:r>
              <a:rPr lang="en-US" sz="2800" u="sng" dirty="0">
                <a:solidFill>
                  <a:srgbClr val="FF0000"/>
                </a:solidFill>
                <a:latin typeface="arial" pitchFamily="34" charset="0"/>
              </a:rPr>
              <a:t>After that,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</a:rPr>
              <a:t> we …….…………</a:t>
            </a:r>
          </a:p>
          <a:p>
            <a:pPr marL="293688" lvl="1" indent="-285750" algn="just">
              <a:spcBef>
                <a:spcPct val="20000"/>
              </a:spcBef>
              <a:buClr>
                <a:srgbClr val="08B425"/>
              </a:buClr>
            </a:pPr>
            <a:r>
              <a:rPr lang="en-US" sz="2800" u="sng" dirty="0">
                <a:solidFill>
                  <a:srgbClr val="FF0000"/>
                </a:solidFill>
                <a:latin typeface="arial" pitchFamily="34" charset="0"/>
              </a:rPr>
              <a:t>Finally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</a:rPr>
              <a:t>, we serve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</a:rPr>
              <a:t>…………………………………..……..…</a:t>
            </a:r>
            <a:endParaRPr lang="en-US" sz="2800" dirty="0">
              <a:solidFill>
                <a:prstClr val="black"/>
              </a:solidFill>
              <a:latin typeface="arial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2946979"/>
              </p:ext>
            </p:extLst>
          </p:nvPr>
        </p:nvGraphicFramePr>
        <p:xfrm>
          <a:off x="152400" y="2078316"/>
          <a:ext cx="8839200" cy="427803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0573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92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325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43000">
                <a:tc>
                  <a:txBody>
                    <a:bodyPr/>
                    <a:lstStyle/>
                    <a:p>
                      <a:pPr algn="ctr">
                        <a:lnSpc>
                          <a:spcPts val="5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/>
                          <a:latin typeface="arial" pitchFamily="34" charset="0"/>
                          <a:ea typeface="Calibri"/>
                          <a:cs typeface="Calibri"/>
                        </a:rPr>
                        <a:t> </a:t>
                      </a:r>
                      <a:endParaRPr lang="en-GB" sz="2400" b="0" dirty="0" smtClean="0">
                        <a:effectLst/>
                        <a:latin typeface="arial" pitchFamily="34" charset="0"/>
                        <a:ea typeface="Calibri"/>
                        <a:cs typeface="Times New Roman"/>
                      </a:endParaRPr>
                    </a:p>
                    <a:p>
                      <a:pPr marL="40005" algn="ctr">
                        <a:spcAft>
                          <a:spcPts val="0"/>
                        </a:spcAft>
                      </a:pPr>
                      <a:r>
                        <a:rPr lang="en-US" sz="2400" b="0" spc="-5" dirty="0" smtClean="0">
                          <a:effectLst/>
                          <a:latin typeface="arial" pitchFamily="34" charset="0"/>
                          <a:ea typeface="Arial"/>
                          <a:cs typeface="Calibri"/>
                        </a:rPr>
                        <a:t>Nam</a:t>
                      </a:r>
                      <a:r>
                        <a:rPr lang="en-US" sz="2400" b="0" dirty="0" smtClean="0">
                          <a:effectLst/>
                          <a:latin typeface="arial" pitchFamily="34" charset="0"/>
                          <a:ea typeface="Arial"/>
                          <a:cs typeface="Calibri"/>
                        </a:rPr>
                        <a:t>e</a:t>
                      </a:r>
                      <a:r>
                        <a:rPr lang="en-US" sz="2400" b="0" spc="-30" dirty="0" smtClean="0">
                          <a:effectLst/>
                          <a:latin typeface="arial" pitchFamily="34" charset="0"/>
                          <a:ea typeface="Arial"/>
                          <a:cs typeface="Calibri"/>
                        </a:rPr>
                        <a:t> </a:t>
                      </a:r>
                      <a:r>
                        <a:rPr lang="en-US" sz="2400" b="0" spc="-5" dirty="0" smtClean="0">
                          <a:effectLst/>
                          <a:latin typeface="arial" pitchFamily="34" charset="0"/>
                          <a:ea typeface="Arial"/>
                          <a:cs typeface="Calibri"/>
                        </a:rPr>
                        <a:t>o</a:t>
                      </a:r>
                      <a:r>
                        <a:rPr lang="en-US" sz="2400" b="0" dirty="0" smtClean="0">
                          <a:effectLst/>
                          <a:latin typeface="arial" pitchFamily="34" charset="0"/>
                          <a:ea typeface="Arial"/>
                          <a:cs typeface="Calibri"/>
                        </a:rPr>
                        <a:t>f</a:t>
                      </a:r>
                      <a:r>
                        <a:rPr lang="en-US" sz="2400" b="0" spc="-25" dirty="0" smtClean="0">
                          <a:effectLst/>
                          <a:latin typeface="arial" pitchFamily="34" charset="0"/>
                          <a:ea typeface="Arial"/>
                          <a:cs typeface="Calibri"/>
                        </a:rPr>
                        <a:t> </a:t>
                      </a:r>
                      <a:r>
                        <a:rPr lang="en-US" sz="2400" b="0" spc="-5" dirty="0" smtClean="0">
                          <a:effectLst/>
                          <a:latin typeface="arial" pitchFamily="34" charset="0"/>
                          <a:ea typeface="Arial"/>
                          <a:cs typeface="Calibri"/>
                        </a:rPr>
                        <a:t>th</a:t>
                      </a:r>
                      <a:r>
                        <a:rPr lang="en-US" sz="2400" b="0" dirty="0" smtClean="0">
                          <a:effectLst/>
                          <a:latin typeface="arial" pitchFamily="34" charset="0"/>
                          <a:ea typeface="Arial"/>
                          <a:cs typeface="Calibri"/>
                        </a:rPr>
                        <a:t>e</a:t>
                      </a:r>
                      <a:r>
                        <a:rPr lang="en-US" sz="2400" b="0" spc="-25" dirty="0" smtClean="0">
                          <a:effectLst/>
                          <a:latin typeface="arial" pitchFamily="34" charset="0"/>
                          <a:ea typeface="Arial"/>
                          <a:cs typeface="Calibri"/>
                        </a:rPr>
                        <a:t> </a:t>
                      </a:r>
                      <a:r>
                        <a:rPr lang="en-US" sz="2400" b="0" spc="-10" dirty="0" smtClean="0">
                          <a:effectLst/>
                          <a:latin typeface="arial" pitchFamily="34" charset="0"/>
                          <a:ea typeface="Arial"/>
                          <a:cs typeface="Calibri"/>
                        </a:rPr>
                        <a:t>food</a:t>
                      </a:r>
                      <a:r>
                        <a:rPr lang="en-US" sz="2400" b="0" dirty="0" smtClean="0">
                          <a:effectLst/>
                          <a:latin typeface="arial" pitchFamily="34" charset="0"/>
                          <a:ea typeface="Arial"/>
                          <a:cs typeface="Calibri"/>
                        </a:rPr>
                        <a:t>s</a:t>
                      </a:r>
                      <a:r>
                        <a:rPr lang="en-US" sz="2400" b="0" spc="-25" dirty="0" smtClean="0">
                          <a:effectLst/>
                          <a:latin typeface="arial" pitchFamily="34" charset="0"/>
                          <a:ea typeface="Arial"/>
                          <a:cs typeface="Calibri"/>
                        </a:rPr>
                        <a:t> </a:t>
                      </a:r>
                      <a:r>
                        <a:rPr lang="en-US" sz="2400" b="0" spc="-5" dirty="0" smtClean="0">
                          <a:effectLst/>
                          <a:latin typeface="arial" pitchFamily="34" charset="0"/>
                          <a:ea typeface="Arial"/>
                          <a:cs typeface="Calibri"/>
                        </a:rPr>
                        <a:t>o</a:t>
                      </a:r>
                      <a:r>
                        <a:rPr lang="en-US" sz="2400" b="0" dirty="0" smtClean="0">
                          <a:effectLst/>
                          <a:latin typeface="arial" pitchFamily="34" charset="0"/>
                          <a:ea typeface="Arial"/>
                          <a:cs typeface="Calibri"/>
                        </a:rPr>
                        <a:t>r</a:t>
                      </a:r>
                      <a:r>
                        <a:rPr lang="en-US" sz="2400" b="0" spc="-25" dirty="0" smtClean="0">
                          <a:effectLst/>
                          <a:latin typeface="arial" pitchFamily="34" charset="0"/>
                          <a:ea typeface="Arial"/>
                          <a:cs typeface="Calibri"/>
                        </a:rPr>
                        <a:t> </a:t>
                      </a:r>
                      <a:r>
                        <a:rPr lang="en-US" sz="2400" b="0" spc="-5" dirty="0" smtClean="0">
                          <a:effectLst/>
                          <a:latin typeface="arial" pitchFamily="34" charset="0"/>
                          <a:ea typeface="Arial"/>
                          <a:cs typeface="Calibri"/>
                        </a:rPr>
                        <a:t>drinks</a:t>
                      </a:r>
                      <a:endParaRPr lang="en-GB" sz="2400" b="0" dirty="0">
                        <a:effectLst/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  <a:latin typeface="arial" pitchFamily="34" charset="0"/>
                          <a:ea typeface="Calibri"/>
                          <a:cs typeface="Calibri"/>
                        </a:rPr>
                        <a:t> </a:t>
                      </a:r>
                      <a:endParaRPr lang="en-GB" sz="2400" b="0" dirty="0">
                        <a:effectLst/>
                        <a:latin typeface="arial" pitchFamily="34" charset="0"/>
                        <a:ea typeface="Calibri"/>
                        <a:cs typeface="Times New Roman"/>
                      </a:endParaRPr>
                    </a:p>
                    <a:p>
                      <a:pPr marL="212090" algn="ctr">
                        <a:spcAft>
                          <a:spcPts val="0"/>
                        </a:spcAft>
                      </a:pPr>
                      <a:r>
                        <a:rPr lang="en-US" sz="2400" b="0" spc="-5" dirty="0">
                          <a:effectLst/>
                          <a:latin typeface="arial" pitchFamily="34" charset="0"/>
                          <a:ea typeface="Arial"/>
                          <a:cs typeface="Calibri"/>
                        </a:rPr>
                        <a:t>Ingredients</a:t>
                      </a:r>
                      <a:endParaRPr lang="en-GB" sz="2400" b="0" dirty="0">
                        <a:effectLst/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  <a:latin typeface="arial" pitchFamily="34" charset="0"/>
                          <a:ea typeface="Calibri"/>
                          <a:cs typeface="Calibri"/>
                        </a:rPr>
                        <a:t> </a:t>
                      </a:r>
                      <a:endParaRPr lang="en-GB" sz="2400" b="0" dirty="0">
                        <a:effectLst/>
                        <a:latin typeface="arial" pitchFamily="34" charset="0"/>
                        <a:ea typeface="Calibri"/>
                        <a:cs typeface="Times New Roman"/>
                      </a:endParaRPr>
                    </a:p>
                    <a:p>
                      <a:pPr marL="59690" algn="ctr">
                        <a:spcAft>
                          <a:spcPts val="0"/>
                        </a:spcAft>
                      </a:pPr>
                      <a:r>
                        <a:rPr lang="en-US" sz="2400" b="0" spc="-10" dirty="0" smtClean="0">
                          <a:effectLst/>
                          <a:latin typeface="arial" pitchFamily="34" charset="0"/>
                          <a:ea typeface="Arial"/>
                          <a:cs typeface="Calibri"/>
                        </a:rPr>
                        <a:t>H</a:t>
                      </a:r>
                      <a:r>
                        <a:rPr lang="en-US" sz="2400" b="0" spc="-15" dirty="0" smtClean="0">
                          <a:effectLst/>
                          <a:latin typeface="arial" pitchFamily="34" charset="0"/>
                          <a:ea typeface="Arial"/>
                          <a:cs typeface="Calibri"/>
                        </a:rPr>
                        <a:t>o</a:t>
                      </a:r>
                      <a:r>
                        <a:rPr lang="en-US" sz="2400" b="0" dirty="0" smtClean="0">
                          <a:effectLst/>
                          <a:latin typeface="arial" pitchFamily="34" charset="0"/>
                          <a:ea typeface="Arial"/>
                          <a:cs typeface="Calibri"/>
                        </a:rPr>
                        <a:t>w</a:t>
                      </a:r>
                      <a:r>
                        <a:rPr lang="en-US" sz="2400" b="0" spc="-80" dirty="0" smtClean="0">
                          <a:effectLst/>
                          <a:latin typeface="arial" pitchFamily="34" charset="0"/>
                          <a:ea typeface="Arial"/>
                          <a:cs typeface="Calibri"/>
                        </a:rPr>
                        <a:t> </a:t>
                      </a:r>
                      <a:r>
                        <a:rPr lang="en-US" sz="2400" b="0" spc="-5" dirty="0">
                          <a:effectLst/>
                          <a:latin typeface="arial" pitchFamily="34" charset="0"/>
                          <a:ea typeface="Arial"/>
                          <a:cs typeface="Calibri"/>
                        </a:rPr>
                        <a:t>t</a:t>
                      </a:r>
                      <a:r>
                        <a:rPr lang="en-US" sz="2400" b="0" dirty="0">
                          <a:effectLst/>
                          <a:latin typeface="arial" pitchFamily="34" charset="0"/>
                          <a:ea typeface="Arial"/>
                          <a:cs typeface="Calibri"/>
                        </a:rPr>
                        <a:t>o</a:t>
                      </a:r>
                      <a:r>
                        <a:rPr lang="en-US" sz="2400" b="0" spc="-75" dirty="0">
                          <a:effectLst/>
                          <a:latin typeface="arial" pitchFamily="34" charset="0"/>
                          <a:ea typeface="Arial"/>
                          <a:cs typeface="Calibri"/>
                        </a:rPr>
                        <a:t> </a:t>
                      </a:r>
                      <a:r>
                        <a:rPr lang="en-US" sz="2400" b="0" spc="-10" dirty="0">
                          <a:effectLst/>
                          <a:latin typeface="arial" pitchFamily="34" charset="0"/>
                          <a:ea typeface="Arial"/>
                          <a:cs typeface="Calibri"/>
                        </a:rPr>
                        <a:t>ma</a:t>
                      </a:r>
                      <a:r>
                        <a:rPr lang="en-US" sz="2400" b="0" spc="-15" dirty="0">
                          <a:effectLst/>
                          <a:latin typeface="arial" pitchFamily="34" charset="0"/>
                          <a:ea typeface="Arial"/>
                          <a:cs typeface="Calibri"/>
                        </a:rPr>
                        <a:t>k</a:t>
                      </a:r>
                      <a:r>
                        <a:rPr lang="en-US" sz="2400" b="0" dirty="0">
                          <a:effectLst/>
                          <a:latin typeface="arial" pitchFamily="34" charset="0"/>
                          <a:ea typeface="Arial"/>
                          <a:cs typeface="Calibri"/>
                        </a:rPr>
                        <a:t>e</a:t>
                      </a:r>
                      <a:r>
                        <a:rPr lang="en-US" sz="2400" b="0" spc="-80" dirty="0">
                          <a:effectLst/>
                          <a:latin typeface="arial" pitchFamily="34" charset="0"/>
                          <a:ea typeface="Arial"/>
                          <a:cs typeface="Calibri"/>
                        </a:rPr>
                        <a:t> </a:t>
                      </a:r>
                      <a:r>
                        <a:rPr lang="en-US" sz="2400" b="0" spc="-5" dirty="0">
                          <a:effectLst/>
                          <a:latin typeface="arial" pitchFamily="34" charset="0"/>
                          <a:ea typeface="Arial"/>
                          <a:cs typeface="Calibri"/>
                        </a:rPr>
                        <a:t>them</a:t>
                      </a:r>
                      <a:endParaRPr lang="en-GB" sz="2400" b="0" dirty="0">
                        <a:effectLst/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350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400" b="0" dirty="0">
                        <a:effectLst/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GB" sz="2400" b="0" dirty="0">
                        <a:effectLst/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GB" sz="2400" b="0" dirty="0">
                        <a:effectLst/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33400" y="3830916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Calibri"/>
              </a:rPr>
              <a:t>Orange juice</a:t>
            </a:r>
            <a:endParaRPr lang="en-GB" sz="2400" dirty="0">
              <a:solidFill>
                <a:prstClr val="black"/>
              </a:solidFill>
              <a:latin typeface="arial" pitchFamily="34" charset="0"/>
              <a:ea typeface="Calibri"/>
              <a:cs typeface="Times New Rom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67200" y="3221316"/>
            <a:ext cx="4648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FontTx/>
              <a:buChar char="-"/>
            </a:pP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Calibri"/>
              </a:rPr>
              <a:t>Soften the orange by rolling the orange.</a:t>
            </a:r>
          </a:p>
          <a:p>
            <a:pPr lvl="0" algn="just"/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Calibri"/>
              </a:rPr>
              <a:t>-Cut the orange in half and remove the seeds.</a:t>
            </a:r>
            <a:endParaRPr lang="en-GB" sz="2400" dirty="0">
              <a:solidFill>
                <a:prstClr val="black"/>
              </a:solidFill>
              <a:latin typeface="arial" pitchFamily="34" charset="0"/>
              <a:ea typeface="Calibri"/>
              <a:cs typeface="Times New Roman"/>
            </a:endParaRPr>
          </a:p>
          <a:p>
            <a:pPr lvl="0" algn="just"/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Calibri"/>
                <a:cs typeface="Calibri"/>
              </a:rPr>
              <a:t>- </a:t>
            </a: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Calibri"/>
              </a:rPr>
              <a:t>Grip one of the orange’s halves and squeeze it by hand.</a:t>
            </a:r>
            <a:endParaRPr lang="en-GB" sz="2400" dirty="0">
              <a:solidFill>
                <a:prstClr val="black"/>
              </a:solidFill>
              <a:latin typeface="arial" pitchFamily="34" charset="0"/>
              <a:ea typeface="Calibri"/>
              <a:cs typeface="Times New Roman"/>
            </a:endParaRPr>
          </a:p>
          <a:p>
            <a:pPr lvl="0" algn="just"/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Calibri"/>
                <a:cs typeface="Calibri"/>
              </a:rPr>
              <a:t>- </a:t>
            </a: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Calibri"/>
              </a:rPr>
              <a:t>Add sugar in to the juice and serve with ice.</a:t>
            </a:r>
            <a:endParaRPr lang="en-GB" sz="2400" dirty="0">
              <a:solidFill>
                <a:prstClr val="black"/>
              </a:solidFill>
              <a:latin typeface="arial" pitchFamily="34" charset="0"/>
              <a:ea typeface="Calibri"/>
              <a:cs typeface="Times New Roman"/>
            </a:endParaRPr>
          </a:p>
        </p:txBody>
      </p:sp>
      <p:sp>
        <p:nvSpPr>
          <p:cNvPr id="14" name="Slide Number Placeholder 8"/>
          <p:cNvSpPr txBox="1">
            <a:spLocks/>
          </p:cNvSpPr>
          <p:nvPr/>
        </p:nvSpPr>
        <p:spPr>
          <a:xfrm>
            <a:off x="6705600" y="61486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397C43D-27AD-4A3D-8DEC-66A95DD9E4BC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2343412" y="3646249"/>
            <a:ext cx="18475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Calibri"/>
                <a:cs typeface="Calibri"/>
              </a:rPr>
              <a:t>- </a:t>
            </a: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Calibri"/>
              </a:rPr>
              <a:t>2 oranges</a:t>
            </a:r>
            <a:endParaRPr lang="en-GB" sz="2400" dirty="0">
              <a:solidFill>
                <a:prstClr val="black"/>
              </a:solidFill>
              <a:latin typeface="arial" pitchFamily="34" charset="0"/>
              <a:ea typeface="Calibri"/>
              <a:cs typeface="Times New Roman"/>
            </a:endParaRPr>
          </a:p>
          <a:p>
            <a:pPr lvl="0"/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Calibri"/>
              </a:rPr>
              <a:t>- 50 gr sugar</a:t>
            </a:r>
            <a:endParaRPr lang="en-GB" sz="2400" dirty="0">
              <a:solidFill>
                <a:prstClr val="black"/>
              </a:solidFill>
              <a:latin typeface="arial" pitchFamily="34" charset="0"/>
              <a:ea typeface="Calibri"/>
              <a:cs typeface="Times New Roman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463" y="0"/>
            <a:ext cx="8763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 order to make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……………we need :…………,……..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082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13</a:t>
            </a:fld>
            <a:endParaRPr lang="en-GB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2788922"/>
              </p:ext>
            </p:extLst>
          </p:nvPr>
        </p:nvGraphicFramePr>
        <p:xfrm>
          <a:off x="94831" y="2667001"/>
          <a:ext cx="8839200" cy="405447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0573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92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325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83270">
                <a:tc>
                  <a:txBody>
                    <a:bodyPr/>
                    <a:lstStyle/>
                    <a:p>
                      <a:pPr algn="ctr">
                        <a:lnSpc>
                          <a:spcPts val="5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/>
                          <a:latin typeface="arial" pitchFamily="34" charset="0"/>
                          <a:ea typeface="Calibri"/>
                          <a:cs typeface="Calibri"/>
                        </a:rPr>
                        <a:t> </a:t>
                      </a:r>
                      <a:endParaRPr lang="en-GB" sz="2400" b="0" dirty="0" smtClean="0">
                        <a:effectLst/>
                        <a:latin typeface="arial" pitchFamily="34" charset="0"/>
                        <a:ea typeface="Calibri"/>
                        <a:cs typeface="Times New Roman"/>
                      </a:endParaRPr>
                    </a:p>
                    <a:p>
                      <a:pPr marL="40005" algn="ctr">
                        <a:spcAft>
                          <a:spcPts val="0"/>
                        </a:spcAft>
                      </a:pPr>
                      <a:r>
                        <a:rPr lang="en-US" sz="2400" b="0" spc="-5" dirty="0" smtClean="0">
                          <a:effectLst/>
                          <a:latin typeface="arial" pitchFamily="34" charset="0"/>
                          <a:ea typeface="Arial"/>
                          <a:cs typeface="Calibri"/>
                        </a:rPr>
                        <a:t>Nam</a:t>
                      </a:r>
                      <a:r>
                        <a:rPr lang="en-US" sz="2400" b="0" dirty="0" smtClean="0">
                          <a:effectLst/>
                          <a:latin typeface="arial" pitchFamily="34" charset="0"/>
                          <a:ea typeface="Arial"/>
                          <a:cs typeface="Calibri"/>
                        </a:rPr>
                        <a:t>e</a:t>
                      </a:r>
                      <a:r>
                        <a:rPr lang="en-US" sz="2400" b="0" spc="-30" dirty="0" smtClean="0">
                          <a:effectLst/>
                          <a:latin typeface="arial" pitchFamily="34" charset="0"/>
                          <a:ea typeface="Arial"/>
                          <a:cs typeface="Calibri"/>
                        </a:rPr>
                        <a:t> </a:t>
                      </a:r>
                      <a:r>
                        <a:rPr lang="en-US" sz="2400" b="0" spc="-5" dirty="0" smtClean="0">
                          <a:effectLst/>
                          <a:latin typeface="arial" pitchFamily="34" charset="0"/>
                          <a:ea typeface="Arial"/>
                          <a:cs typeface="Calibri"/>
                        </a:rPr>
                        <a:t>o</a:t>
                      </a:r>
                      <a:r>
                        <a:rPr lang="en-US" sz="2400" b="0" dirty="0" smtClean="0">
                          <a:effectLst/>
                          <a:latin typeface="arial" pitchFamily="34" charset="0"/>
                          <a:ea typeface="Arial"/>
                          <a:cs typeface="Calibri"/>
                        </a:rPr>
                        <a:t>f</a:t>
                      </a:r>
                      <a:r>
                        <a:rPr lang="en-US" sz="2400" b="0" spc="-25" dirty="0" smtClean="0">
                          <a:effectLst/>
                          <a:latin typeface="arial" pitchFamily="34" charset="0"/>
                          <a:ea typeface="Arial"/>
                          <a:cs typeface="Calibri"/>
                        </a:rPr>
                        <a:t> </a:t>
                      </a:r>
                      <a:r>
                        <a:rPr lang="en-US" sz="2400" b="0" spc="-5" dirty="0" smtClean="0">
                          <a:effectLst/>
                          <a:latin typeface="arial" pitchFamily="34" charset="0"/>
                          <a:ea typeface="Arial"/>
                          <a:cs typeface="Calibri"/>
                        </a:rPr>
                        <a:t>th</a:t>
                      </a:r>
                      <a:r>
                        <a:rPr lang="en-US" sz="2400" b="0" dirty="0" smtClean="0">
                          <a:effectLst/>
                          <a:latin typeface="arial" pitchFamily="34" charset="0"/>
                          <a:ea typeface="Arial"/>
                          <a:cs typeface="Calibri"/>
                        </a:rPr>
                        <a:t>e</a:t>
                      </a:r>
                      <a:r>
                        <a:rPr lang="en-US" sz="2400" b="0" spc="-25" dirty="0" smtClean="0">
                          <a:effectLst/>
                          <a:latin typeface="arial" pitchFamily="34" charset="0"/>
                          <a:ea typeface="Arial"/>
                          <a:cs typeface="Calibri"/>
                        </a:rPr>
                        <a:t> </a:t>
                      </a:r>
                      <a:r>
                        <a:rPr lang="en-US" sz="2400" b="0" spc="-10" dirty="0" smtClean="0">
                          <a:effectLst/>
                          <a:latin typeface="arial" pitchFamily="34" charset="0"/>
                          <a:ea typeface="Arial"/>
                          <a:cs typeface="Calibri"/>
                        </a:rPr>
                        <a:t>food</a:t>
                      </a:r>
                      <a:r>
                        <a:rPr lang="en-US" sz="2400" b="0" dirty="0" smtClean="0">
                          <a:effectLst/>
                          <a:latin typeface="arial" pitchFamily="34" charset="0"/>
                          <a:ea typeface="Arial"/>
                          <a:cs typeface="Calibri"/>
                        </a:rPr>
                        <a:t>s</a:t>
                      </a:r>
                      <a:r>
                        <a:rPr lang="en-US" sz="2400" b="0" spc="-25" dirty="0" smtClean="0">
                          <a:effectLst/>
                          <a:latin typeface="arial" pitchFamily="34" charset="0"/>
                          <a:ea typeface="Arial"/>
                          <a:cs typeface="Calibri"/>
                        </a:rPr>
                        <a:t> </a:t>
                      </a:r>
                      <a:r>
                        <a:rPr lang="en-US" sz="2400" b="0" spc="-5" dirty="0" smtClean="0">
                          <a:effectLst/>
                          <a:latin typeface="arial" pitchFamily="34" charset="0"/>
                          <a:ea typeface="Arial"/>
                          <a:cs typeface="Calibri"/>
                        </a:rPr>
                        <a:t>o</a:t>
                      </a:r>
                      <a:r>
                        <a:rPr lang="en-US" sz="2400" b="0" dirty="0" smtClean="0">
                          <a:effectLst/>
                          <a:latin typeface="arial" pitchFamily="34" charset="0"/>
                          <a:ea typeface="Arial"/>
                          <a:cs typeface="Calibri"/>
                        </a:rPr>
                        <a:t>r</a:t>
                      </a:r>
                      <a:r>
                        <a:rPr lang="en-US" sz="2400" b="0" spc="-25" dirty="0" smtClean="0">
                          <a:effectLst/>
                          <a:latin typeface="arial" pitchFamily="34" charset="0"/>
                          <a:ea typeface="Arial"/>
                          <a:cs typeface="Calibri"/>
                        </a:rPr>
                        <a:t> </a:t>
                      </a:r>
                      <a:r>
                        <a:rPr lang="en-US" sz="2400" b="0" spc="-5" dirty="0" smtClean="0">
                          <a:effectLst/>
                          <a:latin typeface="arial" pitchFamily="34" charset="0"/>
                          <a:ea typeface="Arial"/>
                          <a:cs typeface="Calibri"/>
                        </a:rPr>
                        <a:t>drinks</a:t>
                      </a:r>
                      <a:endParaRPr lang="en-GB" sz="2400" b="0" dirty="0">
                        <a:effectLst/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  <a:latin typeface="arial" pitchFamily="34" charset="0"/>
                          <a:ea typeface="Calibri"/>
                          <a:cs typeface="Calibri"/>
                        </a:rPr>
                        <a:t> </a:t>
                      </a:r>
                      <a:endParaRPr lang="en-GB" sz="2400" b="0" dirty="0">
                        <a:effectLst/>
                        <a:latin typeface="arial" pitchFamily="34" charset="0"/>
                        <a:ea typeface="Calibri"/>
                        <a:cs typeface="Times New Roman"/>
                      </a:endParaRPr>
                    </a:p>
                    <a:p>
                      <a:pPr marL="212090" algn="ctr">
                        <a:spcAft>
                          <a:spcPts val="0"/>
                        </a:spcAft>
                      </a:pPr>
                      <a:r>
                        <a:rPr lang="en-US" sz="2400" b="0" spc="-5" dirty="0">
                          <a:effectLst/>
                          <a:latin typeface="arial" pitchFamily="34" charset="0"/>
                          <a:ea typeface="Arial"/>
                          <a:cs typeface="Calibri"/>
                        </a:rPr>
                        <a:t>Ingredients</a:t>
                      </a:r>
                      <a:endParaRPr lang="en-GB" sz="2400" b="0" dirty="0">
                        <a:effectLst/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  <a:latin typeface="arial" pitchFamily="34" charset="0"/>
                          <a:ea typeface="Calibri"/>
                          <a:cs typeface="Calibri"/>
                        </a:rPr>
                        <a:t> </a:t>
                      </a:r>
                      <a:endParaRPr lang="en-GB" sz="2400" b="0" dirty="0">
                        <a:effectLst/>
                        <a:latin typeface="arial" pitchFamily="34" charset="0"/>
                        <a:ea typeface="Calibri"/>
                        <a:cs typeface="Times New Roman"/>
                      </a:endParaRPr>
                    </a:p>
                    <a:p>
                      <a:pPr marL="59690" algn="ctr">
                        <a:spcAft>
                          <a:spcPts val="0"/>
                        </a:spcAft>
                      </a:pPr>
                      <a:r>
                        <a:rPr lang="en-US" sz="2400" b="0" spc="-10" dirty="0" smtClean="0">
                          <a:effectLst/>
                          <a:latin typeface="arial" pitchFamily="34" charset="0"/>
                          <a:ea typeface="Arial"/>
                          <a:cs typeface="Calibri"/>
                        </a:rPr>
                        <a:t>H</a:t>
                      </a:r>
                      <a:r>
                        <a:rPr lang="en-US" sz="2400" b="0" spc="-15" dirty="0" smtClean="0">
                          <a:effectLst/>
                          <a:latin typeface="arial" pitchFamily="34" charset="0"/>
                          <a:ea typeface="Arial"/>
                          <a:cs typeface="Calibri"/>
                        </a:rPr>
                        <a:t>o</a:t>
                      </a:r>
                      <a:r>
                        <a:rPr lang="en-US" sz="2400" b="0" dirty="0" smtClean="0">
                          <a:effectLst/>
                          <a:latin typeface="arial" pitchFamily="34" charset="0"/>
                          <a:ea typeface="Arial"/>
                          <a:cs typeface="Calibri"/>
                        </a:rPr>
                        <a:t>w</a:t>
                      </a:r>
                      <a:r>
                        <a:rPr lang="en-US" sz="2400" b="0" spc="-80" dirty="0" smtClean="0">
                          <a:effectLst/>
                          <a:latin typeface="arial" pitchFamily="34" charset="0"/>
                          <a:ea typeface="Arial"/>
                          <a:cs typeface="Calibri"/>
                        </a:rPr>
                        <a:t> </a:t>
                      </a:r>
                      <a:r>
                        <a:rPr lang="en-US" sz="2400" b="0" spc="-5" dirty="0">
                          <a:effectLst/>
                          <a:latin typeface="arial" pitchFamily="34" charset="0"/>
                          <a:ea typeface="Arial"/>
                          <a:cs typeface="Calibri"/>
                        </a:rPr>
                        <a:t>t</a:t>
                      </a:r>
                      <a:r>
                        <a:rPr lang="en-US" sz="2400" b="0" dirty="0">
                          <a:effectLst/>
                          <a:latin typeface="arial" pitchFamily="34" charset="0"/>
                          <a:ea typeface="Arial"/>
                          <a:cs typeface="Calibri"/>
                        </a:rPr>
                        <a:t>o</a:t>
                      </a:r>
                      <a:r>
                        <a:rPr lang="en-US" sz="2400" b="0" spc="-75" dirty="0">
                          <a:effectLst/>
                          <a:latin typeface="arial" pitchFamily="34" charset="0"/>
                          <a:ea typeface="Arial"/>
                          <a:cs typeface="Calibri"/>
                        </a:rPr>
                        <a:t> </a:t>
                      </a:r>
                      <a:r>
                        <a:rPr lang="en-US" sz="2400" b="0" spc="-10" dirty="0">
                          <a:effectLst/>
                          <a:latin typeface="arial" pitchFamily="34" charset="0"/>
                          <a:ea typeface="Arial"/>
                          <a:cs typeface="Calibri"/>
                        </a:rPr>
                        <a:t>ma</a:t>
                      </a:r>
                      <a:r>
                        <a:rPr lang="en-US" sz="2400" b="0" spc="-15" dirty="0">
                          <a:effectLst/>
                          <a:latin typeface="arial" pitchFamily="34" charset="0"/>
                          <a:ea typeface="Arial"/>
                          <a:cs typeface="Calibri"/>
                        </a:rPr>
                        <a:t>k</a:t>
                      </a:r>
                      <a:r>
                        <a:rPr lang="en-US" sz="2400" b="0" dirty="0">
                          <a:effectLst/>
                          <a:latin typeface="arial" pitchFamily="34" charset="0"/>
                          <a:ea typeface="Arial"/>
                          <a:cs typeface="Calibri"/>
                        </a:rPr>
                        <a:t>e</a:t>
                      </a:r>
                      <a:r>
                        <a:rPr lang="en-US" sz="2400" b="0" spc="-80" dirty="0">
                          <a:effectLst/>
                          <a:latin typeface="arial" pitchFamily="34" charset="0"/>
                          <a:ea typeface="Arial"/>
                          <a:cs typeface="Calibri"/>
                        </a:rPr>
                        <a:t> </a:t>
                      </a:r>
                      <a:r>
                        <a:rPr lang="en-US" sz="2400" b="0" spc="-5" dirty="0">
                          <a:effectLst/>
                          <a:latin typeface="arial" pitchFamily="34" charset="0"/>
                          <a:ea typeface="Arial"/>
                          <a:cs typeface="Calibri"/>
                        </a:rPr>
                        <a:t>them</a:t>
                      </a:r>
                      <a:endParaRPr lang="en-GB" sz="2400" b="0" dirty="0">
                        <a:effectLst/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12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400" b="0" dirty="0">
                        <a:effectLst/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GB" sz="2400" b="0" dirty="0">
                        <a:effectLst/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GB" sz="2400" b="0" dirty="0">
                        <a:effectLst/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84015" y="4166959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Calibri"/>
              </a:rPr>
              <a:t>Orange juice</a:t>
            </a:r>
            <a:endParaRPr lang="en-GB" sz="2400" dirty="0">
              <a:solidFill>
                <a:prstClr val="black"/>
              </a:solidFill>
              <a:latin typeface="arial" pitchFamily="34" charset="0"/>
              <a:ea typeface="Calibri"/>
              <a:cs typeface="Times New Rom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84073" y="3674487"/>
            <a:ext cx="4648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FontTx/>
              <a:buChar char="-"/>
            </a:pP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Calibri"/>
              </a:rPr>
              <a:t>Soften the oranges by rolling the orange.</a:t>
            </a:r>
          </a:p>
          <a:p>
            <a:pPr lvl="0" algn="just"/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Calibri"/>
              </a:rPr>
              <a:t>-Cut the oranges in half and remove the seeds.</a:t>
            </a:r>
            <a:endParaRPr lang="en-GB" sz="2400" dirty="0">
              <a:solidFill>
                <a:prstClr val="black"/>
              </a:solidFill>
              <a:latin typeface="arial" pitchFamily="34" charset="0"/>
              <a:ea typeface="Calibri"/>
              <a:cs typeface="Times New Roman"/>
            </a:endParaRPr>
          </a:p>
          <a:p>
            <a:pPr lvl="0" algn="just"/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Calibri"/>
                <a:cs typeface="Calibri"/>
              </a:rPr>
              <a:t>- </a:t>
            </a: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Calibri"/>
              </a:rPr>
              <a:t>Grip one of the orange’s halves and squeeze it by hand.</a:t>
            </a:r>
            <a:endParaRPr lang="en-GB" sz="2400" dirty="0">
              <a:solidFill>
                <a:prstClr val="black"/>
              </a:solidFill>
              <a:latin typeface="arial" pitchFamily="34" charset="0"/>
              <a:ea typeface="Calibri"/>
              <a:cs typeface="Times New Roman"/>
            </a:endParaRPr>
          </a:p>
          <a:p>
            <a:pPr lvl="0" algn="just"/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Calibri"/>
                <a:cs typeface="Calibri"/>
              </a:rPr>
              <a:t>- </a:t>
            </a: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Calibri"/>
              </a:rPr>
              <a:t>Add sugar into the juice and serve with ice.</a:t>
            </a:r>
            <a:endParaRPr lang="en-GB" sz="2400" dirty="0">
              <a:solidFill>
                <a:prstClr val="black"/>
              </a:solidFill>
              <a:latin typeface="arial" pitchFamily="34" charset="0"/>
              <a:ea typeface="Calibri"/>
              <a:cs typeface="Times New Roman"/>
            </a:endParaRPr>
          </a:p>
        </p:txBody>
      </p:sp>
      <p:sp>
        <p:nvSpPr>
          <p:cNvPr id="14" name="Slide Number Placeholder 8"/>
          <p:cNvSpPr txBox="1">
            <a:spLocks/>
          </p:cNvSpPr>
          <p:nvPr/>
        </p:nvSpPr>
        <p:spPr>
          <a:xfrm>
            <a:off x="6705600" y="61486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397C43D-27AD-4A3D-8DEC-66A95DD9E4BC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173182" y="873089"/>
            <a:ext cx="12632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First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</a:t>
            </a:r>
            <a:endParaRPr lang="en-US" sz="24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90600" y="857947"/>
            <a:ext cx="6096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Calibri"/>
              </a:rPr>
              <a:t>we soften 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Calibri"/>
                <a:cs typeface="Calibri"/>
              </a:rPr>
              <a:t>the orange </a:t>
            </a: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Calibri"/>
              </a:rPr>
              <a:t>by 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Calibri"/>
                <a:cs typeface="Calibri"/>
              </a:rPr>
              <a:t>rolling the </a:t>
            </a: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Calibri"/>
              </a:rPr>
              <a:t>orange.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87789" y="1315147"/>
            <a:ext cx="902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</a:rPr>
              <a:t>Next,</a:t>
            </a:r>
            <a:endParaRPr lang="en-US" sz="2400" dirty="0"/>
          </a:p>
        </p:txBody>
      </p:sp>
      <p:sp>
        <p:nvSpPr>
          <p:cNvPr id="16" name="Rectangle 15"/>
          <p:cNvSpPr/>
          <p:nvPr/>
        </p:nvSpPr>
        <p:spPr>
          <a:xfrm>
            <a:off x="1046015" y="1335932"/>
            <a:ext cx="73290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Calibri"/>
              </a:rPr>
              <a:t>we cut 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Calibri"/>
                <a:cs typeface="Calibri"/>
              </a:rPr>
              <a:t>the orange in half and remove the seeds.</a:t>
            </a:r>
            <a:endParaRPr lang="en-GB" sz="2400" dirty="0">
              <a:solidFill>
                <a:prstClr val="black"/>
              </a:solidFill>
              <a:latin typeface="arial" pitchFamily="34" charset="0"/>
              <a:ea typeface="Calibri"/>
              <a:cs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340" y="1776488"/>
            <a:ext cx="16017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itchFamily="34" charset="0"/>
              </a:rPr>
              <a:t>After that,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</a:rPr>
              <a:t> </a:t>
            </a:r>
            <a:endParaRPr lang="en-US" sz="2400" dirty="0"/>
          </a:p>
        </p:txBody>
      </p:sp>
      <p:sp>
        <p:nvSpPr>
          <p:cNvPr id="17" name="Rectangle 16"/>
          <p:cNvSpPr/>
          <p:nvPr/>
        </p:nvSpPr>
        <p:spPr>
          <a:xfrm>
            <a:off x="1447799" y="1813912"/>
            <a:ext cx="792694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2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Calibri"/>
              </a:rPr>
              <a:t>we grip 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ea typeface="Calibri"/>
                <a:cs typeface="Calibri"/>
              </a:rPr>
              <a:t>one of the orange’s halves and squeeze it by hand.</a:t>
            </a:r>
            <a:endParaRPr lang="en-GB" sz="2200" dirty="0">
              <a:solidFill>
                <a:prstClr val="black"/>
              </a:solidFill>
              <a:latin typeface="arial" pitchFamily="34" charset="0"/>
              <a:ea typeface="Calibri"/>
              <a:cs typeface="Times New Rom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2425" y="2205335"/>
            <a:ext cx="11380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itchFamily="34" charset="0"/>
              </a:rPr>
              <a:t>Finally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</a:rPr>
              <a:t>,</a:t>
            </a:r>
            <a:endParaRPr lang="en-US" sz="2400" dirty="0"/>
          </a:p>
        </p:txBody>
      </p:sp>
      <p:sp>
        <p:nvSpPr>
          <p:cNvPr id="18" name="Rectangle 17"/>
          <p:cNvSpPr/>
          <p:nvPr/>
        </p:nvSpPr>
        <p:spPr>
          <a:xfrm>
            <a:off x="1243444" y="2233882"/>
            <a:ext cx="683375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2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Calibri"/>
              </a:rPr>
              <a:t>we add 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ea typeface="Calibri"/>
                <a:cs typeface="Calibri"/>
              </a:rPr>
              <a:t>sugar in to the juice and serve with ice.</a:t>
            </a:r>
            <a:endParaRPr lang="en-GB" sz="2200" dirty="0">
              <a:solidFill>
                <a:prstClr val="black"/>
              </a:solidFill>
              <a:latin typeface="arial" pitchFamily="34" charset="0"/>
              <a:ea typeface="Calibri"/>
              <a:cs typeface="Times New Roman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20740" y="4144645"/>
            <a:ext cx="18475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Calibri"/>
                <a:cs typeface="Calibri"/>
              </a:rPr>
              <a:t>- </a:t>
            </a: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Calibri"/>
              </a:rPr>
              <a:t>2 oranges</a:t>
            </a:r>
            <a:endParaRPr lang="en-GB" sz="2400" dirty="0">
              <a:solidFill>
                <a:prstClr val="black"/>
              </a:solidFill>
              <a:latin typeface="arial" pitchFamily="34" charset="0"/>
              <a:ea typeface="Calibri"/>
              <a:cs typeface="Times New Roman"/>
            </a:endParaRPr>
          </a:p>
          <a:p>
            <a:pPr lvl="0"/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Calibri"/>
              </a:rPr>
              <a:t>- 50 gr sugar</a:t>
            </a:r>
            <a:endParaRPr lang="en-GB" sz="2400" dirty="0">
              <a:solidFill>
                <a:prstClr val="black"/>
              </a:solidFill>
              <a:latin typeface="arial" pitchFamily="34" charset="0"/>
              <a:ea typeface="Calibri"/>
              <a:cs typeface="Times New Roman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73182" y="54378"/>
            <a:ext cx="88149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order to make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glass of orange juice,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 need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2 oranges and 50gr sugar.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31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3" grpId="0"/>
      <p:bldP spid="16" grpId="0"/>
      <p:bldP spid="5" grpId="0"/>
      <p:bldP spid="17" grpId="0"/>
      <p:bldP spid="6" grpId="0"/>
      <p:bldP spid="18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362986"/>
            <a:ext cx="8229600" cy="1143000"/>
          </a:xfrm>
        </p:spPr>
        <p:txBody>
          <a:bodyPr/>
          <a:lstStyle/>
          <a:p>
            <a:pPr marR="0" rtl="0"/>
            <a:r>
              <a:rPr lang="en-GB" b="1" i="0" u="none" strike="noStrike" baseline="0" dirty="0" smtClean="0">
                <a:solidFill>
                  <a:srgbClr val="00B050"/>
                </a:solidFill>
              </a:rPr>
              <a:t>Writing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457022"/>
            <a:ext cx="8763000" cy="1790051"/>
          </a:xfrm>
        </p:spPr>
        <p:txBody>
          <a:bodyPr>
            <a:normAutofit lnSpcReduction="10000"/>
          </a:bodyPr>
          <a:lstStyle/>
          <a:p>
            <a:pPr marL="0" lvl="0" indent="0" algn="just">
              <a:buNone/>
            </a:pPr>
            <a:r>
              <a:rPr lang="en-US" sz="2800" b="1" dirty="0">
                <a:solidFill>
                  <a:prstClr val="black"/>
                </a:solidFill>
              </a:rPr>
              <a:t>Activity </a:t>
            </a:r>
            <a:r>
              <a:rPr lang="en-US" sz="2800" b="1" dirty="0">
                <a:solidFill>
                  <a:srgbClr val="00B050"/>
                </a:solidFill>
              </a:rPr>
              <a:t>4</a:t>
            </a:r>
            <a:r>
              <a:rPr lang="en-US" sz="2800" b="1" dirty="0">
                <a:solidFill>
                  <a:prstClr val="black"/>
                </a:solidFill>
              </a:rPr>
              <a:t>. Write a paragraph about popular foods or drinks in your </a:t>
            </a:r>
            <a:r>
              <a:rPr lang="en-US" sz="2800" b="1" dirty="0" err="1">
                <a:solidFill>
                  <a:prstClr val="black"/>
                </a:solidFill>
              </a:rPr>
              <a:t>neighbourhood</a:t>
            </a:r>
            <a:r>
              <a:rPr lang="en-US" sz="2800" b="1" dirty="0">
                <a:solidFill>
                  <a:prstClr val="black"/>
                </a:solidFill>
              </a:rPr>
              <a:t>. Choose one or more. Use the information in </a:t>
            </a:r>
            <a:r>
              <a:rPr lang="en-US" sz="2800" b="1" dirty="0">
                <a:solidFill>
                  <a:srgbClr val="00B050"/>
                </a:solidFill>
              </a:rPr>
              <a:t>3</a:t>
            </a:r>
            <a:r>
              <a:rPr lang="en-US" sz="2800" b="1" dirty="0">
                <a:solidFill>
                  <a:prstClr val="black"/>
                </a:solidFill>
              </a:rPr>
              <a:t>, and </a:t>
            </a:r>
            <a:r>
              <a:rPr lang="en-US" sz="2800" b="1" dirty="0" err="1">
                <a:solidFill>
                  <a:prstClr val="black"/>
                </a:solidFill>
              </a:rPr>
              <a:t>Phong’s</a:t>
            </a:r>
            <a:r>
              <a:rPr lang="en-US" sz="2800" b="1" dirty="0">
                <a:solidFill>
                  <a:prstClr val="black"/>
                </a:solidFill>
              </a:rPr>
              <a:t> blog, as a model</a:t>
            </a:r>
          </a:p>
          <a:p>
            <a:pPr marL="2743200" marR="0" lvl="6" indent="0" rtl="0">
              <a:buNone/>
            </a:pPr>
            <a:endParaRPr lang="en-US" b="1" i="0" u="none" strike="noStrike" baseline="0" dirty="0" smtClean="0">
              <a:latin typeface="arial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2530290"/>
              </p:ext>
            </p:extLst>
          </p:nvPr>
        </p:nvGraphicFramePr>
        <p:xfrm>
          <a:off x="0" y="2304062"/>
          <a:ext cx="9067801" cy="427803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1106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5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43000">
                <a:tc>
                  <a:txBody>
                    <a:bodyPr/>
                    <a:lstStyle/>
                    <a:p>
                      <a:pPr algn="ctr">
                        <a:lnSpc>
                          <a:spcPts val="5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Calibri"/>
                          <a:cs typeface="Calibri"/>
                        </a:rPr>
                        <a:t> </a:t>
                      </a:r>
                      <a:endParaRPr lang="en-GB" sz="2400" b="0" dirty="0" smtClean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libri"/>
                        <a:cs typeface="Times New Roman"/>
                      </a:endParaRPr>
                    </a:p>
                    <a:p>
                      <a:pPr marL="40005" algn="ctr">
                        <a:spcAft>
                          <a:spcPts val="0"/>
                        </a:spcAft>
                      </a:pPr>
                      <a:r>
                        <a:rPr lang="en-US" sz="2400" b="0" spc="-5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"/>
                          <a:cs typeface="Calibri"/>
                        </a:rPr>
                        <a:t>Nam</a:t>
                      </a:r>
                      <a:r>
                        <a:rPr lang="en-US" sz="2400" b="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"/>
                          <a:cs typeface="Calibri"/>
                        </a:rPr>
                        <a:t>e</a:t>
                      </a:r>
                      <a:r>
                        <a:rPr lang="en-US" sz="2400" b="0" spc="-3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"/>
                          <a:cs typeface="Calibri"/>
                        </a:rPr>
                        <a:t> </a:t>
                      </a:r>
                      <a:r>
                        <a:rPr lang="en-US" sz="2400" b="0" spc="-5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"/>
                          <a:cs typeface="Calibri"/>
                        </a:rPr>
                        <a:t>o</a:t>
                      </a:r>
                      <a:r>
                        <a:rPr lang="en-US" sz="2400" b="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"/>
                          <a:cs typeface="Calibri"/>
                        </a:rPr>
                        <a:t>f</a:t>
                      </a:r>
                      <a:r>
                        <a:rPr lang="en-US" sz="2400" b="0" spc="-25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"/>
                          <a:cs typeface="Calibri"/>
                        </a:rPr>
                        <a:t> </a:t>
                      </a:r>
                      <a:r>
                        <a:rPr lang="en-US" sz="2400" b="0" spc="-5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"/>
                          <a:cs typeface="Calibri"/>
                        </a:rPr>
                        <a:t>th</a:t>
                      </a:r>
                      <a:r>
                        <a:rPr lang="en-US" sz="2400" b="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"/>
                          <a:cs typeface="Calibri"/>
                        </a:rPr>
                        <a:t>e</a:t>
                      </a:r>
                      <a:r>
                        <a:rPr lang="en-US" sz="2400" b="0" spc="-25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"/>
                          <a:cs typeface="Calibri"/>
                        </a:rPr>
                        <a:t> </a:t>
                      </a:r>
                      <a:r>
                        <a:rPr lang="en-US" sz="2400" b="0" spc="-1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"/>
                          <a:cs typeface="Calibri"/>
                        </a:rPr>
                        <a:t>food</a:t>
                      </a:r>
                      <a:r>
                        <a:rPr lang="en-US" sz="2400" b="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"/>
                          <a:cs typeface="Calibri"/>
                        </a:rPr>
                        <a:t>s</a:t>
                      </a:r>
                      <a:r>
                        <a:rPr lang="en-US" sz="2400" b="0" spc="-25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"/>
                          <a:cs typeface="Calibri"/>
                        </a:rPr>
                        <a:t> </a:t>
                      </a:r>
                      <a:r>
                        <a:rPr lang="en-US" sz="2400" b="0" spc="-5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"/>
                          <a:cs typeface="Calibri"/>
                        </a:rPr>
                        <a:t>o</a:t>
                      </a:r>
                      <a:r>
                        <a:rPr lang="en-US" sz="2400" b="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"/>
                          <a:cs typeface="Calibri"/>
                        </a:rPr>
                        <a:t>r</a:t>
                      </a:r>
                      <a:r>
                        <a:rPr lang="en-US" sz="2400" b="0" spc="-25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"/>
                          <a:cs typeface="Calibri"/>
                        </a:rPr>
                        <a:t> </a:t>
                      </a:r>
                      <a:r>
                        <a:rPr lang="en-US" sz="2400" b="0" spc="-5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"/>
                          <a:cs typeface="Calibri"/>
                        </a:rPr>
                        <a:t>drinks</a:t>
                      </a:r>
                      <a:endParaRPr lang="en-GB" sz="2400" b="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Calibri"/>
                          <a:cs typeface="Calibri"/>
                        </a:rPr>
                        <a:t> </a:t>
                      </a:r>
                      <a:endParaRPr lang="en-GB" sz="2400" b="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libri"/>
                        <a:cs typeface="Times New Roman"/>
                      </a:endParaRPr>
                    </a:p>
                    <a:p>
                      <a:pPr marL="212090" algn="ctr">
                        <a:spcAft>
                          <a:spcPts val="0"/>
                        </a:spcAft>
                      </a:pPr>
                      <a:r>
                        <a:rPr lang="en-US" sz="2400" b="0" spc="-5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"/>
                          <a:cs typeface="Calibri"/>
                        </a:rPr>
                        <a:t>Ingredients</a:t>
                      </a:r>
                      <a:endParaRPr lang="en-GB" sz="2400" b="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Calibri"/>
                          <a:cs typeface="Calibri"/>
                        </a:rPr>
                        <a:t> </a:t>
                      </a:r>
                      <a:endParaRPr lang="en-GB" sz="2400" b="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libri"/>
                        <a:cs typeface="Times New Roman"/>
                      </a:endParaRPr>
                    </a:p>
                    <a:p>
                      <a:pPr marL="59690" algn="ctr">
                        <a:spcAft>
                          <a:spcPts val="0"/>
                        </a:spcAft>
                      </a:pPr>
                      <a:r>
                        <a:rPr lang="en-US" sz="2400" b="0" spc="-1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"/>
                          <a:cs typeface="Calibri"/>
                        </a:rPr>
                        <a:t>H</a:t>
                      </a:r>
                      <a:r>
                        <a:rPr lang="en-US" sz="2400" b="0" spc="-15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"/>
                          <a:cs typeface="Calibri"/>
                        </a:rPr>
                        <a:t>o</a:t>
                      </a:r>
                      <a:r>
                        <a:rPr lang="en-US" sz="2400" b="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"/>
                          <a:cs typeface="Calibri"/>
                        </a:rPr>
                        <a:t>w</a:t>
                      </a:r>
                      <a:r>
                        <a:rPr lang="en-US" sz="2400" b="0" spc="-8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"/>
                          <a:cs typeface="Calibri"/>
                        </a:rPr>
                        <a:t> </a:t>
                      </a:r>
                      <a:r>
                        <a:rPr lang="en-US" sz="2400" b="0" spc="-5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"/>
                          <a:cs typeface="Calibri"/>
                        </a:rPr>
                        <a:t>t</a:t>
                      </a:r>
                      <a:r>
                        <a:rPr lang="en-US" sz="2400" b="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"/>
                          <a:cs typeface="Calibri"/>
                        </a:rPr>
                        <a:t>o</a:t>
                      </a:r>
                      <a:r>
                        <a:rPr lang="en-US" sz="2400" b="0" spc="-75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"/>
                          <a:cs typeface="Calibri"/>
                        </a:rPr>
                        <a:t> </a:t>
                      </a:r>
                      <a:r>
                        <a:rPr lang="en-US" sz="2400" b="0" spc="-1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"/>
                          <a:cs typeface="Calibri"/>
                        </a:rPr>
                        <a:t>ma</a:t>
                      </a:r>
                      <a:r>
                        <a:rPr lang="en-US" sz="2400" b="0" spc="-15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"/>
                          <a:cs typeface="Calibri"/>
                        </a:rPr>
                        <a:t>k</a:t>
                      </a:r>
                      <a:r>
                        <a:rPr lang="en-US" sz="2400" b="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"/>
                          <a:cs typeface="Calibri"/>
                        </a:rPr>
                        <a:t>e</a:t>
                      </a:r>
                      <a:r>
                        <a:rPr lang="en-US" sz="2400" b="0" spc="-8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"/>
                          <a:cs typeface="Calibri"/>
                        </a:rPr>
                        <a:t> </a:t>
                      </a:r>
                      <a:r>
                        <a:rPr lang="en-US" sz="2400" b="0" spc="-5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"/>
                          <a:cs typeface="Calibri"/>
                        </a:rPr>
                        <a:t>them</a:t>
                      </a:r>
                      <a:endParaRPr lang="en-GB" sz="2400" b="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350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400" b="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GB" sz="2400" b="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GB" sz="2400" b="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1000" y="4038600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itchFamily="34" charset="0"/>
                <a:ea typeface="Calibri"/>
                <a:cs typeface="Calibri"/>
              </a:rPr>
              <a:t>Matcha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itchFamily="34" charset="0"/>
                <a:ea typeface="Calibri"/>
                <a:cs typeface="Calibri"/>
              </a:rPr>
              <a:t> green tea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pitchFamily="34" charset="0"/>
              <a:ea typeface="Calibri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86105" y="3478119"/>
            <a:ext cx="240276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itchFamily="34" charset="0"/>
                <a:ea typeface="Calibri"/>
                <a:cs typeface="Calibri"/>
              </a:rPr>
              <a:t>-50gr green tea leaves 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pitchFamily="34" charset="0"/>
              <a:ea typeface="Calibri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itchFamily="34" charset="0"/>
                <a:ea typeface="Calibri"/>
                <a:cs typeface="Calibri"/>
              </a:rPr>
              <a:t>100 gr fat  milk powder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itchFamily="34" charset="0"/>
                <a:ea typeface="Calibri"/>
                <a:cs typeface="Calibri"/>
              </a:rPr>
              <a:t>-30 gr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itchFamily="34" charset="0"/>
                <a:ea typeface="Calibri"/>
                <a:cs typeface="Calibri"/>
              </a:rPr>
              <a:t>matcha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itchFamily="34" charset="0"/>
                <a:ea typeface="Calibri"/>
                <a:cs typeface="Calibri"/>
              </a:rPr>
              <a:t> flour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itchFamily="34" charset="0"/>
                <a:ea typeface="Calibri"/>
                <a:cs typeface="Calibri"/>
              </a:rPr>
              <a:t>-100 grams sugar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pitchFamily="34" charset="0"/>
              <a:ea typeface="Calibri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95800" y="3535108"/>
            <a:ext cx="4648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itchFamily="34" charset="0"/>
                <a:ea typeface="Calibri"/>
                <a:cs typeface="Calibri"/>
              </a:rPr>
              <a:t>Boil green tea leaves.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itchFamily="34" charset="0"/>
                <a:ea typeface="Calibri"/>
                <a:cs typeface="Calibri"/>
              </a:rPr>
              <a:t>-Take out tea leaves and put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itchFamily="34" charset="0"/>
                <a:ea typeface="Calibri"/>
                <a:cs typeface="Calibri"/>
              </a:rPr>
              <a:t>fat milk powder and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itchFamily="34" charset="0"/>
                <a:ea typeface="Calibri"/>
                <a:cs typeface="Calibri"/>
              </a:rPr>
              <a:t>matcha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itchFamily="34" charset="0"/>
                <a:ea typeface="Calibri"/>
                <a:cs typeface="Calibri"/>
              </a:rPr>
              <a:t> flour.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pitchFamily="34" charset="0"/>
              <a:ea typeface="Calibri"/>
              <a:cs typeface="Times New Roman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itchFamily="34" charset="0"/>
                <a:ea typeface="Calibri"/>
                <a:cs typeface="Calibri"/>
              </a:rPr>
              <a:t>-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itchFamily="34" charset="0"/>
                <a:ea typeface="Calibri"/>
                <a:cs typeface="Calibri"/>
              </a:rPr>
              <a:t>Mix all together with sugar.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pitchFamily="34" charset="0"/>
              <a:ea typeface="Calibri"/>
              <a:cs typeface="Times New Roman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itchFamily="34" charset="0"/>
                <a:ea typeface="Calibri"/>
                <a:cs typeface="Calibri"/>
              </a:rPr>
              <a:t>Let the mixture cool.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itchFamily="34" charset="0"/>
                <a:ea typeface="Calibri"/>
                <a:cs typeface="Calibri"/>
              </a:rPr>
              <a:t>Pour it out in to the cup.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itchFamily="34" charset="0"/>
                <a:ea typeface="Calibri"/>
                <a:cs typeface="Calibri"/>
              </a:rPr>
              <a:t>Serve it with ice.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pitchFamily="34" charset="0"/>
              <a:ea typeface="Calibri"/>
              <a:cs typeface="Times New Roman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97C43D-27AD-4A3D-8DEC-66A95DD9E4B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25" y="-43899"/>
            <a:ext cx="5492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5811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75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  <p:bldP spid="6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97C43D-27AD-4A3D-8DEC-66A95DD9E4B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2324717"/>
            <a:ext cx="9206345" cy="15573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38" marR="0" lvl="1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8B425"/>
              </a:buClr>
              <a:buSzTx/>
              <a:buFontTx/>
              <a:buNone/>
              <a:tabLst/>
              <a:defRPr/>
            </a:pPr>
            <a:r>
              <a:rPr kumimoji="0" lang="en-US" sz="28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First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, we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……….................</a:t>
            </a:r>
            <a:r>
              <a:rPr kumimoji="0" lang="en-US" sz="28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Then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we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………………….....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293688" marR="0" lvl="1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8B425"/>
              </a:buClr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  <a:r>
              <a:rPr kumimoji="0" lang="en-US" sz="28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Next,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we, ……………….... </a:t>
            </a:r>
            <a:r>
              <a:rPr kumimoji="0" lang="en-US" sz="28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After that,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we …….…………</a:t>
            </a:r>
          </a:p>
          <a:p>
            <a:pPr marL="293688" marR="0" lvl="1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8B425"/>
              </a:buClr>
              <a:buSzTx/>
              <a:buFontTx/>
              <a:buNone/>
              <a:tabLst/>
              <a:defRPr/>
            </a:pPr>
            <a:r>
              <a:rPr kumimoji="0" lang="en-US" sz="28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Finally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, we serve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…………………………………..……..…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4" name="Slide Number Placeholder 8"/>
          <p:cNvSpPr txBox="1">
            <a:spLocks/>
          </p:cNvSpPr>
          <p:nvPr/>
        </p:nvSpPr>
        <p:spPr>
          <a:xfrm>
            <a:off x="6705600" y="61486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97C43D-27AD-4A3D-8DEC-66A95DD9E4B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" y="759747"/>
            <a:ext cx="8763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 order to make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……………………,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 need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:............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…………..,……………………..,…………………………,…………………………,………………………………….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469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4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8655" y="-201323"/>
            <a:ext cx="2833255" cy="738765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00B050"/>
                </a:solidFill>
              </a:rPr>
              <a:t>Writing</a:t>
            </a:r>
            <a:endParaRPr lang="en-GB" b="1" i="0" u="none" strike="noStrike" baseline="0" dirty="0" smtClean="0">
              <a:solidFill>
                <a:srgbClr val="00B05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3509" y="2304256"/>
            <a:ext cx="8229600" cy="3604636"/>
          </a:xfrm>
        </p:spPr>
        <p:txBody>
          <a:bodyPr/>
          <a:lstStyle/>
          <a:p>
            <a:pPr marL="0" marR="0" lvl="1" indent="0" algn="just" rtl="0">
              <a:buClr>
                <a:srgbClr val="08B425"/>
              </a:buClr>
              <a:buNone/>
            </a:pPr>
            <a:r>
              <a:rPr lang="en-US" b="0" i="0" u="none" strike="noStrike" baseline="0" dirty="0" smtClean="0"/>
              <a:t>First, </a:t>
            </a:r>
            <a:r>
              <a:rPr lang="en-US" dirty="0" smtClean="0"/>
              <a:t>we </a:t>
            </a:r>
            <a:r>
              <a:rPr lang="en-US" b="0" i="0" u="none" strike="noStrike" baseline="0" dirty="0" smtClean="0"/>
              <a:t>boil green tea leaves.</a:t>
            </a:r>
          </a:p>
          <a:p>
            <a:pPr marL="0" marR="0" lvl="1" indent="0" algn="just" rtl="0">
              <a:buClr>
                <a:srgbClr val="08B425"/>
              </a:buClr>
              <a:buNone/>
            </a:pPr>
            <a:r>
              <a:rPr lang="en-US" b="0" i="0" u="none" strike="noStrike" baseline="0" dirty="0" smtClean="0"/>
              <a:t>Then,</a:t>
            </a:r>
            <a:r>
              <a:rPr lang="en-US" b="0" i="0" u="none" strike="noStrike" dirty="0" smtClean="0"/>
              <a:t> we </a:t>
            </a:r>
            <a:r>
              <a:rPr lang="en-US" b="0" i="0" u="none" strike="noStrike" baseline="0" dirty="0" smtClean="0"/>
              <a:t>take out tea leaves and put fat milk powder and Matcha flour.</a:t>
            </a:r>
          </a:p>
          <a:p>
            <a:pPr marL="0" marR="0" lvl="1" indent="0" algn="just" rtl="0">
              <a:buClr>
                <a:srgbClr val="08B425"/>
              </a:buClr>
              <a:buNone/>
            </a:pPr>
            <a:r>
              <a:rPr lang="en-US" b="0" i="0" u="none" strike="noStrike" baseline="0" dirty="0" smtClean="0"/>
              <a:t>Next, </a:t>
            </a:r>
            <a:r>
              <a:rPr lang="en-US" dirty="0" smtClean="0"/>
              <a:t>we </a:t>
            </a:r>
            <a:r>
              <a:rPr lang="en-US" b="0" i="0" u="none" strike="noStrike" baseline="0" dirty="0" smtClean="0"/>
              <a:t>mix all together with sugar.  </a:t>
            </a:r>
          </a:p>
          <a:p>
            <a:pPr marL="0" marR="0" lvl="1" indent="0" algn="just" rtl="0">
              <a:buClr>
                <a:srgbClr val="08B425"/>
              </a:buClr>
              <a:buNone/>
            </a:pPr>
            <a:r>
              <a:rPr lang="en-US" b="0" i="0" u="none" strike="noStrike" baseline="0" dirty="0" smtClean="0"/>
              <a:t>After that, </a:t>
            </a:r>
            <a:r>
              <a:rPr lang="en-US" dirty="0" smtClean="0"/>
              <a:t>we </a:t>
            </a:r>
            <a:r>
              <a:rPr lang="en-US" b="0" i="0" u="none" strike="noStrike" baseline="0" dirty="0" smtClean="0"/>
              <a:t>let the mixture cool.</a:t>
            </a:r>
          </a:p>
          <a:p>
            <a:pPr marL="0" marR="0" lvl="1" indent="0" algn="just" rtl="0">
              <a:buClr>
                <a:srgbClr val="08B425"/>
              </a:buClr>
              <a:buNone/>
            </a:pPr>
            <a:r>
              <a:rPr lang="en-US" b="0" i="0" u="none" strike="noStrike" baseline="0" dirty="0" smtClean="0"/>
              <a:t>Finally, </a:t>
            </a:r>
            <a:r>
              <a:rPr lang="en-US" dirty="0" smtClean="0"/>
              <a:t>we </a:t>
            </a:r>
            <a:r>
              <a:rPr lang="en-US" b="0" i="0" u="none" strike="noStrike" baseline="0" dirty="0" smtClean="0"/>
              <a:t>pour it out into the cup</a:t>
            </a:r>
            <a:r>
              <a:rPr lang="en-US" b="0" i="0" u="none" strike="noStrike" dirty="0" smtClean="0"/>
              <a:t> and </a:t>
            </a:r>
            <a:r>
              <a:rPr lang="en-US" b="0" i="0" u="none" strike="noStrike" baseline="0" dirty="0" smtClean="0"/>
              <a:t>serve it with ice.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16</a:t>
            </a:fld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-106579"/>
            <a:ext cx="5492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685800" y="876590"/>
            <a:ext cx="8686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 order to make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matcha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green tea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need: 50 grams green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tea leaves,</a:t>
            </a:r>
            <a:r>
              <a:rPr lang="en-US" sz="2800" dirty="0">
                <a:solidFill>
                  <a:srgbClr val="0033CC"/>
                </a:solidFill>
                <a:latin typeface="arial" pitchFamily="34" charset="0"/>
                <a:ea typeface="Calibri"/>
                <a:cs typeface="Calibri"/>
              </a:rPr>
              <a:t> </a:t>
            </a:r>
            <a:r>
              <a:rPr lang="en-US" sz="2800" dirty="0" smtClean="0">
                <a:latin typeface="arial" pitchFamily="34" charset="0"/>
                <a:ea typeface="Calibri"/>
                <a:cs typeface="Calibri"/>
              </a:rPr>
              <a:t>80 grams fat milk powder, </a:t>
            </a:r>
          </a:p>
          <a:p>
            <a:pPr lvl="0">
              <a:defRPr/>
            </a:pPr>
            <a:r>
              <a:rPr lang="en-US" sz="2800" dirty="0" smtClean="0">
                <a:latin typeface="arial" pitchFamily="34" charset="0"/>
                <a:ea typeface="Calibri"/>
                <a:cs typeface="Calibri"/>
              </a:rPr>
              <a:t>30 </a:t>
            </a:r>
            <a:r>
              <a:rPr lang="en-US" sz="2800" dirty="0">
                <a:latin typeface="arial" pitchFamily="34" charset="0"/>
                <a:ea typeface="Calibri"/>
                <a:cs typeface="Calibri"/>
              </a:rPr>
              <a:t>gr </a:t>
            </a:r>
            <a:r>
              <a:rPr lang="en-US" sz="2800" dirty="0" err="1">
                <a:latin typeface="arial" pitchFamily="34" charset="0"/>
                <a:ea typeface="Calibri"/>
                <a:cs typeface="Calibri"/>
              </a:rPr>
              <a:t>matcha</a:t>
            </a:r>
            <a:r>
              <a:rPr lang="en-US" sz="2800" dirty="0">
                <a:latin typeface="arial" pitchFamily="34" charset="0"/>
                <a:ea typeface="Calibri"/>
                <a:cs typeface="Calibri"/>
              </a:rPr>
              <a:t> flour </a:t>
            </a:r>
            <a:r>
              <a:rPr lang="en-US" sz="2800" dirty="0" smtClean="0">
                <a:latin typeface="arial" pitchFamily="34" charset="0"/>
                <a:ea typeface="Calibri"/>
                <a:cs typeface="Calibri"/>
              </a:rPr>
              <a:t>,100 </a:t>
            </a:r>
            <a:r>
              <a:rPr lang="en-US" sz="2800" dirty="0">
                <a:latin typeface="arial" pitchFamily="34" charset="0"/>
                <a:ea typeface="Calibri"/>
                <a:cs typeface="Calibri"/>
              </a:rPr>
              <a:t>grams sugar</a:t>
            </a:r>
            <a:endParaRPr lang="en-GB" sz="2800" dirty="0">
              <a:latin typeface="arial" pitchFamily="34" charset="0"/>
              <a:ea typeface="Calibri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94874" y="211429"/>
            <a:ext cx="33542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200" b="1" dirty="0" err="1">
                <a:solidFill>
                  <a:srgbClr val="0033CC"/>
                </a:solidFill>
              </a:rPr>
              <a:t>Matcha</a:t>
            </a:r>
            <a:r>
              <a:rPr lang="en-US" sz="3200" b="1" dirty="0">
                <a:solidFill>
                  <a:srgbClr val="0033CC"/>
                </a:solidFill>
              </a:rPr>
              <a:t> Green tea:</a:t>
            </a:r>
          </a:p>
        </p:txBody>
      </p:sp>
    </p:spTree>
    <p:extLst>
      <p:ext uri="{BB962C8B-B14F-4D97-AF65-F5344CB8AC3E}">
        <p14:creationId xmlns:p14="http://schemas.microsoft.com/office/powerpoint/2010/main" val="2905263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GB" b="1" dirty="0" smtClean="0">
                <a:solidFill>
                  <a:srgbClr val="00B050"/>
                </a:solidFill>
              </a:rPr>
              <a:t>Homework</a:t>
            </a:r>
            <a:endParaRPr lang="en-GB" b="1" i="0" u="none" strike="noStrike" baseline="0" dirty="0" smtClean="0">
              <a:solidFill>
                <a:srgbClr val="00B05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1828800"/>
          </a:xfrm>
        </p:spPr>
        <p:txBody>
          <a:bodyPr>
            <a:normAutofit/>
          </a:bodyPr>
          <a:lstStyle/>
          <a:p>
            <a:pPr marL="287338" marR="0" lvl="1" indent="-287338" algn="just" rtl="0">
              <a:buClr>
                <a:srgbClr val="08B425"/>
              </a:buClr>
              <a:buFont typeface="Arial" pitchFamily="34" charset="0"/>
              <a:buChar char="•"/>
            </a:pPr>
            <a:r>
              <a:rPr lang="en-US" b="0" i="0" u="none" strike="noStrike" baseline="0" dirty="0" smtClean="0"/>
              <a:t>Complete the writing task into your notebook.</a:t>
            </a:r>
          </a:p>
          <a:p>
            <a:pPr marL="287338" marR="0" lvl="1" indent="-287338" algn="just" rtl="0">
              <a:buClr>
                <a:srgbClr val="08B425"/>
              </a:buClr>
              <a:buFont typeface="Arial" pitchFamily="34" charset="0"/>
              <a:buChar char="•"/>
            </a:pPr>
            <a:r>
              <a:rPr lang="en-GB" b="0" i="0" u="none" strike="noStrike" baseline="0" dirty="0" smtClean="0"/>
              <a:t>Prepare next lesson:</a:t>
            </a:r>
            <a:r>
              <a:rPr lang="en-GB" b="0" i="0" u="none" strike="noStrike" baseline="0" dirty="0" smtClean="0">
                <a:solidFill>
                  <a:schemeClr val="accent6">
                    <a:lumMod val="75000"/>
                  </a:schemeClr>
                </a:solidFill>
              </a:rPr>
              <a:t> UNIT 6- GETTING</a:t>
            </a:r>
            <a:r>
              <a:rPr lang="en-GB" b="0" i="0" u="none" strike="noStrike" dirty="0" smtClean="0">
                <a:solidFill>
                  <a:schemeClr val="accent6">
                    <a:lumMod val="75000"/>
                  </a:schemeClr>
                </a:solidFill>
              </a:rPr>
              <a:t> STARTED 1</a:t>
            </a:r>
            <a:endParaRPr lang="en-GB" b="0" i="0" u="none" strike="noStrike" baseline="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17</a:t>
            </a:fld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57200"/>
            <a:ext cx="91440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9721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0831" y="1123610"/>
            <a:ext cx="8229600" cy="5334000"/>
          </a:xfrm>
        </p:spPr>
        <p:txBody>
          <a:bodyPr/>
          <a:lstStyle/>
          <a:p>
            <a:pPr marL="457200" marR="0" lvl="1" indent="0" rtl="0">
              <a:buNone/>
            </a:pPr>
            <a:endParaRPr lang="en-GB" b="0" i="0" u="none" strike="noStrike" baseline="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838200" y="3825291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>
              <a:spcBef>
                <a:spcPct val="20000"/>
              </a:spcBef>
            </a:pPr>
            <a:r>
              <a:rPr lang="en-GB" sz="2800" dirty="0" err="1" smtClean="0">
                <a:solidFill>
                  <a:srgbClr val="FF0000"/>
                </a:solidFill>
                <a:latin typeface="arial" pitchFamily="34" charset="0"/>
              </a:rPr>
              <a:t>Bánh</a:t>
            </a:r>
            <a:r>
              <a:rPr lang="en-GB" sz="2800" dirty="0" smtClean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GB" sz="2800" dirty="0" err="1" smtClean="0">
                <a:solidFill>
                  <a:srgbClr val="FF0000"/>
                </a:solidFill>
                <a:latin typeface="arial" pitchFamily="34" charset="0"/>
              </a:rPr>
              <a:t>xèo</a:t>
            </a:r>
            <a:endParaRPr lang="en-GB" sz="2800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5127210" y="5806719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>
              <a:spcBef>
                <a:spcPct val="20000"/>
              </a:spcBef>
            </a:pPr>
            <a:r>
              <a:rPr lang="en-GB" sz="2800" dirty="0" err="1" smtClean="0">
                <a:solidFill>
                  <a:srgbClr val="FF0000"/>
                </a:solidFill>
                <a:latin typeface="arial" pitchFamily="34" charset="0"/>
              </a:rPr>
              <a:t>Bún</a:t>
            </a:r>
            <a:r>
              <a:rPr lang="en-GB" sz="2800" dirty="0" smtClean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GB" sz="2800" dirty="0" err="1" smtClean="0">
                <a:solidFill>
                  <a:srgbClr val="FF0000"/>
                </a:solidFill>
                <a:latin typeface="arial" pitchFamily="34" charset="0"/>
              </a:rPr>
              <a:t>bò</a:t>
            </a:r>
            <a:r>
              <a:rPr lang="en-GB" sz="2800" dirty="0" smtClean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GB" sz="2800" dirty="0" err="1" smtClean="0">
                <a:solidFill>
                  <a:srgbClr val="FF0000"/>
                </a:solidFill>
                <a:latin typeface="arial" pitchFamily="34" charset="0"/>
              </a:rPr>
              <a:t>Huế</a:t>
            </a:r>
            <a:endParaRPr lang="en-GB" sz="2800" dirty="0">
              <a:solidFill>
                <a:srgbClr val="FF0000"/>
              </a:solidFill>
              <a:latin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90600"/>
            <a:ext cx="36576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556" y="3042499"/>
            <a:ext cx="3821796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571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8229600" cy="5410200"/>
          </a:xfrm>
        </p:spPr>
        <p:txBody>
          <a:bodyPr/>
          <a:lstStyle/>
          <a:p>
            <a:pPr marL="457200" marR="0" lvl="1" indent="0" rtl="0">
              <a:buNone/>
            </a:pPr>
            <a:endParaRPr lang="en-GB" b="0" i="0" u="none" strike="noStrike" baseline="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429000" y="57150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5333340" y="3837289"/>
            <a:ext cx="33095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" lvl="1" algn="ctr">
              <a:spcBef>
                <a:spcPct val="20000"/>
              </a:spcBef>
            </a:pPr>
            <a:r>
              <a:rPr lang="en-GB" sz="2800" dirty="0" err="1" smtClean="0">
                <a:solidFill>
                  <a:srgbClr val="FF0000"/>
                </a:solidFill>
                <a:latin typeface="arial" pitchFamily="34" charset="0"/>
              </a:rPr>
              <a:t>Hủ</a:t>
            </a:r>
            <a:r>
              <a:rPr lang="en-GB" sz="2800" dirty="0" smtClean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GB" sz="2800" dirty="0" err="1" smtClean="0">
                <a:solidFill>
                  <a:srgbClr val="FF0000"/>
                </a:solidFill>
                <a:latin typeface="arial" pitchFamily="34" charset="0"/>
              </a:rPr>
              <a:t>tiếu</a:t>
            </a:r>
            <a:r>
              <a:rPr lang="en-GB" sz="2800" dirty="0" smtClean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GB" sz="2800" dirty="0">
                <a:solidFill>
                  <a:srgbClr val="FF0000"/>
                </a:solidFill>
                <a:latin typeface="arial" pitchFamily="34" charset="0"/>
              </a:rPr>
              <a:t>(</a:t>
            </a:r>
            <a:r>
              <a:rPr lang="en-GB" sz="2800" dirty="0" err="1" smtClean="0">
                <a:solidFill>
                  <a:srgbClr val="FF0000"/>
                </a:solidFill>
                <a:latin typeface="arial" pitchFamily="34" charset="0"/>
              </a:rPr>
              <a:t>Sài</a:t>
            </a:r>
            <a:r>
              <a:rPr lang="en-GB" sz="2800" dirty="0" smtClean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GB" sz="2800" dirty="0" err="1" smtClean="0">
                <a:solidFill>
                  <a:srgbClr val="FF0000"/>
                </a:solidFill>
                <a:latin typeface="arial" pitchFamily="34" charset="0"/>
              </a:rPr>
              <a:t>Gòn</a:t>
            </a:r>
            <a:r>
              <a:rPr lang="en-GB" sz="2800" dirty="0">
                <a:solidFill>
                  <a:srgbClr val="FF0000"/>
                </a:solidFill>
                <a:latin typeface="arial" pitchFamily="34" charset="0"/>
              </a:rPr>
              <a:t>)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455907" y="5995765"/>
            <a:ext cx="3810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" lvl="1">
              <a:spcBef>
                <a:spcPct val="20000"/>
              </a:spcBef>
            </a:pPr>
            <a:r>
              <a:rPr lang="en-GB" sz="2800" dirty="0" err="1" smtClean="0">
                <a:solidFill>
                  <a:srgbClr val="FF0000"/>
                </a:solidFill>
                <a:latin typeface="arial" pitchFamily="34" charset="0"/>
              </a:rPr>
              <a:t>Cháo</a:t>
            </a:r>
            <a:r>
              <a:rPr lang="en-GB" sz="2800" dirty="0" smtClean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GB" sz="2800" dirty="0" err="1" smtClean="0">
                <a:solidFill>
                  <a:srgbClr val="FF0000"/>
                </a:solidFill>
                <a:latin typeface="arial" pitchFamily="34" charset="0"/>
              </a:rPr>
              <a:t>lươn</a:t>
            </a:r>
            <a:r>
              <a:rPr lang="en-GB" sz="2800" dirty="0" smtClean="0">
                <a:solidFill>
                  <a:srgbClr val="FF0000"/>
                </a:solidFill>
                <a:latin typeface="arial" pitchFamily="34" charset="0"/>
              </a:rPr>
              <a:t> </a:t>
            </a:r>
            <a:endParaRPr lang="en-GB" sz="2800" dirty="0">
              <a:solidFill>
                <a:srgbClr val="FF0000"/>
              </a:solidFill>
              <a:latin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6" r="5311"/>
          <a:stretch/>
        </p:blipFill>
        <p:spPr bwMode="auto">
          <a:xfrm>
            <a:off x="4822443" y="1126843"/>
            <a:ext cx="3823071" cy="2743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45" y="3223662"/>
            <a:ext cx="4122215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9100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990600"/>
            <a:ext cx="8610600" cy="5638800"/>
          </a:xfrm>
        </p:spPr>
        <p:txBody>
          <a:bodyPr/>
          <a:lstStyle/>
          <a:p>
            <a:pPr marL="457200" marR="0" lvl="1" indent="0" rtl="0">
              <a:buNone/>
            </a:pPr>
            <a:endParaRPr lang="en-GB" b="0" i="0" u="none" strike="noStrike" baseline="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5311013" y="6157145"/>
            <a:ext cx="3524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" lvl="1" indent="-6350" algn="ctr">
              <a:spcBef>
                <a:spcPct val="20000"/>
              </a:spcBef>
            </a:pPr>
            <a:r>
              <a:rPr lang="en-GB" sz="2800" dirty="0" err="1" smtClean="0">
                <a:solidFill>
                  <a:srgbClr val="FF0000"/>
                </a:solidFill>
                <a:latin typeface="arial" pitchFamily="34" charset="0"/>
              </a:rPr>
              <a:t>Bánh</a:t>
            </a:r>
            <a:r>
              <a:rPr lang="en-GB" sz="2800" dirty="0" smtClean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GB" sz="2800" dirty="0" err="1" smtClean="0">
                <a:solidFill>
                  <a:srgbClr val="FF0000"/>
                </a:solidFill>
                <a:latin typeface="arial" pitchFamily="34" charset="0"/>
              </a:rPr>
              <a:t>tôm</a:t>
            </a:r>
            <a:r>
              <a:rPr lang="en-GB" sz="2800" smtClean="0">
                <a:solidFill>
                  <a:srgbClr val="FF0000"/>
                </a:solidFill>
                <a:latin typeface="arial" pitchFamily="34" charset="0"/>
              </a:rPr>
              <a:t> </a:t>
            </a:r>
            <a:endParaRPr lang="en-GB" sz="2800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3621" y="3788221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" lvl="1" algn="ctr">
              <a:spcBef>
                <a:spcPct val="20000"/>
              </a:spcBef>
            </a:pPr>
            <a:r>
              <a:rPr lang="en-GB" sz="2800" dirty="0" err="1" smtClean="0">
                <a:solidFill>
                  <a:srgbClr val="FF0000"/>
                </a:solidFill>
                <a:latin typeface="arial" pitchFamily="34" charset="0"/>
              </a:rPr>
              <a:t>Cơm</a:t>
            </a:r>
            <a:r>
              <a:rPr lang="en-GB" sz="2800" dirty="0" smtClean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GB" sz="2800" dirty="0" err="1" smtClean="0">
                <a:solidFill>
                  <a:srgbClr val="FF0000"/>
                </a:solidFill>
                <a:latin typeface="arial" pitchFamily="34" charset="0"/>
              </a:rPr>
              <a:t>cháy</a:t>
            </a:r>
            <a:r>
              <a:rPr lang="en-GB" sz="2800" dirty="0" smtClean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GB" sz="2800" dirty="0">
                <a:solidFill>
                  <a:srgbClr val="FF0000"/>
                </a:solidFill>
                <a:latin typeface="arial" pitchFamily="34" charset="0"/>
              </a:rPr>
              <a:t>(</a:t>
            </a:r>
            <a:r>
              <a:rPr lang="en-GB" sz="2800" dirty="0" err="1">
                <a:solidFill>
                  <a:srgbClr val="FF0000"/>
                </a:solidFill>
                <a:latin typeface="arial" pitchFamily="34" charset="0"/>
              </a:rPr>
              <a:t>Ninh</a:t>
            </a:r>
            <a:r>
              <a:rPr lang="en-GB" sz="2800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GB" sz="2800" dirty="0" err="1" smtClean="0">
                <a:solidFill>
                  <a:srgbClr val="FF0000"/>
                </a:solidFill>
                <a:latin typeface="arial" pitchFamily="34" charset="0"/>
              </a:rPr>
              <a:t>Bình</a:t>
            </a:r>
            <a:r>
              <a:rPr lang="en-GB" sz="2800" dirty="0">
                <a:solidFill>
                  <a:srgbClr val="FF0000"/>
                </a:solidFill>
                <a:latin typeface="arial" pitchFamily="34" charset="0"/>
              </a:rPr>
              <a:t>)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527" y="3418494"/>
            <a:ext cx="4371167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6" b="4990"/>
          <a:stretch/>
        </p:blipFill>
        <p:spPr bwMode="auto">
          <a:xfrm>
            <a:off x="346835" y="1045021"/>
            <a:ext cx="4274537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6346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4552950"/>
            <a:ext cx="9144000" cy="22860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algn="ctr" rtl="0">
              <a:spcBef>
                <a:spcPct val="0"/>
              </a:spcBef>
            </a:pPr>
            <a:r>
              <a:rPr lang="en-US" sz="4400" b="1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UNIT </a:t>
            </a:r>
            <a:r>
              <a:rPr lang="en-US" sz="4400" b="1" spc="150" dirty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</a:t>
            </a:r>
            <a:r>
              <a:rPr lang="en-US" sz="4400" b="1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VIETNAMESE FOOD AND DRINK</a:t>
            </a:r>
          </a:p>
          <a:p>
            <a:pPr marL="0" lvl="3" algn="ctr" rtl="0">
              <a:spcBef>
                <a:spcPct val="0"/>
              </a:spcBef>
            </a:pPr>
            <a:r>
              <a:rPr lang="en-GB" sz="3200" b="1" spc="1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Period 40/ LESSON 7: SKILLS 2</a:t>
            </a:r>
            <a:endParaRPr lang="en-US" sz="1600" b="1" spc="150" dirty="0">
              <a:ln w="11430"/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00900" y="13698"/>
            <a:ext cx="1943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English </a:t>
            </a:r>
            <a:r>
              <a:rPr lang="en-US" sz="2800" b="1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7</a:t>
            </a:r>
            <a:endParaRPr lang="en-GB" sz="2800" b="1" dirty="0">
              <a:solidFill>
                <a:srgbClr val="7030A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300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GB" b="1" i="0" u="none" strike="noStrike" baseline="0" dirty="0" smtClean="0">
                <a:solidFill>
                  <a:srgbClr val="00B050"/>
                </a:solidFill>
              </a:rPr>
              <a:t>Writing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9291"/>
            <a:ext cx="8229600" cy="5029200"/>
          </a:xfrm>
        </p:spPr>
        <p:txBody>
          <a:bodyPr/>
          <a:lstStyle/>
          <a:p>
            <a:pPr marL="0" marR="0" lvl="0" indent="0" algn="just" rtl="0">
              <a:buNone/>
            </a:pPr>
            <a:r>
              <a:rPr lang="en-US" sz="2800" b="1" i="0" u="none" strike="noStrike" baseline="0" dirty="0" smtClean="0"/>
              <a:t>Activity</a:t>
            </a:r>
            <a:r>
              <a:rPr lang="en-US" sz="2800" b="1" i="0" u="none" strike="noStrike" baseline="0" dirty="0" smtClean="0">
                <a:solidFill>
                  <a:srgbClr val="00B050"/>
                </a:solidFill>
              </a:rPr>
              <a:t> 3</a:t>
            </a:r>
            <a:r>
              <a:rPr lang="en-US" sz="2800" b="1" i="0" u="none" strike="noStrike" baseline="0" dirty="0" smtClean="0"/>
              <a:t>. Make notes about some popular food or drink in your neighbourhood.</a:t>
            </a:r>
          </a:p>
          <a:p>
            <a:pPr marL="2743200" marR="0" lvl="6" indent="0" rtl="0">
              <a:buNone/>
            </a:pPr>
            <a:endParaRPr lang="en-US" b="1" i="0" u="none" strike="noStrike" baseline="0" dirty="0" smtClean="0">
              <a:latin typeface="arial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5317353"/>
              </p:ext>
            </p:extLst>
          </p:nvPr>
        </p:nvGraphicFramePr>
        <p:xfrm>
          <a:off x="0" y="2286000"/>
          <a:ext cx="8839200" cy="427803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0573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92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325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43000">
                <a:tc>
                  <a:txBody>
                    <a:bodyPr/>
                    <a:lstStyle/>
                    <a:p>
                      <a:pPr algn="ctr">
                        <a:lnSpc>
                          <a:spcPts val="5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/>
                          <a:latin typeface="arial" pitchFamily="34" charset="0"/>
                          <a:ea typeface="Calibri"/>
                          <a:cs typeface="Calibri"/>
                        </a:rPr>
                        <a:t> </a:t>
                      </a:r>
                      <a:endParaRPr lang="en-GB" sz="2400" b="0" dirty="0" smtClean="0">
                        <a:effectLst/>
                        <a:latin typeface="arial" pitchFamily="34" charset="0"/>
                        <a:ea typeface="Calibri"/>
                        <a:cs typeface="Times New Roman"/>
                      </a:endParaRPr>
                    </a:p>
                    <a:p>
                      <a:pPr marL="40005" algn="ctr">
                        <a:spcAft>
                          <a:spcPts val="0"/>
                        </a:spcAft>
                      </a:pPr>
                      <a:r>
                        <a:rPr lang="en-US" sz="2400" b="0" spc="-5" dirty="0" smtClean="0">
                          <a:effectLst/>
                          <a:latin typeface="arial" pitchFamily="34" charset="0"/>
                          <a:ea typeface="Arial"/>
                          <a:cs typeface="Calibri"/>
                        </a:rPr>
                        <a:t>Nam</a:t>
                      </a:r>
                      <a:r>
                        <a:rPr lang="en-US" sz="2400" b="0" dirty="0" smtClean="0">
                          <a:effectLst/>
                          <a:latin typeface="arial" pitchFamily="34" charset="0"/>
                          <a:ea typeface="Arial"/>
                          <a:cs typeface="Calibri"/>
                        </a:rPr>
                        <a:t>e</a:t>
                      </a:r>
                      <a:r>
                        <a:rPr lang="en-US" sz="2400" b="0" spc="-30" dirty="0" smtClean="0">
                          <a:effectLst/>
                          <a:latin typeface="arial" pitchFamily="34" charset="0"/>
                          <a:ea typeface="Arial"/>
                          <a:cs typeface="Calibri"/>
                        </a:rPr>
                        <a:t> </a:t>
                      </a:r>
                      <a:r>
                        <a:rPr lang="en-US" sz="2400" b="0" spc="-5" dirty="0" smtClean="0">
                          <a:effectLst/>
                          <a:latin typeface="arial" pitchFamily="34" charset="0"/>
                          <a:ea typeface="Arial"/>
                          <a:cs typeface="Calibri"/>
                        </a:rPr>
                        <a:t>o</a:t>
                      </a:r>
                      <a:r>
                        <a:rPr lang="en-US" sz="2400" b="0" dirty="0" smtClean="0">
                          <a:effectLst/>
                          <a:latin typeface="arial" pitchFamily="34" charset="0"/>
                          <a:ea typeface="Arial"/>
                          <a:cs typeface="Calibri"/>
                        </a:rPr>
                        <a:t>f</a:t>
                      </a:r>
                      <a:r>
                        <a:rPr lang="en-US" sz="2400" b="0" spc="-25" dirty="0" smtClean="0">
                          <a:effectLst/>
                          <a:latin typeface="arial" pitchFamily="34" charset="0"/>
                          <a:ea typeface="Arial"/>
                          <a:cs typeface="Calibri"/>
                        </a:rPr>
                        <a:t> </a:t>
                      </a:r>
                      <a:r>
                        <a:rPr lang="en-US" sz="2400" b="0" spc="-5" dirty="0" smtClean="0">
                          <a:effectLst/>
                          <a:latin typeface="arial" pitchFamily="34" charset="0"/>
                          <a:ea typeface="Arial"/>
                          <a:cs typeface="Calibri"/>
                        </a:rPr>
                        <a:t>th</a:t>
                      </a:r>
                      <a:r>
                        <a:rPr lang="en-US" sz="2400" b="0" dirty="0" smtClean="0">
                          <a:effectLst/>
                          <a:latin typeface="arial" pitchFamily="34" charset="0"/>
                          <a:ea typeface="Arial"/>
                          <a:cs typeface="Calibri"/>
                        </a:rPr>
                        <a:t>e</a:t>
                      </a:r>
                      <a:r>
                        <a:rPr lang="en-US" sz="2400" b="0" spc="-25" dirty="0" smtClean="0">
                          <a:effectLst/>
                          <a:latin typeface="arial" pitchFamily="34" charset="0"/>
                          <a:ea typeface="Arial"/>
                          <a:cs typeface="Calibri"/>
                        </a:rPr>
                        <a:t> </a:t>
                      </a:r>
                      <a:r>
                        <a:rPr lang="en-US" sz="2400" b="0" spc="-10" dirty="0" smtClean="0">
                          <a:effectLst/>
                          <a:latin typeface="arial" pitchFamily="34" charset="0"/>
                          <a:ea typeface="Arial"/>
                          <a:cs typeface="Calibri"/>
                        </a:rPr>
                        <a:t>food</a:t>
                      </a:r>
                      <a:r>
                        <a:rPr lang="en-US" sz="2400" b="0" dirty="0" smtClean="0">
                          <a:effectLst/>
                          <a:latin typeface="arial" pitchFamily="34" charset="0"/>
                          <a:ea typeface="Arial"/>
                          <a:cs typeface="Calibri"/>
                        </a:rPr>
                        <a:t>s</a:t>
                      </a:r>
                      <a:r>
                        <a:rPr lang="en-US" sz="2400" b="0" spc="-25" dirty="0" smtClean="0">
                          <a:effectLst/>
                          <a:latin typeface="arial" pitchFamily="34" charset="0"/>
                          <a:ea typeface="Arial"/>
                          <a:cs typeface="Calibri"/>
                        </a:rPr>
                        <a:t> </a:t>
                      </a:r>
                      <a:r>
                        <a:rPr lang="en-US" sz="2400" b="0" spc="-5" dirty="0" smtClean="0">
                          <a:effectLst/>
                          <a:latin typeface="arial" pitchFamily="34" charset="0"/>
                          <a:ea typeface="Arial"/>
                          <a:cs typeface="Calibri"/>
                        </a:rPr>
                        <a:t>o</a:t>
                      </a:r>
                      <a:r>
                        <a:rPr lang="en-US" sz="2400" b="0" dirty="0" smtClean="0">
                          <a:effectLst/>
                          <a:latin typeface="arial" pitchFamily="34" charset="0"/>
                          <a:ea typeface="Arial"/>
                          <a:cs typeface="Calibri"/>
                        </a:rPr>
                        <a:t>r</a:t>
                      </a:r>
                      <a:r>
                        <a:rPr lang="en-US" sz="2400" b="0" spc="-25" dirty="0" smtClean="0">
                          <a:effectLst/>
                          <a:latin typeface="arial" pitchFamily="34" charset="0"/>
                          <a:ea typeface="Arial"/>
                          <a:cs typeface="Calibri"/>
                        </a:rPr>
                        <a:t> </a:t>
                      </a:r>
                      <a:r>
                        <a:rPr lang="en-US" sz="2400" b="0" spc="-5" dirty="0" smtClean="0">
                          <a:effectLst/>
                          <a:latin typeface="arial" pitchFamily="34" charset="0"/>
                          <a:ea typeface="Arial"/>
                          <a:cs typeface="Calibri"/>
                        </a:rPr>
                        <a:t>drinks</a:t>
                      </a:r>
                      <a:endParaRPr lang="en-GB" sz="2400" b="0" dirty="0">
                        <a:effectLst/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  <a:latin typeface="arial" pitchFamily="34" charset="0"/>
                          <a:ea typeface="Calibri"/>
                          <a:cs typeface="Calibri"/>
                        </a:rPr>
                        <a:t> </a:t>
                      </a:r>
                      <a:endParaRPr lang="en-GB" sz="2400" b="0" dirty="0">
                        <a:effectLst/>
                        <a:latin typeface="arial" pitchFamily="34" charset="0"/>
                        <a:ea typeface="Calibri"/>
                        <a:cs typeface="Times New Roman"/>
                      </a:endParaRPr>
                    </a:p>
                    <a:p>
                      <a:pPr marL="212090" algn="ctr">
                        <a:spcAft>
                          <a:spcPts val="0"/>
                        </a:spcAft>
                      </a:pPr>
                      <a:r>
                        <a:rPr lang="en-US" sz="2400" b="0" spc="-5" dirty="0">
                          <a:effectLst/>
                          <a:latin typeface="arial" pitchFamily="34" charset="0"/>
                          <a:ea typeface="Arial"/>
                          <a:cs typeface="Calibri"/>
                        </a:rPr>
                        <a:t>Ingredients</a:t>
                      </a:r>
                      <a:endParaRPr lang="en-GB" sz="2400" b="0" dirty="0">
                        <a:effectLst/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  <a:latin typeface="arial" pitchFamily="34" charset="0"/>
                          <a:ea typeface="Calibri"/>
                          <a:cs typeface="Calibri"/>
                        </a:rPr>
                        <a:t> </a:t>
                      </a:r>
                      <a:endParaRPr lang="en-GB" sz="2400" b="0" dirty="0">
                        <a:effectLst/>
                        <a:latin typeface="arial" pitchFamily="34" charset="0"/>
                        <a:ea typeface="Calibri"/>
                        <a:cs typeface="Times New Roman"/>
                      </a:endParaRPr>
                    </a:p>
                    <a:p>
                      <a:pPr marL="59690" algn="ctr">
                        <a:spcAft>
                          <a:spcPts val="0"/>
                        </a:spcAft>
                      </a:pPr>
                      <a:r>
                        <a:rPr lang="en-US" sz="2400" b="0" spc="-10" dirty="0" smtClean="0">
                          <a:effectLst/>
                          <a:latin typeface="arial" pitchFamily="34" charset="0"/>
                          <a:ea typeface="Arial"/>
                          <a:cs typeface="Calibri"/>
                        </a:rPr>
                        <a:t>H</a:t>
                      </a:r>
                      <a:r>
                        <a:rPr lang="en-US" sz="2400" b="0" spc="-15" dirty="0" smtClean="0">
                          <a:effectLst/>
                          <a:latin typeface="arial" pitchFamily="34" charset="0"/>
                          <a:ea typeface="Arial"/>
                          <a:cs typeface="Calibri"/>
                        </a:rPr>
                        <a:t>o</a:t>
                      </a:r>
                      <a:r>
                        <a:rPr lang="en-US" sz="2400" b="0" dirty="0" smtClean="0">
                          <a:effectLst/>
                          <a:latin typeface="arial" pitchFamily="34" charset="0"/>
                          <a:ea typeface="Arial"/>
                          <a:cs typeface="Calibri"/>
                        </a:rPr>
                        <a:t>w</a:t>
                      </a:r>
                      <a:r>
                        <a:rPr lang="en-US" sz="2400" b="0" spc="-80" dirty="0" smtClean="0">
                          <a:effectLst/>
                          <a:latin typeface="arial" pitchFamily="34" charset="0"/>
                          <a:ea typeface="Arial"/>
                          <a:cs typeface="Calibri"/>
                        </a:rPr>
                        <a:t> </a:t>
                      </a:r>
                      <a:r>
                        <a:rPr lang="en-US" sz="2400" b="0" spc="-5" dirty="0">
                          <a:effectLst/>
                          <a:latin typeface="arial" pitchFamily="34" charset="0"/>
                          <a:ea typeface="Arial"/>
                          <a:cs typeface="Calibri"/>
                        </a:rPr>
                        <a:t>t</a:t>
                      </a:r>
                      <a:r>
                        <a:rPr lang="en-US" sz="2400" b="0" dirty="0">
                          <a:effectLst/>
                          <a:latin typeface="arial" pitchFamily="34" charset="0"/>
                          <a:ea typeface="Arial"/>
                          <a:cs typeface="Calibri"/>
                        </a:rPr>
                        <a:t>o</a:t>
                      </a:r>
                      <a:r>
                        <a:rPr lang="en-US" sz="2400" b="0" spc="-75" dirty="0">
                          <a:effectLst/>
                          <a:latin typeface="arial" pitchFamily="34" charset="0"/>
                          <a:ea typeface="Arial"/>
                          <a:cs typeface="Calibri"/>
                        </a:rPr>
                        <a:t> </a:t>
                      </a:r>
                      <a:r>
                        <a:rPr lang="en-US" sz="2400" b="0" spc="-10" dirty="0">
                          <a:effectLst/>
                          <a:latin typeface="arial" pitchFamily="34" charset="0"/>
                          <a:ea typeface="Arial"/>
                          <a:cs typeface="Calibri"/>
                        </a:rPr>
                        <a:t>ma</a:t>
                      </a:r>
                      <a:r>
                        <a:rPr lang="en-US" sz="2400" b="0" spc="-15" dirty="0">
                          <a:effectLst/>
                          <a:latin typeface="arial" pitchFamily="34" charset="0"/>
                          <a:ea typeface="Arial"/>
                          <a:cs typeface="Calibri"/>
                        </a:rPr>
                        <a:t>k</a:t>
                      </a:r>
                      <a:r>
                        <a:rPr lang="en-US" sz="2400" b="0" dirty="0">
                          <a:effectLst/>
                          <a:latin typeface="arial" pitchFamily="34" charset="0"/>
                          <a:ea typeface="Arial"/>
                          <a:cs typeface="Calibri"/>
                        </a:rPr>
                        <a:t>e</a:t>
                      </a:r>
                      <a:r>
                        <a:rPr lang="en-US" sz="2400" b="0" spc="-80" dirty="0">
                          <a:effectLst/>
                          <a:latin typeface="arial" pitchFamily="34" charset="0"/>
                          <a:ea typeface="Arial"/>
                          <a:cs typeface="Calibri"/>
                        </a:rPr>
                        <a:t> </a:t>
                      </a:r>
                      <a:r>
                        <a:rPr lang="en-US" sz="2400" b="0" spc="-5" dirty="0">
                          <a:effectLst/>
                          <a:latin typeface="arial" pitchFamily="34" charset="0"/>
                          <a:ea typeface="Arial"/>
                          <a:cs typeface="Calibri"/>
                        </a:rPr>
                        <a:t>them</a:t>
                      </a:r>
                      <a:endParaRPr lang="en-GB" sz="2400" b="0" dirty="0">
                        <a:effectLst/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350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400" b="0" dirty="0">
                        <a:effectLst/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GB" sz="2400" b="0" dirty="0">
                        <a:effectLst/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GB" sz="2400" b="0" dirty="0">
                        <a:effectLst/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1000" y="40386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Calibri"/>
                <a:cs typeface="Calibri"/>
              </a:rPr>
              <a:t>Omelette</a:t>
            </a:r>
            <a:endParaRPr lang="en-GB" sz="2400" dirty="0">
              <a:solidFill>
                <a:prstClr val="black"/>
              </a:solidFill>
              <a:latin typeface="arial" pitchFamily="34" charset="0"/>
              <a:ea typeface="Calibri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33600" y="3733800"/>
            <a:ext cx="18475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Calibri"/>
                <a:cs typeface="Calibri"/>
              </a:rPr>
              <a:t>- 2 eggs</a:t>
            </a:r>
            <a:endParaRPr lang="en-GB" sz="2400" dirty="0">
              <a:solidFill>
                <a:prstClr val="black"/>
              </a:solidFill>
              <a:latin typeface="arial" pitchFamily="34" charset="0"/>
              <a:ea typeface="Calibri"/>
              <a:cs typeface="Times New Roman"/>
            </a:endParaRPr>
          </a:p>
          <a:p>
            <a:pPr lvl="0" algn="just"/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Calibri"/>
                <a:cs typeface="Calibri"/>
              </a:rPr>
              <a:t>- Salt</a:t>
            </a:r>
            <a:endParaRPr lang="en-GB" sz="2400" dirty="0">
              <a:solidFill>
                <a:prstClr val="black"/>
              </a:solidFill>
              <a:latin typeface="arial" pitchFamily="34" charset="0"/>
              <a:ea typeface="Calibri"/>
              <a:cs typeface="Times New Roman"/>
            </a:endParaRPr>
          </a:p>
          <a:p>
            <a:pPr lvl="0" algn="just"/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Calibri"/>
                <a:cs typeface="Calibri"/>
              </a:rPr>
              <a:t>- Pepper</a:t>
            </a:r>
            <a:endParaRPr lang="en-GB" sz="2400" dirty="0">
              <a:solidFill>
                <a:prstClr val="black"/>
              </a:solidFill>
              <a:latin typeface="arial" pitchFamily="34" charset="0"/>
              <a:ea typeface="Calibri"/>
              <a:cs typeface="Times New Roman"/>
            </a:endParaRPr>
          </a:p>
          <a:p>
            <a:pPr lvl="0" algn="just">
              <a:buFontTx/>
              <a:buChar char="-"/>
            </a:pP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Calibri"/>
              </a:rPr>
              <a:t>Cold water</a:t>
            </a:r>
          </a:p>
          <a:p>
            <a:pPr lvl="0" algn="just">
              <a:buFontTx/>
              <a:buChar char="-"/>
            </a:pP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Calibri"/>
              </a:rPr>
              <a:t>Cooking oil</a:t>
            </a:r>
            <a:endParaRPr lang="en-GB" sz="2400" dirty="0">
              <a:solidFill>
                <a:prstClr val="black"/>
              </a:solidFill>
              <a:latin typeface="arial" pitchFamily="34" charset="0"/>
              <a:ea typeface="Calibri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14800" y="3429000"/>
            <a:ext cx="4648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FontTx/>
              <a:buChar char="-"/>
            </a:pP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Calibri"/>
              </a:rPr>
              <a:t>Beat 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Calibri"/>
                <a:cs typeface="Calibri"/>
              </a:rPr>
              <a:t>the </a:t>
            </a: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Calibri"/>
              </a:rPr>
              <a:t>eggs  together with salt and pepper.</a:t>
            </a:r>
          </a:p>
          <a:p>
            <a:pPr lvl="0" algn="just">
              <a:buFontTx/>
              <a:buChar char="-"/>
            </a:pP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Calibri"/>
              </a:rPr>
              <a:t>Heat the frying pan over a high heat and add cooking oil.</a:t>
            </a:r>
            <a:endParaRPr lang="en-GB" sz="2400" dirty="0">
              <a:solidFill>
                <a:prstClr val="black"/>
              </a:solidFill>
              <a:latin typeface="arial" pitchFamily="34" charset="0"/>
              <a:ea typeface="Calibri"/>
              <a:cs typeface="Times New Roman"/>
            </a:endParaRPr>
          </a:p>
          <a:p>
            <a:pPr lvl="0" algn="just"/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Calibri"/>
                <a:cs typeface="Calibri"/>
              </a:rPr>
              <a:t>- Pour  the  </a:t>
            </a: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Calibri"/>
              </a:rPr>
              <a:t>eggs mixture into the pan</a:t>
            </a:r>
            <a:endParaRPr lang="en-GB" sz="2400" dirty="0">
              <a:solidFill>
                <a:prstClr val="black"/>
              </a:solidFill>
              <a:latin typeface="arial" pitchFamily="34" charset="0"/>
              <a:ea typeface="Calibri"/>
              <a:cs typeface="Times New Roman"/>
            </a:endParaRPr>
          </a:p>
          <a:p>
            <a:pPr lvl="0" algn="just"/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Calibri"/>
                <a:cs typeface="Calibri"/>
              </a:rPr>
              <a:t>- </a:t>
            </a: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Calibri"/>
              </a:rPr>
              <a:t>Fold it in half.</a:t>
            </a:r>
            <a:endParaRPr lang="en-GB" sz="2400" dirty="0">
              <a:solidFill>
                <a:prstClr val="black"/>
              </a:solidFill>
              <a:latin typeface="arial" pitchFamily="34" charset="0"/>
              <a:ea typeface="Calibri"/>
              <a:cs typeface="Times New Roman"/>
            </a:endParaRPr>
          </a:p>
          <a:p>
            <a:pPr lvl="0" algn="just"/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Calibri"/>
                <a:cs typeface="Calibri"/>
              </a:rPr>
              <a:t>- Put </a:t>
            </a: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Calibri"/>
              </a:rPr>
              <a:t>it 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Calibri"/>
                <a:cs typeface="Calibri"/>
              </a:rPr>
              <a:t>on a </a:t>
            </a: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Calibri"/>
              </a:rPr>
              <a:t>plate and serve it.</a:t>
            </a:r>
            <a:endParaRPr lang="en-GB" sz="2400" dirty="0">
              <a:solidFill>
                <a:prstClr val="black"/>
              </a:solidFill>
              <a:latin typeface="arial" pitchFamily="34" charset="0"/>
              <a:ea typeface="Calibri"/>
              <a:cs typeface="Times New Roman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33400"/>
            <a:ext cx="5492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5016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75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496" y="16860"/>
            <a:ext cx="91085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0225" marR="0" lvl="0" indent="-5302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3.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Make notes about some popular food or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drink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your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neighbourhood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0" y="1124744"/>
          <a:ext cx="9144001" cy="56166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356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399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8012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kern="1200" dirty="0" smtClean="0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Name of the foods or drinks</a:t>
                      </a:r>
                      <a:endParaRPr lang="en-US" sz="2400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kern="1200" dirty="0" smtClean="0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Ingredients</a:t>
                      </a:r>
                      <a:endParaRPr lang="en-US" sz="2400" spc="-100" baseline="0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kern="1200" dirty="0" smtClean="0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How to make them</a:t>
                      </a:r>
                      <a:endParaRPr lang="en-US" sz="2400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27904"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8552" y="2924944"/>
            <a:ext cx="18020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Fried rice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35696" y="2348880"/>
            <a:ext cx="3168352" cy="4493538"/>
          </a:xfrm>
          <a:prstGeom prst="rect">
            <a:avLst/>
          </a:prstGeom>
        </p:spPr>
        <p:txBody>
          <a:bodyPr wrap="square" rIns="36000">
            <a:spAutoFit/>
          </a:bodyPr>
          <a:lstStyle/>
          <a:p>
            <a:pPr marL="176213" marR="0" lvl="0" indent="-176213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1-2 </a:t>
            </a:r>
            <a:r>
              <a:rPr kumimoji="0" lang="vi-VN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green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vi-VN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onions</a:t>
            </a: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as </a:t>
            </a:r>
            <a:r>
              <a:rPr kumimoji="0" lang="vi-VN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desired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176213" marR="0" lvl="0" indent="-176213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vi-VN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 </a:t>
            </a: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large </a:t>
            </a:r>
            <a:r>
              <a:rPr kumimoji="0" lang="vi-VN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eggs</a:t>
            </a:r>
            <a:endParaRPr kumimoji="0" lang="en-US" sz="26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76213" marR="0" lvl="0" indent="-176213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vi-VN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 </a:t>
            </a: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teaspoon </a:t>
            </a:r>
            <a:r>
              <a:rPr kumimoji="0" lang="vi-VN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salt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176213" marR="0" lvl="0" indent="-176213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vi-VN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 </a:t>
            </a: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teaspoon pepper to </a:t>
            </a:r>
            <a:r>
              <a:rPr kumimoji="0" lang="vi-VN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taste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76213" marR="0" lvl="0" indent="-176213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vi-VN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</a:t>
            </a:r>
            <a:r>
              <a:rPr kumimoji="0" lang="vi-VN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ablespoons oil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76213" marR="0" lvl="0" indent="-176213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vi-VN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bowl</a:t>
            </a:r>
            <a:r>
              <a:rPr kumimoji="0" lang="vi-VN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 </a:t>
            </a: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cold </a:t>
            </a:r>
            <a:r>
              <a:rPr kumimoji="0" lang="vi-VN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cooke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</a:t>
            </a:r>
            <a:r>
              <a:rPr kumimoji="0" lang="vi-VN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rice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76213" marR="0" lvl="0" indent="-176213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vi-VN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 </a:t>
            </a: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- 2 tablespoons of light soy </a:t>
            </a:r>
            <a:r>
              <a:rPr kumimoji="0" lang="vi-VN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sauce</a:t>
            </a:r>
            <a:endParaRPr kumimoji="0" lang="vi-VN" sz="2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004048" y="2396395"/>
            <a:ext cx="4139952" cy="4272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ts val="3100"/>
              </a:lnSpc>
              <a:spcBef>
                <a:spcPts val="400"/>
              </a:spcBef>
              <a:spcAft>
                <a:spcPts val="400"/>
              </a:spcAft>
              <a:buClr>
                <a:srgbClr val="FF00FF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Beat the eggs with salt, pepper, onion. </a:t>
            </a:r>
            <a:endParaRPr kumimoji="0" lang="en-US" sz="26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ts val="3100"/>
              </a:lnSpc>
              <a:spcBef>
                <a:spcPts val="400"/>
              </a:spcBef>
              <a:spcAft>
                <a:spcPts val="400"/>
              </a:spcAft>
              <a:buClr>
                <a:srgbClr val="FF00FF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vi-VN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Heat </a:t>
            </a: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the pan and add 2 tablespoons of </a:t>
            </a:r>
            <a:r>
              <a:rPr kumimoji="0" lang="vi-VN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oil.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vi-VN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When </a:t>
            </a: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the oil is hot, pour the the mixture into the pan. </a:t>
            </a:r>
            <a:endParaRPr kumimoji="0" lang="en-US" sz="26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ts val="3100"/>
              </a:lnSpc>
              <a:spcBef>
                <a:spcPts val="400"/>
              </a:spcBef>
              <a:spcAft>
                <a:spcPts val="400"/>
              </a:spcAft>
              <a:buClr>
                <a:srgbClr val="FF00FF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vi-VN" sz="2600" b="1" i="0" u="none" strike="noStrike" kern="1200" cap="none" spc="-7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When </a:t>
            </a:r>
            <a:r>
              <a:rPr kumimoji="0" lang="vi-VN" sz="2600" b="1" i="0" u="none" strike="noStrike" kern="1200" cap="none" spc="-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it is hot, take it out and clean out the </a:t>
            </a:r>
            <a:r>
              <a:rPr kumimoji="0" lang="vi-VN" sz="2600" b="1" i="0" u="none" strike="noStrike" kern="1200" cap="none" spc="-7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pan.</a:t>
            </a:r>
            <a:endParaRPr kumimoji="0" lang="en-US" sz="2600" b="1" i="0" u="none" strike="noStrike" kern="1200" cap="none" spc="-7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962312" y="2425891"/>
            <a:ext cx="4223424" cy="4272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ts val="3100"/>
              </a:lnSpc>
              <a:spcBef>
                <a:spcPts val="400"/>
              </a:spcBef>
              <a:spcAft>
                <a:spcPts val="400"/>
              </a:spcAft>
              <a:buClr>
                <a:srgbClr val="FF00FF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vi-VN" sz="2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Add </a:t>
            </a:r>
            <a:r>
              <a:rPr kumimoji="0" lang="vi-VN" sz="2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 tablespoons oil. Add the rice. Stir-fry for a few minutes, using chopsticks to break it apart. </a:t>
            </a:r>
            <a:r>
              <a:rPr kumimoji="0" 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Add</a:t>
            </a:r>
            <a:r>
              <a:rPr kumimoji="0" lang="vi-VN" sz="2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the </a:t>
            </a:r>
            <a:r>
              <a:rPr kumimoji="0" lang="vi-VN" sz="2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soy </a:t>
            </a:r>
            <a:r>
              <a:rPr kumimoji="0" lang="vi-VN" sz="2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sauce</a:t>
            </a:r>
            <a:r>
              <a:rPr kumimoji="0" 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in</a:t>
            </a:r>
            <a:r>
              <a:rPr kumimoji="0" lang="vi-VN" sz="2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  <a:endParaRPr kumimoji="0" lang="en-US" sz="25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ts val="3100"/>
              </a:lnSpc>
              <a:spcBef>
                <a:spcPts val="400"/>
              </a:spcBef>
              <a:spcAft>
                <a:spcPts val="400"/>
              </a:spcAft>
              <a:buClr>
                <a:srgbClr val="FF00FF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vi-VN" sz="2500" b="1" i="0" u="none" strike="noStrike" kern="1200" cap="none" spc="-6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When </a:t>
            </a:r>
            <a:r>
              <a:rPr kumimoji="0" lang="vi-VN" sz="2500" b="1" i="0" u="none" strike="noStrike" kern="1200" cap="none" spc="-6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the rice is heated through, add the mixture back into the </a:t>
            </a:r>
            <a:r>
              <a:rPr kumimoji="0" lang="vi-VN" sz="2500" b="1" i="0" u="none" strike="noStrike" kern="1200" cap="none" spc="-6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pan.</a:t>
            </a:r>
            <a:endParaRPr kumimoji="0" lang="en-US" sz="2500" b="1" i="0" u="none" strike="noStrike" kern="1200" cap="none" spc="-6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ts val="3100"/>
              </a:lnSpc>
              <a:spcBef>
                <a:spcPts val="400"/>
              </a:spcBef>
              <a:spcAft>
                <a:spcPts val="400"/>
              </a:spcAft>
              <a:buClr>
                <a:srgbClr val="FF00FF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vi-VN" sz="2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Serve </a:t>
            </a:r>
            <a:r>
              <a:rPr kumimoji="0" lang="vi-VN" sz="2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hot</a:t>
            </a:r>
            <a:r>
              <a:rPr kumimoji="0" lang="vi-VN" sz="2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  <a:endParaRPr kumimoji="0" lang="en-US" sz="25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107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build="allAtOnce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2913" marR="0" lvl="0" indent="-44291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4.	Write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 paragraph about popular foods 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or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drinks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 your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neighbourhood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 Choose one 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or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more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 Use the information in 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3,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and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Phong’s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blog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as a model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60849"/>
            <a:ext cx="8674704" cy="464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1932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GB" b="1" dirty="0" smtClean="0">
                <a:solidFill>
                  <a:srgbClr val="00B050"/>
                </a:solidFill>
              </a:rPr>
              <a:t>Writing</a:t>
            </a:r>
            <a:endParaRPr lang="en-GB" b="1" i="0" u="none" strike="noStrike" baseline="0" dirty="0" smtClean="0">
              <a:solidFill>
                <a:srgbClr val="00B05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066800"/>
            <a:ext cx="9144000" cy="5562600"/>
          </a:xfrm>
        </p:spPr>
        <p:txBody>
          <a:bodyPr>
            <a:normAutofit/>
          </a:bodyPr>
          <a:lstStyle/>
          <a:p>
            <a:pPr marL="0" marR="0" lvl="0" indent="0" algn="just" rtl="0">
              <a:buNone/>
            </a:pPr>
            <a:r>
              <a:rPr lang="en-US" sz="2800" b="1" i="0" u="none" strike="noStrike" baseline="0" dirty="0" smtClean="0"/>
              <a:t>Activity </a:t>
            </a:r>
            <a:r>
              <a:rPr lang="en-US" sz="2800" b="1" i="0" u="none" strike="noStrike" baseline="0" dirty="0" smtClean="0">
                <a:solidFill>
                  <a:srgbClr val="00B050"/>
                </a:solidFill>
              </a:rPr>
              <a:t>4</a:t>
            </a:r>
            <a:r>
              <a:rPr lang="en-US" sz="2800" b="1" i="0" u="none" strike="noStrike" baseline="0" dirty="0" smtClean="0"/>
              <a:t>. Write a paragraph about popular foods or drinks in your neighbourhood. Choose one or more. Use the information in </a:t>
            </a:r>
            <a:r>
              <a:rPr lang="en-US" sz="2800" b="1" i="0" u="none" strike="noStrike" baseline="0" dirty="0" smtClean="0">
                <a:solidFill>
                  <a:srgbClr val="00B050"/>
                </a:solidFill>
              </a:rPr>
              <a:t>3</a:t>
            </a:r>
            <a:r>
              <a:rPr lang="en-US" sz="2800" b="1" i="0" u="none" strike="noStrike" baseline="0" dirty="0" smtClean="0"/>
              <a:t>, and Phong’s blog, as a model</a:t>
            </a:r>
          </a:p>
          <a:p>
            <a:pPr marL="0" lvl="0" indent="0" algn="just">
              <a:buNone/>
            </a:pPr>
            <a:r>
              <a:rPr lang="en-GB" sz="2800" b="1" dirty="0" smtClean="0">
                <a:solidFill>
                  <a:prstClr val="black"/>
                </a:solidFill>
              </a:rPr>
              <a:t>Questions</a:t>
            </a:r>
            <a:endParaRPr lang="en-GB" sz="2800" b="1" dirty="0">
              <a:solidFill>
                <a:prstClr val="black"/>
              </a:solidFill>
            </a:endParaRPr>
          </a:p>
          <a:p>
            <a:pPr marL="293688" lvl="1" algn="just">
              <a:buClr>
                <a:srgbClr val="08B425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What </a:t>
            </a:r>
            <a:r>
              <a:rPr lang="en-US" dirty="0">
                <a:solidFill>
                  <a:prstClr val="black"/>
                </a:solidFill>
              </a:rPr>
              <a:t>is the name of the food/ or drink?</a:t>
            </a:r>
          </a:p>
          <a:p>
            <a:pPr marL="293688" lvl="1" algn="just">
              <a:buClr>
                <a:srgbClr val="08B425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What ingredients </a:t>
            </a:r>
            <a:r>
              <a:rPr lang="en-US" dirty="0">
                <a:solidFill>
                  <a:prstClr val="black"/>
                </a:solidFill>
              </a:rPr>
              <a:t>do you </a:t>
            </a:r>
            <a:r>
              <a:rPr lang="en-US" dirty="0" smtClean="0">
                <a:solidFill>
                  <a:prstClr val="black"/>
                </a:solidFill>
              </a:rPr>
              <a:t>need?</a:t>
            </a:r>
          </a:p>
          <a:p>
            <a:pPr marL="293688" lvl="1" algn="just">
              <a:buClr>
                <a:srgbClr val="08B425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How do you make it?</a:t>
            </a:r>
          </a:p>
          <a:p>
            <a:pPr marL="293688" lvl="1" algn="just">
              <a:buClr>
                <a:srgbClr val="08B425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Using: </a:t>
            </a:r>
            <a:r>
              <a:rPr lang="en-US" sz="2800" u="sng" dirty="0" smtClean="0">
                <a:solidFill>
                  <a:srgbClr val="FF0000"/>
                </a:solidFill>
              </a:rPr>
              <a:t>First(</a:t>
            </a:r>
            <a:r>
              <a:rPr lang="en-US" sz="2800" u="sng" dirty="0" err="1" smtClean="0">
                <a:solidFill>
                  <a:srgbClr val="FF0000"/>
                </a:solidFill>
              </a:rPr>
              <a:t>ly</a:t>
            </a:r>
            <a:r>
              <a:rPr lang="en-US" sz="2800" u="sng" dirty="0" smtClean="0">
                <a:solidFill>
                  <a:srgbClr val="FF0000"/>
                </a:solidFill>
              </a:rPr>
              <a:t>)</a:t>
            </a:r>
            <a:r>
              <a:rPr lang="en-US" sz="2800" dirty="0" smtClean="0"/>
              <a:t>, </a:t>
            </a:r>
            <a:r>
              <a:rPr lang="en-US" sz="2800" smtClean="0"/>
              <a:t>we </a:t>
            </a:r>
            <a:r>
              <a:rPr lang="en-US" sz="2800" smtClean="0"/>
              <a:t>…………... </a:t>
            </a:r>
            <a:r>
              <a:rPr lang="en-US" sz="2800" u="sng" dirty="0" smtClean="0">
                <a:solidFill>
                  <a:srgbClr val="FF0000"/>
                </a:solidFill>
              </a:rPr>
              <a:t>Then</a:t>
            </a:r>
            <a:r>
              <a:rPr lang="en-US" sz="2800" dirty="0" smtClean="0"/>
              <a:t> we </a:t>
            </a:r>
            <a:r>
              <a:rPr lang="en-US" sz="2800" dirty="0" smtClean="0"/>
              <a:t>………...</a:t>
            </a:r>
            <a:endParaRPr lang="en-US" sz="2800" dirty="0" smtClean="0"/>
          </a:p>
          <a:p>
            <a:pPr marL="293688" lvl="1" algn="just">
              <a:buClr>
                <a:srgbClr val="08B425"/>
              </a:buClr>
              <a:buNone/>
            </a:pPr>
            <a:r>
              <a:rPr lang="en-US" sz="2800" dirty="0" smtClean="0"/>
              <a:t> </a:t>
            </a:r>
            <a:r>
              <a:rPr lang="en-US" sz="2800" u="sng" dirty="0" smtClean="0">
                <a:solidFill>
                  <a:srgbClr val="FF0000"/>
                </a:solidFill>
              </a:rPr>
              <a:t>Next,</a:t>
            </a:r>
            <a:r>
              <a:rPr lang="en-US" sz="2800" dirty="0" smtClean="0"/>
              <a:t> we, ……………….... </a:t>
            </a:r>
            <a:r>
              <a:rPr lang="en-US" sz="2800" u="sng" dirty="0" smtClean="0">
                <a:solidFill>
                  <a:srgbClr val="FF0000"/>
                </a:solidFill>
              </a:rPr>
              <a:t>After that,</a:t>
            </a:r>
            <a:r>
              <a:rPr lang="en-US" sz="2800" dirty="0" smtClean="0"/>
              <a:t> we …….…………</a:t>
            </a:r>
          </a:p>
          <a:p>
            <a:pPr marL="293688" lvl="1" algn="just">
              <a:buClr>
                <a:srgbClr val="08B425"/>
              </a:buClr>
              <a:buNone/>
            </a:pPr>
            <a:r>
              <a:rPr lang="en-US" sz="2800" u="sng" dirty="0" smtClean="0">
                <a:solidFill>
                  <a:srgbClr val="FF0000"/>
                </a:solidFill>
              </a:rPr>
              <a:t>Finally</a:t>
            </a:r>
            <a:r>
              <a:rPr lang="en-US" sz="2800" dirty="0" smtClean="0"/>
              <a:t>, we serve………………..…</a:t>
            </a:r>
          </a:p>
          <a:p>
            <a:pPr lvl="6"/>
            <a:endParaRPr lang="en-US" b="1" dirty="0">
              <a:solidFill>
                <a:prstClr val="black"/>
              </a:solidFill>
              <a:latin typeface="arial" pitchFamily="34" charset="0"/>
            </a:endParaRPr>
          </a:p>
          <a:p>
            <a:pPr marR="0" lvl="6" rtl="0"/>
            <a:endParaRPr lang="en-US" b="1" i="0" u="none" strike="noStrike" baseline="0" dirty="0" smtClean="0">
              <a:latin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8</a:t>
            </a:fld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57200"/>
            <a:ext cx="5492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2781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1386</TotalTime>
  <Words>1113</Words>
  <Application>Microsoft Office PowerPoint</Application>
  <PresentationFormat>On-screen Show (4:3)</PresentationFormat>
  <Paragraphs>181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Arial</vt:lpstr>
      <vt:lpstr>Calibri</vt:lpstr>
      <vt:lpstr>Tahoma</vt:lpstr>
      <vt:lpstr>Times New Roman</vt:lpstr>
      <vt:lpstr>Wingdings</vt:lpstr>
      <vt:lpstr>Office Theme</vt:lpstr>
      <vt:lpstr>1_Office Theme</vt:lpstr>
      <vt:lpstr>Warm up </vt:lpstr>
      <vt:lpstr>PowerPoint Presentation</vt:lpstr>
      <vt:lpstr>PowerPoint Presentation</vt:lpstr>
      <vt:lpstr>PowerPoint Presentation</vt:lpstr>
      <vt:lpstr>PowerPoint Presentation</vt:lpstr>
      <vt:lpstr>Writing</vt:lpstr>
      <vt:lpstr>PowerPoint Presentation</vt:lpstr>
      <vt:lpstr>PowerPoint Presentation</vt:lpstr>
      <vt:lpstr>Writing</vt:lpstr>
      <vt:lpstr>PowerPoint Presentation</vt:lpstr>
      <vt:lpstr>PowerPoint Presentation</vt:lpstr>
      <vt:lpstr> Writing</vt:lpstr>
      <vt:lpstr>PowerPoint Presentation</vt:lpstr>
      <vt:lpstr>PowerPoint Presentation</vt:lpstr>
      <vt:lpstr>Writing</vt:lpstr>
      <vt:lpstr>PowerPoint Presentation</vt:lpstr>
      <vt:lpstr>Writing</vt:lpstr>
      <vt:lpstr>Homework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the teachers to our class</dc:title>
  <dc:creator>Nguyet</dc:creator>
  <cp:lastModifiedBy>Admin</cp:lastModifiedBy>
  <cp:revision>232</cp:revision>
  <dcterms:created xsi:type="dcterms:W3CDTF">2016-12-15T15:38:30Z</dcterms:created>
  <dcterms:modified xsi:type="dcterms:W3CDTF">2021-12-09T09:03:26Z</dcterms:modified>
</cp:coreProperties>
</file>