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56" r:id="rId3"/>
    <p:sldId id="257" r:id="rId4"/>
    <p:sldId id="258" r:id="rId5"/>
    <p:sldId id="262"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79" d="100"/>
          <a:sy n="79" d="100"/>
        </p:scale>
        <p:origin x="1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67AD81-1129-43C5-AB3E-396B642BB8AD}" type="datetimeFigureOut">
              <a:rPr lang="en-US" smtClean="0"/>
              <a:t>10/28/2023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27DBA5-DF75-44E8-9823-490576EB5719}" type="slidenum">
              <a:rPr lang="en-US" smtClean="0"/>
              <a:t>‹#›</a:t>
            </a:fld>
            <a:endParaRPr lang="en-US"/>
          </a:p>
        </p:txBody>
      </p:sp>
    </p:spTree>
    <p:extLst>
      <p:ext uri="{BB962C8B-B14F-4D97-AF65-F5344CB8AC3E}">
        <p14:creationId xmlns:p14="http://schemas.microsoft.com/office/powerpoint/2010/main" val="243340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ADEF8FE-00C8-4943-B1BB-18C61ABF256A}" type="datetimeFigureOut">
              <a:rPr lang="en-US" smtClean="0"/>
              <a:t>10/28/2023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2343775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DEF8FE-00C8-4943-B1BB-18C61ABF256A}" type="datetimeFigureOut">
              <a:rPr lang="en-US" smtClean="0"/>
              <a:t>10/28/2023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1683121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DEF8FE-00C8-4943-B1BB-18C61ABF256A}" type="datetimeFigureOut">
              <a:rPr lang="en-US" smtClean="0"/>
              <a:t>10/28/2023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247764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DEF8FE-00C8-4943-B1BB-18C61ABF256A}" type="datetimeFigureOut">
              <a:rPr lang="en-US" smtClean="0"/>
              <a:t>10/28/2023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170483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DEF8FE-00C8-4943-B1BB-18C61ABF256A}" type="datetimeFigureOut">
              <a:rPr lang="en-US" smtClean="0"/>
              <a:t>10/28/2023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518480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DEF8FE-00C8-4943-B1BB-18C61ABF256A}" type="datetimeFigureOut">
              <a:rPr lang="en-US" smtClean="0"/>
              <a:t>10/28/2023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211413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DEF8FE-00C8-4943-B1BB-18C61ABF256A}" type="datetimeFigureOut">
              <a:rPr lang="en-US" smtClean="0"/>
              <a:t>10/28/2023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86486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DEF8FE-00C8-4943-B1BB-18C61ABF256A}" type="datetimeFigureOut">
              <a:rPr lang="en-US" smtClean="0"/>
              <a:t>10/28/2023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356771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EF8FE-00C8-4943-B1BB-18C61ABF256A}" type="datetimeFigureOut">
              <a:rPr lang="en-US" smtClean="0"/>
              <a:t>10/28/2023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4248975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DEF8FE-00C8-4943-B1BB-18C61ABF256A}" type="datetimeFigureOut">
              <a:rPr lang="en-US" smtClean="0"/>
              <a:t>10/28/2023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151828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DEF8FE-00C8-4943-B1BB-18C61ABF256A}" type="datetimeFigureOut">
              <a:rPr lang="en-US" smtClean="0"/>
              <a:t>10/28/2023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659E6-5103-4E7D-A61E-F5884BF7633D}" type="slidenum">
              <a:rPr lang="en-US" smtClean="0"/>
              <a:t>‹#›</a:t>
            </a:fld>
            <a:endParaRPr lang="en-US"/>
          </a:p>
        </p:txBody>
      </p:sp>
    </p:spTree>
    <p:extLst>
      <p:ext uri="{BB962C8B-B14F-4D97-AF65-F5344CB8AC3E}">
        <p14:creationId xmlns:p14="http://schemas.microsoft.com/office/powerpoint/2010/main" val="1407059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EF8FE-00C8-4943-B1BB-18C61ABF256A}" type="datetimeFigureOut">
              <a:rPr lang="en-US" smtClean="0"/>
              <a:t>10/28/2023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2659E6-5103-4E7D-A61E-F5884BF7633D}" type="slidenum">
              <a:rPr lang="en-US" smtClean="0"/>
              <a:t>‹#›</a:t>
            </a:fld>
            <a:endParaRPr lang="en-US"/>
          </a:p>
        </p:txBody>
      </p:sp>
    </p:spTree>
    <p:extLst>
      <p:ext uri="{BB962C8B-B14F-4D97-AF65-F5344CB8AC3E}">
        <p14:creationId xmlns:p14="http://schemas.microsoft.com/office/powerpoint/2010/main" val="1659428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2" y="3"/>
            <a:ext cx="4146520" cy="461665"/>
          </a:xfrm>
          <a:prstGeom prst="rect">
            <a:avLst/>
          </a:prstGeom>
        </p:spPr>
        <p:txBody>
          <a:bodyPr wrap="none">
            <a:spAutoFit/>
          </a:bodyPr>
          <a:lstStyle/>
          <a:p>
            <a:pPr lvl="0" fontAlgn="base"/>
            <a:r>
              <a:rPr lang="vi-VN" sz="2400" b="1" dirty="0">
                <a:solidFill>
                  <a:srgbClr val="990099"/>
                </a:solidFill>
                <a:latin typeface="Times New Roman" panose="02020603050405020304" pitchFamily="18" charset="0"/>
              </a:rPr>
              <a:t>BÀI 4 : ĐO NHIỆT ĐỘ(3 tiết)</a:t>
            </a:r>
          </a:p>
        </p:txBody>
      </p:sp>
      <p:sp>
        <p:nvSpPr>
          <p:cNvPr id="3" name="TextBox 2"/>
          <p:cNvSpPr txBox="1"/>
          <p:nvPr/>
        </p:nvSpPr>
        <p:spPr>
          <a:xfrm>
            <a:off x="1524000" y="609603"/>
            <a:ext cx="2286000" cy="461665"/>
          </a:xfrm>
          <a:prstGeom prst="rect">
            <a:avLst/>
          </a:prstGeom>
          <a:noFill/>
        </p:spPr>
        <p:txBody>
          <a:bodyPr wrap="square" rtlCol="0">
            <a:spAutoFit/>
          </a:bodyPr>
          <a:lstStyle/>
          <a:p>
            <a:r>
              <a:rPr lang="en-US" sz="2400" b="1" dirty="0">
                <a:solidFill>
                  <a:srgbClr val="0000CC"/>
                </a:solidFill>
                <a:latin typeface="Times New Roman" pitchFamily="18" charset="0"/>
                <a:cs typeface="Times New Roman" pitchFamily="18" charset="0"/>
              </a:rPr>
              <a:t>B. </a:t>
            </a:r>
            <a:r>
              <a:rPr lang="en-US" sz="2400" b="1" dirty="0" err="1">
                <a:solidFill>
                  <a:srgbClr val="0000CC"/>
                </a:solidFill>
                <a:latin typeface="Times New Roman" pitchFamily="18" charset="0"/>
                <a:cs typeface="Times New Roman" pitchFamily="18" charset="0"/>
              </a:rPr>
              <a:t>Nội</a:t>
            </a:r>
            <a:r>
              <a:rPr lang="en-US" sz="2400" b="1" dirty="0">
                <a:solidFill>
                  <a:srgbClr val="0000CC"/>
                </a:solidFill>
                <a:latin typeface="Times New Roman" pitchFamily="18" charset="0"/>
                <a:cs typeface="Times New Roman" pitchFamily="18" charset="0"/>
              </a:rPr>
              <a:t> dung</a:t>
            </a:r>
          </a:p>
        </p:txBody>
      </p:sp>
      <p:sp>
        <p:nvSpPr>
          <p:cNvPr id="4" name="Oval 3"/>
          <p:cNvSpPr/>
          <p:nvPr/>
        </p:nvSpPr>
        <p:spPr>
          <a:xfrm>
            <a:off x="1905000" y="2999839"/>
            <a:ext cx="914400" cy="914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itchFamily="18" charset="0"/>
                <a:cs typeface="Times New Roman" pitchFamily="18" charset="0"/>
              </a:rPr>
              <a:t>1</a:t>
            </a:r>
          </a:p>
        </p:txBody>
      </p:sp>
      <p:sp>
        <p:nvSpPr>
          <p:cNvPr id="5" name="Oval 4"/>
          <p:cNvSpPr/>
          <p:nvPr/>
        </p:nvSpPr>
        <p:spPr>
          <a:xfrm>
            <a:off x="3733800" y="2999839"/>
            <a:ext cx="914400" cy="914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itchFamily="18" charset="0"/>
                <a:cs typeface="Times New Roman" pitchFamily="18" charset="0"/>
              </a:rPr>
              <a:t>2</a:t>
            </a:r>
          </a:p>
        </p:txBody>
      </p:sp>
      <p:sp>
        <p:nvSpPr>
          <p:cNvPr id="6" name="Oval 5"/>
          <p:cNvSpPr/>
          <p:nvPr/>
        </p:nvSpPr>
        <p:spPr>
          <a:xfrm>
            <a:off x="5334000" y="2923639"/>
            <a:ext cx="914400" cy="914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itchFamily="18" charset="0"/>
                <a:cs typeface="Times New Roman" pitchFamily="18" charset="0"/>
              </a:rPr>
              <a:t>3</a:t>
            </a:r>
          </a:p>
        </p:txBody>
      </p:sp>
      <p:sp>
        <p:nvSpPr>
          <p:cNvPr id="7" name="Oval 6"/>
          <p:cNvSpPr/>
          <p:nvPr/>
        </p:nvSpPr>
        <p:spPr>
          <a:xfrm>
            <a:off x="7010400" y="2847439"/>
            <a:ext cx="914400" cy="914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itchFamily="18" charset="0"/>
                <a:cs typeface="Times New Roman" pitchFamily="18" charset="0"/>
              </a:rPr>
              <a:t>4</a:t>
            </a:r>
          </a:p>
        </p:txBody>
      </p:sp>
      <p:sp>
        <p:nvSpPr>
          <p:cNvPr id="9" name="Right Arrow 8"/>
          <p:cNvSpPr/>
          <p:nvPr/>
        </p:nvSpPr>
        <p:spPr>
          <a:xfrm>
            <a:off x="4724400" y="3457039"/>
            <a:ext cx="609600" cy="1524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2971800" y="3457039"/>
            <a:ext cx="609600" cy="1524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400800" y="3380839"/>
            <a:ext cx="609600" cy="1524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flipH="1">
            <a:off x="2362202" y="2390239"/>
            <a:ext cx="45719" cy="533400"/>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flipH="1">
            <a:off x="5791202" y="2390239"/>
            <a:ext cx="45719" cy="533400"/>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4191000" y="3990439"/>
            <a:ext cx="76200" cy="6096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467600" y="3838039"/>
            <a:ext cx="76200" cy="6096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229930" y="1595109"/>
            <a:ext cx="2664187" cy="707886"/>
          </a:xfrm>
          <a:prstGeom prst="rect">
            <a:avLst/>
          </a:prstGeom>
          <a:ln>
            <a:solidFill>
              <a:srgbClr val="FF0000"/>
            </a:solidFill>
          </a:ln>
        </p:spPr>
        <p:txBody>
          <a:bodyPr wrap="square">
            <a:spAutoFit/>
          </a:bodyPr>
          <a:lstStyle/>
          <a:p>
            <a:r>
              <a:rPr lang="vi-VN" sz="2000" b="1" dirty="0">
                <a:solidFill>
                  <a:srgbClr val="C00000"/>
                </a:solidFill>
                <a:latin typeface="+mj-lt"/>
              </a:rPr>
              <a:t>I. Nhiệt độ và độ nóng lạnh</a:t>
            </a:r>
            <a:endParaRPr lang="vi-VN" sz="2000" b="1" i="0" dirty="0">
              <a:solidFill>
                <a:srgbClr val="C00000"/>
              </a:solidFill>
              <a:effectLst/>
              <a:latin typeface="+mj-lt"/>
            </a:endParaRPr>
          </a:p>
        </p:txBody>
      </p:sp>
      <p:sp>
        <p:nvSpPr>
          <p:cNvPr id="19" name="Rectangle 18"/>
          <p:cNvSpPr/>
          <p:nvPr/>
        </p:nvSpPr>
        <p:spPr>
          <a:xfrm>
            <a:off x="2971800" y="4654807"/>
            <a:ext cx="2667000" cy="400110"/>
          </a:xfrm>
          <a:prstGeom prst="rect">
            <a:avLst/>
          </a:prstGeom>
          <a:ln>
            <a:solidFill>
              <a:srgbClr val="FF0000"/>
            </a:solidFill>
          </a:ln>
        </p:spPr>
        <p:txBody>
          <a:bodyPr wrap="square">
            <a:spAutoFit/>
          </a:bodyPr>
          <a:lstStyle/>
          <a:p>
            <a:pPr fontAlgn="base"/>
            <a:r>
              <a:rPr lang="vi-VN" sz="2000" b="1" dirty="0">
                <a:solidFill>
                  <a:srgbClr val="C00000"/>
                </a:solidFill>
                <a:latin typeface="Times New Roman" pitchFamily="18" charset="0"/>
                <a:cs typeface="Times New Roman" pitchFamily="18" charset="0"/>
              </a:rPr>
              <a:t>II. Thang đo Celsius</a:t>
            </a:r>
          </a:p>
        </p:txBody>
      </p:sp>
      <p:sp>
        <p:nvSpPr>
          <p:cNvPr id="20" name="Rectangle 19"/>
          <p:cNvSpPr/>
          <p:nvPr/>
        </p:nvSpPr>
        <p:spPr>
          <a:xfrm>
            <a:off x="4659285" y="1881023"/>
            <a:ext cx="2438400" cy="400110"/>
          </a:xfrm>
          <a:prstGeom prst="rect">
            <a:avLst/>
          </a:prstGeom>
          <a:ln>
            <a:solidFill>
              <a:srgbClr val="FF0000"/>
            </a:solidFill>
          </a:ln>
        </p:spPr>
        <p:txBody>
          <a:bodyPr wrap="square">
            <a:spAutoFit/>
          </a:bodyPr>
          <a:lstStyle/>
          <a:p>
            <a:pPr fontAlgn="base"/>
            <a:r>
              <a:rPr lang="vi-VN" sz="2000" b="1" dirty="0">
                <a:solidFill>
                  <a:srgbClr val="C00000"/>
                </a:solidFill>
                <a:latin typeface="Times New Roman" pitchFamily="18" charset="0"/>
                <a:cs typeface="Times New Roman" pitchFamily="18" charset="0"/>
              </a:rPr>
              <a:t>III. Nhiệt kế</a:t>
            </a:r>
            <a:endParaRPr lang="en-US" sz="2000" b="1" dirty="0">
              <a:solidFill>
                <a:srgbClr val="C00000"/>
              </a:solidFill>
              <a:latin typeface="Times New Roman" pitchFamily="18" charset="0"/>
              <a:cs typeface="Times New Roman" pitchFamily="18" charset="0"/>
            </a:endParaRPr>
          </a:p>
        </p:txBody>
      </p:sp>
      <p:sp>
        <p:nvSpPr>
          <p:cNvPr id="21" name="Rectangle 20"/>
          <p:cNvSpPr/>
          <p:nvPr/>
        </p:nvSpPr>
        <p:spPr>
          <a:xfrm>
            <a:off x="6476011" y="4523839"/>
            <a:ext cx="1983178" cy="707886"/>
          </a:xfrm>
          <a:prstGeom prst="rect">
            <a:avLst/>
          </a:prstGeom>
          <a:ln>
            <a:solidFill>
              <a:srgbClr val="FF0000"/>
            </a:solidFill>
          </a:ln>
        </p:spPr>
        <p:txBody>
          <a:bodyPr wrap="square">
            <a:spAutoFit/>
          </a:bodyPr>
          <a:lstStyle/>
          <a:p>
            <a:pPr fontAlgn="base"/>
            <a:r>
              <a:rPr lang="vi-VN" sz="2000" b="1" dirty="0">
                <a:solidFill>
                  <a:srgbClr val="C00000"/>
                </a:solidFill>
                <a:latin typeface="Times New Roman" pitchFamily="18" charset="0"/>
                <a:cs typeface="Times New Roman" pitchFamily="18" charset="0"/>
              </a:rPr>
              <a:t>IV. Đo nhiệt độ cơ thể</a:t>
            </a:r>
          </a:p>
        </p:txBody>
      </p:sp>
    </p:spTree>
    <p:extLst>
      <p:ext uri="{BB962C8B-B14F-4D97-AF65-F5344CB8AC3E}">
        <p14:creationId xmlns:p14="http://schemas.microsoft.com/office/powerpoint/2010/main" val="20607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edge">
                                      <p:cBhvr>
                                        <p:cTn id="32" dur="20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checkerboard(across)">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edge">
                                      <p:cBhvr>
                                        <p:cTn id="42" dur="20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checkerboard(across)">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heel(4)">
                                      <p:cBhvr>
                                        <p:cTn id="52" dur="20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checkerboard(across)">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 to="" calcmode="lin" valueType="num">
                                      <p:cBhvr>
                                        <p:cTn id="62" dur="1" fill="hold"/>
                                        <p:tgtEl>
                                          <p:spTgt spid="19"/>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checkerboard(across)">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0" presetClass="entr" presetSubtype="0"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wedge">
                                      <p:cBhvr>
                                        <p:cTn id="72" dur="20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checkerboard(across)">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20" presetClass="entr" presetSubtype="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wedge">
                                      <p:cBhvr>
                                        <p:cTn id="82"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9" grpId="0" animBg="1"/>
      <p:bldP spid="10" grpId="0" animBg="1"/>
      <p:bldP spid="11" grpId="0" animBg="1"/>
      <p:bldP spid="13" grpId="0" animBg="1"/>
      <p:bldP spid="15" grpId="0" animBg="1"/>
      <p:bldP spid="16" grpId="0" animBg="1"/>
      <p:bldP spid="17" grpId="0" animBg="1"/>
      <p:bldP spid="18" grpId="0" animBg="1"/>
      <p:bldP spid="19" grpId="0" animBg="1"/>
      <p:bldP spid="20"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2068" y="0"/>
            <a:ext cx="4146520" cy="461665"/>
          </a:xfrm>
          <a:prstGeom prst="rect">
            <a:avLst/>
          </a:prstGeom>
        </p:spPr>
        <p:txBody>
          <a:bodyPr wrap="none">
            <a:spAutoFit/>
          </a:bodyPr>
          <a:lstStyle/>
          <a:p>
            <a:pPr lvl="0" fontAlgn="base"/>
            <a:r>
              <a:rPr lang="vi-VN" sz="2400" b="1" dirty="0">
                <a:solidFill>
                  <a:srgbClr val="990099"/>
                </a:solidFill>
                <a:latin typeface="Times New Roman" panose="02020603050405020304" pitchFamily="18" charset="0"/>
              </a:rPr>
              <a:t>BÀI 4 : ĐO NHIỆT ĐỘ(3 tiết)</a:t>
            </a:r>
          </a:p>
        </p:txBody>
      </p:sp>
      <p:sp>
        <p:nvSpPr>
          <p:cNvPr id="5" name="Rectangle 4"/>
          <p:cNvSpPr/>
          <p:nvPr/>
        </p:nvSpPr>
        <p:spPr>
          <a:xfrm>
            <a:off x="0" y="461665"/>
            <a:ext cx="3752950" cy="461665"/>
          </a:xfrm>
          <a:prstGeom prst="rect">
            <a:avLst/>
          </a:prstGeom>
        </p:spPr>
        <p:txBody>
          <a:bodyPr wrap="none">
            <a:spAutoFit/>
          </a:bodyPr>
          <a:lstStyle/>
          <a:p>
            <a:r>
              <a:rPr lang="en-US" sz="2400" b="1" dirty="0">
                <a:solidFill>
                  <a:srgbClr val="006600"/>
                </a:solidFill>
                <a:latin typeface="Times New Roman" panose="02020603050405020304" pitchFamily="18" charset="0"/>
                <a:cs typeface="Times New Roman" panose="02020603050405020304" pitchFamily="18" charset="0"/>
              </a:rPr>
              <a:t>I. </a:t>
            </a:r>
            <a:r>
              <a:rPr lang="en-US" sz="2400" b="1" dirty="0" err="1">
                <a:solidFill>
                  <a:srgbClr val="006600"/>
                </a:solidFill>
                <a:latin typeface="Times New Roman" panose="02020603050405020304" pitchFamily="18" charset="0"/>
                <a:cs typeface="Times New Roman" panose="02020603050405020304" pitchFamily="18" charset="0"/>
              </a:rPr>
              <a:t>Nhiệt</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độ</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và</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độ</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nóng</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lạnh</a:t>
            </a:r>
            <a:endParaRPr lang="en-US" sz="2400" b="1" dirty="0">
              <a:solidFill>
                <a:srgbClr val="0066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4686" y="923330"/>
            <a:ext cx="1851789" cy="461665"/>
          </a:xfrm>
          <a:prstGeom prst="rect">
            <a:avLst/>
          </a:prstGeom>
        </p:spPr>
        <p:txBody>
          <a:bodyPr wrap="none">
            <a:spAutoFit/>
          </a:bodyPr>
          <a:lstStyle/>
          <a:p>
            <a:r>
              <a:rPr lang="en-US" sz="2400" b="1" dirty="0">
                <a:solidFill>
                  <a:srgbClr val="660033"/>
                </a:solidFill>
                <a:latin typeface="Times New Roman" panose="02020603050405020304" pitchFamily="18" charset="0"/>
                <a:cs typeface="Times New Roman" panose="02020603050405020304" pitchFamily="18" charset="0"/>
              </a:rPr>
              <a:t>*</a:t>
            </a:r>
            <a:r>
              <a:rPr lang="en-US" sz="2400" b="1" dirty="0" err="1">
                <a:solidFill>
                  <a:srgbClr val="660033"/>
                </a:solidFill>
                <a:latin typeface="Times New Roman" panose="02020603050405020304" pitchFamily="18" charset="0"/>
                <a:cs typeface="Times New Roman" panose="02020603050405020304" pitchFamily="18" charset="0"/>
              </a:rPr>
              <a:t>Thí</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nghiệm</a:t>
            </a:r>
            <a:endParaRPr lang="en-US" sz="2400" b="1" dirty="0">
              <a:solidFill>
                <a:srgbClr val="660033"/>
              </a:solidFill>
              <a:latin typeface="Times New Roman" panose="02020603050405020304" pitchFamily="18" charset="0"/>
              <a:cs typeface="Times New Roman" panose="02020603050405020304" pitchFamily="18" charset="0"/>
            </a:endParaRPr>
          </a:p>
        </p:txBody>
      </p:sp>
      <p:cxnSp>
        <p:nvCxnSpPr>
          <p:cNvPr id="9" name="Straight Connector 8"/>
          <p:cNvCxnSpPr>
            <a:stCxn id="2" idx="2"/>
          </p:cNvCxnSpPr>
          <p:nvPr/>
        </p:nvCxnSpPr>
        <p:spPr>
          <a:xfrm>
            <a:off x="5635328" y="461665"/>
            <a:ext cx="0" cy="639633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1026" name="Picture 2" descr="https://hoc24.vn/source/KHTN%206/Ch%C6%B0%C6%A1ng%202/nhie%CC%A3%CC%82t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969521" y="1492746"/>
            <a:ext cx="45720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416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4935"/>
            <a:ext cx="12091916" cy="461665"/>
          </a:xfrm>
          <a:prstGeom prst="rect">
            <a:avLst/>
          </a:prstGeom>
        </p:spPr>
        <p:txBody>
          <a:bodyPr wrap="square">
            <a:spAutoFit/>
          </a:bodyPr>
          <a:lstStyle/>
          <a:p>
            <a:r>
              <a:rPr lang="en-US" sz="2400" b="1" dirty="0">
                <a:solidFill>
                  <a:srgbClr val="006600"/>
                </a:solidFill>
                <a:latin typeface="+mj-lt"/>
              </a:rPr>
              <a:t>-</a:t>
            </a:r>
            <a:r>
              <a:rPr lang="vi-VN" sz="2400" b="1" dirty="0">
                <a:solidFill>
                  <a:srgbClr val="006600"/>
                </a:solidFill>
                <a:latin typeface="+mj-lt"/>
              </a:rPr>
              <a:t>Chuẩn bị ba cốc: </a:t>
            </a:r>
            <a:r>
              <a:rPr lang="vi-VN" sz="2400" b="1" dirty="0">
                <a:solidFill>
                  <a:srgbClr val="C00000"/>
                </a:solidFill>
                <a:latin typeface="+mj-lt"/>
              </a:rPr>
              <a:t>cốc a </a:t>
            </a:r>
            <a:r>
              <a:rPr lang="vi-VN" sz="2400" b="1" dirty="0">
                <a:solidFill>
                  <a:srgbClr val="006600"/>
                </a:solidFill>
                <a:latin typeface="+mj-lt"/>
              </a:rPr>
              <a:t>đựng nước lạnh, </a:t>
            </a:r>
            <a:r>
              <a:rPr lang="vi-VN" sz="2400" b="1" dirty="0">
                <a:solidFill>
                  <a:srgbClr val="C00000"/>
                </a:solidFill>
                <a:latin typeface="+mj-lt"/>
              </a:rPr>
              <a:t>cốc b </a:t>
            </a:r>
            <a:r>
              <a:rPr lang="vi-VN" sz="2400" b="1" dirty="0">
                <a:solidFill>
                  <a:srgbClr val="006600"/>
                </a:solidFill>
                <a:latin typeface="+mj-lt"/>
              </a:rPr>
              <a:t>đựng nước nguội và </a:t>
            </a:r>
            <a:r>
              <a:rPr lang="vi-VN" sz="2400" b="1" dirty="0">
                <a:solidFill>
                  <a:srgbClr val="C00000"/>
                </a:solidFill>
                <a:latin typeface="+mj-lt"/>
              </a:rPr>
              <a:t>cốc c</a:t>
            </a:r>
            <a:r>
              <a:rPr lang="vi-VN" sz="2400" b="1" dirty="0">
                <a:solidFill>
                  <a:srgbClr val="006600"/>
                </a:solidFill>
                <a:latin typeface="+mj-lt"/>
              </a:rPr>
              <a:t> đựng nước ấm.</a:t>
            </a:r>
          </a:p>
        </p:txBody>
      </p:sp>
      <p:pic>
        <p:nvPicPr>
          <p:cNvPr id="3" name="Picture 2" descr="https://hoc24.vn/source/KHTN%206/Ch%C6%B0%C6%A1ng%202/nhie%CC%A3%CC%82t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4757" y="1055932"/>
            <a:ext cx="4572000" cy="3429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096835" y="4705488"/>
            <a:ext cx="4575585" cy="830997"/>
          </a:xfrm>
          <a:prstGeom prst="rect">
            <a:avLst/>
          </a:prstGeom>
        </p:spPr>
        <p:txBody>
          <a:bodyPr wrap="square">
            <a:spAutoFit/>
          </a:bodyPr>
          <a:lstStyle/>
          <a:p>
            <a:r>
              <a:rPr lang="en-US" sz="2400" b="1" dirty="0" err="1">
                <a:solidFill>
                  <a:srgbClr val="660033"/>
                </a:solidFill>
                <a:latin typeface="Times New Roman" panose="02020603050405020304" pitchFamily="18" charset="0"/>
                <a:cs typeface="Times New Roman" panose="02020603050405020304" pitchFamily="18" charset="0"/>
              </a:rPr>
              <a:t>Sau</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một</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lúc</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rút</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các</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ngón</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tay</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ra</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rồi</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cùng</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nhúng</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vào</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cốc</a:t>
            </a:r>
            <a:r>
              <a:rPr lang="en-US" sz="2400" b="1" dirty="0">
                <a:solidFill>
                  <a:srgbClr val="660033"/>
                </a:solidFill>
                <a:latin typeface="Times New Roman" panose="02020603050405020304" pitchFamily="18" charset="0"/>
                <a:cs typeface="Times New Roman" panose="02020603050405020304" pitchFamily="18" charset="0"/>
              </a:rPr>
              <a:t> b.</a:t>
            </a:r>
          </a:p>
        </p:txBody>
      </p:sp>
      <p:sp>
        <p:nvSpPr>
          <p:cNvPr id="5" name="Rectangle 4"/>
          <p:cNvSpPr/>
          <p:nvPr/>
        </p:nvSpPr>
        <p:spPr>
          <a:xfrm>
            <a:off x="69138" y="4705488"/>
            <a:ext cx="4963238" cy="830997"/>
          </a:xfrm>
          <a:prstGeom prst="rect">
            <a:avLst/>
          </a:prstGeom>
        </p:spPr>
        <p:txBody>
          <a:bodyPr wrap="square">
            <a:spAutoFit/>
          </a:bodyPr>
          <a:lstStyle/>
          <a:p>
            <a:r>
              <a:rPr lang="en-US" sz="2400" b="1" dirty="0" err="1">
                <a:solidFill>
                  <a:srgbClr val="660033"/>
                </a:solidFill>
                <a:latin typeface="Times New Roman" panose="02020603050405020304" pitchFamily="18" charset="0"/>
                <a:cs typeface="Times New Roman" panose="02020603050405020304" pitchFamily="18" charset="0"/>
              </a:rPr>
              <a:t>Nhúng</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ngón</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tay</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trỏ</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phải</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vào</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cốc</a:t>
            </a:r>
            <a:r>
              <a:rPr lang="en-US" sz="2400" b="1" dirty="0">
                <a:solidFill>
                  <a:srgbClr val="660033"/>
                </a:solidFill>
                <a:latin typeface="Times New Roman" panose="02020603050405020304" pitchFamily="18" charset="0"/>
                <a:cs typeface="Times New Roman" panose="02020603050405020304" pitchFamily="18" charset="0"/>
              </a:rPr>
              <a:t> a, </a:t>
            </a:r>
            <a:r>
              <a:rPr lang="en-US" sz="2400" b="1" dirty="0" err="1">
                <a:solidFill>
                  <a:srgbClr val="660033"/>
                </a:solidFill>
                <a:latin typeface="Times New Roman" panose="02020603050405020304" pitchFamily="18" charset="0"/>
                <a:cs typeface="Times New Roman" panose="02020603050405020304" pitchFamily="18" charset="0"/>
              </a:rPr>
              <a:t>nhúng</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ngón</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tay</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trỏ</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trái</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vào</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cốc</a:t>
            </a:r>
            <a:r>
              <a:rPr lang="en-US" sz="2400" b="1" dirty="0">
                <a:solidFill>
                  <a:srgbClr val="660033"/>
                </a:solidFill>
                <a:latin typeface="Times New Roman" panose="02020603050405020304" pitchFamily="18" charset="0"/>
                <a:cs typeface="Times New Roman" panose="02020603050405020304" pitchFamily="18" charset="0"/>
              </a:rPr>
              <a:t> c.</a:t>
            </a:r>
          </a:p>
        </p:txBody>
      </p:sp>
      <p:pic>
        <p:nvPicPr>
          <p:cNvPr id="2050" name="Picture 2" descr="https://hoc24.vn/source/KHTN%206/Ch%C6%B0%C6%A1ng%202/nhie%CC%A3%CC%82t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42728" y="1049718"/>
            <a:ext cx="4572000" cy="3429001"/>
          </a:xfrm>
          <a:prstGeom prst="rect">
            <a:avLst/>
          </a:prstGeom>
          <a:solidFill>
            <a:srgbClr val="FF0000"/>
          </a:solidFill>
          <a:ln>
            <a:solidFill>
              <a:srgbClr val="C00000"/>
            </a:solidFill>
          </a:ln>
        </p:spPr>
      </p:pic>
      <p:cxnSp>
        <p:nvCxnSpPr>
          <p:cNvPr id="7" name="Straight Arrow Connector 6"/>
          <p:cNvCxnSpPr>
            <a:stCxn id="3" idx="3"/>
            <a:endCxn id="2050" idx="1"/>
          </p:cNvCxnSpPr>
          <p:nvPr/>
        </p:nvCxnSpPr>
        <p:spPr>
          <a:xfrm flipV="1">
            <a:off x="4836757" y="2764219"/>
            <a:ext cx="1705971" cy="621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62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050"/>
                                        </p:tgtEl>
                                        <p:attrNameLst>
                                          <p:attrName>style.visibility</p:attrName>
                                        </p:attrNameLst>
                                      </p:cBhvr>
                                      <p:to>
                                        <p:strVal val="visible"/>
                                      </p:to>
                                    </p:set>
                                    <p:animEffect transition="in" filter="circle(in)">
                                      <p:cBhvr>
                                        <p:cTn id="27" dur="2000"/>
                                        <p:tgtEl>
                                          <p:spTgt spid="205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0060" y="107561"/>
            <a:ext cx="5856090" cy="461665"/>
          </a:xfrm>
          <a:prstGeom prst="rect">
            <a:avLst/>
          </a:prstGeom>
        </p:spPr>
        <p:txBody>
          <a:bodyPr wrap="none">
            <a:spAutoFit/>
          </a:bodyPr>
          <a:lstStyle/>
          <a:p>
            <a:r>
              <a:rPr lang="en-US" sz="2400" b="1" dirty="0" err="1">
                <a:solidFill>
                  <a:srgbClr val="000099"/>
                </a:solidFill>
                <a:latin typeface="Times New Roman" panose="02020603050405020304" pitchFamily="18" charset="0"/>
                <a:cs typeface="Times New Roman" panose="02020603050405020304" pitchFamily="18" charset="0"/>
              </a:rPr>
              <a:t>Nhiệm</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err="1">
                <a:solidFill>
                  <a:srgbClr val="000099"/>
                </a:solidFill>
                <a:latin typeface="Times New Roman" panose="02020603050405020304" pitchFamily="18" charset="0"/>
                <a:cs typeface="Times New Roman" panose="02020603050405020304" pitchFamily="18" charset="0"/>
              </a:rPr>
              <a:t>vụ</a:t>
            </a:r>
            <a:r>
              <a:rPr lang="en-US" sz="2400" b="1" dirty="0">
                <a:solidFill>
                  <a:srgbClr val="000099"/>
                </a:solidFill>
                <a:latin typeface="Times New Roman" panose="02020603050405020304" pitchFamily="18" charset="0"/>
                <a:cs typeface="Times New Roman" panose="02020603050405020304" pitchFamily="18" charset="0"/>
              </a:rPr>
              <a:t> 1: </a:t>
            </a:r>
            <a:r>
              <a:rPr lang="en-US" sz="2400" b="1" dirty="0" err="1">
                <a:solidFill>
                  <a:srgbClr val="000099"/>
                </a:solidFill>
                <a:latin typeface="Times New Roman" panose="02020603050405020304" pitchFamily="18" charset="0"/>
                <a:cs typeface="Times New Roman" panose="02020603050405020304" pitchFamily="18" charset="0"/>
              </a:rPr>
              <a:t>Hoàn</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err="1">
                <a:solidFill>
                  <a:srgbClr val="000099"/>
                </a:solidFill>
                <a:latin typeface="Times New Roman" panose="02020603050405020304" pitchFamily="18" charset="0"/>
                <a:cs typeface="Times New Roman" panose="02020603050405020304" pitchFamily="18" charset="0"/>
              </a:rPr>
              <a:t>thành</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err="1">
                <a:solidFill>
                  <a:srgbClr val="000099"/>
                </a:solidFill>
                <a:latin typeface="Times New Roman" panose="02020603050405020304" pitchFamily="18" charset="0"/>
                <a:cs typeface="Times New Roman" panose="02020603050405020304" pitchFamily="18" charset="0"/>
              </a:rPr>
              <a:t>phiếu</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err="1">
                <a:solidFill>
                  <a:srgbClr val="000099"/>
                </a:solidFill>
                <a:latin typeface="Times New Roman" panose="02020603050405020304" pitchFamily="18" charset="0"/>
                <a:cs typeface="Times New Roman" panose="02020603050405020304" pitchFamily="18" charset="0"/>
              </a:rPr>
              <a:t>học</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err="1">
                <a:solidFill>
                  <a:srgbClr val="000099"/>
                </a:solidFill>
                <a:latin typeface="Times New Roman" panose="02020603050405020304" pitchFamily="18" charset="0"/>
                <a:cs typeface="Times New Roman" panose="02020603050405020304" pitchFamily="18" charset="0"/>
              </a:rPr>
              <a:t>tập</a:t>
            </a:r>
            <a:r>
              <a:rPr lang="en-US" sz="2400" b="1" dirty="0">
                <a:solidFill>
                  <a:srgbClr val="000099"/>
                </a:solidFill>
                <a:latin typeface="Times New Roman" panose="02020603050405020304" pitchFamily="18" charset="0"/>
                <a:cs typeface="Times New Roman" panose="02020603050405020304" pitchFamily="18" charset="0"/>
              </a:rPr>
              <a:t> 2.1:</a:t>
            </a:r>
          </a:p>
        </p:txBody>
      </p:sp>
      <p:sp>
        <p:nvSpPr>
          <p:cNvPr id="17" name="Rectangle 16"/>
          <p:cNvSpPr/>
          <p:nvPr/>
        </p:nvSpPr>
        <p:spPr>
          <a:xfrm>
            <a:off x="4464424" y="2347418"/>
            <a:ext cx="886781" cy="461665"/>
          </a:xfrm>
          <a:prstGeom prst="rect">
            <a:avLst/>
          </a:prstGeom>
        </p:spPr>
        <p:txBody>
          <a:bodyPr wrap="none">
            <a:spAutoFit/>
          </a:bodyPr>
          <a:lstStyle/>
          <a:p>
            <a:r>
              <a:rPr lang="en-US" sz="2400" b="1" dirty="0" err="1">
                <a:solidFill>
                  <a:srgbClr val="660033"/>
                </a:solidFill>
                <a:latin typeface="Times New Roman" panose="02020603050405020304" pitchFamily="18" charset="0"/>
                <a:cs typeface="Times New Roman" panose="02020603050405020304" pitchFamily="18" charset="0"/>
              </a:rPr>
              <a:t>Lạnh</a:t>
            </a:r>
            <a:endParaRPr lang="en-US" sz="2400" b="1" dirty="0">
              <a:solidFill>
                <a:srgbClr val="660033"/>
              </a:solidFill>
              <a:latin typeface="Times New Roman" panose="02020603050405020304" pitchFamily="18" charset="0"/>
              <a:cs typeface="Times New Roman" panose="02020603050405020304" pitchFamily="18" charset="0"/>
            </a:endParaRPr>
          </a:p>
        </p:txBody>
      </p:sp>
      <p:sp>
        <p:nvSpPr>
          <p:cNvPr id="18" name="Rectangle 17"/>
          <p:cNvSpPr/>
          <p:nvPr/>
        </p:nvSpPr>
        <p:spPr>
          <a:xfrm>
            <a:off x="6701912" y="2347418"/>
            <a:ext cx="1476686" cy="461665"/>
          </a:xfrm>
          <a:prstGeom prst="rect">
            <a:avLst/>
          </a:prstGeom>
        </p:spPr>
        <p:txBody>
          <a:bodyPr wrap="none">
            <a:spAutoFit/>
          </a:bodyPr>
          <a:lstStyle/>
          <a:p>
            <a:r>
              <a:rPr lang="vi-VN" sz="2400" b="1" dirty="0">
                <a:solidFill>
                  <a:srgbClr val="660033"/>
                </a:solidFill>
                <a:latin typeface="Times New Roman" panose="02020603050405020304" pitchFamily="18" charset="0"/>
                <a:cs typeface="Times New Roman" panose="02020603050405020304" pitchFamily="18" charset="0"/>
              </a:rPr>
              <a:t>Nóng hơn</a:t>
            </a:r>
            <a:endParaRPr lang="en-US" sz="2400" b="1" dirty="0">
              <a:solidFill>
                <a:srgbClr val="660033"/>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6701912" y="2964967"/>
            <a:ext cx="1476686" cy="461665"/>
          </a:xfrm>
          <a:prstGeom prst="rect">
            <a:avLst/>
          </a:prstGeom>
        </p:spPr>
        <p:txBody>
          <a:bodyPr wrap="none">
            <a:spAutoFit/>
          </a:bodyPr>
          <a:lstStyle/>
          <a:p>
            <a:r>
              <a:rPr lang="vi-VN" sz="2400" b="1" dirty="0">
                <a:solidFill>
                  <a:srgbClr val="660033"/>
                </a:solidFill>
                <a:latin typeface="Times New Roman" panose="02020603050405020304" pitchFamily="18" charset="0"/>
                <a:cs typeface="Times New Roman" panose="02020603050405020304" pitchFamily="18" charset="0"/>
              </a:rPr>
              <a:t>Lạnh hơn</a:t>
            </a:r>
            <a:endParaRPr lang="en-US" sz="2400" b="1" dirty="0">
              <a:solidFill>
                <a:srgbClr val="660033"/>
              </a:solidFill>
              <a:latin typeface="Times New Roman" panose="02020603050405020304" pitchFamily="18" charset="0"/>
              <a:cs typeface="Times New Roman" panose="02020603050405020304" pitchFamily="18" charset="0"/>
            </a:endParaRPr>
          </a:p>
        </p:txBody>
      </p:sp>
      <p:sp>
        <p:nvSpPr>
          <p:cNvPr id="20" name="Rectangle 19"/>
          <p:cNvSpPr/>
          <p:nvPr/>
        </p:nvSpPr>
        <p:spPr>
          <a:xfrm>
            <a:off x="9500797" y="2964967"/>
            <a:ext cx="886781" cy="461665"/>
          </a:xfrm>
          <a:prstGeom prst="rect">
            <a:avLst/>
          </a:prstGeom>
        </p:spPr>
        <p:txBody>
          <a:bodyPr wrap="none">
            <a:spAutoFit/>
          </a:bodyPr>
          <a:lstStyle/>
          <a:p>
            <a:r>
              <a:rPr lang="en-US" sz="2400" b="1" dirty="0" err="1">
                <a:solidFill>
                  <a:srgbClr val="660033"/>
                </a:solidFill>
                <a:latin typeface="Times New Roman" panose="02020603050405020304" pitchFamily="18" charset="0"/>
                <a:cs typeface="Times New Roman" panose="02020603050405020304" pitchFamily="18" charset="0"/>
              </a:rPr>
              <a:t>Nóng</a:t>
            </a:r>
            <a:endParaRPr lang="en-US" sz="2400" b="1" dirty="0">
              <a:solidFill>
                <a:srgbClr val="660033"/>
              </a:solidFill>
              <a:latin typeface="Times New Roman" panose="02020603050405020304" pitchFamily="18" charset="0"/>
              <a:cs typeface="Times New Roman" panose="02020603050405020304" pitchFamily="18" charset="0"/>
            </a:endParaRPr>
          </a:p>
        </p:txBody>
      </p:sp>
      <p:pic>
        <p:nvPicPr>
          <p:cNvPr id="21" name="Picture 20"/>
          <p:cNvPicPr>
            <a:picLocks noChangeAspect="1"/>
          </p:cNvPicPr>
          <p:nvPr/>
        </p:nvPicPr>
        <p:blipFill>
          <a:blip r:embed="rId2"/>
          <a:stretch>
            <a:fillRect/>
          </a:stretch>
        </p:blipFill>
        <p:spPr>
          <a:xfrm>
            <a:off x="236198" y="851887"/>
            <a:ext cx="11528535" cy="2670279"/>
          </a:xfrm>
          <a:prstGeom prst="rect">
            <a:avLst/>
          </a:prstGeom>
        </p:spPr>
      </p:pic>
    </p:spTree>
    <p:extLst>
      <p:ext uri="{BB962C8B-B14F-4D97-AF65-F5344CB8AC3E}">
        <p14:creationId xmlns:p14="http://schemas.microsoft.com/office/powerpoint/2010/main" val="216599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circle(in)">
                                      <p:cBhvr>
                                        <p:cTn id="12" dur="20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additive="base">
                                        <p:cTn id="24" dur="500" fill="hold"/>
                                        <p:tgtEl>
                                          <p:spTgt spid="18"/>
                                        </p:tgtEl>
                                        <p:attrNameLst>
                                          <p:attrName>ppt_x</p:attrName>
                                        </p:attrNameLst>
                                      </p:cBhvr>
                                      <p:tavLst>
                                        <p:tav tm="0">
                                          <p:val>
                                            <p:strVal val="#ppt_x"/>
                                          </p:val>
                                        </p:tav>
                                        <p:tav tm="100000">
                                          <p:val>
                                            <p:strVal val="#ppt_x"/>
                                          </p:val>
                                        </p:tav>
                                      </p:tavLst>
                                    </p:anim>
                                    <p:anim calcmode="lin" valueType="num">
                                      <p:cBhvr additive="base">
                                        <p:cTn id="2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down)">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circle(in)">
                                      <p:cBhvr>
                                        <p:cTn id="3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8" grpId="0"/>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616" y="2830800"/>
            <a:ext cx="11800765" cy="1569660"/>
          </a:xfrm>
          <a:prstGeom prst="rect">
            <a:avLst/>
          </a:prstGeom>
        </p:spPr>
        <p:txBody>
          <a:bodyPr wrap="square">
            <a:spAutoFit/>
          </a:bodyPr>
          <a:lstStyle/>
          <a:p>
            <a:r>
              <a:rPr lang="vi-VN" sz="2400" b="1" dirty="0">
                <a:solidFill>
                  <a:srgbClr val="000099"/>
                </a:solidFill>
                <a:latin typeface="Times New Roman" panose="02020603050405020304" pitchFamily="18" charset="0"/>
                <a:cs typeface="Times New Roman" panose="02020603050405020304" pitchFamily="18" charset="0"/>
              </a:rPr>
              <a:t>Nhiệm vụ 2:  Trả lời câu hỏi “ Theo em, nước trong côc b nóng hơn nước trong cốc nào và lạnh hơn nước trong cốc nào? Nước trong cốc nào có nhiệt độ cao nhất, nước trong cốc nào có nhiệt độ thấp nhất? Vậy nhiệt độ là gì? Cảm giác của tay có cho ta biết chính xác nhiệt độ của vật không?</a:t>
            </a:r>
            <a:endParaRPr lang="en-US" sz="2400" b="1" dirty="0">
              <a:solidFill>
                <a:srgbClr val="000099"/>
              </a:solidFill>
              <a:latin typeface="Times New Roman" panose="02020603050405020304" pitchFamily="18" charset="0"/>
              <a:cs typeface="Times New Roman" panose="02020603050405020304" pitchFamily="18" charset="0"/>
            </a:endParaRPr>
          </a:p>
        </p:txBody>
      </p:sp>
      <p:sp>
        <p:nvSpPr>
          <p:cNvPr id="5" name="Rectangle 4"/>
          <p:cNvSpPr/>
          <p:nvPr/>
        </p:nvSpPr>
        <p:spPr>
          <a:xfrm>
            <a:off x="95168" y="4400460"/>
            <a:ext cx="11327641" cy="1938992"/>
          </a:xfrm>
          <a:prstGeom prst="rect">
            <a:avLst/>
          </a:prstGeom>
        </p:spPr>
        <p:txBody>
          <a:bodyPr wrap="square">
            <a:spAutoFit/>
          </a:bodyPr>
          <a:lstStyle/>
          <a:p>
            <a:r>
              <a:rPr lang="vi-VN" sz="2400" b="1" dirty="0">
                <a:solidFill>
                  <a:srgbClr val="006600"/>
                </a:solidFill>
                <a:latin typeface="Times New Roman" panose="02020603050405020304" pitchFamily="18" charset="0"/>
                <a:cs typeface="Times New Roman" panose="02020603050405020304" pitchFamily="18" charset="0"/>
              </a:rPr>
              <a:t>-Theo em, nước trong côc b nóng hơn nước trong cốc a và lạnh hơn nước trong cốc c.</a:t>
            </a:r>
          </a:p>
          <a:p>
            <a:r>
              <a:rPr lang="en-US" sz="2400" b="1" dirty="0">
                <a:solidFill>
                  <a:srgbClr val="006600"/>
                </a:solidFill>
                <a:latin typeface="Times New Roman" panose="02020603050405020304" pitchFamily="18" charset="0"/>
                <a:cs typeface="Times New Roman" panose="02020603050405020304" pitchFamily="18" charset="0"/>
              </a:rPr>
              <a:t>-</a:t>
            </a:r>
            <a:r>
              <a:rPr lang="vi-VN" sz="2400" b="1" dirty="0">
                <a:solidFill>
                  <a:srgbClr val="006600"/>
                </a:solidFill>
                <a:latin typeface="Times New Roman" panose="02020603050405020304" pitchFamily="18" charset="0"/>
                <a:cs typeface="Times New Roman" panose="02020603050405020304" pitchFamily="18" charset="0"/>
              </a:rPr>
              <a:t>Nước trong cốc c có nhiệt độ cao nhất, nước trong cốc a có nhiệt độ thấp nhất </a:t>
            </a:r>
            <a:endParaRPr lang="en-US" sz="2400" b="1" dirty="0">
              <a:solidFill>
                <a:srgbClr val="006600"/>
              </a:solidFill>
              <a:latin typeface="Times New Roman" panose="02020603050405020304" pitchFamily="18" charset="0"/>
              <a:cs typeface="Times New Roman" panose="02020603050405020304" pitchFamily="18" charset="0"/>
            </a:endParaRPr>
          </a:p>
          <a:p>
            <a:r>
              <a:rPr lang="vi-VN" sz="2400" b="1" dirty="0">
                <a:solidFill>
                  <a:srgbClr val="006600"/>
                </a:solidFill>
                <a:latin typeface="Times New Roman" panose="02020603050405020304" pitchFamily="18" charset="0"/>
                <a:cs typeface="Times New Roman" panose="02020603050405020304" pitchFamily="18" charset="0"/>
              </a:rPr>
              <a:t>- Vậy nhiệt độ là số đo độ “nóng”, “ lạnh” của vật.</a:t>
            </a:r>
          </a:p>
          <a:p>
            <a:r>
              <a:rPr lang="vi-VN" sz="2400" b="1" dirty="0">
                <a:solidFill>
                  <a:srgbClr val="006600"/>
                </a:solidFill>
                <a:latin typeface="Times New Roman" panose="02020603050405020304" pitchFamily="18" charset="0"/>
                <a:cs typeface="Times New Roman" panose="02020603050405020304" pitchFamily="18" charset="0"/>
              </a:rPr>
              <a:t>- Cảm giác của tay không cho ta biết chính xác nhiệt độ của vật. Để biết chính xác nhiệt độ của vật người ta dùng nhiệt kế theo thang đo xác định để đo nhiệt độ.</a:t>
            </a:r>
          </a:p>
        </p:txBody>
      </p:sp>
      <p:pic>
        <p:nvPicPr>
          <p:cNvPr id="6" name="Picture 5"/>
          <p:cNvPicPr>
            <a:picLocks noChangeAspect="1"/>
          </p:cNvPicPr>
          <p:nvPr/>
        </p:nvPicPr>
        <p:blipFill>
          <a:blip r:embed="rId2"/>
          <a:stretch>
            <a:fillRect/>
          </a:stretch>
        </p:blipFill>
        <p:spPr>
          <a:xfrm>
            <a:off x="95168" y="123941"/>
            <a:ext cx="11528535" cy="2706859"/>
          </a:xfrm>
          <a:prstGeom prst="rect">
            <a:avLst/>
          </a:prstGeom>
        </p:spPr>
      </p:pic>
    </p:spTree>
    <p:extLst>
      <p:ext uri="{BB962C8B-B14F-4D97-AF65-F5344CB8AC3E}">
        <p14:creationId xmlns:p14="http://schemas.microsoft.com/office/powerpoint/2010/main" val="2943295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down)">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1000"/>
                                        <p:tgtEl>
                                          <p:spTgt spid="5">
                                            <p:txEl>
                                              <p:pRg st="2" end="2"/>
                                            </p:txEl>
                                          </p:spTgt>
                                        </p:tgtEl>
                                      </p:cBhvr>
                                    </p:animEffect>
                                    <p:anim calcmode="lin" valueType="num">
                                      <p:cBhvr>
                                        <p:cTn id="2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circle(in)">
                                      <p:cBhvr>
                                        <p:cTn id="29"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2068" y="0"/>
            <a:ext cx="4146520" cy="461665"/>
          </a:xfrm>
          <a:prstGeom prst="rect">
            <a:avLst/>
          </a:prstGeom>
        </p:spPr>
        <p:txBody>
          <a:bodyPr wrap="none">
            <a:spAutoFit/>
          </a:bodyPr>
          <a:lstStyle/>
          <a:p>
            <a:pPr lvl="0" fontAlgn="base"/>
            <a:r>
              <a:rPr lang="vi-VN" sz="2400" b="1" dirty="0">
                <a:solidFill>
                  <a:srgbClr val="990099"/>
                </a:solidFill>
                <a:latin typeface="Times New Roman" panose="02020603050405020304" pitchFamily="18" charset="0"/>
              </a:rPr>
              <a:t>BÀI 4 : ĐO NHIỆT ĐỘ(3 tiết)</a:t>
            </a:r>
          </a:p>
        </p:txBody>
      </p:sp>
      <p:sp>
        <p:nvSpPr>
          <p:cNvPr id="5" name="Rectangle 4"/>
          <p:cNvSpPr/>
          <p:nvPr/>
        </p:nvSpPr>
        <p:spPr>
          <a:xfrm>
            <a:off x="0" y="461665"/>
            <a:ext cx="3752950" cy="461665"/>
          </a:xfrm>
          <a:prstGeom prst="rect">
            <a:avLst/>
          </a:prstGeom>
        </p:spPr>
        <p:txBody>
          <a:bodyPr wrap="none">
            <a:spAutoFit/>
          </a:bodyPr>
          <a:lstStyle/>
          <a:p>
            <a:r>
              <a:rPr lang="en-US" sz="2400" b="1" dirty="0">
                <a:solidFill>
                  <a:srgbClr val="006600"/>
                </a:solidFill>
                <a:latin typeface="Times New Roman" panose="02020603050405020304" pitchFamily="18" charset="0"/>
                <a:cs typeface="Times New Roman" panose="02020603050405020304" pitchFamily="18" charset="0"/>
              </a:rPr>
              <a:t>I. </a:t>
            </a:r>
            <a:r>
              <a:rPr lang="en-US" sz="2400" b="1" dirty="0" err="1">
                <a:solidFill>
                  <a:srgbClr val="006600"/>
                </a:solidFill>
                <a:latin typeface="Times New Roman" panose="02020603050405020304" pitchFamily="18" charset="0"/>
                <a:cs typeface="Times New Roman" panose="02020603050405020304" pitchFamily="18" charset="0"/>
              </a:rPr>
              <a:t>Nhiệt</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độ</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và</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độ</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nóng</a:t>
            </a:r>
            <a:r>
              <a:rPr lang="en-US" sz="2400" b="1" dirty="0">
                <a:solidFill>
                  <a:srgbClr val="006600"/>
                </a:solidFill>
                <a:latin typeface="Times New Roman" panose="02020603050405020304" pitchFamily="18" charset="0"/>
                <a:cs typeface="Times New Roman" panose="02020603050405020304" pitchFamily="18" charset="0"/>
              </a:rPr>
              <a:t> </a:t>
            </a:r>
            <a:r>
              <a:rPr lang="en-US" sz="2400" b="1" dirty="0" err="1">
                <a:solidFill>
                  <a:srgbClr val="006600"/>
                </a:solidFill>
                <a:latin typeface="Times New Roman" panose="02020603050405020304" pitchFamily="18" charset="0"/>
                <a:cs typeface="Times New Roman" panose="02020603050405020304" pitchFamily="18" charset="0"/>
              </a:rPr>
              <a:t>lạnh</a:t>
            </a:r>
            <a:endParaRPr lang="en-US" sz="2400" b="1" dirty="0">
              <a:solidFill>
                <a:srgbClr val="0066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4686" y="923330"/>
            <a:ext cx="1851789" cy="461665"/>
          </a:xfrm>
          <a:prstGeom prst="rect">
            <a:avLst/>
          </a:prstGeom>
        </p:spPr>
        <p:txBody>
          <a:bodyPr wrap="none">
            <a:spAutoFit/>
          </a:bodyPr>
          <a:lstStyle/>
          <a:p>
            <a:r>
              <a:rPr lang="en-US" sz="2400" b="1" dirty="0">
                <a:solidFill>
                  <a:srgbClr val="660033"/>
                </a:solidFill>
                <a:latin typeface="Times New Roman" panose="02020603050405020304" pitchFamily="18" charset="0"/>
                <a:cs typeface="Times New Roman" panose="02020603050405020304" pitchFamily="18" charset="0"/>
              </a:rPr>
              <a:t>*</a:t>
            </a:r>
            <a:r>
              <a:rPr lang="en-US" sz="2400" b="1" dirty="0" err="1">
                <a:solidFill>
                  <a:srgbClr val="660033"/>
                </a:solidFill>
                <a:latin typeface="Times New Roman" panose="02020603050405020304" pitchFamily="18" charset="0"/>
                <a:cs typeface="Times New Roman" panose="02020603050405020304" pitchFamily="18" charset="0"/>
              </a:rPr>
              <a:t>Thí</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nghiệm</a:t>
            </a:r>
            <a:endParaRPr lang="en-US" sz="2400" b="1" dirty="0">
              <a:solidFill>
                <a:srgbClr val="660033"/>
              </a:solidFill>
              <a:latin typeface="Times New Roman" panose="02020603050405020304" pitchFamily="18" charset="0"/>
              <a:cs typeface="Times New Roman" panose="02020603050405020304" pitchFamily="18" charset="0"/>
            </a:endParaRPr>
          </a:p>
        </p:txBody>
      </p:sp>
      <p:cxnSp>
        <p:nvCxnSpPr>
          <p:cNvPr id="9" name="Straight Connector 8"/>
          <p:cNvCxnSpPr>
            <a:stCxn id="2" idx="2"/>
          </p:cNvCxnSpPr>
          <p:nvPr/>
        </p:nvCxnSpPr>
        <p:spPr>
          <a:xfrm>
            <a:off x="5635328" y="461665"/>
            <a:ext cx="0" cy="639633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1026" name="Picture 2" descr="https://hoc24.vn/source/KHTN%206/Ch%C6%B0%C6%A1ng%202/nhie%CC%A3%CC%82t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969521" y="1492746"/>
            <a:ext cx="4572000" cy="342900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0" y="1384995"/>
            <a:ext cx="1552028" cy="461665"/>
          </a:xfrm>
          <a:prstGeom prst="rect">
            <a:avLst/>
          </a:prstGeom>
        </p:spPr>
        <p:txBody>
          <a:bodyPr wrap="none">
            <a:spAutoFit/>
          </a:bodyPr>
          <a:lstStyle/>
          <a:p>
            <a:r>
              <a:rPr lang="en-US" sz="2400" b="1" dirty="0">
                <a:solidFill>
                  <a:srgbClr val="660033"/>
                </a:solidFill>
                <a:latin typeface="Times New Roman" panose="02020603050405020304" pitchFamily="18" charset="0"/>
                <a:cs typeface="Times New Roman" panose="02020603050405020304" pitchFamily="18" charset="0"/>
              </a:rPr>
              <a:t>*</a:t>
            </a:r>
            <a:r>
              <a:rPr lang="en-US" sz="2400" b="1" dirty="0" err="1">
                <a:solidFill>
                  <a:srgbClr val="660033"/>
                </a:solidFill>
                <a:latin typeface="Times New Roman" panose="02020603050405020304" pitchFamily="18" charset="0"/>
                <a:cs typeface="Times New Roman" panose="02020603050405020304" pitchFamily="18" charset="0"/>
              </a:rPr>
              <a:t>Kết</a:t>
            </a:r>
            <a:r>
              <a:rPr lang="en-US" sz="2400" b="1" dirty="0">
                <a:solidFill>
                  <a:srgbClr val="660033"/>
                </a:solidFill>
                <a:latin typeface="Times New Roman" panose="02020603050405020304" pitchFamily="18" charset="0"/>
                <a:cs typeface="Times New Roman" panose="02020603050405020304" pitchFamily="18" charset="0"/>
              </a:rPr>
              <a:t> </a:t>
            </a:r>
            <a:r>
              <a:rPr lang="en-US" sz="2400" b="1" dirty="0" err="1">
                <a:solidFill>
                  <a:srgbClr val="660033"/>
                </a:solidFill>
                <a:latin typeface="Times New Roman" panose="02020603050405020304" pitchFamily="18" charset="0"/>
                <a:cs typeface="Times New Roman" panose="02020603050405020304" pitchFamily="18" charset="0"/>
              </a:rPr>
              <a:t>luận</a:t>
            </a:r>
            <a:r>
              <a:rPr lang="en-US" sz="2400" b="1" dirty="0">
                <a:solidFill>
                  <a:srgbClr val="660033"/>
                </a:solidFill>
                <a:latin typeface="Times New Roman" panose="02020603050405020304" pitchFamily="18" charset="0"/>
                <a:cs typeface="Times New Roman" panose="02020603050405020304" pitchFamily="18" charset="0"/>
              </a:rPr>
              <a:t>.</a:t>
            </a:r>
          </a:p>
        </p:txBody>
      </p:sp>
      <p:sp>
        <p:nvSpPr>
          <p:cNvPr id="4" name="Rectangle 3"/>
          <p:cNvSpPr/>
          <p:nvPr/>
        </p:nvSpPr>
        <p:spPr>
          <a:xfrm>
            <a:off x="24686" y="1846660"/>
            <a:ext cx="5610642" cy="1938992"/>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Nhiệt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nóng</a:t>
            </a:r>
            <a:r>
              <a:rPr lang="en-US" sz="2400" b="1" dirty="0">
                <a:latin typeface="Times New Roman" panose="02020603050405020304" pitchFamily="18" charset="0"/>
                <a:cs typeface="Times New Roman" panose="02020603050405020304" pitchFamily="18" charset="0"/>
              </a:rPr>
              <a:t>”, “ </a:t>
            </a:r>
            <a:r>
              <a:rPr lang="en-US" sz="2400" b="1" dirty="0" err="1">
                <a:latin typeface="Times New Roman" panose="02020603050405020304" pitchFamily="18" charset="0"/>
                <a:cs typeface="Times New Roman" panose="02020603050405020304" pitchFamily="18" charset="0"/>
              </a:rPr>
              <a:t>lạnh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vật</a:t>
            </a:r>
            <a:r>
              <a:rPr lang="en-US" sz="2400" b="1" dirty="0">
                <a:latin typeface="Times New Roman" panose="02020603050405020304" pitchFamily="18" charset="0"/>
                <a:cs typeface="Times New Roman" panose="02020603050405020304" pitchFamily="18" charset="0"/>
              </a:rPr>
              <a:t>.</a:t>
            </a:r>
          </a:p>
          <a:p>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Dựa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ta </a:t>
            </a:r>
            <a:r>
              <a:rPr lang="en-US" sz="2400" b="1" dirty="0" err="1">
                <a:latin typeface="Times New Roman" panose="02020603050405020304" pitchFamily="18" charset="0"/>
                <a:cs typeface="Times New Roman" panose="02020603050405020304" pitchFamily="18" charset="0"/>
              </a:rPr>
              <a:t>để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cảm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nóng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một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vật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không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xác</a:t>
            </a:r>
            <a:r>
              <a:rPr lang="en-US" sz="2400" b="1" dirty="0">
                <a:latin typeface="Times New Roman" panose="02020603050405020304" pitchFamily="18" charset="0"/>
                <a:cs typeface="Times New Roman" panose="02020603050405020304" pitchFamily="18" charset="0"/>
              </a:rPr>
              <a:t>. </a:t>
            </a:r>
          </a:p>
        </p:txBody>
      </p:sp>
      <p:sp>
        <p:nvSpPr>
          <p:cNvPr id="7" name="Rectangle 6"/>
          <p:cNvSpPr/>
          <p:nvPr/>
        </p:nvSpPr>
        <p:spPr>
          <a:xfrm>
            <a:off x="24685" y="3785652"/>
            <a:ext cx="5610642" cy="1569660"/>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a:t>
            </a:r>
            <a:r>
              <a:rPr lang="vi-VN" sz="2400" b="1" dirty="0">
                <a:latin typeface="Times New Roman" panose="02020603050405020304" pitchFamily="18" charset="0"/>
                <a:cs typeface="Times New Roman" panose="02020603050405020304" pitchFamily="18" charset="0"/>
              </a:rPr>
              <a:t>Độ nóng hay lạnh của một vật được xác định thông qua nhiệt độ của nó. Vật nóng có nhiệt độ cao hơn vật lạnh. Nhiệt độ là số đo độ "nóng", "lạnh" của vật.</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76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4"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415</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trang mai</cp:lastModifiedBy>
  <cp:revision>16</cp:revision>
  <dcterms:created xsi:type="dcterms:W3CDTF">2022-09-21T10:50:06Z</dcterms:created>
  <dcterms:modified xsi:type="dcterms:W3CDTF">2023-10-28T09:47:12Z</dcterms:modified>
</cp:coreProperties>
</file>