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6" r:id="rId3"/>
    <p:sldMasterId id="2147483688" r:id="rId4"/>
  </p:sldMasterIdLst>
  <p:notesMasterIdLst>
    <p:notesMasterId r:id="rId33"/>
  </p:notesMasterIdLst>
  <p:sldIdLst>
    <p:sldId id="294" r:id="rId5"/>
    <p:sldId id="258" r:id="rId6"/>
    <p:sldId id="259" r:id="rId7"/>
    <p:sldId id="260" r:id="rId8"/>
    <p:sldId id="261" r:id="rId9"/>
    <p:sldId id="262" r:id="rId10"/>
    <p:sldId id="263" r:id="rId11"/>
    <p:sldId id="298" r:id="rId12"/>
    <p:sldId id="264" r:id="rId13"/>
    <p:sldId id="265" r:id="rId14"/>
    <p:sldId id="266" r:id="rId15"/>
    <p:sldId id="267" r:id="rId16"/>
    <p:sldId id="270" r:id="rId17"/>
    <p:sldId id="271" r:id="rId18"/>
    <p:sldId id="272" r:id="rId19"/>
    <p:sldId id="273" r:id="rId20"/>
    <p:sldId id="295" r:id="rId21"/>
    <p:sldId id="279" r:id="rId22"/>
    <p:sldId id="280" r:id="rId23"/>
    <p:sldId id="281" r:id="rId24"/>
    <p:sldId id="296" r:id="rId25"/>
    <p:sldId id="283" r:id="rId26"/>
    <p:sldId id="284" r:id="rId27"/>
    <p:sldId id="288" r:id="rId28"/>
    <p:sldId id="289" r:id="rId29"/>
    <p:sldId id="297" r:id="rId30"/>
    <p:sldId id="290" r:id="rId31"/>
    <p:sldId id="291" r:id="rId32"/>
  </p:sldIdLst>
  <p:sldSz cx="9144000" cy="5145088"/>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Erica On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WboCgkT4nXOefoFmGeVBGy63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9D4DCE-4730-4DD5-81E1-E949EA677464}">
  <a:tblStyle styleId="{2C9D4DCE-4730-4DD5-81E1-E949EA67746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8"/>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82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68" name="Google Shape;16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57202" y="204852"/>
            <a:ext cx="3008313" cy="871807"/>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0"/>
          <p:cNvSpPr txBox="1">
            <a:spLocks noGrp="1"/>
          </p:cNvSpPr>
          <p:nvPr>
            <p:ph type="body" idx="1"/>
          </p:nvPr>
        </p:nvSpPr>
        <p:spPr>
          <a:xfrm>
            <a:off x="3575050" y="204851"/>
            <a:ext cx="5111750" cy="439119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0"/>
          <p:cNvSpPr txBox="1">
            <a:spLocks noGrp="1"/>
          </p:cNvSpPr>
          <p:nvPr>
            <p:ph type="body" idx="2"/>
          </p:nvPr>
        </p:nvSpPr>
        <p:spPr>
          <a:xfrm>
            <a:off x="457202" y="1076659"/>
            <a:ext cx="3008313" cy="351938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50"/>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1792288" y="3601561"/>
            <a:ext cx="5486400" cy="425185"/>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51"/>
          <p:cNvSpPr>
            <a:spLocks noGrp="1"/>
          </p:cNvSpPr>
          <p:nvPr>
            <p:ph type="pic" idx="2"/>
          </p:nvPr>
        </p:nvSpPr>
        <p:spPr>
          <a:xfrm>
            <a:off x="1792288" y="459724"/>
            <a:ext cx="5486400" cy="3087053"/>
          </a:xfrm>
          <a:prstGeom prst="rect">
            <a:avLst/>
          </a:prstGeom>
          <a:noFill/>
          <a:ln>
            <a:noFill/>
          </a:ln>
        </p:spPr>
      </p:sp>
      <p:sp>
        <p:nvSpPr>
          <p:cNvPr id="54" name="Google Shape;54;p51"/>
          <p:cNvSpPr txBox="1">
            <a:spLocks noGrp="1"/>
          </p:cNvSpPr>
          <p:nvPr>
            <p:ph type="body" idx="1"/>
          </p:nvPr>
        </p:nvSpPr>
        <p:spPr>
          <a:xfrm>
            <a:off x="1792288" y="4026746"/>
            <a:ext cx="5486400" cy="60383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51"/>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51"/>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51"/>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57200" y="206043"/>
            <a:ext cx="8229600" cy="857515"/>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52"/>
          <p:cNvSpPr txBox="1">
            <a:spLocks noGrp="1"/>
          </p:cNvSpPr>
          <p:nvPr>
            <p:ph type="body" idx="1"/>
          </p:nvPr>
        </p:nvSpPr>
        <p:spPr>
          <a:xfrm rot="5400000">
            <a:off x="2874241" y="-1216519"/>
            <a:ext cx="3395520" cy="82296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2"/>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52"/>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64"/>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840" indent="0" algn="ctr">
              <a:buNone/>
              <a:defRPr sz="1500"/>
            </a:lvl2pPr>
            <a:lvl3pPr marL="685680" indent="0" algn="ctr">
              <a:buNone/>
              <a:defRPr sz="1400"/>
            </a:lvl3pPr>
            <a:lvl4pPr marL="1028520" indent="0" algn="ctr">
              <a:buNone/>
              <a:defRPr sz="1200"/>
            </a:lvl4pPr>
            <a:lvl5pPr marL="1371360" indent="0" algn="ctr">
              <a:buNone/>
              <a:defRPr sz="1200"/>
            </a:lvl5pPr>
            <a:lvl6pPr marL="1714200" indent="0" algn="ctr">
              <a:buNone/>
              <a:defRPr sz="1200"/>
            </a:lvl6pPr>
            <a:lvl7pPr marL="2057040" indent="0" algn="ctr">
              <a:buNone/>
              <a:defRPr sz="1200"/>
            </a:lvl7pPr>
            <a:lvl8pPr marL="2399880" indent="0" algn="ctr">
              <a:buNone/>
              <a:defRPr sz="1200"/>
            </a:lvl8pPr>
            <a:lvl9pPr marL="274272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10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840" indent="0">
              <a:buNone/>
              <a:defRPr sz="1500">
                <a:solidFill>
                  <a:schemeClr val="tx1">
                    <a:tint val="75000"/>
                  </a:schemeClr>
                </a:solidFill>
              </a:defRPr>
            </a:lvl2pPr>
            <a:lvl3pPr marL="685680" indent="0">
              <a:buNone/>
              <a:defRPr sz="1400">
                <a:solidFill>
                  <a:schemeClr val="tx1">
                    <a:tint val="75000"/>
                  </a:schemeClr>
                </a:solidFill>
              </a:defRPr>
            </a:lvl3pPr>
            <a:lvl4pPr marL="1028520" indent="0">
              <a:buNone/>
              <a:defRPr sz="1200">
                <a:solidFill>
                  <a:schemeClr val="tx1">
                    <a:tint val="75000"/>
                  </a:schemeClr>
                </a:solidFill>
              </a:defRPr>
            </a:lvl4pPr>
            <a:lvl5pPr marL="1371360" indent="0">
              <a:buNone/>
              <a:defRPr sz="1200">
                <a:solidFill>
                  <a:schemeClr val="tx1">
                    <a:tint val="75000"/>
                  </a:schemeClr>
                </a:solidFill>
              </a:defRPr>
            </a:lvl5pPr>
            <a:lvl6pPr marL="1714200" indent="0">
              <a:buNone/>
              <a:defRPr sz="1200">
                <a:solidFill>
                  <a:schemeClr val="tx1">
                    <a:tint val="75000"/>
                  </a:schemeClr>
                </a:solidFill>
              </a:defRPr>
            </a:lvl6pPr>
            <a:lvl7pPr marL="2057040" indent="0">
              <a:buNone/>
              <a:defRPr sz="1200">
                <a:solidFill>
                  <a:schemeClr val="tx1">
                    <a:tint val="75000"/>
                  </a:schemeClr>
                </a:solidFill>
              </a:defRPr>
            </a:lvl7pPr>
            <a:lvl8pPr marL="2399880" indent="0">
              <a:buNone/>
              <a:defRPr sz="1200">
                <a:solidFill>
                  <a:schemeClr val="tx1">
                    <a:tint val="75000"/>
                  </a:schemeClr>
                </a:solidFill>
              </a:defRPr>
            </a:lvl8pPr>
            <a:lvl9pPr marL="274272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4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4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a:t>Click to edit Master title style</a:t>
            </a:r>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6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1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799"/>
            <a:ext cx="4629150" cy="3656347"/>
          </a:xfrm>
        </p:spPr>
        <p:txBody>
          <a:bodyPr/>
          <a:lstStyle>
            <a:lvl1pPr marL="0" indent="0">
              <a:buNone/>
              <a:defRPr sz="2400"/>
            </a:lvl1pPr>
            <a:lvl2pPr marL="342840" indent="0">
              <a:buNone/>
              <a:defRPr sz="2100"/>
            </a:lvl2pPr>
            <a:lvl3pPr marL="685680" indent="0">
              <a:buNone/>
              <a:defRPr sz="1800"/>
            </a:lvl3pPr>
            <a:lvl4pPr marL="1028520" indent="0">
              <a:buNone/>
              <a:defRPr sz="1500"/>
            </a:lvl4pPr>
            <a:lvl5pPr marL="1371360" indent="0">
              <a:buNone/>
              <a:defRPr sz="1500"/>
            </a:lvl5pPr>
            <a:lvl6pPr marL="1714200" indent="0">
              <a:buNone/>
              <a:defRPr sz="1500"/>
            </a:lvl6pPr>
            <a:lvl7pPr marL="2057040" indent="0">
              <a:buNone/>
              <a:defRPr sz="1500"/>
            </a:lvl7pPr>
            <a:lvl8pPr marL="2399880" indent="0">
              <a:buNone/>
              <a:defRPr sz="1500"/>
            </a:lvl8pPr>
            <a:lvl9pPr marL="274272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16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6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14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23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85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5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86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a:t>Click to edit Master title style</a:t>
            </a:r>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9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899592" y="412304"/>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41"/>
          <p:cNvSpPr/>
          <p:nvPr/>
        </p:nvSpPr>
        <p:spPr>
          <a:xfrm>
            <a:off x="683568" y="700336"/>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67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7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4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97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877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04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3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7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95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8"/>
        <p:cNvGrpSpPr/>
        <p:nvPr/>
      </p:nvGrpSpPr>
      <p:grpSpPr>
        <a:xfrm>
          <a:off x="0" y="0"/>
          <a:ext cx="0" cy="0"/>
          <a:chOff x="0" y="0"/>
          <a:chExt cx="0" cy="0"/>
        </a:xfrm>
      </p:grpSpPr>
      <p:sp>
        <p:nvSpPr>
          <p:cNvPr id="19" name="Google Shape;19;p42"/>
          <p:cNvSpPr txBox="1">
            <a:spLocks noGrp="1"/>
          </p:cNvSpPr>
          <p:nvPr>
            <p:ph type="body" idx="1"/>
          </p:nvPr>
        </p:nvSpPr>
        <p:spPr>
          <a:xfrm>
            <a:off x="457200" y="206043"/>
            <a:ext cx="8229600" cy="4389999"/>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2"/>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2"/>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a:t>Click to edit Master title style</a:t>
            </a:r>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20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13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61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249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7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3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3"/>
          <p:cNvSpPr txBox="1">
            <a:spLocks noGrp="1"/>
          </p:cNvSpPr>
          <p:nvPr>
            <p:ph type="body" idx="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3"/>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3"/>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3"/>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7"/>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8"/>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0"/>
        <p:cNvGrpSpPr/>
        <p:nvPr/>
      </p:nvGrpSpPr>
      <p:grpSpPr>
        <a:xfrm>
          <a:off x="0" y="0"/>
          <a:ext cx="0" cy="0"/>
          <a:chOff x="0" y="0"/>
          <a:chExt cx="0" cy="0"/>
        </a:xfrm>
      </p:grpSpPr>
      <p:sp>
        <p:nvSpPr>
          <p:cNvPr id="41" name="Google Shape;41;p49"/>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9"/>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卡通背景天空漫画云"/>
          <p:cNvPicPr preferRelativeResize="0"/>
          <p:nvPr/>
        </p:nvPicPr>
        <p:blipFill rotWithShape="1">
          <a:blip r:embed="rId15">
            <a:alphaModFix/>
          </a:blip>
          <a:srcRect/>
          <a:stretch/>
        </p:blipFill>
        <p:spPr>
          <a:xfrm>
            <a:off x="0" y="7764"/>
            <a:ext cx="9144000" cy="5137325"/>
          </a:xfrm>
          <a:prstGeom prst="rect">
            <a:avLst/>
          </a:prstGeom>
          <a:noFill/>
          <a:ln>
            <a:noFill/>
          </a:ln>
        </p:spPr>
      </p:pic>
      <p:sp>
        <p:nvSpPr>
          <p:cNvPr id="11" name="Google Shape;11;p38"/>
          <p:cNvSpPr/>
          <p:nvPr/>
        </p:nvSpPr>
        <p:spPr>
          <a:xfrm>
            <a:off x="827585" y="41230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8"/>
          <p:cNvSpPr/>
          <p:nvPr/>
        </p:nvSpPr>
        <p:spPr>
          <a:xfrm>
            <a:off x="683568" y="77234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68568" tIns="34284" rIns="68568" bIns="34284" rtlCol="0" anchor="ctr">
            <a:normAutofit/>
          </a:bodyPr>
          <a:lstStyle/>
          <a:p>
            <a:r>
              <a:rPr lang="en-US"/>
              <a:t>Click to edit Master title style</a:t>
            </a:r>
          </a:p>
        </p:txBody>
      </p:sp>
      <p:sp>
        <p:nvSpPr>
          <p:cNvPr id="3" name="Text Placeholder 2"/>
          <p:cNvSpPr>
            <a:spLocks noGrp="1"/>
          </p:cNvSpPr>
          <p:nvPr>
            <p:ph type="body" idx="1"/>
          </p:nvPr>
        </p:nvSpPr>
        <p:spPr>
          <a:xfrm>
            <a:off x="628650" y="1369642"/>
            <a:ext cx="7886700" cy="3264511"/>
          </a:xfrm>
          <a:prstGeom prst="rect">
            <a:avLst/>
          </a:prstGeom>
        </p:spPr>
        <p:txBody>
          <a:bodyPr vert="horz" lIns="68568" tIns="34284" rIns="68568" bIns="3428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8736"/>
            <a:ext cx="2057400" cy="273928"/>
          </a:xfrm>
          <a:prstGeom prst="rect">
            <a:avLst/>
          </a:prstGeom>
        </p:spPr>
        <p:txBody>
          <a:bodyPr vert="horz" lIns="68568" tIns="34284" rIns="68568" bIns="34284" rtlCol="0" anchor="ctr"/>
          <a:lstStyle>
            <a:lvl1pPr algn="l">
              <a:defRPr sz="900">
                <a:solidFill>
                  <a:schemeClr val="tx1">
                    <a:tint val="75000"/>
                  </a:schemeClr>
                </a:solidFill>
              </a:defRPr>
            </a:lvl1pPr>
          </a:lstStyle>
          <a:p>
            <a:pPr defTabSz="685680">
              <a:buClrTx/>
            </a:pPr>
            <a:fld id="{1037A883-0EEC-440C-B562-2FB3C8CB7763}" type="datetimeFigureOut">
              <a:rPr lang="en-US" kern="1200" smtClean="0">
                <a:solidFill>
                  <a:prstClr val="black">
                    <a:tint val="75000"/>
                  </a:prstClr>
                </a:solidFill>
                <a:latin typeface="Calibri"/>
                <a:ea typeface="+mn-ea"/>
                <a:cs typeface="+mn-cs"/>
              </a:rPr>
              <a:pPr defTabSz="685680">
                <a:buClrTx/>
              </a:pPr>
              <a:t>8/18/2023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6"/>
            <a:ext cx="3086100" cy="273928"/>
          </a:xfrm>
          <a:prstGeom prst="rect">
            <a:avLst/>
          </a:prstGeom>
        </p:spPr>
        <p:txBody>
          <a:bodyPr vert="horz" lIns="68568" tIns="34284" rIns="68568" bIns="34284" rtlCol="0" anchor="ctr"/>
          <a:lstStyle>
            <a:lvl1pPr algn="ctr">
              <a:defRPr sz="900">
                <a:solidFill>
                  <a:schemeClr val="tx1">
                    <a:tint val="75000"/>
                  </a:schemeClr>
                </a:solidFill>
              </a:defRPr>
            </a:lvl1pPr>
          </a:lstStyle>
          <a:p>
            <a:pPr defTabSz="68568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6"/>
            <a:ext cx="2057400" cy="273928"/>
          </a:xfrm>
          <a:prstGeom prst="rect">
            <a:avLst/>
          </a:prstGeom>
        </p:spPr>
        <p:txBody>
          <a:bodyPr vert="horz" lIns="68568" tIns="34284" rIns="68568" bIns="34284" rtlCol="0" anchor="ctr"/>
          <a:lstStyle>
            <a:lvl1pPr algn="r">
              <a:defRPr sz="900">
                <a:solidFill>
                  <a:schemeClr val="tx1">
                    <a:tint val="75000"/>
                  </a:schemeClr>
                </a:solidFill>
              </a:defRPr>
            </a:lvl1pPr>
          </a:lstStyle>
          <a:p>
            <a:pPr defTabSz="685680">
              <a:buClrTx/>
            </a:pPr>
            <a:fld id="{FE9FF5AE-7BDA-4B70-A2FA-C7CFDABDDE04}" type="slidenum">
              <a:rPr lang="en-US" kern="1200" smtClean="0">
                <a:solidFill>
                  <a:prstClr val="black">
                    <a:tint val="75000"/>
                  </a:prstClr>
                </a:solidFill>
                <a:latin typeface="Calibri"/>
                <a:ea typeface="+mn-ea"/>
                <a:cs typeface="+mn-cs"/>
              </a:rPr>
              <a:pPr defTabSz="68568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513918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68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0" indent="-171420" algn="l" defTabSz="68568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0" indent="-171420" algn="l" defTabSz="68568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0" indent="-171420" algn="l" defTabSz="68568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8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80" rtl="0" eaLnBrk="1" latinLnBrk="0" hangingPunct="1">
        <a:defRPr sz="1400" kern="1200">
          <a:solidFill>
            <a:schemeClr val="tx1"/>
          </a:solidFill>
          <a:latin typeface="+mn-lt"/>
          <a:ea typeface="+mn-ea"/>
          <a:cs typeface="+mn-cs"/>
        </a:defRPr>
      </a:lvl1pPr>
      <a:lvl2pPr marL="342840" algn="l" defTabSz="685680" rtl="0" eaLnBrk="1" latinLnBrk="0" hangingPunct="1">
        <a:defRPr sz="1400" kern="1200">
          <a:solidFill>
            <a:schemeClr val="tx1"/>
          </a:solidFill>
          <a:latin typeface="+mn-lt"/>
          <a:ea typeface="+mn-ea"/>
          <a:cs typeface="+mn-cs"/>
        </a:defRPr>
      </a:lvl2pPr>
      <a:lvl3pPr marL="685680" algn="l" defTabSz="685680" rtl="0" eaLnBrk="1" latinLnBrk="0" hangingPunct="1">
        <a:defRPr sz="1400" kern="1200">
          <a:solidFill>
            <a:schemeClr val="tx1"/>
          </a:solidFill>
          <a:latin typeface="+mn-lt"/>
          <a:ea typeface="+mn-ea"/>
          <a:cs typeface="+mn-cs"/>
        </a:defRPr>
      </a:lvl3pPr>
      <a:lvl4pPr marL="1028520" algn="l" defTabSz="685680" rtl="0" eaLnBrk="1" latinLnBrk="0" hangingPunct="1">
        <a:defRPr sz="1400" kern="1200">
          <a:solidFill>
            <a:schemeClr val="tx1"/>
          </a:solidFill>
          <a:latin typeface="+mn-lt"/>
          <a:ea typeface="+mn-ea"/>
          <a:cs typeface="+mn-cs"/>
        </a:defRPr>
      </a:lvl4pPr>
      <a:lvl5pPr marL="1371360" algn="l" defTabSz="685680" rtl="0" eaLnBrk="1" latinLnBrk="0" hangingPunct="1">
        <a:defRPr sz="1400" kern="1200">
          <a:solidFill>
            <a:schemeClr val="tx1"/>
          </a:solidFill>
          <a:latin typeface="+mn-lt"/>
          <a:ea typeface="+mn-ea"/>
          <a:cs typeface="+mn-cs"/>
        </a:defRPr>
      </a:lvl5pPr>
      <a:lvl6pPr marL="1714200" algn="l" defTabSz="685680" rtl="0" eaLnBrk="1" latinLnBrk="0" hangingPunct="1">
        <a:defRPr sz="1400" kern="1200">
          <a:solidFill>
            <a:schemeClr val="tx1"/>
          </a:solidFill>
          <a:latin typeface="+mn-lt"/>
          <a:ea typeface="+mn-ea"/>
          <a:cs typeface="+mn-cs"/>
        </a:defRPr>
      </a:lvl6pPr>
      <a:lvl7pPr marL="2057040" algn="l" defTabSz="685680" rtl="0" eaLnBrk="1" latinLnBrk="0" hangingPunct="1">
        <a:defRPr sz="1400" kern="1200">
          <a:solidFill>
            <a:schemeClr val="tx1"/>
          </a:solidFill>
          <a:latin typeface="+mn-lt"/>
          <a:ea typeface="+mn-ea"/>
          <a:cs typeface="+mn-cs"/>
        </a:defRPr>
      </a:lvl7pPr>
      <a:lvl8pPr marL="2399880" algn="l" defTabSz="685680" rtl="0" eaLnBrk="1" latinLnBrk="0" hangingPunct="1">
        <a:defRPr sz="1400" kern="1200">
          <a:solidFill>
            <a:schemeClr val="tx1"/>
          </a:solidFill>
          <a:latin typeface="+mn-lt"/>
          <a:ea typeface="+mn-ea"/>
          <a:cs typeface="+mn-cs"/>
        </a:defRPr>
      </a:lvl8pPr>
      <a:lvl9pPr marL="2742720" algn="l" defTabSz="68568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cs typeface="+mn-cs"/>
              </a:rPr>
              <a:pPr defTabSz="685800">
                <a:buClrTx/>
                <a:buFontTx/>
                <a:buNone/>
              </a:pPr>
              <a:t>8/18/2023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73104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rPr>
              <a:pPr defTabSz="685800">
                <a:buClrTx/>
                <a:buFontTx/>
                <a:buNone/>
              </a:pPr>
              <a:t>8/18/2023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rPr>
              <a:pPr defTabSz="685800">
                <a:buClrTx/>
                <a:buFontTx/>
                <a:buNone/>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450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s://youtu.be/evxxxk2Z_s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71450" y="627059"/>
            <a:ext cx="8754666" cy="4239339"/>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buClrTx/>
              <a:defRPr/>
            </a:pPr>
            <a:endParaRPr lang="en-US" kern="1200">
              <a:solidFill>
                <a:prstClr val="black"/>
              </a:solidFill>
            </a:endParaRPr>
          </a:p>
        </p:txBody>
      </p:sp>
      <p:sp>
        <p:nvSpPr>
          <p:cNvPr id="26" name="Rounded Rectangle 25"/>
          <p:cNvSpPr/>
          <p:nvPr/>
        </p:nvSpPr>
        <p:spPr>
          <a:xfrm>
            <a:off x="1221582" y="21437"/>
            <a:ext cx="6868716" cy="546666"/>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buClrTx/>
            </a:pPr>
            <a:r>
              <a:rPr lang="en-US" sz="1800" b="1" kern="1200" dirty="0">
                <a:solidFill>
                  <a:srgbClr val="FF0000"/>
                </a:solidFill>
                <a:latin typeface="Times New Roman" panose="02020603050405020304" pitchFamily="18" charset="0"/>
              </a:rPr>
              <a:t>TIẾT 51:      ÔNG GIUỐC-ĐANH MẶC LỄ PHỤC</a:t>
            </a:r>
            <a:endParaRPr lang="en-US" sz="1800" kern="1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56655" y="568103"/>
            <a:ext cx="2821169" cy="411158"/>
          </a:xfrm>
          <a:prstGeom prst="rect">
            <a:avLst/>
          </a:prstGeom>
        </p:spPr>
      </p:pic>
      <p:sp>
        <p:nvSpPr>
          <p:cNvPr id="7" name="Rectangle 6"/>
          <p:cNvSpPr/>
          <p:nvPr/>
        </p:nvSpPr>
        <p:spPr>
          <a:xfrm>
            <a:off x="3892609" y="519092"/>
            <a:ext cx="1358786" cy="441026"/>
          </a:xfrm>
          <a:prstGeom prst="rect">
            <a:avLst/>
          </a:prstGeom>
        </p:spPr>
        <p:txBody>
          <a:bodyPr wrap="none" lIns="68556" tIns="34278" rIns="68556" bIns="34278">
            <a:spAutoFit/>
          </a:bodyPr>
          <a:lstStyle/>
          <a:p>
            <a:pPr algn="ctr" defTabSz="685560">
              <a:lnSpc>
                <a:spcPct val="115000"/>
              </a:lnSpc>
              <a:buClrTx/>
            </a:pPr>
            <a:r>
              <a:rPr lang="pt-BR" sz="2100" b="1" kern="1200" dirty="0">
                <a:solidFill>
                  <a:srgbClr val="7030A0"/>
                </a:solidFill>
                <a:latin typeface="Times New Roman" panose="02020603050405020304" pitchFamily="18" charset="0"/>
                <a:ea typeface="Times New Roman" panose="02020603050405020304" pitchFamily="18" charset="0"/>
                <a:cs typeface="+mn-cs"/>
              </a:rPr>
              <a:t>Khởi động</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3"/>
          <a:stretch>
            <a:fillRect/>
          </a:stretch>
        </p:blipFill>
        <p:spPr>
          <a:xfrm>
            <a:off x="2193131" y="1118525"/>
            <a:ext cx="2730561" cy="2074071"/>
          </a:xfrm>
          <a:prstGeom prst="rect">
            <a:avLst/>
          </a:prstGeom>
        </p:spPr>
      </p:pic>
      <p:sp>
        <p:nvSpPr>
          <p:cNvPr id="14" name="Rectangle 13"/>
          <p:cNvSpPr/>
          <p:nvPr/>
        </p:nvSpPr>
        <p:spPr>
          <a:xfrm>
            <a:off x="610791" y="2095025"/>
            <a:ext cx="1372444" cy="808163"/>
          </a:xfrm>
          <a:prstGeom prst="rect">
            <a:avLst/>
          </a:prstGeom>
          <a:noFill/>
        </p:spPr>
        <p:txBody>
          <a:bodyPr wrap="none" lIns="68556" tIns="34278" rIns="68556" bIns="34278">
            <a:spAutoFit/>
          </a:bodyPr>
          <a:lstStyle/>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VIDEO</a:t>
            </a:r>
          </a:p>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YOUTUBE</a:t>
            </a:r>
          </a:p>
        </p:txBody>
      </p:sp>
      <p:sp>
        <p:nvSpPr>
          <p:cNvPr id="16" name="Rectangle 15"/>
          <p:cNvSpPr/>
          <p:nvPr/>
        </p:nvSpPr>
        <p:spPr>
          <a:xfrm>
            <a:off x="5442439" y="1091408"/>
            <a:ext cx="2940536" cy="1927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lIns="68556" tIns="34278" rIns="68556" bIns="34278">
            <a:spAutoFit/>
          </a:bodyPr>
          <a:lstStyle/>
          <a:p>
            <a:pPr algn="just" defTabSz="685560">
              <a:lnSpc>
                <a:spcPct val="115000"/>
              </a:lnSpc>
              <a:spcBef>
                <a:spcPts val="450"/>
              </a:spcBef>
              <a:buClrTx/>
              <a:tabLst>
                <a:tab pos="67604" algn="l"/>
                <a:tab pos="135207" algn="l"/>
                <a:tab pos="202811" algn="l"/>
              </a:tabLst>
            </a:pPr>
            <a:r>
              <a:rPr lang="vi-VN" sz="2100" kern="1200" dirty="0">
                <a:solidFill>
                  <a:srgbClr val="202122"/>
                </a:solidFill>
                <a:latin typeface="Times New Roman"/>
                <a:ea typeface="Times New Roman"/>
              </a:rPr>
              <a:t>Theo em, tại sao khi xem đoạn video này, em lại bật cười? Em cười ai? Cười điều gì ở nhân vật này?</a:t>
            </a:r>
            <a:endParaRPr lang="en-US" sz="2100" kern="12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2193131" y="3753257"/>
            <a:ext cx="5781492" cy="484898"/>
          </a:xfrm>
          <a:prstGeom prst="rect">
            <a:avLst/>
          </a:prstGeom>
        </p:spPr>
        <p:txBody>
          <a:bodyPr wrap="square" lIns="68556" tIns="34278" rIns="68556" bIns="34278">
            <a:spAutoFit/>
          </a:bodyPr>
          <a:lstStyle/>
          <a:p>
            <a:pPr defTabSz="685560">
              <a:buClrTx/>
            </a:pPr>
            <a:r>
              <a:rPr lang="vi-VN" sz="2700" b="1" u="sng" kern="1200" dirty="0">
                <a:solidFill>
                  <a:srgbClr val="0000FF"/>
                </a:solidFill>
                <a:latin typeface="Times New Roman"/>
                <a:ea typeface="Times New Roman"/>
                <a:cs typeface="Times New Roman"/>
                <a:hlinkClick r:id="rId4"/>
              </a:rPr>
              <a:t>https://youtu.be/evxxxk2Z_sI</a:t>
            </a:r>
            <a:endParaRPr lang="en-US" sz="2700" kern="1200" dirty="0">
              <a:solidFill>
                <a:prstClr val="black"/>
              </a:solidFill>
              <a:latin typeface="Calibri"/>
              <a:ea typeface="+mn-ea"/>
              <a:cs typeface="+mn-cs"/>
            </a:endParaRPr>
          </a:p>
        </p:txBody>
      </p:sp>
    </p:spTree>
    <p:extLst>
      <p:ext uri="{BB962C8B-B14F-4D97-AF65-F5344CB8AC3E}">
        <p14:creationId xmlns:p14="http://schemas.microsoft.com/office/powerpoint/2010/main" val="35777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575556" y="261785"/>
            <a:ext cx="7992888" cy="64807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FF0000"/>
                </a:solidFill>
                <a:latin typeface="Times New Roman"/>
                <a:ea typeface="Times New Roman"/>
                <a:cs typeface="Times New Roman"/>
                <a:sym typeface="Times New Roman"/>
              </a:rPr>
              <a:t>Sơ đồ bố cục hài kịch “Trưởng giả học làm sang”</a:t>
            </a:r>
            <a:endParaRPr/>
          </a:p>
        </p:txBody>
      </p:sp>
      <p:sp>
        <p:nvSpPr>
          <p:cNvPr id="144" name="Google Shape;144;p10"/>
          <p:cNvSpPr/>
          <p:nvPr/>
        </p:nvSpPr>
        <p:spPr>
          <a:xfrm>
            <a:off x="3235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1</a:t>
            </a:r>
            <a:endParaRPr/>
          </a:p>
        </p:txBody>
      </p:sp>
      <p:sp>
        <p:nvSpPr>
          <p:cNvPr id="145" name="Google Shape;145;p10"/>
          <p:cNvSpPr/>
          <p:nvPr/>
        </p:nvSpPr>
        <p:spPr>
          <a:xfrm>
            <a:off x="21237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2</a:t>
            </a:r>
            <a:endParaRPr/>
          </a:p>
        </p:txBody>
      </p:sp>
      <p:sp>
        <p:nvSpPr>
          <p:cNvPr id="146" name="Google Shape;146;p10"/>
          <p:cNvSpPr/>
          <p:nvPr/>
        </p:nvSpPr>
        <p:spPr>
          <a:xfrm>
            <a:off x="39239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3</a:t>
            </a:r>
            <a:endParaRPr/>
          </a:p>
        </p:txBody>
      </p:sp>
      <p:sp>
        <p:nvSpPr>
          <p:cNvPr id="147" name="Google Shape;147;p10"/>
          <p:cNvSpPr/>
          <p:nvPr/>
        </p:nvSpPr>
        <p:spPr>
          <a:xfrm>
            <a:off x="56521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4</a:t>
            </a:r>
            <a:endParaRPr/>
          </a:p>
        </p:txBody>
      </p:sp>
      <p:sp>
        <p:nvSpPr>
          <p:cNvPr id="148" name="Google Shape;148;p10"/>
          <p:cNvSpPr/>
          <p:nvPr/>
        </p:nvSpPr>
        <p:spPr>
          <a:xfrm>
            <a:off x="74523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5</a:t>
            </a:r>
            <a:endParaRPr/>
          </a:p>
        </p:txBody>
      </p:sp>
      <p:cxnSp>
        <p:nvCxnSpPr>
          <p:cNvPr id="149" name="Google Shape;149;p10"/>
          <p:cNvCxnSpPr>
            <a:stCxn id="143" idx="2"/>
            <a:endCxn id="144" idx="0"/>
          </p:cNvCxnSpPr>
          <p:nvPr/>
        </p:nvCxnSpPr>
        <p:spPr>
          <a:xfrm flipH="1">
            <a:off x="971700" y="909857"/>
            <a:ext cx="36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0" name="Google Shape;150;p10"/>
          <p:cNvCxnSpPr>
            <a:stCxn id="143" idx="2"/>
            <a:endCxn id="145" idx="0"/>
          </p:cNvCxnSpPr>
          <p:nvPr/>
        </p:nvCxnSpPr>
        <p:spPr>
          <a:xfrm flipH="1">
            <a:off x="2771700" y="909857"/>
            <a:ext cx="18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1" name="Google Shape;151;p10"/>
          <p:cNvCxnSpPr>
            <a:stCxn id="143" idx="2"/>
            <a:endCxn id="146" idx="0"/>
          </p:cNvCxnSpPr>
          <p:nvPr/>
        </p:nvCxnSpPr>
        <p:spPr>
          <a:xfrm>
            <a:off x="4572000" y="909857"/>
            <a:ext cx="0" cy="805200"/>
          </a:xfrm>
          <a:prstGeom prst="straightConnector1">
            <a:avLst/>
          </a:prstGeom>
          <a:noFill/>
          <a:ln w="28575" cap="flat" cmpd="sng">
            <a:solidFill>
              <a:srgbClr val="97B853"/>
            </a:solidFill>
            <a:prstDash val="solid"/>
            <a:round/>
            <a:headEnd type="none" w="sm" len="sm"/>
            <a:tailEnd type="triangle" w="med" len="med"/>
          </a:ln>
        </p:spPr>
      </p:cxnSp>
      <p:cxnSp>
        <p:nvCxnSpPr>
          <p:cNvPr id="152" name="Google Shape;152;p10"/>
          <p:cNvCxnSpPr>
            <a:stCxn id="143" idx="2"/>
            <a:endCxn id="147" idx="0"/>
          </p:cNvCxnSpPr>
          <p:nvPr/>
        </p:nvCxnSpPr>
        <p:spPr>
          <a:xfrm>
            <a:off x="4572000" y="909857"/>
            <a:ext cx="1728300" cy="805200"/>
          </a:xfrm>
          <a:prstGeom prst="straightConnector1">
            <a:avLst/>
          </a:prstGeom>
          <a:noFill/>
          <a:ln w="28575" cap="flat" cmpd="sng">
            <a:solidFill>
              <a:srgbClr val="97B853"/>
            </a:solidFill>
            <a:prstDash val="solid"/>
            <a:round/>
            <a:headEnd type="none" w="sm" len="sm"/>
            <a:tailEnd type="triangle" w="med" len="med"/>
          </a:ln>
        </p:spPr>
      </p:cxnSp>
      <p:cxnSp>
        <p:nvCxnSpPr>
          <p:cNvPr id="153" name="Google Shape;153;p10"/>
          <p:cNvCxnSpPr>
            <a:stCxn id="143" idx="2"/>
            <a:endCxn id="148" idx="0"/>
          </p:cNvCxnSpPr>
          <p:nvPr/>
        </p:nvCxnSpPr>
        <p:spPr>
          <a:xfrm>
            <a:off x="4572000" y="909857"/>
            <a:ext cx="3528300" cy="805200"/>
          </a:xfrm>
          <a:prstGeom prst="straightConnector1">
            <a:avLst/>
          </a:prstGeom>
          <a:noFill/>
          <a:ln w="28575" cap="flat" cmpd="sng">
            <a:solidFill>
              <a:srgbClr val="97B853"/>
            </a:solidFill>
            <a:prstDash val="solid"/>
            <a:round/>
            <a:headEnd type="none" w="sm" len="sm"/>
            <a:tailEnd type="triangle" w="med" len="med"/>
          </a:ln>
        </p:spPr>
      </p:cxnSp>
      <p:sp>
        <p:nvSpPr>
          <p:cNvPr id="154" name="Google Shape;154;p10"/>
          <p:cNvSpPr/>
          <p:nvPr/>
        </p:nvSpPr>
        <p:spPr>
          <a:xfrm>
            <a:off x="323528"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1</a:t>
            </a:r>
            <a:endParaRPr/>
          </a:p>
        </p:txBody>
      </p:sp>
      <p:sp>
        <p:nvSpPr>
          <p:cNvPr id="155" name="Google Shape;155;p10"/>
          <p:cNvSpPr/>
          <p:nvPr/>
        </p:nvSpPr>
        <p:spPr>
          <a:xfrm>
            <a:off x="1331640"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2</a:t>
            </a:r>
            <a:endParaRPr/>
          </a:p>
        </p:txBody>
      </p:sp>
      <p:sp>
        <p:nvSpPr>
          <p:cNvPr id="156" name="Google Shape;156;p10"/>
          <p:cNvSpPr/>
          <p:nvPr/>
        </p:nvSpPr>
        <p:spPr>
          <a:xfrm>
            <a:off x="2339752"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3</a:t>
            </a:r>
            <a:endParaRPr/>
          </a:p>
        </p:txBody>
      </p:sp>
      <p:sp>
        <p:nvSpPr>
          <p:cNvPr id="157" name="Google Shape;157;p10"/>
          <p:cNvSpPr/>
          <p:nvPr/>
        </p:nvSpPr>
        <p:spPr>
          <a:xfrm>
            <a:off x="3347864"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4</a:t>
            </a:r>
            <a:endParaRPr/>
          </a:p>
        </p:txBody>
      </p:sp>
      <p:sp>
        <p:nvSpPr>
          <p:cNvPr id="158" name="Google Shape;158;p10"/>
          <p:cNvSpPr/>
          <p:nvPr/>
        </p:nvSpPr>
        <p:spPr>
          <a:xfrm>
            <a:off x="4355976" y="3233624"/>
            <a:ext cx="864096" cy="851088"/>
          </a:xfrm>
          <a:prstGeom prst="roundRect">
            <a:avLst>
              <a:gd name="adj" fmla="val 16667"/>
            </a:avLst>
          </a:prstGeom>
          <a:solidFill>
            <a:srgbClr val="FDD9D9"/>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5</a:t>
            </a:r>
            <a:endParaRPr/>
          </a:p>
        </p:txBody>
      </p:sp>
      <p:cxnSp>
        <p:nvCxnSpPr>
          <p:cNvPr id="159" name="Google Shape;159;p10"/>
          <p:cNvCxnSpPr>
            <a:stCxn id="145" idx="2"/>
            <a:endCxn id="154" idx="0"/>
          </p:cNvCxnSpPr>
          <p:nvPr/>
        </p:nvCxnSpPr>
        <p:spPr>
          <a:xfrm flipH="1">
            <a:off x="755500" y="2363024"/>
            <a:ext cx="2016300" cy="870600"/>
          </a:xfrm>
          <a:prstGeom prst="straightConnector1">
            <a:avLst/>
          </a:prstGeom>
          <a:noFill/>
          <a:ln w="28575" cap="flat" cmpd="sng">
            <a:solidFill>
              <a:srgbClr val="0070C0"/>
            </a:solidFill>
            <a:prstDash val="solid"/>
            <a:round/>
            <a:headEnd type="none" w="sm" len="sm"/>
            <a:tailEnd type="triangle" w="med" len="med"/>
          </a:ln>
        </p:spPr>
      </p:cxnSp>
      <p:cxnSp>
        <p:nvCxnSpPr>
          <p:cNvPr id="160" name="Google Shape;160;p10"/>
          <p:cNvCxnSpPr>
            <a:stCxn id="145" idx="2"/>
            <a:endCxn id="155" idx="0"/>
          </p:cNvCxnSpPr>
          <p:nvPr/>
        </p:nvCxnSpPr>
        <p:spPr>
          <a:xfrm flipH="1">
            <a:off x="1763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1" name="Google Shape;161;p10"/>
          <p:cNvCxnSpPr>
            <a:stCxn id="145" idx="2"/>
            <a:endCxn id="156" idx="0"/>
          </p:cNvCxnSpPr>
          <p:nvPr/>
        </p:nvCxnSpPr>
        <p:spPr>
          <a:xfrm>
            <a:off x="2771800" y="2363024"/>
            <a:ext cx="0" cy="870600"/>
          </a:xfrm>
          <a:prstGeom prst="straightConnector1">
            <a:avLst/>
          </a:prstGeom>
          <a:noFill/>
          <a:ln w="28575" cap="flat" cmpd="sng">
            <a:solidFill>
              <a:srgbClr val="0070C0"/>
            </a:solidFill>
            <a:prstDash val="solid"/>
            <a:round/>
            <a:headEnd type="none" w="sm" len="sm"/>
            <a:tailEnd type="triangle" w="med" len="med"/>
          </a:ln>
        </p:spPr>
      </p:cxnSp>
      <p:cxnSp>
        <p:nvCxnSpPr>
          <p:cNvPr id="162" name="Google Shape;162;p10"/>
          <p:cNvCxnSpPr>
            <a:stCxn id="145" idx="2"/>
            <a:endCxn id="157" idx="0"/>
          </p:cNvCxnSpPr>
          <p:nvPr/>
        </p:nvCxnSpPr>
        <p:spPr>
          <a:xfrm>
            <a:off x="2771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3" name="Google Shape;163;p10"/>
          <p:cNvCxnSpPr>
            <a:stCxn id="145" idx="2"/>
            <a:endCxn id="158" idx="0"/>
          </p:cNvCxnSpPr>
          <p:nvPr/>
        </p:nvCxnSpPr>
        <p:spPr>
          <a:xfrm>
            <a:off x="2771800" y="2363024"/>
            <a:ext cx="2016300" cy="870600"/>
          </a:xfrm>
          <a:prstGeom prst="straightConnector1">
            <a:avLst/>
          </a:prstGeom>
          <a:noFill/>
          <a:ln w="28575" cap="flat" cmpd="sng">
            <a:solidFill>
              <a:srgbClr val="0070C0"/>
            </a:solidFill>
            <a:prstDash val="solid"/>
            <a:round/>
            <a:headEnd type="none" w="sm" len="sm"/>
            <a:tailEnd type="triangle" w="med" len="med"/>
          </a:ln>
        </p:spPr>
      </p:cxnSp>
      <p:sp>
        <p:nvSpPr>
          <p:cNvPr id="164" name="Google Shape;164;p10"/>
          <p:cNvSpPr/>
          <p:nvPr/>
        </p:nvSpPr>
        <p:spPr>
          <a:xfrm>
            <a:off x="6190900" y="3462888"/>
            <a:ext cx="2522841" cy="1230640"/>
          </a:xfrm>
          <a:prstGeom prst="ellipse">
            <a:avLst/>
          </a:prstGeom>
          <a:solidFill>
            <a:srgbClr val="FDD9D9"/>
          </a:solidFill>
          <a:ln w="25400" cap="flat" cmpd="sng">
            <a:solidFill>
              <a:srgbClr val="395E89"/>
            </a:solidFill>
            <a:prstDash val="solid"/>
            <a:round/>
            <a:headEnd type="none" w="sm" len="sm"/>
            <a:tailEnd type="none" w="sm" len="sm"/>
          </a:ln>
        </p:spPr>
        <p:txBody>
          <a:bodyPr spcFirstLastPara="1" wrap="square" lIns="91409" tIns="45692" rIns="91409" bIns="45692" anchor="ctr" anchorCtr="0">
            <a:noAutofit/>
          </a:bodyPr>
          <a:lstStyle/>
          <a:p>
            <a:pPr algn="ct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Ông</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Giuốc</a:t>
            </a:r>
            <a:r>
              <a:rPr lang="en-US" sz="2100" b="1" dirty="0">
                <a:solidFill>
                  <a:srgbClr val="0070C0"/>
                </a:solidFill>
                <a:latin typeface="Calibri"/>
                <a:ea typeface="Calibri"/>
                <a:cs typeface="Calibri"/>
                <a:sym typeface="Calibri"/>
              </a:rPr>
              <a:t> - </a:t>
            </a:r>
            <a:r>
              <a:rPr lang="en-US" sz="2100" b="1" dirty="0" err="1">
                <a:solidFill>
                  <a:srgbClr val="0070C0"/>
                </a:solidFill>
                <a:latin typeface="Calibri"/>
                <a:ea typeface="Calibri"/>
                <a:cs typeface="Calibri"/>
                <a:sym typeface="Calibri"/>
              </a:rPr>
              <a:t>đanh</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mặc</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lễ</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phục</a:t>
            </a:r>
            <a:r>
              <a:rPr lang="en-US" sz="2100" b="1" dirty="0">
                <a:solidFill>
                  <a:srgbClr val="0070C0"/>
                </a:solidFill>
                <a:latin typeface="Calibri"/>
                <a:ea typeface="Calibri"/>
                <a:cs typeface="Calibri"/>
                <a:sym typeface="Calibri"/>
              </a:rPr>
              <a:t>.” </a:t>
            </a:r>
            <a:endParaRPr sz="2100" b="1" dirty="0">
              <a:solidFill>
                <a:srgbClr val="0070C0"/>
              </a:solidFill>
              <a:latin typeface="Calibri"/>
              <a:ea typeface="Calibri"/>
              <a:cs typeface="Calibri"/>
              <a:sym typeface="Calibri"/>
            </a:endParaRPr>
          </a:p>
        </p:txBody>
      </p:sp>
      <p:pic>
        <p:nvPicPr>
          <p:cNvPr id="165" name="Google Shape;165;p10"/>
          <p:cNvPicPr preferRelativeResize="0"/>
          <p:nvPr/>
        </p:nvPicPr>
        <p:blipFill rotWithShape="1">
          <a:blip r:embed="rId3">
            <a:alphaModFix/>
          </a:blip>
          <a:srcRect/>
          <a:stretch/>
        </p:blipFill>
        <p:spPr>
          <a:xfrm>
            <a:off x="5364088" y="3339235"/>
            <a:ext cx="864096" cy="6710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fade">
                                      <p:cBhvr>
                                        <p:cTn id="56" dur="500"/>
                                        <p:tgtEl>
                                          <p:spTgt spid="161"/>
                                        </p:tgtEl>
                                      </p:cBhvr>
                                    </p:animEffect>
                                  </p:childTnLst>
                                </p:cTn>
                              </p:par>
                              <p:par>
                                <p:cTn id="57" presetID="10"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500"/>
                                        <p:tgtEl>
                                          <p:spTgt spid="156"/>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p:nvPr/>
        </p:nvSpPr>
        <p:spPr>
          <a:xfrm>
            <a:off x="0" y="187570"/>
            <a:ext cx="9108504" cy="584775"/>
          </a:xfrm>
          <a:prstGeom prst="rect">
            <a:avLst/>
          </a:prstGeom>
          <a:noFill/>
          <a:ln>
            <a:noFill/>
          </a:ln>
        </p:spPr>
        <p:txBody>
          <a:bodyPr spcFirstLastPara="1" wrap="square" lIns="91409" tIns="45692" rIns="91409" bIns="45692" anchor="t" anchorCtr="0">
            <a:spAutoFit/>
          </a:bodyPr>
          <a:lstStyle/>
          <a:p>
            <a:pPr algn="ctr"/>
            <a:r>
              <a:rPr lang="en-US" sz="3200" b="1">
                <a:solidFill>
                  <a:srgbClr val="FF3399"/>
                </a:solidFill>
                <a:latin typeface="Times New Roman"/>
                <a:ea typeface="Times New Roman"/>
                <a:cs typeface="Times New Roman"/>
                <a:sym typeface="Times New Roman"/>
              </a:rPr>
              <a:t>Tóm tắt vở hài kịch </a:t>
            </a:r>
            <a:r>
              <a:rPr lang="en-US" sz="3200" b="1" i="1">
                <a:solidFill>
                  <a:srgbClr val="0070C0"/>
                </a:solidFill>
                <a:latin typeface="Times New Roman"/>
                <a:ea typeface="Times New Roman"/>
                <a:cs typeface="Times New Roman"/>
                <a:sym typeface="Times New Roman"/>
              </a:rPr>
              <a:t>Trưởng giả học làm sang</a:t>
            </a:r>
            <a:endParaRPr sz="2000" i="1">
              <a:solidFill>
                <a:srgbClr val="0000FF"/>
              </a:solidFill>
              <a:latin typeface="Times New Roman"/>
              <a:ea typeface="Times New Roman"/>
              <a:cs typeface="Times New Roman"/>
              <a:sym typeface="Times New Roman"/>
            </a:endParaRPr>
          </a:p>
        </p:txBody>
      </p:sp>
      <p:sp>
        <p:nvSpPr>
          <p:cNvPr id="172" name="Google Shape;172;p11"/>
          <p:cNvSpPr txBox="1"/>
          <p:nvPr/>
        </p:nvSpPr>
        <p:spPr>
          <a:xfrm>
            <a:off x="35496" y="1009268"/>
            <a:ext cx="9073008" cy="3939540"/>
          </a:xfrm>
          <a:prstGeom prst="rect">
            <a:avLst/>
          </a:prstGeom>
          <a:noFill/>
          <a:ln>
            <a:noFill/>
          </a:ln>
        </p:spPr>
        <p:txBody>
          <a:bodyPr spcFirstLastPara="1" wrap="square" lIns="91409" tIns="45692" rIns="91409" bIns="45692" anchor="t" anchorCtr="0">
            <a:spAutoFit/>
          </a:bodyPr>
          <a:lstStyle/>
          <a:p>
            <a:pPr algn="just"/>
            <a:r>
              <a:rPr lang="en-US" sz="2500">
                <a:solidFill>
                  <a:schemeClr val="dk1"/>
                </a:solidFill>
                <a:latin typeface="Times New Roman"/>
                <a:ea typeface="Times New Roman"/>
                <a:cs typeface="Times New Roman"/>
                <a:sym typeface="Times New Roman"/>
              </a:rPr>
              <a:t>Vở kịch gồm 5 hồi có xen những màn ca vũ nên gọi là khúc hài kịch. Ông Giuốc-đanh – nhân vật chính – tuổi ngoài 40, là 1 người giàu có nhờ bố mẹ ngày trước làm nghề buôn dạ nên muốn trở thành nhà quý tộc, bước chân vào giới thượng lưu. Tuy dốt nát những ông muốn học đòi những người cao sang nên thuê thầy về dạy đủ tất cả các môn âm nhạc, kiếm thuật, triết lí và tìm cách thay đổi cả lối ăn mặc. Ông ngớ ngẩn để cho bọn họ lừa bịp dễ dàng. Ông từ chối gả con gái Luyxin cho Clê-ông chỉ vì chàng không phải quý tộc. Cuối cùng, nhờ mưu mẹo của đầy tớ Cô-vi-ên, Clê-ông cải trang làm hoàng tử Thổ Nhĩ Kì đến hỏi cưới và được ông chấp nhận ngay. </a:t>
            </a:r>
            <a:endParaRPr sz="2500" i="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8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2" descr="kich kem mua"/>
          <p:cNvPicPr preferRelativeResize="0"/>
          <p:nvPr/>
        </p:nvPicPr>
        <p:blipFill rotWithShape="1">
          <a:blip r:embed="rId3">
            <a:alphaModFix/>
          </a:blip>
          <a:srcRect/>
          <a:stretch/>
        </p:blipFill>
        <p:spPr>
          <a:xfrm>
            <a:off x="611560" y="52264"/>
            <a:ext cx="3744416" cy="2482711"/>
          </a:xfrm>
          <a:prstGeom prst="rect">
            <a:avLst/>
          </a:prstGeom>
          <a:noFill/>
          <a:ln>
            <a:noFill/>
          </a:ln>
        </p:spPr>
      </p:pic>
      <p:pic>
        <p:nvPicPr>
          <p:cNvPr id="178" name="Google Shape;178;p12" descr="trang phuc"/>
          <p:cNvPicPr preferRelativeResize="0"/>
          <p:nvPr/>
        </p:nvPicPr>
        <p:blipFill rotWithShape="1">
          <a:blip r:embed="rId4">
            <a:alphaModFix/>
          </a:blip>
          <a:srcRect/>
          <a:stretch/>
        </p:blipFill>
        <p:spPr>
          <a:xfrm>
            <a:off x="3779912" y="2700963"/>
            <a:ext cx="3538845" cy="2376765"/>
          </a:xfrm>
          <a:prstGeom prst="rect">
            <a:avLst/>
          </a:prstGeom>
          <a:noFill/>
          <a:ln>
            <a:noFill/>
          </a:ln>
        </p:spPr>
      </p:pic>
      <p:pic>
        <p:nvPicPr>
          <p:cNvPr id="179" name="Google Shape;179;p12" descr="trang phuc thoi do"/>
          <p:cNvPicPr preferRelativeResize="0"/>
          <p:nvPr/>
        </p:nvPicPr>
        <p:blipFill rotWithShape="1">
          <a:blip r:embed="rId5">
            <a:alphaModFix/>
          </a:blip>
          <a:srcRect/>
          <a:stretch/>
        </p:blipFill>
        <p:spPr>
          <a:xfrm>
            <a:off x="4860033" y="52264"/>
            <a:ext cx="3744416" cy="2482626"/>
          </a:xfrm>
          <a:prstGeom prst="rect">
            <a:avLst/>
          </a:prstGeom>
          <a:noFill/>
          <a:ln>
            <a:noFill/>
          </a:ln>
        </p:spPr>
      </p:pic>
      <p:sp>
        <p:nvSpPr>
          <p:cNvPr id="180" name="Google Shape;180;p12"/>
          <p:cNvSpPr/>
          <p:nvPr/>
        </p:nvSpPr>
        <p:spPr>
          <a:xfrm>
            <a:off x="583636" y="3076600"/>
            <a:ext cx="2232248" cy="1754326"/>
          </a:xfrm>
          <a:prstGeom prst="rect">
            <a:avLst/>
          </a:prstGeom>
          <a:noFill/>
          <a:ln>
            <a:noFill/>
          </a:ln>
        </p:spPr>
        <p:txBody>
          <a:bodyPr spcFirstLastPara="1" wrap="square" lIns="91409" tIns="45692" rIns="91409" bIns="45692" anchor="t" anchorCtr="0">
            <a:spAutoFit/>
          </a:bodyPr>
          <a:lstStyle/>
          <a:p>
            <a:pPr algn="ctr"/>
            <a:r>
              <a:rPr lang="en-US" sz="3600" b="1">
                <a:solidFill>
                  <a:schemeClr val="dk1"/>
                </a:solidFill>
                <a:latin typeface="Times New Roman"/>
                <a:ea typeface="Times New Roman"/>
                <a:cs typeface="Times New Roman"/>
                <a:sym typeface="Times New Roman"/>
              </a:rPr>
              <a:t>Những màn kịch xen ca vũ </a:t>
            </a:r>
            <a:endParaRPr sz="3600" b="1">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199" name="Google Shape;199;p15"/>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79512" y="1866458"/>
            <a:ext cx="2880320" cy="1743142"/>
            <a:chOff x="2744356" y="1370813"/>
            <a:chExt cx="3498285" cy="2059634"/>
          </a:xfrm>
        </p:grpSpPr>
        <p:pic>
          <p:nvPicPr>
            <p:cNvPr id="206" name="Google Shape;206;p16"/>
            <p:cNvPicPr preferRelativeResize="0"/>
            <p:nvPr/>
          </p:nvPicPr>
          <p:blipFill rotWithShape="1">
            <a:blip r:embed="rId3">
              <a:alphaModFix/>
            </a:blip>
            <a:srcRect/>
            <a:stretch/>
          </p:blipFill>
          <p:spPr>
            <a:xfrm>
              <a:off x="2744356" y="1370813"/>
              <a:ext cx="1888000" cy="2059634"/>
            </a:xfrm>
            <a:prstGeom prst="rect">
              <a:avLst/>
            </a:prstGeom>
            <a:noFill/>
            <a:ln>
              <a:noFill/>
            </a:ln>
          </p:spPr>
        </p:pic>
        <p:pic>
          <p:nvPicPr>
            <p:cNvPr id="207" name="Google Shape;207;p16"/>
            <p:cNvPicPr preferRelativeResize="0"/>
            <p:nvPr/>
          </p:nvPicPr>
          <p:blipFill rotWithShape="1">
            <a:blip r:embed="rId3">
              <a:alphaModFix/>
            </a:blip>
            <a:srcRect/>
            <a:stretch/>
          </p:blipFill>
          <p:spPr>
            <a:xfrm>
              <a:off x="4354641" y="1370813"/>
              <a:ext cx="1888000" cy="2059634"/>
            </a:xfrm>
            <a:prstGeom prst="rect">
              <a:avLst/>
            </a:prstGeom>
            <a:noFill/>
            <a:ln>
              <a:noFill/>
            </a:ln>
          </p:spPr>
        </p:pic>
        <p:sp>
          <p:nvSpPr>
            <p:cNvPr id="208" name="Google Shape;208;p16"/>
            <p:cNvSpPr/>
            <p:nvPr/>
          </p:nvSpPr>
          <p:spPr>
            <a:xfrm>
              <a:off x="3061478" y="1774158"/>
              <a:ext cx="2808485" cy="727315"/>
            </a:xfrm>
            <a:prstGeom prst="rect">
              <a:avLst/>
            </a:prstGeom>
            <a:noFill/>
            <a:ln>
              <a:noFill/>
            </a:ln>
          </p:spPr>
          <p:txBody>
            <a:bodyPr spcFirstLastPara="1" wrap="square" lIns="0" tIns="0" rIns="0" bIns="0" anchor="t" anchorCtr="0">
              <a:spAutoFit/>
            </a:bodyPr>
            <a:lstStyle/>
            <a:p>
              <a:pPr algn="ctr"/>
              <a:r>
                <a:rPr lang="en-US" sz="4000" b="1">
                  <a:solidFill>
                    <a:schemeClr val="accent3"/>
                  </a:solidFill>
                  <a:latin typeface="Times New Roman"/>
                  <a:ea typeface="Times New Roman"/>
                  <a:cs typeface="Times New Roman"/>
                  <a:sym typeface="Times New Roman"/>
                </a:rPr>
                <a:t>Bố     cục</a:t>
              </a:r>
              <a:endParaRPr sz="4000" b="1">
                <a:solidFill>
                  <a:schemeClr val="accent3"/>
                </a:solidFill>
                <a:latin typeface="Times New Roman"/>
                <a:ea typeface="Times New Roman"/>
                <a:cs typeface="Times New Roman"/>
                <a:sym typeface="Times New Roman"/>
              </a:endParaRPr>
            </a:p>
          </p:txBody>
        </p:sp>
      </p:grpSp>
      <p:sp>
        <p:nvSpPr>
          <p:cNvPr id="209" name="Google Shape;209;p16"/>
          <p:cNvSpPr/>
          <p:nvPr/>
        </p:nvSpPr>
        <p:spPr>
          <a:xfrm>
            <a:off x="3707905" y="340296"/>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0" name="Google Shape;210;p16"/>
          <p:cNvSpPr/>
          <p:nvPr/>
        </p:nvSpPr>
        <p:spPr>
          <a:xfrm>
            <a:off x="4355977" y="844352"/>
            <a:ext cx="3672407" cy="1077161"/>
          </a:xfrm>
          <a:prstGeom prst="rect">
            <a:avLst/>
          </a:prstGeom>
          <a:noFill/>
          <a:ln>
            <a:noFill/>
          </a:ln>
        </p:spPr>
        <p:txBody>
          <a:bodyPr spcFirstLastPara="1" wrap="square" lIns="91409" tIns="45692" rIns="91409" bIns="45692" anchor="t" anchorCtr="0">
            <a:spAutoFit/>
          </a:bodyPr>
          <a:lstStyle/>
          <a:p>
            <a:pPr algn="ctr"/>
            <a:r>
              <a:rPr lang="en-US" sz="3200" b="1" i="1" u="sng">
                <a:solidFill>
                  <a:srgbClr val="0000FF"/>
                </a:solidFill>
                <a:latin typeface="Times New Roman"/>
                <a:ea typeface="Times New Roman"/>
                <a:cs typeface="Times New Roman"/>
                <a:sym typeface="Times New Roman"/>
              </a:rPr>
              <a:t>Cảnh 1: </a:t>
            </a:r>
            <a:r>
              <a:rPr lang="en-US" sz="3200" i="1">
                <a:solidFill>
                  <a:srgbClr val="0000FF"/>
                </a:solidFill>
                <a:latin typeface="Times New Roman"/>
                <a:ea typeface="Times New Roman"/>
                <a:cs typeface="Times New Roman"/>
                <a:sym typeface="Times New Roman"/>
              </a:rPr>
              <a:t>Ông Giuốc-đanh và bác phó may</a:t>
            </a:r>
            <a:endParaRPr/>
          </a:p>
        </p:txBody>
      </p:sp>
      <p:sp>
        <p:nvSpPr>
          <p:cNvPr id="211" name="Google Shape;211;p16"/>
          <p:cNvSpPr/>
          <p:nvPr/>
        </p:nvSpPr>
        <p:spPr>
          <a:xfrm>
            <a:off x="3707905" y="2716560"/>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2" name="Google Shape;212;p16"/>
          <p:cNvSpPr/>
          <p:nvPr/>
        </p:nvSpPr>
        <p:spPr>
          <a:xfrm>
            <a:off x="4211961" y="2975846"/>
            <a:ext cx="3672407" cy="1077178"/>
          </a:xfrm>
          <a:prstGeom prst="rect">
            <a:avLst/>
          </a:prstGeom>
          <a:noFill/>
          <a:ln>
            <a:noFill/>
          </a:ln>
        </p:spPr>
        <p:txBody>
          <a:bodyPr spcFirstLastPara="1" wrap="square" lIns="91409" tIns="45692" rIns="91409" bIns="45692" anchor="t" anchorCtr="0">
            <a:spAutoFit/>
          </a:bodyPr>
          <a:lstStyle/>
          <a:p>
            <a:pPr algn="ctr"/>
            <a:r>
              <a:rPr lang="en-US" sz="3200" b="1" i="1" u="sng" dirty="0" err="1">
                <a:solidFill>
                  <a:srgbClr val="0000FF"/>
                </a:solidFill>
                <a:latin typeface="Times New Roman"/>
                <a:ea typeface="Times New Roman"/>
                <a:cs typeface="Times New Roman"/>
                <a:sym typeface="Times New Roman"/>
              </a:rPr>
              <a:t>Cảnh</a:t>
            </a:r>
            <a:r>
              <a:rPr lang="en-US" sz="3200" b="1" i="1" u="sng" dirty="0">
                <a:solidFill>
                  <a:srgbClr val="0000FF"/>
                </a:solidFill>
                <a:latin typeface="Times New Roman"/>
                <a:ea typeface="Times New Roman"/>
                <a:cs typeface="Times New Roman"/>
                <a:sym typeface="Times New Roman"/>
              </a:rPr>
              <a:t> 2: </a:t>
            </a:r>
            <a:r>
              <a:rPr lang="en-US" sz="3200" i="1" dirty="0" err="1">
                <a:solidFill>
                  <a:srgbClr val="0000FF"/>
                </a:solidFill>
                <a:latin typeface="Times New Roman"/>
                <a:ea typeface="Times New Roman"/>
                <a:cs typeface="Times New Roman"/>
                <a:sym typeface="Times New Roman"/>
              </a:rPr>
              <a:t>Ông</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Giuốc-đanh</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và</a:t>
            </a:r>
            <a:r>
              <a:rPr lang="en-US" sz="3200" i="1" dirty="0">
                <a:solidFill>
                  <a:srgbClr val="0000FF"/>
                </a:solidFill>
                <a:latin typeface="Times New Roman"/>
                <a:ea typeface="Times New Roman"/>
                <a:cs typeface="Times New Roman"/>
                <a:sym typeface="Times New Roman"/>
              </a:rPr>
              <a:t> 4 </a:t>
            </a:r>
            <a:r>
              <a:rPr lang="en-US" sz="3200" i="1" dirty="0" err="1">
                <a:solidFill>
                  <a:srgbClr val="0000FF"/>
                </a:solidFill>
                <a:latin typeface="Times New Roman"/>
                <a:ea typeface="Times New Roman"/>
                <a:cs typeface="Times New Roman"/>
                <a:sym typeface="Times New Roman"/>
              </a:rPr>
              <a:t>thợ</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phụ</a:t>
            </a:r>
            <a:endParaRPr sz="3200" i="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1000"/>
                                        <p:tgtEl>
                                          <p:spTgt spid="211"/>
                                        </p:tgtEl>
                                      </p:cBhvr>
                                    </p:animEffect>
                                  </p:childTnLst>
                                </p:cTn>
                              </p:par>
                              <p:par>
                                <p:cTn id="21" presetID="10"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220" name="Google Shape;220;p17"/>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221" name="Google Shape;221;p17"/>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222" name="Google Shape;222;p17"/>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223" name="Google Shape;223;p17"/>
          <p:cNvSpPr txBox="1"/>
          <p:nvPr/>
        </p:nvSpPr>
        <p:spPr>
          <a:xfrm>
            <a:off x="2896858" y="1594046"/>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II. Đọc hiểu văn bản</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10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20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animEffect transition="in" filter="fade">
                                      <p:cBhvr>
                                        <p:cTn id="23"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8" descr="Káº¿t quáº£ hÃ¬nh áº£nh cho Ã´ng giuá»c Äanh vÃ  bÃ¡c phÃ³ may"/>
          <p:cNvPicPr preferRelativeResize="0"/>
          <p:nvPr/>
        </p:nvPicPr>
        <p:blipFill rotWithShape="1">
          <a:blip r:embed="rId3">
            <a:alphaModFix/>
          </a:blip>
          <a:srcRect l="12974"/>
          <a:stretch/>
        </p:blipFill>
        <p:spPr>
          <a:xfrm>
            <a:off x="4246300" y="-451792"/>
            <a:ext cx="6302364" cy="6048672"/>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229" name="Google Shape;229;p18"/>
          <p:cNvSpPr txBox="1"/>
          <p:nvPr/>
        </p:nvSpPr>
        <p:spPr>
          <a:xfrm flipH="1">
            <a:off x="395536" y="1109732"/>
            <a:ext cx="3456384" cy="3046948"/>
          </a:xfrm>
          <a:prstGeom prst="rect">
            <a:avLst/>
          </a:prstGeom>
          <a:noFill/>
          <a:ln>
            <a:noFill/>
          </a:ln>
        </p:spPr>
        <p:txBody>
          <a:bodyPr spcFirstLastPara="1" wrap="square" lIns="91409" tIns="45692" rIns="91409" bIns="45692" anchor="t" anchorCtr="0">
            <a:spAutoFit/>
          </a:bodyPr>
          <a:lstStyle/>
          <a:p>
            <a:pPr algn="ctr"/>
            <a:r>
              <a:rPr lang="en-US" sz="4800" b="1" dirty="0">
                <a:solidFill>
                  <a:srgbClr val="FF0000"/>
                </a:solidFill>
                <a:latin typeface="Times New Roman"/>
                <a:ea typeface="Times New Roman"/>
                <a:cs typeface="Times New Roman"/>
                <a:sym typeface="Times New Roman"/>
              </a:rPr>
              <a:t>1. </a:t>
            </a:r>
            <a:r>
              <a:rPr lang="en-US" sz="4800" b="1" dirty="0" err="1">
                <a:solidFill>
                  <a:srgbClr val="FF0000"/>
                </a:solidFill>
                <a:latin typeface="Times New Roman"/>
                <a:ea typeface="Times New Roman"/>
                <a:cs typeface="Times New Roman"/>
                <a:sym typeface="Times New Roman"/>
              </a:rPr>
              <a:t>Ông</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Giuốc-đanh</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trước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khi</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mặc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lễ</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phục</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6145829"/>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extLst>
                    <a:ext uri="{9D8B030D-6E8A-4147-A177-3AD203B41FA5}">
                      <a16:colId xmlns:a16="http://schemas.microsoft.com/office/drawing/2014/main" val="20000"/>
                    </a:ext>
                  </a:extLst>
                </a:gridCol>
                <a:gridCol w="4180742">
                  <a:extLst>
                    <a:ext uri="{9D8B030D-6E8A-4147-A177-3AD203B41FA5}">
                      <a16:colId xmlns:a16="http://schemas.microsoft.com/office/drawing/2014/main" val="20001"/>
                    </a:ext>
                  </a:extLst>
                </a:gridCol>
              </a:tblGrid>
              <a:tr h="712397">
                <a:tc gridSpan="2">
                  <a:txBody>
                    <a:bodyPr/>
                    <a:lstStyle/>
                    <a:p>
                      <a:pPr algn="ctr"/>
                      <a:r>
                        <a:rPr lang="en-US" sz="2100" dirty="0"/>
                        <a:t>ÔNG</a:t>
                      </a:r>
                      <a:r>
                        <a:rPr lang="en-US" sz="2100" baseline="0" dirty="0"/>
                        <a:t> GIUỐC-ĐANH TRƯỚC KHI  MẶC LỄ PHỤC</a:t>
                      </a:r>
                      <a:endParaRPr lang="en-US" sz="2100" dirty="0"/>
                    </a:p>
                  </a:txBody>
                  <a:tcPr marL="68580" marR="68580" marT="34301" marB="34301"/>
                </a:tc>
                <a:tc hMerge="1">
                  <a:txBody>
                    <a:bodyPr/>
                    <a:lstStyle/>
                    <a:p>
                      <a:endParaRPr lang="en-US" dirty="0"/>
                    </a:p>
                  </a:txBody>
                  <a:tcPr/>
                </a:tc>
                <a:extLst>
                  <a:ext uri="{0D108BD9-81ED-4DB2-BD59-A6C34878D82A}">
                    <a16:rowId xmlns:a16="http://schemas.microsoft.com/office/drawing/2014/main" val="10000"/>
                  </a:ext>
                </a:extLst>
              </a:tr>
              <a:tr h="712397">
                <a:tc>
                  <a:txBody>
                    <a:bodyPr/>
                    <a:lstStyle/>
                    <a:p>
                      <a:r>
                        <a:rPr lang="en-US" sz="2100" dirty="0" err="1"/>
                        <a:t>Thái</a:t>
                      </a:r>
                      <a:r>
                        <a:rPr lang="en-US" sz="2100" baseline="0" dirty="0"/>
                        <a:t> </a:t>
                      </a:r>
                      <a:r>
                        <a:rPr lang="en-US" sz="2100" baseline="0" dirty="0" err="1"/>
                        <a:t>độ</a:t>
                      </a:r>
                      <a:r>
                        <a:rPr lang="en-US" sz="2100" baseline="0" dirty="0"/>
                        <a:t> </a:t>
                      </a:r>
                      <a:r>
                        <a:rPr lang="en-US" sz="2100" baseline="0" dirty="0" err="1"/>
                        <a:t>lúc</a:t>
                      </a:r>
                      <a:r>
                        <a:rPr lang="en-US" sz="2100" baseline="0" dirty="0"/>
                        <a:t> </a:t>
                      </a:r>
                      <a:r>
                        <a:rPr lang="en-US" sz="2100" baseline="0" dirty="0" err="1"/>
                        <a:t>đầu</a:t>
                      </a:r>
                      <a:endParaRPr lang="en-US" sz="2100" dirty="0"/>
                    </a:p>
                  </a:txBody>
                  <a:tcPr marL="68580" marR="68580" marT="34301" marB="34301"/>
                </a:tc>
                <a:tc>
                  <a:txBody>
                    <a:bodyPr/>
                    <a:lstStyle/>
                    <a:p>
                      <a:endParaRPr lang="en-US" sz="1100"/>
                    </a:p>
                  </a:txBody>
                  <a:tcPr marL="68580" marR="68580" marT="34301" marB="34301"/>
                </a:tc>
                <a:extLst>
                  <a:ext uri="{0D108BD9-81ED-4DB2-BD59-A6C34878D82A}">
                    <a16:rowId xmlns:a16="http://schemas.microsoft.com/office/drawing/2014/main" val="10001"/>
                  </a:ext>
                </a:extLst>
              </a:tr>
              <a:tr h="712397">
                <a:tc>
                  <a:txBody>
                    <a:bodyPr/>
                    <a:lstStyle/>
                    <a:p>
                      <a:r>
                        <a:rPr lang="en-US" sz="2100" dirty="0" err="1"/>
                        <a:t>Thái</a:t>
                      </a:r>
                      <a:r>
                        <a:rPr lang="en-US" sz="2100" baseline="0" dirty="0"/>
                        <a:t> </a:t>
                      </a:r>
                      <a:r>
                        <a:rPr lang="en-US" sz="2100" baseline="0" dirty="0" err="1"/>
                        <a:t>độ</a:t>
                      </a:r>
                      <a:r>
                        <a:rPr lang="en-US" sz="2100" baseline="0" dirty="0"/>
                        <a:t> </a:t>
                      </a:r>
                      <a:r>
                        <a:rPr lang="en-US" sz="2100" baseline="0" dirty="0" err="1"/>
                        <a:t>về</a:t>
                      </a:r>
                      <a:r>
                        <a:rPr lang="en-US" sz="2100" baseline="0" dirty="0"/>
                        <a:t> </a:t>
                      </a:r>
                      <a:r>
                        <a:rPr lang="en-US" sz="2100" baseline="0" dirty="0" err="1"/>
                        <a:t>sau</a:t>
                      </a:r>
                      <a:endParaRPr lang="en-US" sz="2100" dirty="0"/>
                    </a:p>
                  </a:txBody>
                  <a:tcPr marL="68580" marR="68580" marT="34301" marB="34301"/>
                </a:tc>
                <a:tc>
                  <a:txBody>
                    <a:bodyPr/>
                    <a:lstStyle/>
                    <a:p>
                      <a:endParaRPr lang="en-US" sz="1100"/>
                    </a:p>
                  </a:txBody>
                  <a:tcPr marL="68580" marR="68580" marT="34301" marB="34301"/>
                </a:tc>
                <a:extLst>
                  <a:ext uri="{0D108BD9-81ED-4DB2-BD59-A6C34878D82A}">
                    <a16:rowId xmlns:a16="http://schemas.microsoft.com/office/drawing/2014/main" val="10002"/>
                  </a:ext>
                </a:extLst>
              </a:tr>
              <a:tr h="712397">
                <a:tc>
                  <a:txBody>
                    <a:bodyPr/>
                    <a:lstStyle/>
                    <a:p>
                      <a:r>
                        <a:rPr lang="en-US" sz="2100" dirty="0" err="1"/>
                        <a:t>Nguyên</a:t>
                      </a:r>
                      <a:r>
                        <a:rPr lang="en-US" sz="2100" baseline="0" dirty="0"/>
                        <a:t> </a:t>
                      </a:r>
                      <a:r>
                        <a:rPr lang="en-US" sz="2100" baseline="0" dirty="0" err="1"/>
                        <a:t>nhân</a:t>
                      </a:r>
                      <a:r>
                        <a:rPr lang="en-US" sz="2100" baseline="0" dirty="0"/>
                        <a:t> </a:t>
                      </a:r>
                      <a:r>
                        <a:rPr lang="en-US" sz="2100" baseline="0" dirty="0" err="1"/>
                        <a:t>thay</a:t>
                      </a:r>
                      <a:r>
                        <a:rPr lang="en-US" sz="2100" baseline="0" dirty="0"/>
                        <a:t> </a:t>
                      </a:r>
                      <a:r>
                        <a:rPr lang="en-US" sz="2100" baseline="0" dirty="0" err="1"/>
                        <a:t>đổi</a:t>
                      </a:r>
                      <a:endParaRPr lang="en-US" sz="2100" dirty="0"/>
                    </a:p>
                  </a:txBody>
                  <a:tcPr marL="68580" marR="68580" marT="34301" marB="34301"/>
                </a:tc>
                <a:tc>
                  <a:txBody>
                    <a:bodyPr/>
                    <a:lstStyle/>
                    <a:p>
                      <a:endParaRPr lang="en-US" sz="1100" dirty="0"/>
                    </a:p>
                  </a:txBody>
                  <a:tcPr marL="68580" marR="68580" marT="34301" marB="34301"/>
                </a:tc>
                <a:extLst>
                  <a:ext uri="{0D108BD9-81ED-4DB2-BD59-A6C34878D82A}">
                    <a16:rowId xmlns:a16="http://schemas.microsoft.com/office/drawing/2014/main" val="10003"/>
                  </a:ext>
                </a:extLst>
              </a:tr>
              <a:tr h="712397">
                <a:tc>
                  <a:txBody>
                    <a:bodyPr/>
                    <a:lstStyle/>
                    <a:p>
                      <a:r>
                        <a:rPr lang="en-US" sz="2100" dirty="0" err="1"/>
                        <a:t>Mâu</a:t>
                      </a:r>
                      <a:r>
                        <a:rPr lang="en-US" sz="2100" baseline="0" dirty="0"/>
                        <a:t> </a:t>
                      </a:r>
                      <a:r>
                        <a:rPr lang="en-US" sz="2100" baseline="0" dirty="0" err="1"/>
                        <a:t>thuẫn</a:t>
                      </a:r>
                      <a:r>
                        <a:rPr lang="en-US" sz="2100" baseline="0" dirty="0"/>
                        <a:t> </a:t>
                      </a:r>
                      <a:r>
                        <a:rPr lang="en-US" sz="2100" baseline="0" dirty="0" err="1"/>
                        <a:t>gây</a:t>
                      </a:r>
                      <a:r>
                        <a:rPr lang="en-US" sz="2100" baseline="0" dirty="0"/>
                        <a:t> </a:t>
                      </a:r>
                      <a:r>
                        <a:rPr lang="en-US" sz="2100" baseline="0" dirty="0" err="1"/>
                        <a:t>cười</a:t>
                      </a:r>
                      <a:endParaRPr lang="en-US" sz="2100" dirty="0"/>
                    </a:p>
                  </a:txBody>
                  <a:tcPr marL="68580" marR="68580" marT="34301" marB="34301"/>
                </a:tc>
                <a:tc>
                  <a:txBody>
                    <a:bodyPr/>
                    <a:lstStyle/>
                    <a:p>
                      <a:endParaRPr lang="en-US" sz="1100"/>
                    </a:p>
                  </a:txBody>
                  <a:tcPr marL="68580" marR="68580" marT="34301" marB="34301"/>
                </a:tc>
                <a:extLst>
                  <a:ext uri="{0D108BD9-81ED-4DB2-BD59-A6C34878D82A}">
                    <a16:rowId xmlns:a16="http://schemas.microsoft.com/office/drawing/2014/main" val="10004"/>
                  </a:ext>
                </a:extLst>
              </a:tr>
              <a:tr h="712397">
                <a:tc>
                  <a:txBody>
                    <a:bodyPr/>
                    <a:lstStyle/>
                    <a:p>
                      <a:r>
                        <a:rPr lang="en-US" sz="2100" dirty="0" err="1"/>
                        <a:t>Đánh</a:t>
                      </a:r>
                      <a:r>
                        <a:rPr lang="en-US" sz="2100" baseline="0" dirty="0"/>
                        <a:t> </a:t>
                      </a:r>
                      <a:r>
                        <a:rPr lang="en-US" sz="2100" baseline="0" dirty="0" err="1"/>
                        <a:t>giá</a:t>
                      </a:r>
                      <a:r>
                        <a:rPr lang="en-US" sz="2100" baseline="0" dirty="0"/>
                        <a:t> </a:t>
                      </a:r>
                      <a:r>
                        <a:rPr lang="en-US" sz="2100" baseline="0" dirty="0" err="1"/>
                        <a:t>về</a:t>
                      </a:r>
                      <a:r>
                        <a:rPr lang="en-US" sz="2100" baseline="0" dirty="0"/>
                        <a:t> </a:t>
                      </a:r>
                      <a:r>
                        <a:rPr lang="en-US" sz="2100" baseline="0" dirty="0" err="1"/>
                        <a:t>nhân</a:t>
                      </a:r>
                      <a:r>
                        <a:rPr lang="en-US" sz="2100" baseline="0" dirty="0"/>
                        <a:t> </a:t>
                      </a:r>
                      <a:r>
                        <a:rPr lang="en-US" sz="2100" baseline="0" dirty="0" err="1"/>
                        <a:t>vật</a:t>
                      </a:r>
                      <a:endParaRPr lang="en-US" sz="2100" dirty="0"/>
                    </a:p>
                  </a:txBody>
                  <a:tcPr marL="68580" marR="68580" marT="34301" marB="34301"/>
                </a:tc>
                <a:tc>
                  <a:txBody>
                    <a:bodyPr/>
                    <a:lstStyle/>
                    <a:p>
                      <a:endParaRPr lang="en-US" sz="1100" dirty="0"/>
                    </a:p>
                  </a:txBody>
                  <a:tcPr marL="68580" marR="68580" marT="34301" marB="3430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466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4" descr="Káº¿t quáº£ hÃ¬nh áº£nh cho Ã´ng giuá»c Äanh vÃ  bÃ¡c phÃ³ may"/>
          <p:cNvPicPr preferRelativeResize="0"/>
          <p:nvPr/>
        </p:nvPicPr>
        <p:blipFill rotWithShape="1">
          <a:blip r:embed="rId3">
            <a:alphaModFix/>
          </a:blip>
          <a:srcRect l="12974" r="8834"/>
          <a:stretch/>
        </p:blipFill>
        <p:spPr>
          <a:xfrm>
            <a:off x="2987825" y="1348408"/>
            <a:ext cx="3168352" cy="338437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21" name="Google Shape;321;p24"/>
          <p:cNvSpPr/>
          <p:nvPr/>
        </p:nvSpPr>
        <p:spPr>
          <a:xfrm>
            <a:off x="611561"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Bác phó may</a:t>
            </a:r>
            <a:endParaRPr sz="2800">
              <a:solidFill>
                <a:srgbClr val="FF0000"/>
              </a:solidFill>
              <a:latin typeface="Times New Roman"/>
              <a:ea typeface="Times New Roman"/>
              <a:cs typeface="Times New Roman"/>
              <a:sym typeface="Times New Roman"/>
            </a:endParaRPr>
          </a:p>
        </p:txBody>
      </p:sp>
      <p:sp>
        <p:nvSpPr>
          <p:cNvPr id="322" name="Google Shape;322;p24"/>
          <p:cNvSpPr/>
          <p:nvPr/>
        </p:nvSpPr>
        <p:spPr>
          <a:xfrm>
            <a:off x="6804249"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Ông Giuốc- đanh</a:t>
            </a:r>
            <a:endParaRPr sz="2800">
              <a:solidFill>
                <a:srgbClr val="FF0000"/>
              </a:solidFill>
              <a:latin typeface="Times New Roman"/>
              <a:ea typeface="Times New Roman"/>
              <a:cs typeface="Times New Roman"/>
              <a:sym typeface="Times New Roman"/>
            </a:endParaRPr>
          </a:p>
        </p:txBody>
      </p:sp>
      <p:sp>
        <p:nvSpPr>
          <p:cNvPr id="323" name="Google Shape;323;p24"/>
          <p:cNvSpPr/>
          <p:nvPr/>
        </p:nvSpPr>
        <p:spPr>
          <a:xfrm>
            <a:off x="1187624"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4" name="Google Shape;324;p24"/>
          <p:cNvSpPr/>
          <p:nvPr/>
        </p:nvSpPr>
        <p:spPr>
          <a:xfrm>
            <a:off x="7454462"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5" name="Google Shape;325;p24"/>
          <p:cNvSpPr/>
          <p:nvPr/>
        </p:nvSpPr>
        <p:spPr>
          <a:xfrm>
            <a:off x="6732240"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Mê muội, ngu dốt, ngớ ngẩn</a:t>
            </a:r>
            <a:endParaRPr sz="2800">
              <a:solidFill>
                <a:schemeClr val="dk1"/>
              </a:solidFill>
              <a:latin typeface="Times New Roman"/>
              <a:ea typeface="Times New Roman"/>
              <a:cs typeface="Times New Roman"/>
              <a:sym typeface="Times New Roman"/>
            </a:endParaRPr>
          </a:p>
        </p:txBody>
      </p:sp>
      <p:sp>
        <p:nvSpPr>
          <p:cNvPr id="326" name="Google Shape;326;p24"/>
          <p:cNvSpPr/>
          <p:nvPr/>
        </p:nvSpPr>
        <p:spPr>
          <a:xfrm>
            <a:off x="519611"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Láu cá, lừa bịp</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2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2000"/>
                                        <p:tgtEl>
                                          <p:spTgt spid="3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500"/>
                                        <p:tgtEl>
                                          <p:spTgt spid="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Effect transition="in" filter="fade">
                                      <p:cBhvr>
                                        <p:cTn id="3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25"/>
          <p:cNvGrpSpPr/>
          <p:nvPr/>
        </p:nvGrpSpPr>
        <p:grpSpPr>
          <a:xfrm>
            <a:off x="-185112" y="394062"/>
            <a:ext cx="3753647" cy="4362226"/>
            <a:chOff x="-931626" y="34182"/>
            <a:chExt cx="6271202" cy="6510197"/>
          </a:xfrm>
        </p:grpSpPr>
        <p:pic>
          <p:nvPicPr>
            <p:cNvPr id="332" name="Google Shape;332;p25"/>
            <p:cNvPicPr preferRelativeResize="0"/>
            <p:nvPr/>
          </p:nvPicPr>
          <p:blipFill rotWithShape="1">
            <a:blip r:embed="rId3">
              <a:alphaModFix/>
            </a:blip>
            <a:srcRect/>
            <a:stretch/>
          </p:blipFill>
          <p:spPr>
            <a:xfrm rot="-3434881">
              <a:off x="-618408" y="3066073"/>
              <a:ext cx="2942875" cy="2350960"/>
            </a:xfrm>
            <a:prstGeom prst="rect">
              <a:avLst/>
            </a:prstGeom>
            <a:noFill/>
            <a:ln>
              <a:noFill/>
            </a:ln>
          </p:spPr>
        </p:pic>
        <p:grpSp>
          <p:nvGrpSpPr>
            <p:cNvPr id="333" name="Google Shape;333;p25"/>
            <p:cNvGrpSpPr/>
            <p:nvPr/>
          </p:nvGrpSpPr>
          <p:grpSpPr>
            <a:xfrm>
              <a:off x="-237410" y="34182"/>
              <a:ext cx="5576986" cy="6510197"/>
              <a:chOff x="-237410" y="34182"/>
              <a:chExt cx="5576986" cy="6510197"/>
            </a:xfrm>
          </p:grpSpPr>
          <p:pic>
            <p:nvPicPr>
              <p:cNvPr id="334" name="Google Shape;334;p25"/>
              <p:cNvPicPr preferRelativeResize="0"/>
              <p:nvPr/>
            </p:nvPicPr>
            <p:blipFill rotWithShape="1">
              <a:blip r:embed="rId4">
                <a:alphaModFix/>
              </a:blip>
              <a:srcRect/>
              <a:stretch/>
            </p:blipFill>
            <p:spPr>
              <a:xfrm rot="-5400000">
                <a:off x="1947025" y="4583954"/>
                <a:ext cx="1837411" cy="1743573"/>
              </a:xfrm>
              <a:prstGeom prst="rect">
                <a:avLst/>
              </a:prstGeom>
              <a:noFill/>
              <a:ln>
                <a:noFill/>
              </a:ln>
            </p:spPr>
          </p:pic>
          <p:pic>
            <p:nvPicPr>
              <p:cNvPr id="335" name="Google Shape;335;p25"/>
              <p:cNvPicPr preferRelativeResize="0"/>
              <p:nvPr/>
            </p:nvPicPr>
            <p:blipFill rotWithShape="1">
              <a:blip r:embed="rId5">
                <a:alphaModFix/>
              </a:blip>
              <a:srcRect/>
              <a:stretch/>
            </p:blipFill>
            <p:spPr>
              <a:xfrm>
                <a:off x="1522969" y="3163758"/>
                <a:ext cx="2660207" cy="3345543"/>
              </a:xfrm>
              <a:prstGeom prst="rect">
                <a:avLst/>
              </a:prstGeom>
              <a:noFill/>
              <a:ln>
                <a:noFill/>
              </a:ln>
            </p:spPr>
          </p:pic>
          <p:pic>
            <p:nvPicPr>
              <p:cNvPr id="336" name="Google Shape;336;p25"/>
              <p:cNvPicPr preferRelativeResize="0"/>
              <p:nvPr/>
            </p:nvPicPr>
            <p:blipFill rotWithShape="1">
              <a:blip r:embed="rId6">
                <a:alphaModFix/>
              </a:blip>
              <a:srcRect/>
              <a:stretch/>
            </p:blipFill>
            <p:spPr>
              <a:xfrm rot="3549833">
                <a:off x="2491839" y="2556761"/>
                <a:ext cx="2350495" cy="1865085"/>
              </a:xfrm>
              <a:prstGeom prst="rect">
                <a:avLst/>
              </a:prstGeom>
              <a:noFill/>
              <a:ln>
                <a:noFill/>
              </a:ln>
            </p:spPr>
          </p:pic>
          <p:pic>
            <p:nvPicPr>
              <p:cNvPr id="337" name="Google Shape;337;p25"/>
              <p:cNvPicPr preferRelativeResize="0"/>
              <p:nvPr/>
            </p:nvPicPr>
            <p:blipFill rotWithShape="1">
              <a:blip r:embed="rId7">
                <a:alphaModFix/>
              </a:blip>
              <a:srcRect/>
              <a:stretch/>
            </p:blipFill>
            <p:spPr>
              <a:xfrm rot="861528">
                <a:off x="2114473" y="366144"/>
                <a:ext cx="2976732" cy="2378007"/>
              </a:xfrm>
              <a:prstGeom prst="rect">
                <a:avLst/>
              </a:prstGeom>
              <a:noFill/>
              <a:ln>
                <a:noFill/>
              </a:ln>
            </p:spPr>
          </p:pic>
          <p:pic>
            <p:nvPicPr>
              <p:cNvPr id="338" name="Google Shape;338;p25"/>
              <p:cNvPicPr preferRelativeResize="0"/>
              <p:nvPr/>
            </p:nvPicPr>
            <p:blipFill rotWithShape="1">
              <a:blip r:embed="rId8">
                <a:alphaModFix/>
              </a:blip>
              <a:srcRect/>
              <a:stretch/>
            </p:blipFill>
            <p:spPr>
              <a:xfrm>
                <a:off x="541366" y="244975"/>
                <a:ext cx="2031433" cy="2673808"/>
              </a:xfrm>
              <a:prstGeom prst="rect">
                <a:avLst/>
              </a:prstGeom>
              <a:noFill/>
              <a:ln>
                <a:noFill/>
              </a:ln>
            </p:spPr>
          </p:pic>
          <p:pic>
            <p:nvPicPr>
              <p:cNvPr id="339" name="Google Shape;339;p25"/>
              <p:cNvPicPr preferRelativeResize="0"/>
              <p:nvPr/>
            </p:nvPicPr>
            <p:blipFill rotWithShape="1">
              <a:blip r:embed="rId9">
                <a:alphaModFix/>
              </a:blip>
              <a:srcRect/>
              <a:stretch/>
            </p:blipFill>
            <p:spPr>
              <a:xfrm rot="-6284801">
                <a:off x="390854" y="3108774"/>
                <a:ext cx="2765153" cy="3345543"/>
              </a:xfrm>
              <a:prstGeom prst="rect">
                <a:avLst/>
              </a:prstGeom>
              <a:noFill/>
              <a:ln>
                <a:noFill/>
              </a:ln>
            </p:spPr>
          </p:pic>
          <p:pic>
            <p:nvPicPr>
              <p:cNvPr id="340" name="Google Shape;340;p25"/>
              <p:cNvPicPr preferRelativeResize="0"/>
              <p:nvPr/>
            </p:nvPicPr>
            <p:blipFill rotWithShape="1">
              <a:blip r:embed="rId4">
                <a:alphaModFix/>
              </a:blip>
              <a:srcRect/>
              <a:stretch/>
            </p:blipFill>
            <p:spPr>
              <a:xfrm rot="7200000">
                <a:off x="2745222" y="1976022"/>
                <a:ext cx="1837411" cy="1743573"/>
              </a:xfrm>
              <a:prstGeom prst="rect">
                <a:avLst/>
              </a:prstGeom>
              <a:noFill/>
              <a:ln>
                <a:noFill/>
              </a:ln>
            </p:spPr>
          </p:pic>
          <p:pic>
            <p:nvPicPr>
              <p:cNvPr id="341" name="Google Shape;341;p25"/>
              <p:cNvPicPr preferRelativeResize="0"/>
              <p:nvPr/>
            </p:nvPicPr>
            <p:blipFill rotWithShape="1">
              <a:blip r:embed="rId10">
                <a:alphaModFix/>
              </a:blip>
              <a:srcRect/>
              <a:stretch/>
            </p:blipFill>
            <p:spPr>
              <a:xfrm rot="2589177">
                <a:off x="2482345" y="3694120"/>
                <a:ext cx="2455705" cy="1598734"/>
              </a:xfrm>
              <a:prstGeom prst="rect">
                <a:avLst/>
              </a:prstGeom>
              <a:noFill/>
              <a:ln>
                <a:noFill/>
              </a:ln>
            </p:spPr>
          </p:pic>
          <p:pic>
            <p:nvPicPr>
              <p:cNvPr id="342" name="Google Shape;342;p25"/>
              <p:cNvPicPr preferRelativeResize="0"/>
              <p:nvPr/>
            </p:nvPicPr>
            <p:blipFill rotWithShape="1">
              <a:blip r:embed="rId11">
                <a:alphaModFix/>
              </a:blip>
              <a:srcRect/>
              <a:stretch/>
            </p:blipFill>
            <p:spPr>
              <a:xfrm rot="-5400000">
                <a:off x="-611981" y="1331738"/>
                <a:ext cx="3724570" cy="2975429"/>
              </a:xfrm>
              <a:prstGeom prst="rect">
                <a:avLst/>
              </a:prstGeom>
              <a:noFill/>
              <a:ln>
                <a:noFill/>
              </a:ln>
            </p:spPr>
          </p:pic>
          <p:pic>
            <p:nvPicPr>
              <p:cNvPr id="343" name="Google Shape;343;p25"/>
              <p:cNvPicPr preferRelativeResize="0"/>
              <p:nvPr/>
            </p:nvPicPr>
            <p:blipFill rotWithShape="1">
              <a:blip r:embed="rId12">
                <a:alphaModFix/>
              </a:blip>
              <a:srcRect/>
              <a:stretch/>
            </p:blipFill>
            <p:spPr>
              <a:xfrm rot="-6089816">
                <a:off x="1097483" y="597357"/>
                <a:ext cx="2455705" cy="1598734"/>
              </a:xfrm>
              <a:prstGeom prst="rect">
                <a:avLst/>
              </a:prstGeom>
              <a:noFill/>
              <a:ln>
                <a:noFill/>
              </a:ln>
            </p:spPr>
          </p:pic>
          <p:sp>
            <p:nvSpPr>
              <p:cNvPr id="344" name="Google Shape;344;p25"/>
              <p:cNvSpPr/>
              <p:nvPr/>
            </p:nvSpPr>
            <p:spPr>
              <a:xfrm>
                <a:off x="1226671" y="1660073"/>
                <a:ext cx="2290125" cy="3818638"/>
              </a:xfrm>
              <a:prstGeom prst="rect">
                <a:avLst/>
              </a:prstGeom>
              <a:solidFill>
                <a:schemeClr val="lt1"/>
              </a:solidFill>
              <a:ln>
                <a:noFill/>
              </a:ln>
              <a:effectLst>
                <a:outerShdw blurRad="127000" sx="104000" sy="104000" algn="ctr" rotWithShape="0">
                  <a:srgbClr val="000000">
                    <a:alpha val="33725"/>
                  </a:srgbClr>
                </a:outerShdw>
              </a:effectLst>
            </p:spPr>
            <p:txBody>
              <a:bodyPr spcFirstLastPara="1" wrap="square" lIns="91425" tIns="45700" rIns="91425" bIns="45700" anchor="ctr" anchorCtr="0">
                <a:noAutofit/>
              </a:bodyPr>
              <a:lstStyle/>
              <a:p>
                <a:pPr algn="ctr"/>
                <a:endParaRPr sz="4000">
                  <a:solidFill>
                    <a:schemeClr val="lt1"/>
                  </a:solidFill>
                  <a:latin typeface="Times New Roman"/>
                  <a:ea typeface="Times New Roman"/>
                  <a:cs typeface="Times New Roman"/>
                  <a:sym typeface="Times New Roman"/>
                </a:endParaRPr>
              </a:p>
            </p:txBody>
          </p:sp>
        </p:grpSp>
      </p:grpSp>
      <p:sp>
        <p:nvSpPr>
          <p:cNvPr id="345" name="Google Shape;345;p25"/>
          <p:cNvSpPr/>
          <p:nvPr/>
        </p:nvSpPr>
        <p:spPr>
          <a:xfrm>
            <a:off x="1106744" y="1564434"/>
            <a:ext cx="1370764" cy="2678426"/>
          </a:xfrm>
          <a:prstGeom prst="rect">
            <a:avLst/>
          </a:prstGeom>
          <a:noFill/>
          <a:ln>
            <a:noFill/>
          </a:ln>
        </p:spPr>
        <p:txBody>
          <a:bodyPr spcFirstLastPara="1" wrap="square" lIns="91409" tIns="45692" rIns="91409" bIns="45692" anchor="t" anchorCtr="0">
            <a:spAutoFit/>
          </a:bodyPr>
          <a:lstStyle/>
          <a:p>
            <a:pPr algn="ctr"/>
            <a:r>
              <a:rPr lang="en-US" sz="2400" b="1" i="1">
                <a:solidFill>
                  <a:srgbClr val="FF0000"/>
                </a:solidFill>
                <a:latin typeface="Times New Roman"/>
                <a:ea typeface="Times New Roman"/>
                <a:cs typeface="Times New Roman"/>
                <a:sym typeface="Times New Roman"/>
              </a:rPr>
              <a:t>Yếu tố hài được xây dựng trên cơ sở “Cái trái tự nhiên”</a:t>
            </a:r>
            <a:endParaRPr/>
          </a:p>
        </p:txBody>
      </p:sp>
      <p:pic>
        <p:nvPicPr>
          <p:cNvPr id="346" name="Google Shape;346;p25"/>
          <p:cNvPicPr preferRelativeResize="0"/>
          <p:nvPr/>
        </p:nvPicPr>
        <p:blipFill rotWithShape="1">
          <a:blip r:embed="rId13">
            <a:alphaModFix/>
          </a:blip>
          <a:srcRect/>
          <a:stretch/>
        </p:blipFill>
        <p:spPr>
          <a:xfrm rot="-8100000">
            <a:off x="3596654" y="1553334"/>
            <a:ext cx="698279" cy="662617"/>
          </a:xfrm>
          <a:prstGeom prst="rect">
            <a:avLst/>
          </a:prstGeom>
          <a:noFill/>
          <a:ln>
            <a:noFill/>
          </a:ln>
        </p:spPr>
      </p:pic>
      <p:sp>
        <p:nvSpPr>
          <p:cNvPr id="347" name="Google Shape;347;p25"/>
          <p:cNvSpPr txBox="1"/>
          <p:nvPr/>
        </p:nvSpPr>
        <p:spPr>
          <a:xfrm>
            <a:off x="4471177" y="968764"/>
            <a:ext cx="4305026" cy="1650906"/>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Một gã tài sản giàu có liên tiếp bị bác phó may “xỏ mũi”: </a:t>
            </a:r>
            <a:r>
              <a:rPr lang="en-US" sz="2000" i="1">
                <a:solidFill>
                  <a:schemeClr val="dk1"/>
                </a:solidFill>
                <a:latin typeface="Times New Roman"/>
                <a:ea typeface="Times New Roman"/>
                <a:cs typeface="Times New Roman"/>
                <a:sym typeface="Times New Roman"/>
              </a:rPr>
              <a:t>Đôi giày và đôi tất cỡ nhỏ (bớt tiền); áo hoa may ngược (may hỏng); bớt vải may áo trước mặt ông ta</a:t>
            </a:r>
            <a:endParaRPr sz="2000" i="1">
              <a:solidFill>
                <a:schemeClr val="dk1"/>
              </a:solidFill>
              <a:latin typeface="Times New Roman"/>
              <a:ea typeface="Times New Roman"/>
              <a:cs typeface="Times New Roman"/>
              <a:sym typeface="Times New Roman"/>
            </a:endParaRPr>
          </a:p>
        </p:txBody>
      </p:sp>
      <p:pic>
        <p:nvPicPr>
          <p:cNvPr id="348" name="Google Shape;348;p25"/>
          <p:cNvPicPr preferRelativeResize="0"/>
          <p:nvPr/>
        </p:nvPicPr>
        <p:blipFill rotWithShape="1">
          <a:blip r:embed="rId13">
            <a:alphaModFix/>
          </a:blip>
          <a:srcRect/>
          <a:stretch/>
        </p:blipFill>
        <p:spPr>
          <a:xfrm rot="-8100000">
            <a:off x="3724827" y="3442466"/>
            <a:ext cx="698279" cy="662617"/>
          </a:xfrm>
          <a:prstGeom prst="rect">
            <a:avLst/>
          </a:prstGeom>
          <a:noFill/>
          <a:ln>
            <a:noFill/>
          </a:ln>
        </p:spPr>
      </p:pic>
      <p:sp>
        <p:nvSpPr>
          <p:cNvPr id="349" name="Google Shape;349;p25"/>
          <p:cNvSpPr txBox="1"/>
          <p:nvPr/>
        </p:nvSpPr>
        <p:spPr>
          <a:xfrm>
            <a:off x="4498561" y="3322713"/>
            <a:ext cx="4305026" cy="1027465"/>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Bản chất là trưởng giả ngu dốt nhưng cố tình muốn trở thành tầng lớp quý tộc</a:t>
            </a:r>
            <a:endParaRPr sz="2000" i="1">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p:tgtEl>
                                          <p:spTgt spid="331"/>
                                        </p:tgtEl>
                                        <p:attrNameLst>
                                          <p:attrName>ppt_w</p:attrName>
                                        </p:attrNameLst>
                                      </p:cBhvr>
                                      <p:tavLst>
                                        <p:tav tm="0">
                                          <p:val>
                                            <p:strVal val="0"/>
                                          </p:val>
                                        </p:tav>
                                        <p:tav tm="100000">
                                          <p:val>
                                            <p:strVal val="#ppt_w"/>
                                          </p:val>
                                        </p:tav>
                                      </p:tavLst>
                                    </p:anim>
                                    <p:anim calcmode="lin" valueType="num">
                                      <p:cBhvr additive="base">
                                        <p:cTn id="8" dur="500"/>
                                        <p:tgtEl>
                                          <p:spTgt spid="33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5"/>
                                        </p:tgtEl>
                                        <p:attrNameLst>
                                          <p:attrName>style.visibility</p:attrName>
                                        </p:attrNameLst>
                                      </p:cBhvr>
                                      <p:to>
                                        <p:strVal val="visible"/>
                                      </p:to>
                                    </p:set>
                                    <p:anim calcmode="lin" valueType="num">
                                      <p:cBhvr additive="base">
                                        <p:cTn id="12" dur="500"/>
                                        <p:tgtEl>
                                          <p:spTgt spid="3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500"/>
                                        <p:tgtEl>
                                          <p:spTgt spid="346"/>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fade">
                                      <p:cBhvr>
                                        <p:cTn id="25" dur="500"/>
                                        <p:tgtEl>
                                          <p:spTgt spid="348"/>
                                        </p:tgtEl>
                                      </p:cBhvr>
                                    </p:animEffect>
                                  </p:childTnLst>
                                </p:cTn>
                              </p:par>
                              <p:par>
                                <p:cTn id="26" presetID="10" presetClass="entr" presetSubtype="0" fill="hold" nodeType="withEffect">
                                  <p:stCondLst>
                                    <p:cond delay="0"/>
                                  </p:stCondLst>
                                  <p:childTnLst>
                                    <p:set>
                                      <p:cBhvr>
                                        <p:cTn id="27" dur="1" fill="hold">
                                          <p:stCondLst>
                                            <p:cond delay="0"/>
                                          </p:stCondLst>
                                        </p:cTn>
                                        <p:tgtEl>
                                          <p:spTgt spid="349"/>
                                        </p:tgtEl>
                                        <p:attrNameLst>
                                          <p:attrName>style.visibility</p:attrName>
                                        </p:attrNameLst>
                                      </p:cBhvr>
                                      <p:to>
                                        <p:strVal val="visible"/>
                                      </p:to>
                                    </p:set>
                                    <p:animEffect transition="in" filter="fade">
                                      <p:cBhvr>
                                        <p:cTn id="28"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82" name="Google Shape;82;p3"/>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
        <p:nvSpPr>
          <p:cNvPr id="83" name="Google Shape;83;p3"/>
          <p:cNvSpPr txBox="1"/>
          <p:nvPr/>
        </p:nvSpPr>
        <p:spPr>
          <a:xfrm>
            <a:off x="4139952" y="1678832"/>
            <a:ext cx="1600200" cy="461665"/>
          </a:xfrm>
          <a:prstGeom prst="rect">
            <a:avLst/>
          </a:prstGeom>
          <a:noFill/>
          <a:ln>
            <a:noFill/>
          </a:ln>
        </p:spPr>
        <p:txBody>
          <a:bodyPr spcFirstLastPara="1" wrap="square" lIns="91409" tIns="45692" rIns="91409" bIns="45692" anchor="t" anchorCtr="0">
            <a:spAutoFit/>
          </a:bodyPr>
          <a:lstStyle/>
          <a:p>
            <a:pPr algn="ctr">
              <a:buClr>
                <a:schemeClr val="lt1"/>
              </a:buClr>
              <a:buSzPts val="2400"/>
            </a:pPr>
            <a:r>
              <a:rPr lang="en-US" sz="2400" b="1" dirty="0">
                <a:solidFill>
                  <a:schemeClr val="lt1"/>
                </a:solidFill>
                <a:latin typeface="Times New Roman"/>
                <a:ea typeface="Times New Roman"/>
                <a:cs typeface="Times New Roman"/>
                <a:sym typeface="Times New Roman"/>
              </a:rPr>
              <a:t>(</a:t>
            </a:r>
            <a:r>
              <a:rPr lang="en-US" sz="2400" b="1" dirty="0" err="1">
                <a:solidFill>
                  <a:schemeClr val="lt1"/>
                </a:solidFill>
                <a:latin typeface="Times New Roman"/>
                <a:ea typeface="Times New Roman"/>
                <a:cs typeface="Times New Roman"/>
                <a:sym typeface="Times New Roman"/>
              </a:rPr>
              <a:t>Mô</a:t>
            </a:r>
            <a:r>
              <a:rPr lang="en-US" sz="2400" b="1" dirty="0">
                <a:solidFill>
                  <a:schemeClr val="lt1"/>
                </a:solidFill>
                <a:latin typeface="Times New Roman"/>
                <a:ea typeface="Times New Roman"/>
                <a:cs typeface="Times New Roman"/>
                <a:sym typeface="Times New Roman"/>
              </a:rPr>
              <a:t>-li-e)</a:t>
            </a:r>
            <a:endParaRPr dirty="0"/>
          </a:p>
        </p:txBody>
      </p:sp>
      <p:sp>
        <p:nvSpPr>
          <p:cNvPr id="84" name="Google Shape;84;p3"/>
          <p:cNvSpPr txBox="1"/>
          <p:nvPr/>
        </p:nvSpPr>
        <p:spPr>
          <a:xfrm>
            <a:off x="3707905" y="4683424"/>
            <a:ext cx="3715889" cy="461665"/>
          </a:xfrm>
          <a:prstGeom prst="rect">
            <a:avLst/>
          </a:prstGeom>
          <a:noFill/>
          <a:ln>
            <a:noFill/>
          </a:ln>
        </p:spPr>
        <p:txBody>
          <a:bodyPr spcFirstLastPara="1" wrap="square" lIns="91409" tIns="45692" rIns="91409" bIns="45692" anchor="t" anchorCtr="0">
            <a:spAutoFit/>
          </a:bodyPr>
          <a:lstStyle/>
          <a:p>
            <a:endParaRPr sz="2400" b="1">
              <a:solidFill>
                <a:schemeClr val="lt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p:nvPr/>
        </p:nvSpPr>
        <p:spPr>
          <a:xfrm flipH="1">
            <a:off x="107504" y="4156721"/>
            <a:ext cx="8856984" cy="769441"/>
          </a:xfrm>
          <a:prstGeom prst="rect">
            <a:avLst/>
          </a:prstGeom>
          <a:noFill/>
          <a:ln>
            <a:noFill/>
          </a:ln>
        </p:spPr>
        <p:txBody>
          <a:bodyPr spcFirstLastPara="1" wrap="square" lIns="91409" tIns="45692" rIns="91409" bIns="45692" anchor="t" anchorCtr="0">
            <a:spAutoFit/>
          </a:bodyPr>
          <a:lstStyle/>
          <a:p>
            <a:pPr algn="ctr"/>
            <a:r>
              <a:rPr lang="en-US" sz="4400" b="1">
                <a:solidFill>
                  <a:srgbClr val="FF0000"/>
                </a:solidFill>
                <a:latin typeface="Times New Roman"/>
                <a:ea typeface="Times New Roman"/>
                <a:cs typeface="Times New Roman"/>
                <a:sym typeface="Times New Roman"/>
              </a:rPr>
              <a:t>2. Ông Giuốc-đanh và tốp thợ phụ</a:t>
            </a:r>
            <a:endParaRPr sz="4400" b="1">
              <a:solidFill>
                <a:srgbClr val="FF0000"/>
              </a:solidFill>
              <a:latin typeface="Times New Roman"/>
              <a:ea typeface="Times New Roman"/>
              <a:cs typeface="Times New Roman"/>
              <a:sym typeface="Times New Roman"/>
            </a:endParaRPr>
          </a:p>
        </p:txBody>
      </p:sp>
      <p:pic>
        <p:nvPicPr>
          <p:cNvPr id="355" name="Google Shape;355;p26"/>
          <p:cNvPicPr preferRelativeResize="0"/>
          <p:nvPr/>
        </p:nvPicPr>
        <p:blipFill rotWithShape="1">
          <a:blip r:embed="rId3">
            <a:alphaModFix/>
          </a:blip>
          <a:srcRect b="20616"/>
          <a:stretch/>
        </p:blipFill>
        <p:spPr>
          <a:xfrm>
            <a:off x="0" y="1589"/>
            <a:ext cx="9144000" cy="4083124"/>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1258501"/>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extLst>
                    <a:ext uri="{9D8B030D-6E8A-4147-A177-3AD203B41FA5}">
                      <a16:colId xmlns:a16="http://schemas.microsoft.com/office/drawing/2014/main" val="20000"/>
                    </a:ext>
                  </a:extLst>
                </a:gridCol>
                <a:gridCol w="4180742">
                  <a:extLst>
                    <a:ext uri="{9D8B030D-6E8A-4147-A177-3AD203B41FA5}">
                      <a16:colId xmlns:a16="http://schemas.microsoft.com/office/drawing/2014/main" val="20001"/>
                    </a:ext>
                  </a:extLst>
                </a:gridCol>
              </a:tblGrid>
              <a:tr h="712397">
                <a:tc gridSpan="2">
                  <a:txBody>
                    <a:bodyPr/>
                    <a:lstStyle/>
                    <a:p>
                      <a:pPr algn="ctr"/>
                      <a:r>
                        <a:rPr lang="en-US" sz="2100" dirty="0"/>
                        <a:t>ÔNG</a:t>
                      </a:r>
                      <a:r>
                        <a:rPr lang="en-US" sz="2100" baseline="0" dirty="0"/>
                        <a:t> GIUỐC-ĐANH SAU KHI  MẶC LỄ PHỤC</a:t>
                      </a:r>
                      <a:endParaRPr lang="en-US" sz="2100" dirty="0"/>
                    </a:p>
                  </a:txBody>
                  <a:tcPr marL="68580" marR="68580" marT="34301" marB="34301"/>
                </a:tc>
                <a:tc hMerge="1">
                  <a:txBody>
                    <a:bodyPr/>
                    <a:lstStyle/>
                    <a:p>
                      <a:endParaRPr lang="en-US" dirty="0"/>
                    </a:p>
                  </a:txBody>
                  <a:tcPr/>
                </a:tc>
                <a:extLst>
                  <a:ext uri="{0D108BD9-81ED-4DB2-BD59-A6C34878D82A}">
                    <a16:rowId xmlns:a16="http://schemas.microsoft.com/office/drawing/2014/main" val="10000"/>
                  </a:ext>
                </a:extLst>
              </a:tr>
              <a:tr h="712397">
                <a:tc>
                  <a:txBody>
                    <a:bodyPr/>
                    <a:lstStyle/>
                    <a:p>
                      <a:r>
                        <a:rPr lang="en-US" sz="2800" dirty="0" err="1">
                          <a:latin typeface="Times New Roman" pitchFamily="18" charset="0"/>
                          <a:cs typeface="Times New Roman" pitchFamily="18" charset="0"/>
                        </a:rPr>
                        <a:t>Thợ</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phụ</a:t>
                      </a:r>
                      <a:endParaRPr lang="en-US" sz="2800" dirty="0">
                        <a:latin typeface="Times New Roman" pitchFamily="18" charset="0"/>
                        <a:cs typeface="Times New Roman" pitchFamily="18" charset="0"/>
                      </a:endParaRPr>
                    </a:p>
                  </a:txBody>
                  <a:tcPr marL="68580" marR="68580" marT="34301" marB="34301"/>
                </a:tc>
                <a:tc>
                  <a:txBody>
                    <a:bodyPr/>
                    <a:lstStyle/>
                    <a:p>
                      <a:r>
                        <a:rPr lang="en-US" sz="2800" dirty="0" err="1">
                          <a:latin typeface="Times New Roman" pitchFamily="18" charset="0"/>
                          <a:cs typeface="Times New Roman" pitchFamily="18" charset="0"/>
                        </a:rPr>
                        <a:t>Thái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Giuốc-đanh</a:t>
                      </a:r>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1"/>
                  </a:ext>
                </a:extLst>
              </a:tr>
              <a:tr h="712397">
                <a:tc>
                  <a:txBody>
                    <a:bodyPr/>
                    <a:lstStyle/>
                    <a:p>
                      <a:r>
                        <a:rPr lang="en-US" sz="2800" dirty="0" err="1">
                          <a:latin typeface="Times New Roman" pitchFamily="18" charset="0"/>
                          <a:cs typeface="Times New Roman" pitchFamily="18" charset="0"/>
                        </a:rPr>
                        <a:t>Bẩm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ông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2"/>
                  </a:ext>
                </a:extLst>
              </a:tr>
              <a:tr h="712397">
                <a:tc>
                  <a:txBody>
                    <a:bodyPr/>
                    <a:lstStyle/>
                    <a:p>
                      <a:r>
                        <a:rPr lang="en-US" sz="2800" dirty="0" err="1">
                          <a:latin typeface="Times New Roman" pitchFamily="18" charset="0"/>
                          <a:cs typeface="Times New Roman" pitchFamily="18" charset="0"/>
                        </a:rPr>
                        <a:t>Bẩm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cụ</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3"/>
                  </a:ext>
                </a:extLst>
              </a:tr>
              <a:tr h="712397">
                <a:tc>
                  <a:txBody>
                    <a:bodyPr/>
                    <a:lstStyle/>
                    <a:p>
                      <a:r>
                        <a:rPr lang="en-US" sz="2800" dirty="0" err="1">
                          <a:latin typeface="Times New Roman" pitchFamily="18" charset="0"/>
                          <a:cs typeface="Times New Roman" pitchFamily="18" charset="0"/>
                        </a:rPr>
                        <a:t>Bẩm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đức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ông</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4"/>
                  </a:ext>
                </a:extLst>
              </a:tr>
              <a:tr h="712397">
                <a:tc gridSpan="2">
                  <a:txBody>
                    <a:bodyPr/>
                    <a:lstStyle/>
                    <a:p>
                      <a:r>
                        <a:rPr lang="en-US" sz="2800" dirty="0">
                          <a:latin typeface="Times New Roman" pitchFamily="18" charset="0"/>
                          <a:cs typeface="Times New Roman" pitchFamily="18" charset="0"/>
                        </a:rPr>
                        <a:t>ĐÁNH</a:t>
                      </a:r>
                      <a:r>
                        <a:rPr lang="en-US" sz="2800" baseline="0" dirty="0">
                          <a:latin typeface="Times New Roman" pitchFamily="18" charset="0"/>
                          <a:cs typeface="Times New Roman" pitchFamily="18" charset="0"/>
                        </a:rPr>
                        <a:t> GIÁ VỀ GIUỐC-ĐANH</a:t>
                      </a:r>
                      <a:endParaRPr lang="en-US" sz="2800" dirty="0">
                        <a:latin typeface="Times New Roman" pitchFamily="18" charset="0"/>
                        <a:cs typeface="Times New Roman" pitchFamily="18" charset="0"/>
                      </a:endParaRPr>
                    </a:p>
                  </a:txBody>
                  <a:tcPr marL="68580" marR="68580" marT="34301" marB="34301"/>
                </a:tc>
                <a:tc hMerge="1">
                  <a:txBody>
                    <a:bodyPr/>
                    <a:lstStyle/>
                    <a:p>
                      <a:endParaRPr lang="en-US" sz="1100" dirty="0"/>
                    </a:p>
                  </a:txBody>
                  <a:tcPr marL="68580" marR="68580" marT="34301" marB="3430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477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2" name="Google Shape;372;p28"/>
          <p:cNvGraphicFramePr/>
          <p:nvPr>
            <p:extLst>
              <p:ext uri="{D42A27DB-BD31-4B8C-83A1-F6EECF244321}">
                <p14:modId xmlns:p14="http://schemas.microsoft.com/office/powerpoint/2010/main" val="3691644722"/>
              </p:ext>
            </p:extLst>
          </p:nvPr>
        </p:nvGraphicFramePr>
        <p:xfrm>
          <a:off x="611560" y="527720"/>
          <a:ext cx="7920900" cy="3218939"/>
        </p:xfrm>
        <a:graphic>
          <a:graphicData uri="http://schemas.openxmlformats.org/drawingml/2006/table">
            <a:tbl>
              <a:tblPr firstRow="1" bandRow="1">
                <a:noFill/>
                <a:tableStyleId>{2C9D4DCE-4730-4DD5-81E1-E949EA677464}</a:tableStyleId>
              </a:tblPr>
              <a:tblGrid>
                <a:gridCol w="3960450">
                  <a:extLst>
                    <a:ext uri="{9D8B030D-6E8A-4147-A177-3AD203B41FA5}">
                      <a16:colId xmlns:a16="http://schemas.microsoft.com/office/drawing/2014/main" val="20000"/>
                    </a:ext>
                  </a:extLst>
                </a:gridCol>
                <a:gridCol w="3960450">
                  <a:extLst>
                    <a:ext uri="{9D8B030D-6E8A-4147-A177-3AD203B41FA5}">
                      <a16:colId xmlns:a16="http://schemas.microsoft.com/office/drawing/2014/main" val="20001"/>
                    </a:ext>
                  </a:extLst>
                </a:gridCol>
              </a:tblGrid>
              <a:tr h="519225">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Thợ</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phụ</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Ông</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Giuốc-đanh</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extLst>
                  <a:ext uri="{0D108BD9-81ED-4DB2-BD59-A6C34878D82A}">
                    <a16:rowId xmlns:a16="http://schemas.microsoft.com/office/drawing/2014/main" val="10000"/>
                  </a:ext>
                </a:extLst>
              </a:tr>
              <a:tr h="632900">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extLst>
                  <a:ext uri="{0D108BD9-81ED-4DB2-BD59-A6C34878D82A}">
                    <a16:rowId xmlns:a16="http://schemas.microsoft.com/office/drawing/2014/main" val="10001"/>
                  </a:ext>
                </a:extLst>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extLst>
                  <a:ext uri="{0D108BD9-81ED-4DB2-BD59-A6C34878D82A}">
                    <a16:rowId xmlns:a16="http://schemas.microsoft.com/office/drawing/2014/main" val="10002"/>
                  </a:ext>
                </a:extLst>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extLst>
                  <a:ext uri="{0D108BD9-81ED-4DB2-BD59-A6C34878D82A}">
                    <a16:rowId xmlns:a16="http://schemas.microsoft.com/office/drawing/2014/main" val="10003"/>
                  </a:ext>
                </a:extLst>
              </a:tr>
              <a:tr h="914664">
                <a:tc gridSpan="2">
                  <a:txBody>
                    <a:bodyPr/>
                    <a:lstStyle/>
                    <a:p>
                      <a:pPr marL="0" marR="0" lvl="0" indent="0" algn="l" rtl="0">
                        <a:spcBef>
                          <a:spcPts val="0"/>
                        </a:spcBef>
                        <a:spcAft>
                          <a:spcPts val="0"/>
                        </a:spcAft>
                        <a:buNone/>
                      </a:pPr>
                      <a:endParaRPr sz="28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00" dirty="0"/>
                    </a:p>
                  </a:txBody>
                  <a:tcPr marL="91450" marR="91450" marT="45725" marB="45725">
                    <a:solidFill>
                      <a:srgbClr val="DAEEF3"/>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3" name="Google Shape;373;p28"/>
          <p:cNvSpPr txBox="1"/>
          <p:nvPr/>
        </p:nvSpPr>
        <p:spPr>
          <a:xfrm>
            <a:off x="1619673" y="1175207"/>
            <a:ext cx="2016224"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ông lớn</a:t>
            </a:r>
            <a:endParaRPr sz="2400">
              <a:solidFill>
                <a:srgbClr val="0000FF"/>
              </a:solidFill>
              <a:latin typeface="Times New Roman"/>
              <a:ea typeface="Times New Roman"/>
              <a:cs typeface="Times New Roman"/>
              <a:sym typeface="Times New Roman"/>
            </a:endParaRPr>
          </a:p>
        </p:txBody>
      </p:sp>
      <p:sp>
        <p:nvSpPr>
          <p:cNvPr id="374" name="Google Shape;374;p28"/>
          <p:cNvSpPr txBox="1"/>
          <p:nvPr/>
        </p:nvSpPr>
        <p:spPr>
          <a:xfrm>
            <a:off x="1619673" y="1744741"/>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cụ lớn</a:t>
            </a:r>
            <a:endParaRPr sz="2400">
              <a:solidFill>
                <a:srgbClr val="0000FF"/>
              </a:solidFill>
              <a:latin typeface="Times New Roman"/>
              <a:ea typeface="Times New Roman"/>
              <a:cs typeface="Times New Roman"/>
              <a:sym typeface="Times New Roman"/>
            </a:endParaRPr>
          </a:p>
        </p:txBody>
      </p:sp>
      <p:sp>
        <p:nvSpPr>
          <p:cNvPr id="375" name="Google Shape;375;p28"/>
          <p:cNvSpPr txBox="1"/>
          <p:nvPr/>
        </p:nvSpPr>
        <p:spPr>
          <a:xfrm>
            <a:off x="1619673" y="2331158"/>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đức ông</a:t>
            </a:r>
            <a:endParaRPr sz="2400">
              <a:solidFill>
                <a:srgbClr val="0000FF"/>
              </a:solidFill>
              <a:latin typeface="Times New Roman"/>
              <a:ea typeface="Times New Roman"/>
              <a:cs typeface="Times New Roman"/>
              <a:sym typeface="Times New Roman"/>
            </a:endParaRPr>
          </a:p>
        </p:txBody>
      </p:sp>
      <p:sp>
        <p:nvSpPr>
          <p:cNvPr id="377" name="Google Shape;377;p28"/>
          <p:cNvSpPr txBox="1"/>
          <p:nvPr/>
        </p:nvSpPr>
        <p:spPr>
          <a:xfrm>
            <a:off x="5324237" y="117520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Thưởng tiền…</a:t>
            </a:r>
            <a:endParaRPr/>
          </a:p>
        </p:txBody>
      </p:sp>
      <p:sp>
        <p:nvSpPr>
          <p:cNvPr id="378" name="Google Shape;378;p28"/>
          <p:cNvSpPr txBox="1"/>
          <p:nvPr/>
        </p:nvSpPr>
        <p:spPr>
          <a:xfrm>
            <a:off x="5273885" y="173152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Lại thưởng tiền…</a:t>
            </a:r>
            <a:endParaRPr/>
          </a:p>
        </p:txBody>
      </p:sp>
      <p:sp>
        <p:nvSpPr>
          <p:cNvPr id="379" name="Google Shape;379;p28"/>
          <p:cNvSpPr txBox="1"/>
          <p:nvPr/>
        </p:nvSpPr>
        <p:spPr>
          <a:xfrm>
            <a:off x="5148065" y="2327921"/>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Đây nữa, thưởng tiếp</a:t>
            </a:r>
            <a:endParaRPr sz="2400">
              <a:solidFill>
                <a:srgbClr val="0000FF"/>
              </a:solidFill>
              <a:latin typeface="Times New Roman"/>
              <a:ea typeface="Times New Roman"/>
              <a:cs typeface="Times New Roman"/>
              <a:sym typeface="Times New Roman"/>
            </a:endParaRPr>
          </a:p>
        </p:txBody>
      </p:sp>
      <p:sp>
        <p:nvSpPr>
          <p:cNvPr id="382" name="Google Shape;382;p28"/>
          <p:cNvSpPr/>
          <p:nvPr/>
        </p:nvSpPr>
        <p:spPr>
          <a:xfrm>
            <a:off x="643811" y="3017977"/>
            <a:ext cx="7888629" cy="715746"/>
          </a:xfrm>
          <a:prstGeom prst="rect">
            <a:avLst/>
          </a:prstGeom>
          <a:noFill/>
          <a:ln>
            <a:noFill/>
          </a:ln>
        </p:spPr>
        <p:txBody>
          <a:bodyPr spcFirstLastPara="1" wrap="square" lIns="91409" tIns="45692" rIns="91409" bIns="45692" anchor="t" anchorCtr="0">
            <a:spAutoFit/>
          </a:bodyPr>
          <a:lstStyle/>
          <a:p>
            <a:pPr algn="ctr">
              <a:buClr>
                <a:srgbClr val="0000FF"/>
              </a:buClr>
              <a:buSzPts val="2000"/>
            </a:pP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Giuốc-Đanh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mặc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dù</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tiếc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nhưng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tính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cách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học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đòi</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 </a:t>
            </a:r>
            <a:r>
              <a:rPr lang="en-US" sz="2000" b="1" dirty="0" err="1">
                <a:solidFill>
                  <a:srgbClr val="0000FF"/>
                </a:solidFill>
                <a:latin typeface="Times New Roman"/>
                <a:ea typeface="Times New Roman"/>
                <a:cs typeface="Times New Roman"/>
                <a:sym typeface="Times New Roman"/>
              </a:rPr>
              <a:t>vẫn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còn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mãnh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liệt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lắm</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sẵn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sàng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cho</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hết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để</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được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a:t>
            </a:r>
            <a:endParaRPr sz="2000" b="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 calcmode="lin" valueType="num">
                                      <p:cBhvr additive="base">
                                        <p:cTn id="32"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9" descr="bia sach"/>
          <p:cNvPicPr preferRelativeResize="0"/>
          <p:nvPr/>
        </p:nvPicPr>
        <p:blipFill rotWithShape="1">
          <a:blip r:embed="rId3">
            <a:alphaModFix/>
          </a:blip>
          <a:srcRect l="13889" b="9247"/>
          <a:stretch/>
        </p:blipFill>
        <p:spPr>
          <a:xfrm>
            <a:off x="6084169" y="221832"/>
            <a:ext cx="2880320" cy="4726977"/>
          </a:xfrm>
          <a:prstGeom prst="ellipse">
            <a:avLst/>
          </a:prstGeom>
          <a:noFill/>
          <a:ln>
            <a:noFill/>
          </a:ln>
        </p:spPr>
      </p:pic>
      <p:sp>
        <p:nvSpPr>
          <p:cNvPr id="388" name="Google Shape;388;p29"/>
          <p:cNvSpPr/>
          <p:nvPr/>
        </p:nvSpPr>
        <p:spPr>
          <a:xfrm>
            <a:off x="144017" y="393140"/>
            <a:ext cx="6012160" cy="523220"/>
          </a:xfrm>
          <a:prstGeom prst="rect">
            <a:avLst/>
          </a:prstGeom>
          <a:noFill/>
          <a:ln>
            <a:noFill/>
          </a:ln>
        </p:spPr>
        <p:txBody>
          <a:bodyPr spcFirstLastPara="1" wrap="square" lIns="91409" tIns="45692" rIns="91409" bIns="45692" anchor="t" anchorCtr="0">
            <a:spAutoFit/>
          </a:bodyPr>
          <a:lstStyle/>
          <a:p>
            <a:pPr algn="ctr">
              <a:buClr>
                <a:srgbClr val="FF0000"/>
              </a:buClr>
              <a:buSzPts val="2800"/>
            </a:pP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Ông</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Giuốc-Đanh</a:t>
            </a:r>
            <a:r>
              <a:rPr lang="en-US" sz="2800" b="1" u="sng" dirty="0">
                <a:solidFill>
                  <a:srgbClr val="FF0000"/>
                </a:solidFill>
                <a:latin typeface="Times New Roman"/>
                <a:ea typeface="Times New Roman"/>
                <a:cs typeface="Times New Roman"/>
                <a:sym typeface="Times New Roman"/>
              </a:rPr>
              <a:t> - </a:t>
            </a:r>
            <a:r>
              <a:rPr lang="en-US" sz="2800" b="1" u="sng" dirty="0" err="1">
                <a:solidFill>
                  <a:srgbClr val="FF0000"/>
                </a:solidFill>
                <a:latin typeface="Times New Roman"/>
                <a:ea typeface="Times New Roman"/>
                <a:cs typeface="Times New Roman"/>
                <a:sym typeface="Times New Roman"/>
              </a:rPr>
              <a:t>nhân</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vật</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hài</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kịch</a:t>
            </a:r>
            <a:r>
              <a:rPr lang="en-US" sz="2800" b="1" u="sng" dirty="0">
                <a:solidFill>
                  <a:srgbClr val="FF0000"/>
                </a:solidFill>
                <a:latin typeface="Times New Roman"/>
                <a:ea typeface="Times New Roman"/>
                <a:cs typeface="Times New Roman"/>
                <a:sym typeface="Times New Roman"/>
              </a:rPr>
              <a:t>:</a:t>
            </a:r>
            <a:endParaRPr sz="2800" u="sng" dirty="0">
              <a:solidFill>
                <a:schemeClr val="dk1"/>
              </a:solidFill>
              <a:latin typeface="Times New Roman"/>
              <a:ea typeface="Times New Roman"/>
              <a:cs typeface="Times New Roman"/>
              <a:sym typeface="Times New Roman"/>
            </a:endParaRPr>
          </a:p>
        </p:txBody>
      </p:sp>
      <p:sp>
        <p:nvSpPr>
          <p:cNvPr id="389" name="Google Shape;389;p29"/>
          <p:cNvSpPr/>
          <p:nvPr/>
        </p:nvSpPr>
        <p:spPr>
          <a:xfrm>
            <a:off x="503549" y="1340437"/>
            <a:ext cx="5220580" cy="1200329"/>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Ngu dốt, chỉ vì thói học đòi làm sang mà bị bác phó may và mấy tay thợ phụ lợi dụng để kiếm chác.</a:t>
            </a:r>
            <a:endParaRPr sz="2400">
              <a:solidFill>
                <a:schemeClr val="dk1"/>
              </a:solidFill>
              <a:latin typeface="Times New Roman"/>
              <a:ea typeface="Times New Roman"/>
              <a:cs typeface="Times New Roman"/>
              <a:sym typeface="Times New Roman"/>
            </a:endParaRPr>
          </a:p>
        </p:txBody>
      </p:sp>
      <p:sp>
        <p:nvSpPr>
          <p:cNvPr id="390" name="Google Shape;390;p29"/>
          <p:cNvSpPr/>
          <p:nvPr/>
        </p:nvSpPr>
        <p:spPr>
          <a:xfrm>
            <a:off x="483237" y="2837925"/>
            <a:ext cx="5220580" cy="1938992"/>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Trên sân khấu, ông Giuốc-đanh bị mấy tay thợ phụ lột quần áo, mặc vào bộ lễ phục lố lăng nhảy nhót theo điệu nhạc. Thế mà vẫn huênh hoang ra vẻ ta đây là nhà quý tộc.</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3"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415" name="Google Shape;415;p33"/>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416" name="Google Shape;416;p33"/>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417" name="Google Shape;417;p33"/>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418" name="Google Shape;418;p33"/>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419" name="Google Shape;419;p33"/>
          <p:cNvSpPr txBox="1"/>
          <p:nvPr/>
        </p:nvSpPr>
        <p:spPr>
          <a:xfrm>
            <a:off x="2843808" y="1492425"/>
            <a:ext cx="3600400" cy="831197"/>
          </a:xfrm>
          <a:prstGeom prst="rect">
            <a:avLst/>
          </a:prstGeom>
          <a:noFill/>
          <a:ln>
            <a:noFill/>
          </a:ln>
        </p:spPr>
        <p:txBody>
          <a:bodyPr spcFirstLastPara="1" wrap="square" lIns="91409" tIns="45692" rIns="91409" bIns="45692" anchor="t" anchorCtr="0">
            <a:spAutoFit/>
          </a:bodyPr>
          <a:lstStyle/>
          <a:p>
            <a:pPr algn="ctr"/>
            <a:r>
              <a:rPr lang="en-US" sz="4800" b="1">
                <a:solidFill>
                  <a:srgbClr val="FE2A3D"/>
                </a:solidFill>
                <a:latin typeface="Times New Roman"/>
                <a:ea typeface="Times New Roman"/>
                <a:cs typeface="Times New Roman"/>
                <a:sym typeface="Times New Roman"/>
              </a:rPr>
              <a:t>III. Tổng kết</a:t>
            </a:r>
            <a:endParaRPr sz="48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additive="base">
                                        <p:cTn id="11" dur="500"/>
                                        <p:tgtEl>
                                          <p:spTgt spid="41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fade">
                                      <p:cBhvr>
                                        <p:cTn id="20" dur="2000"/>
                                        <p:tgtEl>
                                          <p:spTgt spid="415"/>
                                        </p:tgtEl>
                                      </p:cBhvr>
                                    </p:animEffect>
                                  </p:childTnLst>
                                </p:cTn>
                              </p:par>
                              <p:par>
                                <p:cTn id="21" presetID="10" presetClass="entr" presetSubtype="0" fill="hold" nodeType="with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fade">
                                      <p:cBhvr>
                                        <p:cTn id="23" dur="2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4" name="Google Shape;424;p34"/>
          <p:cNvGrpSpPr/>
          <p:nvPr/>
        </p:nvGrpSpPr>
        <p:grpSpPr>
          <a:xfrm>
            <a:off x="251521" y="1185228"/>
            <a:ext cx="936103" cy="883260"/>
            <a:chOff x="498683" y="1294355"/>
            <a:chExt cx="1316164" cy="1236264"/>
          </a:xfrm>
        </p:grpSpPr>
        <p:pic>
          <p:nvPicPr>
            <p:cNvPr id="425" name="Google Shape;425;p34"/>
            <p:cNvPicPr preferRelativeResize="0"/>
            <p:nvPr/>
          </p:nvPicPr>
          <p:blipFill rotWithShape="1">
            <a:blip r:embed="rId3">
              <a:alphaModFix/>
            </a:blip>
            <a:srcRect/>
            <a:stretch/>
          </p:blipFill>
          <p:spPr>
            <a:xfrm>
              <a:off x="498683" y="1326405"/>
              <a:ext cx="1316164" cy="1204214"/>
            </a:xfrm>
            <a:prstGeom prst="rect">
              <a:avLst/>
            </a:prstGeom>
            <a:noFill/>
            <a:ln>
              <a:noFill/>
            </a:ln>
          </p:spPr>
        </p:pic>
        <p:sp>
          <p:nvSpPr>
            <p:cNvPr id="426" name="Google Shape;426;p34"/>
            <p:cNvSpPr txBox="1"/>
            <p:nvPr/>
          </p:nvSpPr>
          <p:spPr>
            <a:xfrm>
              <a:off x="1150425" y="1294355"/>
              <a:ext cx="554741" cy="732274"/>
            </a:xfrm>
            <a:prstGeom prst="rect">
              <a:avLst/>
            </a:prstGeom>
            <a:noFill/>
            <a:ln>
              <a:noFill/>
            </a:ln>
          </p:spPr>
          <p:txBody>
            <a:bodyPr spcFirstLastPara="1" wrap="square" lIns="91425" tIns="45700" rIns="91425" bIns="45700" anchor="t" anchorCtr="0">
              <a:spAutoFit/>
            </a:bodyPr>
            <a:lstStyle/>
            <a:p>
              <a:r>
                <a:rPr lang="en-US" sz="2800" b="1">
                  <a:solidFill>
                    <a:srgbClr val="FF6600"/>
                  </a:solidFill>
                  <a:latin typeface="Times New Roman"/>
                  <a:ea typeface="Times New Roman"/>
                  <a:cs typeface="Times New Roman"/>
                  <a:sym typeface="Times New Roman"/>
                </a:rPr>
                <a:t>1</a:t>
              </a:r>
              <a:endParaRPr sz="2800" b="1">
                <a:solidFill>
                  <a:srgbClr val="FF6600"/>
                </a:solidFill>
                <a:latin typeface="Times New Roman"/>
                <a:ea typeface="Times New Roman"/>
                <a:cs typeface="Times New Roman"/>
                <a:sym typeface="Times New Roman"/>
              </a:endParaRPr>
            </a:p>
          </p:txBody>
        </p:sp>
      </p:grpSp>
      <p:sp>
        <p:nvSpPr>
          <p:cNvPr id="427" name="Google Shape;427;p34"/>
          <p:cNvSpPr txBox="1"/>
          <p:nvPr/>
        </p:nvSpPr>
        <p:spPr>
          <a:xfrm>
            <a:off x="1259632" y="1185228"/>
            <a:ext cx="2808312" cy="523220"/>
          </a:xfrm>
          <a:prstGeom prst="rect">
            <a:avLst/>
          </a:prstGeom>
          <a:noFill/>
          <a:ln>
            <a:noFill/>
          </a:ln>
        </p:spPr>
        <p:txBody>
          <a:bodyPr spcFirstLastPara="1" wrap="square" lIns="91409" tIns="45692" rIns="91409" bIns="45692" anchor="t" anchorCtr="0">
            <a:spAutoFit/>
          </a:bodyPr>
          <a:lstStyle/>
          <a:p>
            <a:r>
              <a:rPr lang="en-US" sz="2800" b="1">
                <a:solidFill>
                  <a:srgbClr val="FF0000"/>
                </a:solidFill>
                <a:latin typeface="Times New Roman"/>
                <a:ea typeface="Times New Roman"/>
                <a:cs typeface="Times New Roman"/>
                <a:sym typeface="Times New Roman"/>
              </a:rPr>
              <a:t>Nghệ thuật</a:t>
            </a:r>
            <a:endParaRPr sz="2800" b="1">
              <a:solidFill>
                <a:srgbClr val="FF0000"/>
              </a:solidFill>
              <a:latin typeface="Times New Roman"/>
              <a:ea typeface="Times New Roman"/>
              <a:cs typeface="Times New Roman"/>
              <a:sym typeface="Times New Roman"/>
            </a:endParaRPr>
          </a:p>
        </p:txBody>
      </p:sp>
      <p:sp>
        <p:nvSpPr>
          <p:cNvPr id="428" name="Google Shape;428;p34"/>
          <p:cNvSpPr txBox="1"/>
          <p:nvPr/>
        </p:nvSpPr>
        <p:spPr>
          <a:xfrm>
            <a:off x="3690450" y="231201"/>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 Khắc họa tài tình tính cách lố lăng của nhân vật thông qua lời nói, hành động.</a:t>
            </a:r>
            <a:endParaRPr/>
          </a:p>
        </p:txBody>
      </p:sp>
      <p:sp>
        <p:nvSpPr>
          <p:cNvPr id="429" name="Google Shape;429;p34"/>
          <p:cNvSpPr txBox="1"/>
          <p:nvPr/>
        </p:nvSpPr>
        <p:spPr>
          <a:xfrm>
            <a:off x="3690450" y="1630029"/>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Dựng lên lớp hài kịch ngắn, với mâu thuẫn kịch được thể hiện sinh động, hấp dẫn, gây cười.</a:t>
            </a:r>
            <a:endParaRPr/>
          </a:p>
        </p:txBody>
      </p:sp>
      <p:grpSp>
        <p:nvGrpSpPr>
          <p:cNvPr id="430" name="Google Shape;430;p34"/>
          <p:cNvGrpSpPr/>
          <p:nvPr/>
        </p:nvGrpSpPr>
        <p:grpSpPr>
          <a:xfrm>
            <a:off x="390322" y="3332863"/>
            <a:ext cx="884144" cy="895865"/>
            <a:chOff x="2274747" y="2295403"/>
            <a:chExt cx="1178858" cy="1194487"/>
          </a:xfrm>
        </p:grpSpPr>
        <p:pic>
          <p:nvPicPr>
            <p:cNvPr id="431" name="Google Shape;431;p34"/>
            <p:cNvPicPr preferRelativeResize="0"/>
            <p:nvPr/>
          </p:nvPicPr>
          <p:blipFill rotWithShape="1">
            <a:blip r:embed="rId4">
              <a:alphaModFix/>
            </a:blip>
            <a:srcRect/>
            <a:stretch/>
          </p:blipFill>
          <p:spPr>
            <a:xfrm>
              <a:off x="2274747" y="2295403"/>
              <a:ext cx="1178858" cy="1194487"/>
            </a:xfrm>
            <a:prstGeom prst="rect">
              <a:avLst/>
            </a:prstGeom>
            <a:noFill/>
            <a:ln>
              <a:noFill/>
            </a:ln>
          </p:spPr>
        </p:pic>
        <p:sp>
          <p:nvSpPr>
            <p:cNvPr id="432" name="Google Shape;432;p34"/>
            <p:cNvSpPr txBox="1"/>
            <p:nvPr/>
          </p:nvSpPr>
          <p:spPr>
            <a:xfrm>
              <a:off x="2872763" y="2538703"/>
              <a:ext cx="481328" cy="738610"/>
            </a:xfrm>
            <a:prstGeom prst="rect">
              <a:avLst/>
            </a:prstGeom>
            <a:noFill/>
            <a:ln>
              <a:noFill/>
            </a:ln>
          </p:spPr>
          <p:txBody>
            <a:bodyPr spcFirstLastPara="1" wrap="square" lIns="91425" tIns="45700" rIns="91425" bIns="45700" anchor="t" anchorCtr="0">
              <a:spAutoFit/>
            </a:bodyPr>
            <a:lstStyle/>
            <a:p>
              <a:r>
                <a:rPr lang="en-US" sz="3000" b="1">
                  <a:solidFill>
                    <a:srgbClr val="E36C09"/>
                  </a:solidFill>
                  <a:latin typeface="Erica One"/>
                  <a:ea typeface="Erica One"/>
                  <a:cs typeface="Erica One"/>
                  <a:sym typeface="Erica One"/>
                </a:rPr>
                <a:t>2</a:t>
              </a:r>
              <a:endParaRPr sz="3000" b="1">
                <a:solidFill>
                  <a:srgbClr val="E36C09"/>
                </a:solidFill>
                <a:latin typeface="Erica One"/>
                <a:ea typeface="Erica One"/>
                <a:cs typeface="Erica One"/>
                <a:sym typeface="Erica One"/>
              </a:endParaRPr>
            </a:p>
          </p:txBody>
        </p:sp>
      </p:grpSp>
      <p:sp>
        <p:nvSpPr>
          <p:cNvPr id="433" name="Google Shape;433;p34"/>
          <p:cNvSpPr txBox="1"/>
          <p:nvPr/>
        </p:nvSpPr>
        <p:spPr>
          <a:xfrm>
            <a:off x="1403649" y="3364632"/>
            <a:ext cx="1872208" cy="954107"/>
          </a:xfrm>
          <a:prstGeom prst="rect">
            <a:avLst/>
          </a:prstGeom>
          <a:noFill/>
          <a:ln>
            <a:noFill/>
          </a:ln>
        </p:spPr>
        <p:txBody>
          <a:bodyPr spcFirstLastPara="1" wrap="square" lIns="91409" tIns="45692" rIns="91409" bIns="45692" anchor="t" anchorCtr="0">
            <a:spAutoFit/>
          </a:bodyPr>
          <a:lstStyle/>
          <a:p>
            <a:pPr algn="ctr"/>
            <a:r>
              <a:rPr lang="en-US" sz="2800" b="1">
                <a:solidFill>
                  <a:srgbClr val="FF0000"/>
                </a:solidFill>
                <a:latin typeface="Times New Roman"/>
                <a:ea typeface="Times New Roman"/>
                <a:cs typeface="Times New Roman"/>
                <a:sym typeface="Times New Roman"/>
              </a:rPr>
              <a:t>Nội dung, ý nghĩa</a:t>
            </a:r>
            <a:endParaRPr sz="2800" b="1">
              <a:solidFill>
                <a:srgbClr val="FF0000"/>
              </a:solidFill>
              <a:latin typeface="Times New Roman"/>
              <a:ea typeface="Times New Roman"/>
              <a:cs typeface="Times New Roman"/>
              <a:sym typeface="Times New Roman"/>
            </a:endParaRPr>
          </a:p>
        </p:txBody>
      </p:sp>
      <p:sp>
        <p:nvSpPr>
          <p:cNvPr id="434" name="Google Shape;434;p34"/>
          <p:cNvSpPr txBox="1"/>
          <p:nvPr/>
        </p:nvSpPr>
        <p:spPr>
          <a:xfrm>
            <a:off x="3923929" y="3148608"/>
            <a:ext cx="4786329" cy="1569660"/>
          </a:xfrm>
          <a:prstGeom prst="rect">
            <a:avLst/>
          </a:prstGeom>
          <a:noFill/>
          <a:ln>
            <a:noFill/>
          </a:ln>
        </p:spPr>
        <p:txBody>
          <a:bodyPr spcFirstLastPara="1" wrap="square" lIns="91409" tIns="45692" rIns="91409" bIns="45692" anchor="t" anchorCtr="0">
            <a:spAutoFit/>
          </a:bodyPr>
          <a:lstStyle/>
          <a:p>
            <a:pPr algn="just"/>
            <a:r>
              <a:rPr lang="en-US" sz="2400">
                <a:solidFill>
                  <a:srgbClr val="0070C0"/>
                </a:solidFill>
                <a:latin typeface="Times New Roman"/>
                <a:ea typeface="Times New Roman"/>
                <a:cs typeface="Times New Roman"/>
                <a:sym typeface="Times New Roman"/>
              </a:rPr>
              <a:t>Kể về việc ông Giuốc-đanh muốn thay đổi cách ăn mặc, tác giả phê phán thói học đòi cao sang của tầng lớp trưởng giả.</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822"/>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2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fade">
                                      <p:cBhvr>
                                        <p:cTn id="20" dur="2000"/>
                                        <p:tgtEl>
                                          <p:spTgt spid="4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1822"/>
                                        <p:tgtEl>
                                          <p:spTgt spid="430"/>
                                        </p:tgtEl>
                                      </p:cBhvr>
                                    </p:animEffect>
                                  </p:childTnLst>
                                </p:cTn>
                              </p:par>
                              <p:par>
                                <p:cTn id="26" presetID="10" presetClass="entr" presetSubtype="0" fill="hold" nodeType="withEffect">
                                  <p:stCondLst>
                                    <p:cond delay="0"/>
                                  </p:stCondLst>
                                  <p:childTnLst>
                                    <p:set>
                                      <p:cBhvr>
                                        <p:cTn id="27" dur="1" fill="hold">
                                          <p:stCondLst>
                                            <p:cond delay="0"/>
                                          </p:stCondLst>
                                        </p:cTn>
                                        <p:tgtEl>
                                          <p:spTgt spid="433"/>
                                        </p:tgtEl>
                                        <p:attrNameLst>
                                          <p:attrName>style.visibility</p:attrName>
                                        </p:attrNameLst>
                                      </p:cBhvr>
                                      <p:to>
                                        <p:strVal val="visible"/>
                                      </p:to>
                                    </p:set>
                                    <p:animEffect transition="in" filter="fade">
                                      <p:cBhvr>
                                        <p:cTn id="28" dur="1822"/>
                                        <p:tgtEl>
                                          <p:spTgt spid="4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Effect transition="in" filter="fade">
                                      <p:cBhvr>
                                        <p:cTn id="33"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 y="172244"/>
            <a:ext cx="900404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7833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5"/>
          <p:cNvPicPr preferRelativeResize="0"/>
          <p:nvPr/>
        </p:nvPicPr>
        <p:blipFill rotWithShape="1">
          <a:blip r:embed="rId3">
            <a:alphaModFix/>
          </a:blip>
          <a:srcRect/>
          <a:stretch/>
        </p:blipFill>
        <p:spPr>
          <a:xfrm>
            <a:off x="251521" y="124272"/>
            <a:ext cx="2016224" cy="1717544"/>
          </a:xfrm>
          <a:prstGeom prst="rect">
            <a:avLst/>
          </a:prstGeom>
          <a:noFill/>
          <a:ln>
            <a:noFill/>
          </a:ln>
        </p:spPr>
      </p:pic>
      <p:sp>
        <p:nvSpPr>
          <p:cNvPr id="440" name="Google Shape;440;p35"/>
          <p:cNvSpPr txBox="1"/>
          <p:nvPr/>
        </p:nvSpPr>
        <p:spPr>
          <a:xfrm>
            <a:off x="821094" y="1006336"/>
            <a:ext cx="1203649" cy="707830"/>
          </a:xfrm>
          <a:prstGeom prst="rect">
            <a:avLst/>
          </a:prstGeom>
          <a:noFill/>
          <a:ln>
            <a:noFill/>
          </a:ln>
        </p:spPr>
        <p:txBody>
          <a:bodyPr spcFirstLastPara="1" wrap="square" lIns="91409" tIns="45692" rIns="91409" bIns="45692" anchor="t" anchorCtr="0">
            <a:spAutoFit/>
          </a:bodyPr>
          <a:lstStyle/>
          <a:p>
            <a:r>
              <a:rPr lang="en-US" sz="2000" b="1" dirty="0">
                <a:solidFill>
                  <a:schemeClr val="lt1"/>
                </a:solidFill>
                <a:latin typeface="Times New Roman"/>
                <a:ea typeface="Times New Roman"/>
                <a:cs typeface="Times New Roman"/>
                <a:sym typeface="Times New Roman"/>
              </a:rPr>
              <a:t>LUYÊN TẬP</a:t>
            </a:r>
            <a:endParaRPr sz="2000" b="1" dirty="0">
              <a:solidFill>
                <a:schemeClr val="lt1"/>
              </a:solidFill>
              <a:latin typeface="Times New Roman"/>
              <a:ea typeface="Times New Roman"/>
              <a:cs typeface="Times New Roman"/>
              <a:sym typeface="Times New Roman"/>
            </a:endParaRPr>
          </a:p>
        </p:txBody>
      </p:sp>
      <p:sp>
        <p:nvSpPr>
          <p:cNvPr id="441" name="Google Shape;441;p35"/>
          <p:cNvSpPr txBox="1"/>
          <p:nvPr/>
        </p:nvSpPr>
        <p:spPr>
          <a:xfrm>
            <a:off x="2654077" y="231702"/>
            <a:ext cx="6094388" cy="892495"/>
          </a:xfrm>
          <a:prstGeom prst="rect">
            <a:avLst/>
          </a:prstGeom>
          <a:noFill/>
          <a:ln>
            <a:noFill/>
          </a:ln>
        </p:spPr>
        <p:txBody>
          <a:bodyPr spcFirstLastPara="1" wrap="square" lIns="91409" tIns="45692" rIns="91409" bIns="45692" anchor="t" anchorCtr="0">
            <a:spAutoFit/>
          </a:bodyPr>
          <a:lstStyle/>
          <a:p>
            <a:pPr algn="just"/>
            <a:r>
              <a:rPr lang="en-US" sz="2600" b="1" dirty="0" err="1">
                <a:latin typeface="Times New Roman"/>
                <a:ea typeface="Times New Roman"/>
                <a:cs typeface="Times New Roman"/>
                <a:sym typeface="Times New Roman"/>
              </a:rPr>
              <a:t>Đóng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vai</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nhân</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vật</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trong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lớp</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kịch</a:t>
            </a:r>
            <a:r>
              <a:rPr lang="en-US" sz="2600" b="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Ông</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Giuốc-đanh</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mặc</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lễ</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phục</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50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2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6876256" y="2761335"/>
            <a:ext cx="2160240" cy="2387201"/>
          </a:xfrm>
          <a:prstGeom prst="rect">
            <a:avLst/>
          </a:prstGeom>
          <a:noFill/>
          <a:ln>
            <a:noFill/>
          </a:ln>
        </p:spPr>
      </p:pic>
      <p:sp>
        <p:nvSpPr>
          <p:cNvPr id="457" name="Google Shape;457;p36"/>
          <p:cNvSpPr txBox="1"/>
          <p:nvPr/>
        </p:nvSpPr>
        <p:spPr>
          <a:xfrm>
            <a:off x="2843808" y="187570"/>
            <a:ext cx="3377848"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Hướng dẫn tự học</a:t>
            </a:r>
            <a:endParaRPr sz="3200"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1979713" y="189945"/>
            <a:ext cx="720080" cy="676652"/>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6353449" y="189945"/>
            <a:ext cx="720080" cy="676652"/>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474073" y="1555720"/>
            <a:ext cx="938839" cy="584776"/>
          </a:xfrm>
          <a:prstGeom prst="rect">
            <a:avLst/>
          </a:prstGeom>
          <a:noFill/>
          <a:ln>
            <a:noFill/>
          </a:ln>
        </p:spPr>
      </p:pic>
      <p:sp>
        <p:nvSpPr>
          <p:cNvPr id="461" name="Google Shape;461;p36"/>
          <p:cNvSpPr txBox="1"/>
          <p:nvPr/>
        </p:nvSpPr>
        <p:spPr>
          <a:xfrm>
            <a:off x="1698208" y="1348408"/>
            <a:ext cx="5178048"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a:solidFill>
                  <a:srgbClr val="3F3F3F"/>
                </a:solidFill>
                <a:latin typeface="Times New Roman"/>
                <a:ea typeface="Times New Roman"/>
                <a:cs typeface="Times New Roman"/>
                <a:sym typeface="Times New Roman"/>
              </a:rPr>
              <a:t>Vẽ</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sơ</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đồ</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tư</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duy</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các</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đơn</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vị</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kiến</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thức</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của</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bài</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học</a:t>
            </a:r>
            <a:endParaRPr sz="2400"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467545" y="2644552"/>
            <a:ext cx="938839" cy="584776"/>
          </a:xfrm>
          <a:prstGeom prst="rect">
            <a:avLst/>
          </a:prstGeom>
          <a:noFill/>
          <a:ln>
            <a:noFill/>
          </a:ln>
        </p:spPr>
      </p:pic>
      <p:sp>
        <p:nvSpPr>
          <p:cNvPr id="463" name="Google Shape;463;p36"/>
          <p:cNvSpPr txBox="1"/>
          <p:nvPr/>
        </p:nvSpPr>
        <p:spPr>
          <a:xfrm>
            <a:off x="1691680" y="2644553"/>
            <a:ext cx="6624736"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a:solidFill>
                  <a:srgbClr val="3F3F3F"/>
                </a:solidFill>
                <a:latin typeface="Times New Roman"/>
                <a:ea typeface="Times New Roman"/>
                <a:cs typeface="Times New Roman"/>
                <a:sym typeface="Times New Roman"/>
              </a:rPr>
              <a:t>Vẽ</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chân</a:t>
            </a:r>
            <a:r>
              <a:rPr lang="en-US" sz="2400" dirty="0">
                <a:solidFill>
                  <a:srgbClr val="3F3F3F"/>
                </a:solidFill>
                <a:latin typeface="Times New Roman"/>
                <a:ea typeface="Times New Roman"/>
                <a:cs typeface="Times New Roman"/>
                <a:sym typeface="Times New Roman"/>
              </a:rPr>
              <a:t> dung </a:t>
            </a:r>
            <a:r>
              <a:rPr lang="en-US" sz="2400" dirty="0" err="1">
                <a:solidFill>
                  <a:srgbClr val="3F3F3F"/>
                </a:solidFill>
                <a:latin typeface="Times New Roman"/>
                <a:ea typeface="Times New Roman"/>
                <a:cs typeface="Times New Roman"/>
                <a:sym typeface="Times New Roman"/>
              </a:rPr>
              <a:t>Giuốc-đanh</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theo</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sự</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tưởng</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tượng</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của</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em</a:t>
            </a:r>
            <a:endParaRPr sz="2400"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467545" y="3784006"/>
            <a:ext cx="938839" cy="584776"/>
          </a:xfrm>
          <a:prstGeom prst="rect">
            <a:avLst/>
          </a:prstGeom>
          <a:noFill/>
          <a:ln>
            <a:noFill/>
          </a:ln>
        </p:spPr>
      </p:pic>
      <p:sp>
        <p:nvSpPr>
          <p:cNvPr id="465" name="Google Shape;465;p36"/>
          <p:cNvSpPr txBox="1"/>
          <p:nvPr/>
        </p:nvSpPr>
        <p:spPr>
          <a:xfrm>
            <a:off x="1691680" y="3580656"/>
            <a:ext cx="4661768" cy="535475"/>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a:solidFill>
                  <a:srgbClr val="3F3F3F"/>
                </a:solidFill>
                <a:latin typeface="Times New Roman"/>
                <a:ea typeface="Times New Roman"/>
                <a:cs typeface="Times New Roman"/>
                <a:sym typeface="Times New Roman"/>
              </a:rPr>
              <a:t>Chuẩn</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bị</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bài</a:t>
            </a:r>
            <a:r>
              <a:rPr lang="en-US" sz="2400" dirty="0">
                <a:solidFill>
                  <a:srgbClr val="3F3F3F"/>
                </a:solidFill>
                <a:latin typeface="Times New Roman"/>
                <a:ea typeface="Times New Roman"/>
                <a:cs typeface="Times New Roman"/>
                <a:sym typeface="Times New Roman"/>
              </a:rPr>
              <a:t> </a:t>
            </a:r>
            <a:r>
              <a:rPr lang="en-US" sz="2400">
                <a:solidFill>
                  <a:srgbClr val="3F3F3F"/>
                </a:solidFill>
                <a:latin typeface="Times New Roman"/>
                <a:ea typeface="Times New Roman"/>
                <a:cs typeface="Times New Roman"/>
                <a:sym typeface="Times New Roman"/>
              </a:rPr>
              <a:t>... </a:t>
            </a:r>
            <a:endParaRPr sz="2400" dirty="0">
              <a:solidFill>
                <a:srgbClr val="3F3F3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91" name="Google Shape;91;p4"/>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92" name="Google Shape;92;p4"/>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93" name="Google Shape;93;p4"/>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94" name="Google Shape;94;p4"/>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95" name="Google Shape;95;p4"/>
          <p:cNvSpPr txBox="1"/>
          <p:nvPr/>
        </p:nvSpPr>
        <p:spPr>
          <a:xfrm>
            <a:off x="2771801" y="1492424"/>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 Tìm hiểu chung</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2000"/>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rot="-9947933">
            <a:off x="8149874" y="581873"/>
            <a:ext cx="541101" cy="681376"/>
          </a:xfrm>
          <a:prstGeom prst="rect">
            <a:avLst/>
          </a:prstGeom>
          <a:noFill/>
          <a:ln>
            <a:noFill/>
          </a:ln>
        </p:spPr>
      </p:pic>
      <p:sp>
        <p:nvSpPr>
          <p:cNvPr id="102" name="Google Shape;102;p5"/>
          <p:cNvSpPr/>
          <p:nvPr/>
        </p:nvSpPr>
        <p:spPr>
          <a:xfrm>
            <a:off x="4496033" y="1319210"/>
            <a:ext cx="3604359" cy="2752316"/>
          </a:xfrm>
          <a:prstGeom prst="rect">
            <a:avLst/>
          </a:prstGeom>
          <a:noFill/>
          <a:ln>
            <a:noFill/>
          </a:ln>
        </p:spPr>
        <p:txBody>
          <a:bodyPr spcFirstLastPara="1" wrap="square" lIns="91409" tIns="45692" rIns="91409" bIns="45692" anchor="t" anchorCtr="0">
            <a:spAutoFit/>
          </a:bodyPr>
          <a:lstStyle/>
          <a:p>
            <a:pPr algn="ctr">
              <a:lnSpc>
                <a:spcPct val="120000"/>
              </a:lnSpc>
            </a:pPr>
            <a:r>
              <a:rPr lang="en-US" sz="3600" b="1">
                <a:solidFill>
                  <a:srgbClr val="9BBB59"/>
                </a:solidFill>
                <a:latin typeface="Times New Roman"/>
                <a:ea typeface="Times New Roman"/>
                <a:cs typeface="Times New Roman"/>
                <a:sym typeface="Times New Roman"/>
              </a:rPr>
              <a:t>Trình bày những hiểu biết của em về tác giả và tác phẩm</a:t>
            </a:r>
            <a:endParaRPr sz="3600" b="1">
              <a:solidFill>
                <a:srgbClr val="9BBB59"/>
              </a:solidFill>
              <a:latin typeface="Times New Roman"/>
              <a:ea typeface="Times New Roman"/>
              <a:cs typeface="Times New Roman"/>
              <a:sym typeface="Times New Roman"/>
            </a:endParaRPr>
          </a:p>
        </p:txBody>
      </p:sp>
      <p:sp>
        <p:nvSpPr>
          <p:cNvPr id="103" name="Google Shape;103;p5"/>
          <p:cNvSpPr/>
          <p:nvPr/>
        </p:nvSpPr>
        <p:spPr>
          <a:xfrm flipH="1">
            <a:off x="4394865" y="1204393"/>
            <a:ext cx="3777535" cy="2846537"/>
          </a:xfrm>
          <a:custGeom>
            <a:avLst/>
            <a:gdLst/>
            <a:ahLst/>
            <a:cxnLst/>
            <a:rect l="l" t="t" r="r" b="b"/>
            <a:pathLst>
              <a:path w="3171853" h="2197739" extrusionOk="0">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solidFill>
              <a:srgbClr val="9BBB59"/>
            </a:solidFill>
            <a:prstDash val="solid"/>
            <a:round/>
            <a:headEnd type="none" w="sm" len="sm"/>
            <a:tailEnd type="none" w="sm" len="sm"/>
          </a:ln>
        </p:spPr>
        <p:txBody>
          <a:bodyPr spcFirstLastPara="1" wrap="square" lIns="91409" tIns="45692" rIns="91409" bIns="45692" anchor="ctr" anchorCtr="0">
            <a:noAutofit/>
          </a:bodyPr>
          <a:lstStyle/>
          <a:p>
            <a:pPr algn="ctr"/>
            <a:endParaRPr sz="1000">
              <a:solidFill>
                <a:schemeClr val="lt1"/>
              </a:solidFill>
              <a:latin typeface="Calibri"/>
              <a:ea typeface="Calibri"/>
              <a:cs typeface="Calibri"/>
              <a:sym typeface="Calibri"/>
            </a:endParaRPr>
          </a:p>
        </p:txBody>
      </p:sp>
      <p:pic>
        <p:nvPicPr>
          <p:cNvPr id="104" name="Google Shape;104;p5"/>
          <p:cNvPicPr preferRelativeResize="0"/>
          <p:nvPr/>
        </p:nvPicPr>
        <p:blipFill rotWithShape="1">
          <a:blip r:embed="rId4">
            <a:alphaModFix/>
          </a:blip>
          <a:srcRect/>
          <a:stretch/>
        </p:blipFill>
        <p:spPr>
          <a:xfrm rot="979591">
            <a:off x="361619" y="1641456"/>
            <a:ext cx="3624442" cy="261826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822"/>
                                        <p:tgtEl>
                                          <p:spTgt spid="103"/>
                                        </p:tgtEl>
                                      </p:cBhvr>
                                    </p:animEffect>
                                  </p:childTnLst>
                                </p:cTn>
                              </p:par>
                              <p:par>
                                <p:cTn id="18" presetID="10" presetClass="entr" presetSubtype="0" fill="hold"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822"/>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539553" y="1276400"/>
            <a:ext cx="4176464" cy="1886532"/>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3000"/>
              <a:buFont typeface="Noto Sans Symbols"/>
              <a:buChar char="❖"/>
            </a:pPr>
            <a:r>
              <a:rPr lang="en-US" sz="3000" b="1">
                <a:solidFill>
                  <a:srgbClr val="0000FF"/>
                </a:solidFill>
                <a:latin typeface="Times New Roman"/>
                <a:ea typeface="Times New Roman"/>
                <a:cs typeface="Times New Roman"/>
                <a:sym typeface="Times New Roman"/>
              </a:rPr>
              <a:t> Mô-li-e (1622 -1673) </a:t>
            </a:r>
            <a:r>
              <a:rPr lang="en-US" sz="3000">
                <a:solidFill>
                  <a:srgbClr val="0000FF"/>
                </a:solidFill>
                <a:latin typeface="Times New Roman"/>
                <a:ea typeface="Times New Roman"/>
                <a:cs typeface="Times New Roman"/>
                <a:sym typeface="Times New Roman"/>
              </a:rPr>
              <a:t>nhà soạn kịch nổi tiếng người Pháp.</a:t>
            </a:r>
            <a:endParaRPr/>
          </a:p>
          <a:p>
            <a:pPr marL="342840" indent="-342840" algn="just">
              <a:spcBef>
                <a:spcPts val="600"/>
              </a:spcBef>
              <a:buSzPts val="3000"/>
              <a:buNone/>
            </a:pPr>
            <a:endParaRPr sz="3000" b="1">
              <a:solidFill>
                <a:srgbClr val="FF0000"/>
              </a:solidFill>
              <a:latin typeface="Times New Roman"/>
              <a:ea typeface="Times New Roman"/>
              <a:cs typeface="Times New Roman"/>
              <a:sym typeface="Times New Roman"/>
            </a:endParaRPr>
          </a:p>
        </p:txBody>
      </p:sp>
      <p:pic>
        <p:nvPicPr>
          <p:cNvPr id="111" name="Google Shape;111;p6" descr="C:\Documents and Settings\Administrator\My Documents\Downloads\250px-Moliere.jpg"/>
          <p:cNvPicPr preferRelativeResize="0"/>
          <p:nvPr/>
        </p:nvPicPr>
        <p:blipFill rotWithShape="1">
          <a:blip r:embed="rId3">
            <a:alphaModFix/>
          </a:blip>
          <a:srcRect/>
          <a:stretch/>
        </p:blipFill>
        <p:spPr>
          <a:xfrm>
            <a:off x="5525974" y="116465"/>
            <a:ext cx="3602250" cy="4912160"/>
          </a:xfrm>
          <a:prstGeom prst="ellipse">
            <a:avLst/>
          </a:prstGeom>
          <a:noFill/>
          <a:ln>
            <a:noFill/>
          </a:ln>
        </p:spPr>
      </p:pic>
      <p:sp>
        <p:nvSpPr>
          <p:cNvPr id="112" name="Google Shape;112;p6"/>
          <p:cNvSpPr txBox="1"/>
          <p:nvPr/>
        </p:nvSpPr>
        <p:spPr>
          <a:xfrm>
            <a:off x="1403649" y="246299"/>
            <a:ext cx="1883849"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1. Tác giả</a:t>
            </a:r>
            <a:endParaRPr sz="3200" b="1">
              <a:solidFill>
                <a:srgbClr val="FF0000"/>
              </a:solidFill>
              <a:latin typeface="Times New Roman"/>
              <a:ea typeface="Times New Roman"/>
              <a:cs typeface="Times New Roman"/>
              <a:sym typeface="Times New Roman"/>
            </a:endParaRPr>
          </a:p>
        </p:txBody>
      </p:sp>
      <p:pic>
        <p:nvPicPr>
          <p:cNvPr id="113" name="Google Shape;113;p6"/>
          <p:cNvPicPr preferRelativeResize="0"/>
          <p:nvPr/>
        </p:nvPicPr>
        <p:blipFill rotWithShape="1">
          <a:blip r:embed="rId4">
            <a:alphaModFix/>
          </a:blip>
          <a:srcRect/>
          <a:stretch/>
        </p:blipFill>
        <p:spPr>
          <a:xfrm>
            <a:off x="466453" y="200360"/>
            <a:ext cx="720080" cy="6766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fade">
                                      <p:cBhvr>
                                        <p:cTn id="20"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3101485" y="124273"/>
            <a:ext cx="3430058" cy="800347"/>
          </a:xfrm>
          <a:prstGeom prst="rect">
            <a:avLst/>
          </a:prstGeom>
        </p:spPr>
        <p:txBody>
          <a:bodyPr lIns="91424" tIns="45712" rIns="91424" bIns="45712">
            <a:prstTxWarp prst="textPlain">
              <a:avLst/>
            </a:prstTxWarp>
          </a:bodyPr>
          <a:lstStyle/>
          <a:p>
            <a:pPr lvl="0" algn="ctr"/>
            <a:r>
              <a:rPr b="0" i="0">
                <a:ln>
                  <a:noFill/>
                </a:ln>
                <a:solidFill>
                  <a:srgbClr val="336699"/>
                </a:solidFill>
                <a:latin typeface="Times New Roman"/>
              </a:rPr>
              <a:t>MÔ-LI-E (1622-1673)</a:t>
            </a:r>
          </a:p>
        </p:txBody>
      </p:sp>
      <p:pic>
        <p:nvPicPr>
          <p:cNvPr id="119" name="Google Shape;119;p7" descr="200px-Molière_-_Nicolas_Mignard_(1658)"/>
          <p:cNvPicPr preferRelativeResize="0"/>
          <p:nvPr/>
        </p:nvPicPr>
        <p:blipFill rotWithShape="1">
          <a:blip r:embed="rId3">
            <a:alphaModFix/>
          </a:blip>
          <a:srcRect/>
          <a:stretch/>
        </p:blipFill>
        <p:spPr>
          <a:xfrm>
            <a:off x="1" y="1156723"/>
            <a:ext cx="2915816" cy="4008756"/>
          </a:xfrm>
          <a:prstGeom prst="rect">
            <a:avLst/>
          </a:prstGeom>
          <a:noFill/>
          <a:ln>
            <a:noFill/>
          </a:ln>
        </p:spPr>
      </p:pic>
      <p:pic>
        <p:nvPicPr>
          <p:cNvPr id="120" name="Google Shape;120;p7" descr="moliere_1011582534"/>
          <p:cNvPicPr preferRelativeResize="0"/>
          <p:nvPr/>
        </p:nvPicPr>
        <p:blipFill rotWithShape="1">
          <a:blip r:embed="rId4">
            <a:alphaModFix/>
          </a:blip>
          <a:srcRect/>
          <a:stretch/>
        </p:blipFill>
        <p:spPr>
          <a:xfrm>
            <a:off x="2932188" y="1156723"/>
            <a:ext cx="3088360" cy="4008756"/>
          </a:xfrm>
          <a:prstGeom prst="rect">
            <a:avLst/>
          </a:prstGeom>
          <a:noFill/>
          <a:ln>
            <a:noFill/>
          </a:ln>
        </p:spPr>
      </p:pic>
      <p:pic>
        <p:nvPicPr>
          <p:cNvPr id="121" name="Google Shape;121;p7" descr="C:\Documents and Settings\Administrator\My Documents\Downloads\250px-Perelachaise-Moliere-p1000403.jpg"/>
          <p:cNvPicPr preferRelativeResize="0"/>
          <p:nvPr/>
        </p:nvPicPr>
        <p:blipFill rotWithShape="1">
          <a:blip r:embed="rId5">
            <a:alphaModFix/>
          </a:blip>
          <a:srcRect/>
          <a:stretch/>
        </p:blipFill>
        <p:spPr>
          <a:xfrm>
            <a:off x="6020547" y="1156723"/>
            <a:ext cx="3131812" cy="3955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2113792" y="245190"/>
            <a:ext cx="4809228" cy="743179"/>
          </a:xfrm>
          <a:prstGeom prst="rect">
            <a:avLst/>
          </a:prstGeom>
        </p:spPr>
        <p:txBody>
          <a:bodyPr lIns="91424" tIns="45712" rIns="91424" bIns="45712">
            <a:prstTxWarp prst="textPlain">
              <a:avLst/>
            </a:prstTxWarp>
          </a:bodyPr>
          <a:lstStyle/>
          <a:p>
            <a:pPr lvl="0" algn="ctr"/>
            <a:r>
              <a:rPr b="0" i="0">
                <a:ln w="12700" cap="flat" cmpd="sng">
                  <a:solidFill>
                    <a:srgbClr val="B2B2B2"/>
                  </a:solidFill>
                  <a:prstDash val="solid"/>
                  <a:round/>
                  <a:headEnd type="none" w="sm" len="sm"/>
                  <a:tailEnd type="none" w="sm" len="sm"/>
                </a:ln>
                <a:solidFill>
                  <a:srgbClr val="FF0000"/>
                </a:solidFill>
                <a:latin typeface="Calibri"/>
              </a:rPr>
              <a:t>CÁC VỞ KỊCH NỔI TIẾNG CỦA MÔ-LI-E</a:t>
            </a:r>
          </a:p>
        </p:txBody>
      </p:sp>
      <p:pic>
        <p:nvPicPr>
          <p:cNvPr id="127" name="Google Shape;127;p8" descr="38"/>
          <p:cNvPicPr preferRelativeResize="0"/>
          <p:nvPr/>
        </p:nvPicPr>
        <p:blipFill rotWithShape="1">
          <a:blip r:embed="rId3">
            <a:alphaModFix/>
          </a:blip>
          <a:srcRect/>
          <a:stretch/>
        </p:blipFill>
        <p:spPr>
          <a:xfrm>
            <a:off x="452666" y="1336278"/>
            <a:ext cx="2445756" cy="3540522"/>
          </a:xfrm>
          <a:prstGeom prst="rect">
            <a:avLst/>
          </a:prstGeom>
          <a:noFill/>
          <a:ln>
            <a:noFill/>
          </a:ln>
        </p:spPr>
      </p:pic>
      <p:pic>
        <p:nvPicPr>
          <p:cNvPr id="128" name="Google Shape;128;p8" descr="54"/>
          <p:cNvPicPr preferRelativeResize="0"/>
          <p:nvPr/>
        </p:nvPicPr>
        <p:blipFill rotWithShape="1">
          <a:blip r:embed="rId4">
            <a:alphaModFix/>
          </a:blip>
          <a:srcRect/>
          <a:stretch/>
        </p:blipFill>
        <p:spPr>
          <a:xfrm>
            <a:off x="3383134" y="1335560"/>
            <a:ext cx="2470133" cy="3540522"/>
          </a:xfrm>
          <a:prstGeom prst="rect">
            <a:avLst/>
          </a:prstGeom>
          <a:noFill/>
          <a:ln>
            <a:noFill/>
          </a:ln>
        </p:spPr>
      </p:pic>
      <p:pic>
        <p:nvPicPr>
          <p:cNvPr id="129" name="Google Shape;129;p8" descr="lao-ha-tien"/>
          <p:cNvPicPr preferRelativeResize="0"/>
          <p:nvPr/>
        </p:nvPicPr>
        <p:blipFill rotWithShape="1">
          <a:blip r:embed="rId5">
            <a:alphaModFix/>
          </a:blip>
          <a:srcRect/>
          <a:stretch/>
        </p:blipFill>
        <p:spPr>
          <a:xfrm>
            <a:off x="6285314" y="1335559"/>
            <a:ext cx="2463150" cy="3540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nhDat\Desktop\mo-l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6" y="121298"/>
            <a:ext cx="8957387" cy="474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2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407884" y="1204392"/>
            <a:ext cx="5076891" cy="1152128"/>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2800"/>
              <a:buFont typeface="Noto Sans Symbols"/>
              <a:buChar char="❖"/>
            </a:pPr>
            <a:r>
              <a:rPr lang="en-US" sz="2800" b="1">
                <a:solidFill>
                  <a:srgbClr val="0000FF"/>
                </a:solidFill>
                <a:latin typeface="Times New Roman"/>
                <a:ea typeface="Times New Roman"/>
                <a:cs typeface="Times New Roman"/>
                <a:sym typeface="Times New Roman"/>
              </a:rPr>
              <a:t> Tên tiếng Pháp: </a:t>
            </a:r>
            <a:r>
              <a:rPr lang="en-US" sz="2800">
                <a:solidFill>
                  <a:srgbClr val="0000FF"/>
                </a:solidFill>
                <a:latin typeface="Times New Roman"/>
                <a:ea typeface="Times New Roman"/>
                <a:cs typeface="Times New Roman"/>
                <a:sym typeface="Times New Roman"/>
              </a:rPr>
              <a:t>Le Bourgeois Gentilhomme</a:t>
            </a:r>
            <a:endParaRPr sz="2800">
              <a:solidFill>
                <a:srgbClr val="FF0000"/>
              </a:solidFill>
              <a:latin typeface="Times New Roman"/>
              <a:ea typeface="Times New Roman"/>
              <a:cs typeface="Times New Roman"/>
              <a:sym typeface="Times New Roman"/>
            </a:endParaRPr>
          </a:p>
        </p:txBody>
      </p:sp>
      <p:sp>
        <p:nvSpPr>
          <p:cNvPr id="136" name="Google Shape;136;p9"/>
          <p:cNvSpPr txBox="1"/>
          <p:nvPr/>
        </p:nvSpPr>
        <p:spPr>
          <a:xfrm>
            <a:off x="1403649" y="246299"/>
            <a:ext cx="2361544"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2. Tác phẩm</a:t>
            </a:r>
            <a:endParaRPr sz="3200" b="1">
              <a:solidFill>
                <a:srgbClr val="FF0000"/>
              </a:solidFill>
              <a:latin typeface="Times New Roman"/>
              <a:ea typeface="Times New Roman"/>
              <a:cs typeface="Times New Roman"/>
              <a:sym typeface="Times New Roman"/>
            </a:endParaRPr>
          </a:p>
        </p:txBody>
      </p:sp>
      <p:pic>
        <p:nvPicPr>
          <p:cNvPr id="137" name="Google Shape;137;p9"/>
          <p:cNvPicPr preferRelativeResize="0"/>
          <p:nvPr/>
        </p:nvPicPr>
        <p:blipFill rotWithShape="1">
          <a:blip r:embed="rId3">
            <a:alphaModFix/>
          </a:blip>
          <a:srcRect/>
          <a:stretch/>
        </p:blipFill>
        <p:spPr>
          <a:xfrm>
            <a:off x="466453" y="200360"/>
            <a:ext cx="720080" cy="676652"/>
          </a:xfrm>
          <a:prstGeom prst="rect">
            <a:avLst/>
          </a:prstGeom>
          <a:noFill/>
          <a:ln>
            <a:noFill/>
          </a:ln>
        </p:spPr>
      </p:pic>
      <p:pic>
        <p:nvPicPr>
          <p:cNvPr id="138" name="Google Shape;138;p9" descr="bia sach"/>
          <p:cNvPicPr preferRelativeResize="0"/>
          <p:nvPr/>
        </p:nvPicPr>
        <p:blipFill rotWithShape="1">
          <a:blip r:embed="rId4">
            <a:alphaModFix/>
          </a:blip>
          <a:srcRect/>
          <a:stretch/>
        </p:blipFill>
        <p:spPr>
          <a:xfrm>
            <a:off x="6156177" y="280889"/>
            <a:ext cx="2736304" cy="458331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 calcmode="lin" valueType="num">
                                      <p:cBhvr additive="base">
                                        <p:cTn id="20"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796</Words>
  <Application>Microsoft Office PowerPoint</Application>
  <PresentationFormat>Custom</PresentationFormat>
  <Paragraphs>94</Paragraphs>
  <Slides>28</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Noto Sans Symbols</vt:lpstr>
      <vt:lpstr>Times New Roman</vt:lpstr>
      <vt:lpstr>Calibri Light</vt:lpstr>
      <vt:lpstr>Erica One</vt:lpstr>
      <vt:lpstr>Calibri</vt:lpstr>
      <vt:lpstr>Arial</vt:lpstr>
      <vt:lpstr>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Ngo Thuy Loan</cp:lastModifiedBy>
  <cp:revision>7</cp:revision>
  <dcterms:created xsi:type="dcterms:W3CDTF">2017-09-06T02:58:53Z</dcterms:created>
  <dcterms:modified xsi:type="dcterms:W3CDTF">2023-08-18T12:51:25Z</dcterms:modified>
</cp:coreProperties>
</file>