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1" r:id="rId8"/>
    <p:sldId id="264" r:id="rId9"/>
    <p:sldId id="262" r:id="rId10"/>
    <p:sldId id="268" r:id="rId11"/>
    <p:sldId id="263" r:id="rId12"/>
    <p:sldId id="269" r:id="rId13"/>
    <p:sldId id="270" r:id="rId14"/>
    <p:sldId id="271" r:id="rId15"/>
    <p:sldId id="265"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70" autoAdjust="0"/>
    <p:restoredTop sz="94660"/>
  </p:normalViewPr>
  <p:slideViewPr>
    <p:cSldViewPr snapToGrid="0">
      <p:cViewPr varScale="1">
        <p:scale>
          <a:sx n="108" d="100"/>
          <a:sy n="108" d="100"/>
        </p:scale>
        <p:origin x="7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0835BD-020E-48F7-846E-9419C403E69F}" type="datetimeFigureOut">
              <a:rPr lang="en-US" smtClean="0"/>
              <a:t>11/23/22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37B2E-63D8-4CC7-BA32-CAA324D6EC29}" type="slidenum">
              <a:rPr lang="en-US" smtClean="0"/>
              <a:t>‹#›</a:t>
            </a:fld>
            <a:endParaRPr lang="en-US"/>
          </a:p>
        </p:txBody>
      </p:sp>
    </p:spTree>
    <p:extLst>
      <p:ext uri="{BB962C8B-B14F-4D97-AF65-F5344CB8AC3E}">
        <p14:creationId xmlns:p14="http://schemas.microsoft.com/office/powerpoint/2010/main" val="156230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0835BD-020E-48F7-846E-9419C403E69F}" type="datetimeFigureOut">
              <a:rPr lang="en-US" smtClean="0"/>
              <a:t>11/23/22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37B2E-63D8-4CC7-BA32-CAA324D6EC29}" type="slidenum">
              <a:rPr lang="en-US" smtClean="0"/>
              <a:t>‹#›</a:t>
            </a:fld>
            <a:endParaRPr lang="en-US"/>
          </a:p>
        </p:txBody>
      </p:sp>
    </p:spTree>
    <p:extLst>
      <p:ext uri="{BB962C8B-B14F-4D97-AF65-F5344CB8AC3E}">
        <p14:creationId xmlns:p14="http://schemas.microsoft.com/office/powerpoint/2010/main" val="173072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0835BD-020E-48F7-846E-9419C403E69F}" type="datetimeFigureOut">
              <a:rPr lang="en-US" smtClean="0"/>
              <a:t>11/23/22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37B2E-63D8-4CC7-BA32-CAA324D6EC29}" type="slidenum">
              <a:rPr lang="en-US" smtClean="0"/>
              <a:t>‹#›</a:t>
            </a:fld>
            <a:endParaRPr lang="en-US"/>
          </a:p>
        </p:txBody>
      </p:sp>
    </p:spTree>
    <p:extLst>
      <p:ext uri="{BB962C8B-B14F-4D97-AF65-F5344CB8AC3E}">
        <p14:creationId xmlns:p14="http://schemas.microsoft.com/office/powerpoint/2010/main" val="25500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0835BD-020E-48F7-846E-9419C403E69F}" type="datetimeFigureOut">
              <a:rPr lang="en-US" smtClean="0"/>
              <a:t>11/23/22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37B2E-63D8-4CC7-BA32-CAA324D6EC29}" type="slidenum">
              <a:rPr lang="en-US" smtClean="0"/>
              <a:t>‹#›</a:t>
            </a:fld>
            <a:endParaRPr lang="en-US"/>
          </a:p>
        </p:txBody>
      </p:sp>
    </p:spTree>
    <p:extLst>
      <p:ext uri="{BB962C8B-B14F-4D97-AF65-F5344CB8AC3E}">
        <p14:creationId xmlns:p14="http://schemas.microsoft.com/office/powerpoint/2010/main" val="159937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835BD-020E-48F7-846E-9419C403E69F}" type="datetimeFigureOut">
              <a:rPr lang="en-US" smtClean="0"/>
              <a:t>11/23/22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37B2E-63D8-4CC7-BA32-CAA324D6EC29}" type="slidenum">
              <a:rPr lang="en-US" smtClean="0"/>
              <a:t>‹#›</a:t>
            </a:fld>
            <a:endParaRPr lang="en-US"/>
          </a:p>
        </p:txBody>
      </p:sp>
    </p:spTree>
    <p:extLst>
      <p:ext uri="{BB962C8B-B14F-4D97-AF65-F5344CB8AC3E}">
        <p14:creationId xmlns:p14="http://schemas.microsoft.com/office/powerpoint/2010/main" val="240077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0835BD-020E-48F7-846E-9419C403E69F}" type="datetimeFigureOut">
              <a:rPr lang="en-US" smtClean="0"/>
              <a:t>11/23/22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37B2E-63D8-4CC7-BA32-CAA324D6EC29}" type="slidenum">
              <a:rPr lang="en-US" smtClean="0"/>
              <a:t>‹#›</a:t>
            </a:fld>
            <a:endParaRPr lang="en-US"/>
          </a:p>
        </p:txBody>
      </p:sp>
    </p:spTree>
    <p:extLst>
      <p:ext uri="{BB962C8B-B14F-4D97-AF65-F5344CB8AC3E}">
        <p14:creationId xmlns:p14="http://schemas.microsoft.com/office/powerpoint/2010/main" val="357011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0835BD-020E-48F7-846E-9419C403E69F}" type="datetimeFigureOut">
              <a:rPr lang="en-US" smtClean="0"/>
              <a:t>11/23/22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37B2E-63D8-4CC7-BA32-CAA324D6EC29}" type="slidenum">
              <a:rPr lang="en-US" smtClean="0"/>
              <a:t>‹#›</a:t>
            </a:fld>
            <a:endParaRPr lang="en-US"/>
          </a:p>
        </p:txBody>
      </p:sp>
    </p:spTree>
    <p:extLst>
      <p:ext uri="{BB962C8B-B14F-4D97-AF65-F5344CB8AC3E}">
        <p14:creationId xmlns:p14="http://schemas.microsoft.com/office/powerpoint/2010/main" val="289062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0835BD-020E-48F7-846E-9419C403E69F}" type="datetimeFigureOut">
              <a:rPr lang="en-US" smtClean="0"/>
              <a:t>11/23/22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37B2E-63D8-4CC7-BA32-CAA324D6EC29}" type="slidenum">
              <a:rPr lang="en-US" smtClean="0"/>
              <a:t>‹#›</a:t>
            </a:fld>
            <a:endParaRPr lang="en-US"/>
          </a:p>
        </p:txBody>
      </p:sp>
    </p:spTree>
    <p:extLst>
      <p:ext uri="{BB962C8B-B14F-4D97-AF65-F5344CB8AC3E}">
        <p14:creationId xmlns:p14="http://schemas.microsoft.com/office/powerpoint/2010/main" val="406987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835BD-020E-48F7-846E-9419C403E69F}" type="datetimeFigureOut">
              <a:rPr lang="en-US" smtClean="0"/>
              <a:t>11/23/22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37B2E-63D8-4CC7-BA32-CAA324D6EC29}" type="slidenum">
              <a:rPr lang="en-US" smtClean="0"/>
              <a:t>‹#›</a:t>
            </a:fld>
            <a:endParaRPr lang="en-US"/>
          </a:p>
        </p:txBody>
      </p:sp>
    </p:spTree>
    <p:extLst>
      <p:ext uri="{BB962C8B-B14F-4D97-AF65-F5344CB8AC3E}">
        <p14:creationId xmlns:p14="http://schemas.microsoft.com/office/powerpoint/2010/main" val="273386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0835BD-020E-48F7-846E-9419C403E69F}" type="datetimeFigureOut">
              <a:rPr lang="en-US" smtClean="0"/>
              <a:t>11/23/22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37B2E-63D8-4CC7-BA32-CAA324D6EC29}" type="slidenum">
              <a:rPr lang="en-US" smtClean="0"/>
              <a:t>‹#›</a:t>
            </a:fld>
            <a:endParaRPr lang="en-US"/>
          </a:p>
        </p:txBody>
      </p:sp>
    </p:spTree>
    <p:extLst>
      <p:ext uri="{BB962C8B-B14F-4D97-AF65-F5344CB8AC3E}">
        <p14:creationId xmlns:p14="http://schemas.microsoft.com/office/powerpoint/2010/main" val="262627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0835BD-020E-48F7-846E-9419C403E69F}" type="datetimeFigureOut">
              <a:rPr lang="en-US" smtClean="0"/>
              <a:t>11/23/22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37B2E-63D8-4CC7-BA32-CAA324D6EC29}" type="slidenum">
              <a:rPr lang="en-US" smtClean="0"/>
              <a:t>‹#›</a:t>
            </a:fld>
            <a:endParaRPr lang="en-US"/>
          </a:p>
        </p:txBody>
      </p:sp>
    </p:spTree>
    <p:extLst>
      <p:ext uri="{BB962C8B-B14F-4D97-AF65-F5344CB8AC3E}">
        <p14:creationId xmlns:p14="http://schemas.microsoft.com/office/powerpoint/2010/main" val="209244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835BD-020E-48F7-846E-9419C403E69F}" type="datetimeFigureOut">
              <a:rPr lang="en-US" smtClean="0"/>
              <a:t>11/23/22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37B2E-63D8-4CC7-BA32-CAA324D6EC29}" type="slidenum">
              <a:rPr lang="en-US" smtClean="0"/>
              <a:t>‹#›</a:t>
            </a:fld>
            <a:endParaRPr lang="en-US"/>
          </a:p>
        </p:txBody>
      </p:sp>
    </p:spTree>
    <p:extLst>
      <p:ext uri="{BB962C8B-B14F-4D97-AF65-F5344CB8AC3E}">
        <p14:creationId xmlns:p14="http://schemas.microsoft.com/office/powerpoint/2010/main" val="364344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4.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578738" y="1732000"/>
            <a:ext cx="91440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ts val="1200"/>
              </a:spcBef>
            </a:pPr>
            <a:r>
              <a:rPr lang="en-US" sz="4400" dirty="0">
                <a:solidFill>
                  <a:srgbClr val="00B050"/>
                </a:solidFill>
                <a:latin typeface="Times New Roman" panose="02020603050405020304" pitchFamily="18" charset="0"/>
                <a:cs typeface="Times New Roman" panose="02020603050405020304" pitchFamily="18" charset="0"/>
              </a:rPr>
              <a:t>TIẾT 24: BÀI 22:</a:t>
            </a:r>
          </a:p>
          <a:p>
            <a:pPr algn="ctr" eaLnBrk="1" hangingPunct="1">
              <a:spcBef>
                <a:spcPts val="1200"/>
              </a:spcBef>
            </a:pPr>
            <a:r>
              <a:rPr lang="en-US" sz="4400" dirty="0">
                <a:solidFill>
                  <a:srgbClr val="00B050"/>
                </a:solidFill>
                <a:latin typeface="Times New Roman" panose="02020603050405020304" pitchFamily="18" charset="0"/>
                <a:cs typeface="Times New Roman" panose="02020603050405020304" pitchFamily="18" charset="0"/>
              </a:rPr>
              <a:t> TÁC DỤNG TỪ CỦA DÒNG ĐIỆN </a:t>
            </a:r>
          </a:p>
          <a:p>
            <a:pPr algn="ctr" eaLnBrk="1" hangingPunct="1">
              <a:spcBef>
                <a:spcPts val="1200"/>
              </a:spcBef>
            </a:pPr>
            <a:r>
              <a:rPr lang="en-US" sz="4400" dirty="0">
                <a:solidFill>
                  <a:srgbClr val="00B050"/>
                </a:solidFill>
                <a:latin typeface="Times New Roman" panose="02020603050405020304" pitchFamily="18" charset="0"/>
                <a:cs typeface="Times New Roman" panose="02020603050405020304" pitchFamily="18" charset="0"/>
              </a:rPr>
              <a:t>TỪ TRƯỜNG </a:t>
            </a:r>
          </a:p>
        </p:txBody>
      </p:sp>
    </p:spTree>
    <p:extLst>
      <p:ext uri="{BB962C8B-B14F-4D97-AF65-F5344CB8AC3E}">
        <p14:creationId xmlns:p14="http://schemas.microsoft.com/office/powerpoint/2010/main" val="34376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412011 91857 AMruab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457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10022012afamilyDLchim1_452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572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9702" name="Text Box 6"/>
          <p:cNvSpPr txBox="1">
            <a:spLocks noChangeArrowheads="1"/>
          </p:cNvSpPr>
          <p:nvPr/>
        </p:nvSpPr>
        <p:spPr bwMode="auto">
          <a:xfrm>
            <a:off x="1955800" y="3136900"/>
            <a:ext cx="8382000" cy="32316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0099"/>
                </a:solidFill>
              </a:rPr>
              <a:t>Con người không cảm nhận được từ trường nhưng nhiều loài sinh vật có thể nhận biết được từ trường của Trái Đất, như chim di trú, rùa biển…Khả năng này giúp chúng định hướng và di chuyển rất xa, trên những quãng đường lên đến hàng ngàn km mà có thể chúng chưa từng đi qua. </a:t>
            </a:r>
          </a:p>
          <a:p>
            <a:pPr>
              <a:spcBef>
                <a:spcPct val="50000"/>
              </a:spcBef>
            </a:pPr>
            <a:r>
              <a:rPr lang="en-US" altLang="en-US" sz="2400" b="1">
                <a:solidFill>
                  <a:srgbClr val="000099"/>
                </a:solidFill>
              </a:rPr>
              <a:t>Một thí nghiệm minh họa cho điều đó là khi buộc nam châm vào một số loài chim di trú, chúng đã bị rối loạn phương hướng và mất khả năng định vị đường bay.</a:t>
            </a:r>
          </a:p>
        </p:txBody>
      </p:sp>
    </p:spTree>
    <p:extLst>
      <p:ext uri="{BB962C8B-B14F-4D97-AF65-F5344CB8AC3E}">
        <p14:creationId xmlns:p14="http://schemas.microsoft.com/office/powerpoint/2010/main" val="339218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1210" y="1504560"/>
            <a:ext cx="10108443" cy="1200329"/>
          </a:xfrm>
          <a:prstGeom prst="rect">
            <a:avLst/>
          </a:prstGeom>
        </p:spPr>
        <p:txBody>
          <a:bodyPr wrap="square">
            <a:spAutoFit/>
          </a:bodyPr>
          <a:lstStyle/>
          <a:p>
            <a:r>
              <a:rPr lang="vi-VN" sz="2400" b="1" i="0">
                <a:solidFill>
                  <a:srgbClr val="008000"/>
                </a:solidFill>
                <a:effectLst/>
                <a:latin typeface="Times New Roman" panose="02020603050405020304" pitchFamily="18" charset="0"/>
                <a:cs typeface="Times New Roman" panose="02020603050405020304" pitchFamily="18" charset="0"/>
              </a:rPr>
              <a:t>C6 </a:t>
            </a:r>
            <a:r>
              <a:rPr lang="en-US" sz="2400" b="1" i="0">
                <a:solidFill>
                  <a:srgbClr val="008000"/>
                </a:solidFill>
                <a:effectLst/>
                <a:latin typeface="Times New Roman" panose="02020603050405020304" pitchFamily="18" charset="0"/>
                <a:cs typeface="Times New Roman" panose="02020603050405020304" pitchFamily="18" charset="0"/>
              </a:rPr>
              <a:t>:</a:t>
            </a:r>
            <a:r>
              <a:rPr lang="vi-VN" sz="2400" b="0" i="0">
                <a:solidFill>
                  <a:srgbClr val="000000"/>
                </a:solidFill>
                <a:effectLst/>
                <a:latin typeface="Times New Roman" panose="02020603050405020304" pitchFamily="18" charset="0"/>
                <a:cs typeface="Times New Roman" panose="02020603050405020304" pitchFamily="18" charset="0"/>
              </a:rPr>
              <a:t>Tại một điểm trên bàn làm việc, người ta thử đi thử lại vẫn thấy kim nam châm nằm dọc theo một hướng xác định, không trùng với hướng Nam - Bắc. Từ đó có thể rút ra kết luận gì về không gian xung quanh kim nam châm?</a:t>
            </a:r>
            <a:endParaRPr lang="en-US" sz="2400">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1349188" y="1042895"/>
            <a:ext cx="2346348" cy="46166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FF0000"/>
                </a:solidFill>
                <a:latin typeface="Times New Roman" panose="02020603050405020304" pitchFamily="18" charset="0"/>
              </a:rPr>
              <a:t>III. VẬN DỤNG</a:t>
            </a:r>
          </a:p>
        </p:txBody>
      </p:sp>
      <p:sp>
        <p:nvSpPr>
          <p:cNvPr id="6" name="Rectangle 1"/>
          <p:cNvSpPr>
            <a:spLocks noChangeArrowheads="1"/>
          </p:cNvSpPr>
          <p:nvPr/>
        </p:nvSpPr>
        <p:spPr bwMode="auto">
          <a:xfrm>
            <a:off x="1596787" y="3460529"/>
            <a:ext cx="95397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Xung quanh kim nam châm có từ trường khác từ trường trái đất.</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5349486" y="2935721"/>
            <a:ext cx="1301959" cy="461665"/>
          </a:xfrm>
          <a:prstGeom prst="rect">
            <a:avLst/>
          </a:prstGeom>
        </p:spPr>
        <p:txBody>
          <a:bodyPr wrap="none">
            <a:spAutoFit/>
          </a:bodyPr>
          <a:lstStyle/>
          <a:p>
            <a:pPr lvl="0" eaLnBrk="0" fontAlgn="base" hangingPunct="0">
              <a:spcBef>
                <a:spcPct val="0"/>
              </a:spcBef>
              <a:spcAft>
                <a:spcPct val="0"/>
              </a:spcAft>
            </a:pPr>
            <a:r>
              <a:rPr lang="en-US" sz="2400" b="1">
                <a:solidFill>
                  <a:srgbClr val="008000"/>
                </a:solidFill>
                <a:latin typeface="Times New Roman" panose="02020603050405020304" pitchFamily="18" charset="0"/>
                <a:cs typeface="Times New Roman" panose="02020603050405020304" pitchFamily="18" charset="0"/>
              </a:rPr>
              <a:t>Lời giải:</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8" name="Text Box 14"/>
          <p:cNvSpPr txBox="1">
            <a:spLocks noChangeArrowheads="1"/>
          </p:cNvSpPr>
          <p:nvPr/>
        </p:nvSpPr>
        <p:spPr bwMode="auto">
          <a:xfrm>
            <a:off x="1941595" y="12091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a:solidFill>
                  <a:srgbClr val="0000FF"/>
                </a:solidFill>
                <a:latin typeface="Times New Roman" panose="02020603050405020304" pitchFamily="18" charset="0"/>
                <a:cs typeface="Times New Roman" panose="02020603050405020304" pitchFamily="18" charset="0"/>
              </a:rPr>
              <a:t>BÀI 22: DỤNG TỪ CỦA DÒNG ĐIỆN - TỪ TRƯỜNG</a:t>
            </a:r>
            <a:r>
              <a:rPr lang="en-US" sz="2800">
                <a:latin typeface="Times New Roman" panose="02020603050405020304" pitchFamily="18" charset="0"/>
                <a:cs typeface="Times New Roman" panose="02020603050405020304" pitchFamily="18" charset="0"/>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34" y="-216123"/>
            <a:ext cx="1976718" cy="1976718"/>
          </a:xfrm>
          <a:prstGeom prst="rect">
            <a:avLst/>
          </a:prstGeom>
        </p:spPr>
      </p:pic>
    </p:spTree>
    <p:extLst>
      <p:ext uri="{BB962C8B-B14F-4D97-AF65-F5344CB8AC3E}">
        <p14:creationId xmlns:p14="http://schemas.microsoft.com/office/powerpoint/2010/main" val="117511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8"/>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arn(inVertical)">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CÂU HỎI LUYỆN TẬP</a:t>
            </a:r>
          </a:p>
        </p:txBody>
      </p:sp>
      <p:sp>
        <p:nvSpPr>
          <p:cNvPr id="3" name="Content Placeholder 2"/>
          <p:cNvSpPr>
            <a:spLocks noGrp="1"/>
          </p:cNvSpPr>
          <p:nvPr>
            <p:ph idx="1"/>
          </p:nvPr>
        </p:nvSpPr>
        <p:spPr/>
        <p:txBody>
          <a:bodyPr/>
          <a:lstStyle/>
          <a:p>
            <a:pPr marL="0" indent="0">
              <a:buNone/>
            </a:pPr>
            <a:r>
              <a:rPr lang="nl-NL" b="1" dirty="0"/>
              <a:t>Câu 1:</a:t>
            </a:r>
            <a:r>
              <a:rPr lang="nl-NL" dirty="0"/>
              <a:t> Từ trường không tồn tại ở đâu?</a:t>
            </a:r>
            <a:endParaRPr lang="en-US" dirty="0"/>
          </a:p>
          <a:p>
            <a:pPr marL="0" indent="0">
              <a:buNone/>
            </a:pPr>
            <a:r>
              <a:rPr lang="en-US" dirty="0"/>
              <a:t>A. </a:t>
            </a:r>
            <a:r>
              <a:rPr lang="en-US" dirty="0" err="1"/>
              <a:t>Xung</a:t>
            </a:r>
            <a:r>
              <a:rPr lang="en-US" dirty="0"/>
              <a:t> </a:t>
            </a:r>
            <a:r>
              <a:rPr lang="en-US" dirty="0" err="1"/>
              <a:t>quanh</a:t>
            </a:r>
            <a:r>
              <a:rPr lang="en-US" dirty="0"/>
              <a:t> </a:t>
            </a:r>
            <a:r>
              <a:rPr lang="en-US" dirty="0" err="1"/>
              <a:t>nam</a:t>
            </a:r>
            <a:r>
              <a:rPr lang="en-US" dirty="0"/>
              <a:t> </a:t>
            </a:r>
            <a:r>
              <a:rPr lang="en-US" dirty="0" err="1"/>
              <a:t>châm</a:t>
            </a:r>
            <a:r>
              <a:rPr lang="en-US" dirty="0"/>
              <a:t>.</a:t>
            </a:r>
          </a:p>
          <a:p>
            <a:pPr marL="0" indent="0">
              <a:buNone/>
            </a:pPr>
            <a:r>
              <a:rPr lang="en-US" dirty="0"/>
              <a:t>B. </a:t>
            </a:r>
            <a:r>
              <a:rPr lang="en-US" dirty="0" err="1"/>
              <a:t>Xung</a:t>
            </a:r>
            <a:r>
              <a:rPr lang="en-US" dirty="0"/>
              <a:t> </a:t>
            </a:r>
            <a:r>
              <a:rPr lang="en-US" dirty="0" err="1"/>
              <a:t>quanh</a:t>
            </a:r>
            <a:r>
              <a:rPr lang="en-US" dirty="0"/>
              <a:t> </a:t>
            </a:r>
            <a:r>
              <a:rPr lang="en-US" dirty="0" err="1"/>
              <a:t>dòng</a:t>
            </a:r>
            <a:r>
              <a:rPr lang="en-US" dirty="0"/>
              <a:t> </a:t>
            </a:r>
            <a:r>
              <a:rPr lang="en-US" dirty="0" err="1"/>
              <a:t>điện</a:t>
            </a:r>
            <a:r>
              <a:rPr lang="en-US" dirty="0"/>
              <a:t>.</a:t>
            </a:r>
          </a:p>
          <a:p>
            <a:pPr marL="0" indent="0">
              <a:buNone/>
            </a:pPr>
            <a:r>
              <a:rPr lang="en-US" dirty="0"/>
              <a:t>C. </a:t>
            </a:r>
            <a:r>
              <a:rPr lang="en-US" dirty="0" err="1"/>
              <a:t>Xung</a:t>
            </a:r>
            <a:r>
              <a:rPr lang="en-US" dirty="0"/>
              <a:t> </a:t>
            </a:r>
            <a:r>
              <a:rPr lang="en-US" dirty="0" err="1"/>
              <a:t>quanh</a:t>
            </a:r>
            <a:r>
              <a:rPr lang="en-US" dirty="0"/>
              <a:t> </a:t>
            </a:r>
            <a:r>
              <a:rPr lang="en-US" dirty="0" err="1"/>
              <a:t>điện</a:t>
            </a:r>
            <a:r>
              <a:rPr lang="en-US" dirty="0"/>
              <a:t> </a:t>
            </a:r>
            <a:r>
              <a:rPr lang="en-US" dirty="0" err="1"/>
              <a:t>tích</a:t>
            </a:r>
            <a:r>
              <a:rPr lang="en-US" dirty="0"/>
              <a:t> </a:t>
            </a:r>
            <a:r>
              <a:rPr lang="en-US" dirty="0" err="1"/>
              <a:t>đứng</a:t>
            </a:r>
            <a:r>
              <a:rPr lang="en-US" dirty="0"/>
              <a:t> </a:t>
            </a:r>
            <a:r>
              <a:rPr lang="en-US" dirty="0" err="1"/>
              <a:t>yên</a:t>
            </a:r>
            <a:r>
              <a:rPr lang="en-US" dirty="0"/>
              <a:t>.</a:t>
            </a:r>
          </a:p>
          <a:p>
            <a:pPr marL="0" indent="0">
              <a:buNone/>
            </a:pPr>
            <a:r>
              <a:rPr lang="en-US" dirty="0"/>
              <a:t>D. </a:t>
            </a:r>
            <a:r>
              <a:rPr lang="en-US" dirty="0" err="1"/>
              <a:t>Xung</a:t>
            </a:r>
            <a:r>
              <a:rPr lang="en-US" dirty="0"/>
              <a:t> </a:t>
            </a:r>
            <a:r>
              <a:rPr lang="en-US" dirty="0" err="1"/>
              <a:t>quanh</a:t>
            </a:r>
            <a:r>
              <a:rPr lang="en-US" dirty="0"/>
              <a:t> </a:t>
            </a:r>
            <a:r>
              <a:rPr lang="en-US" dirty="0" err="1"/>
              <a:t>Trái</a:t>
            </a:r>
            <a:r>
              <a:rPr lang="en-US" dirty="0"/>
              <a:t> </a:t>
            </a:r>
            <a:r>
              <a:rPr lang="en-US" dirty="0" err="1"/>
              <a:t>Đất</a:t>
            </a:r>
            <a:r>
              <a:rPr lang="en-US" dirty="0"/>
              <a:t>.</a:t>
            </a:r>
          </a:p>
          <a:p>
            <a:pPr marL="0" indent="0">
              <a:buNone/>
            </a:pPr>
            <a:r>
              <a:rPr lang="en-US" dirty="0"/>
              <a:t>→ </a:t>
            </a:r>
            <a:r>
              <a:rPr lang="en-US" dirty="0" err="1"/>
              <a:t>Đáp</a:t>
            </a:r>
            <a:r>
              <a:rPr lang="en-US" dirty="0"/>
              <a:t> </a:t>
            </a:r>
            <a:r>
              <a:rPr lang="en-US" dirty="0" err="1"/>
              <a:t>án</a:t>
            </a:r>
            <a:r>
              <a:rPr lang="en-US" dirty="0"/>
              <a:t> C</a:t>
            </a:r>
          </a:p>
          <a:p>
            <a:endParaRPr lang="en-US" dirty="0"/>
          </a:p>
        </p:txBody>
      </p:sp>
    </p:spTree>
    <p:extLst>
      <p:ext uri="{BB962C8B-B14F-4D97-AF65-F5344CB8AC3E}">
        <p14:creationId xmlns:p14="http://schemas.microsoft.com/office/powerpoint/2010/main" val="357303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err="1"/>
              <a:t>Câu</a:t>
            </a:r>
            <a:r>
              <a:rPr lang="en-US" b="1" dirty="0"/>
              <a:t> 2:</a:t>
            </a:r>
            <a:r>
              <a:rPr lang="en-US" dirty="0"/>
              <a:t> </a:t>
            </a:r>
            <a:r>
              <a:rPr lang="en-US" dirty="0" err="1"/>
              <a:t>Dòng</a:t>
            </a:r>
            <a:r>
              <a:rPr lang="en-US" dirty="0"/>
              <a:t> </a:t>
            </a:r>
            <a:r>
              <a:rPr lang="en-US" dirty="0" err="1"/>
              <a:t>điện</a:t>
            </a:r>
            <a:r>
              <a:rPr lang="en-US" dirty="0"/>
              <a:t> </a:t>
            </a:r>
            <a:r>
              <a:rPr lang="en-US" dirty="0" err="1"/>
              <a:t>chạy</a:t>
            </a:r>
            <a:r>
              <a:rPr lang="en-US" dirty="0"/>
              <a:t> qua </a:t>
            </a:r>
            <a:r>
              <a:rPr lang="en-US" dirty="0" err="1"/>
              <a:t>dây</a:t>
            </a:r>
            <a:r>
              <a:rPr lang="en-US" dirty="0"/>
              <a:t> </a:t>
            </a:r>
            <a:r>
              <a:rPr lang="en-US" dirty="0" err="1"/>
              <a:t>dẫn</a:t>
            </a:r>
            <a:r>
              <a:rPr lang="en-US" dirty="0"/>
              <a:t> </a:t>
            </a:r>
            <a:r>
              <a:rPr lang="en-US" dirty="0" err="1"/>
              <a:t>thẳng</a:t>
            </a:r>
            <a:r>
              <a:rPr lang="en-US" dirty="0"/>
              <a:t> hay </a:t>
            </a:r>
            <a:r>
              <a:rPr lang="en-US" dirty="0" err="1"/>
              <a:t>dây</a:t>
            </a:r>
            <a:r>
              <a:rPr lang="en-US" dirty="0"/>
              <a:t> </a:t>
            </a:r>
            <a:r>
              <a:rPr lang="en-US" dirty="0" err="1"/>
              <a:t>dẫn</a:t>
            </a:r>
            <a:r>
              <a:rPr lang="en-US" dirty="0"/>
              <a:t> </a:t>
            </a:r>
            <a:r>
              <a:rPr lang="en-US" dirty="0" err="1"/>
              <a:t>có</a:t>
            </a:r>
            <a:r>
              <a:rPr lang="en-US" dirty="0"/>
              <a:t> </a:t>
            </a:r>
            <a:r>
              <a:rPr lang="en-US" dirty="0" err="1"/>
              <a:t>hình</a:t>
            </a:r>
            <a:r>
              <a:rPr lang="en-US" dirty="0"/>
              <a:t> </a:t>
            </a:r>
            <a:r>
              <a:rPr lang="en-US" dirty="0" err="1"/>
              <a:t>dạng</a:t>
            </a:r>
            <a:r>
              <a:rPr lang="en-US" dirty="0"/>
              <a:t> </a:t>
            </a:r>
            <a:r>
              <a:rPr lang="en-US" dirty="0" err="1"/>
              <a:t>bất</a:t>
            </a:r>
            <a:r>
              <a:rPr lang="en-US" dirty="0"/>
              <a:t> </a:t>
            </a:r>
            <a:r>
              <a:rPr lang="en-US" dirty="0" err="1"/>
              <a:t>kì</a:t>
            </a:r>
            <a:r>
              <a:rPr lang="en-US" dirty="0"/>
              <a:t> </a:t>
            </a:r>
            <a:r>
              <a:rPr lang="en-US" dirty="0" err="1"/>
              <a:t>đều</a:t>
            </a:r>
            <a:r>
              <a:rPr lang="en-US" dirty="0"/>
              <a:t> </a:t>
            </a:r>
            <a:r>
              <a:rPr lang="en-US" dirty="0" err="1"/>
              <a:t>gây</a:t>
            </a:r>
            <a:r>
              <a:rPr lang="en-US" dirty="0"/>
              <a:t> </a:t>
            </a:r>
            <a:r>
              <a:rPr lang="en-US" dirty="0" err="1"/>
              <a:t>ra</a:t>
            </a:r>
            <a:r>
              <a:rPr lang="en-US" dirty="0"/>
              <a:t> </a:t>
            </a:r>
            <a:r>
              <a:rPr lang="en-US" dirty="0" err="1"/>
              <a:t>tác</a:t>
            </a:r>
            <a:r>
              <a:rPr lang="en-US" dirty="0"/>
              <a:t> </a:t>
            </a:r>
            <a:r>
              <a:rPr lang="en-US" dirty="0" err="1"/>
              <a:t>dụng</a:t>
            </a:r>
            <a:r>
              <a:rPr lang="en-US" dirty="0"/>
              <a:t> </a:t>
            </a:r>
            <a:r>
              <a:rPr lang="en-US" dirty="0" err="1"/>
              <a:t>lực</a:t>
            </a:r>
            <a:r>
              <a:rPr lang="en-US" dirty="0"/>
              <a:t> </a:t>
            </a:r>
            <a:r>
              <a:rPr lang="en-US" dirty="0" err="1"/>
              <a:t>lên</a:t>
            </a:r>
            <a:r>
              <a:rPr lang="en-US" dirty="0"/>
              <a:t> </a:t>
            </a:r>
            <a:r>
              <a:rPr lang="en-US" dirty="0" err="1"/>
              <a:t>kim</a:t>
            </a:r>
            <a:r>
              <a:rPr lang="en-US" dirty="0"/>
              <a:t> </a:t>
            </a:r>
            <a:r>
              <a:rPr lang="en-US" dirty="0" err="1"/>
              <a:t>nam</a:t>
            </a:r>
            <a:r>
              <a:rPr lang="en-US" dirty="0"/>
              <a:t> </a:t>
            </a:r>
            <a:r>
              <a:rPr lang="en-US" dirty="0" err="1"/>
              <a:t>châm</a:t>
            </a:r>
            <a:r>
              <a:rPr lang="en-US" dirty="0"/>
              <a:t> </a:t>
            </a:r>
            <a:r>
              <a:rPr lang="en-US" dirty="0" err="1"/>
              <a:t>đặt</a:t>
            </a:r>
            <a:r>
              <a:rPr lang="en-US" dirty="0"/>
              <a:t> </a:t>
            </a:r>
            <a:r>
              <a:rPr lang="en-US" dirty="0" err="1"/>
              <a:t>gần</a:t>
            </a:r>
            <a:r>
              <a:rPr lang="en-US" dirty="0"/>
              <a:t> </a:t>
            </a:r>
            <a:r>
              <a:rPr lang="en-US" dirty="0" err="1"/>
              <a:t>nó</a:t>
            </a:r>
            <a:r>
              <a:rPr lang="en-US" dirty="0"/>
              <a:t>. </a:t>
            </a:r>
            <a:r>
              <a:rPr lang="en-US" dirty="0" err="1"/>
              <a:t>Lực</a:t>
            </a:r>
            <a:r>
              <a:rPr lang="en-US" dirty="0"/>
              <a:t> </a:t>
            </a:r>
            <a:r>
              <a:rPr lang="en-US" dirty="0" err="1"/>
              <a:t>này</a:t>
            </a:r>
            <a:r>
              <a:rPr lang="en-US" dirty="0"/>
              <a:t> </a:t>
            </a:r>
            <a:r>
              <a:rPr lang="en-US" dirty="0" err="1"/>
              <a:t>là</a:t>
            </a:r>
            <a:r>
              <a:rPr lang="en-US" dirty="0"/>
              <a:t>:</a:t>
            </a:r>
          </a:p>
          <a:p>
            <a:pPr marL="0" indent="0">
              <a:buNone/>
            </a:pPr>
            <a:r>
              <a:rPr lang="en-US" dirty="0"/>
              <a:t>A. </a:t>
            </a:r>
            <a:r>
              <a:rPr lang="en-US" dirty="0" err="1"/>
              <a:t>lực</a:t>
            </a:r>
            <a:r>
              <a:rPr lang="en-US" dirty="0"/>
              <a:t> </a:t>
            </a:r>
            <a:r>
              <a:rPr lang="en-US" dirty="0" err="1"/>
              <a:t>điện</a:t>
            </a:r>
            <a:endParaRPr lang="en-US" dirty="0"/>
          </a:p>
          <a:p>
            <a:pPr marL="0" indent="0">
              <a:buNone/>
            </a:pPr>
            <a:r>
              <a:rPr lang="en-US" dirty="0"/>
              <a:t>B. </a:t>
            </a:r>
            <a:r>
              <a:rPr lang="en-US" dirty="0" err="1"/>
              <a:t>lực</a:t>
            </a:r>
            <a:r>
              <a:rPr lang="en-US" dirty="0"/>
              <a:t> </a:t>
            </a:r>
            <a:r>
              <a:rPr lang="en-US" dirty="0" err="1"/>
              <a:t>hấp</a:t>
            </a:r>
            <a:r>
              <a:rPr lang="en-US" dirty="0"/>
              <a:t> </a:t>
            </a:r>
            <a:r>
              <a:rPr lang="en-US" dirty="0" err="1"/>
              <a:t>dẫn</a:t>
            </a:r>
            <a:endParaRPr lang="en-US" dirty="0"/>
          </a:p>
          <a:p>
            <a:pPr marL="0" indent="0">
              <a:buNone/>
            </a:pPr>
            <a:r>
              <a:rPr lang="en-US" dirty="0"/>
              <a:t>C. </a:t>
            </a:r>
            <a:r>
              <a:rPr lang="en-US" dirty="0" err="1"/>
              <a:t>lực</a:t>
            </a:r>
            <a:r>
              <a:rPr lang="en-US" dirty="0"/>
              <a:t> </a:t>
            </a:r>
            <a:r>
              <a:rPr lang="en-US" dirty="0" err="1"/>
              <a:t>từ</a:t>
            </a:r>
            <a:endParaRPr lang="en-US" dirty="0"/>
          </a:p>
          <a:p>
            <a:pPr marL="0" indent="0">
              <a:buNone/>
            </a:pPr>
            <a:r>
              <a:rPr lang="en-US" dirty="0"/>
              <a:t>D. </a:t>
            </a:r>
            <a:r>
              <a:rPr lang="en-US" dirty="0" err="1"/>
              <a:t>lực</a:t>
            </a:r>
            <a:r>
              <a:rPr lang="en-US" dirty="0"/>
              <a:t> </a:t>
            </a:r>
            <a:r>
              <a:rPr lang="en-US" dirty="0" err="1"/>
              <a:t>đàn</a:t>
            </a:r>
            <a:r>
              <a:rPr lang="en-US" dirty="0"/>
              <a:t> </a:t>
            </a:r>
            <a:r>
              <a:rPr lang="en-US" dirty="0" err="1"/>
              <a:t>hồi</a:t>
            </a:r>
            <a:endParaRPr lang="en-US" dirty="0"/>
          </a:p>
          <a:p>
            <a:pPr marL="0" indent="0">
              <a:buNone/>
            </a:pPr>
            <a:r>
              <a:rPr lang="en-US" dirty="0"/>
              <a:t>→ </a:t>
            </a:r>
            <a:r>
              <a:rPr lang="en-US" dirty="0" err="1"/>
              <a:t>Đáp</a:t>
            </a:r>
            <a:r>
              <a:rPr lang="en-US" dirty="0"/>
              <a:t> </a:t>
            </a:r>
            <a:r>
              <a:rPr lang="en-US" dirty="0" err="1"/>
              <a:t>án</a:t>
            </a:r>
            <a:r>
              <a:rPr lang="en-US" dirty="0"/>
              <a:t> </a:t>
            </a:r>
            <a:r>
              <a:rPr lang="fr-FR" dirty="0"/>
              <a:t>C</a:t>
            </a:r>
            <a:endParaRPr lang="en-US" dirty="0"/>
          </a:p>
          <a:p>
            <a:pPr marL="0" indent="0">
              <a:buNone/>
            </a:pPr>
            <a:endParaRPr lang="en-US" dirty="0"/>
          </a:p>
        </p:txBody>
      </p:sp>
    </p:spTree>
    <p:extLst>
      <p:ext uri="{BB962C8B-B14F-4D97-AF65-F5344CB8AC3E}">
        <p14:creationId xmlns:p14="http://schemas.microsoft.com/office/powerpoint/2010/main" val="26685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fr-FR" b="1" dirty="0" err="1"/>
              <a:t>Câu</a:t>
            </a:r>
            <a:r>
              <a:rPr lang="fr-FR" b="1" dirty="0"/>
              <a:t> 3:</a:t>
            </a:r>
            <a:r>
              <a:rPr lang="fr-FR" dirty="0"/>
              <a:t> </a:t>
            </a:r>
            <a:r>
              <a:rPr lang="fr-FR" dirty="0" err="1"/>
              <a:t>Để</a:t>
            </a:r>
            <a:r>
              <a:rPr lang="fr-FR" dirty="0"/>
              <a:t> </a:t>
            </a:r>
            <a:r>
              <a:rPr lang="fr-FR" dirty="0" err="1"/>
              <a:t>kiểm</a:t>
            </a:r>
            <a:r>
              <a:rPr lang="fr-FR" dirty="0"/>
              <a:t> </a:t>
            </a:r>
            <a:r>
              <a:rPr lang="fr-FR" dirty="0" err="1"/>
              <a:t>tra</a:t>
            </a:r>
            <a:r>
              <a:rPr lang="fr-FR" dirty="0"/>
              <a:t> </a:t>
            </a:r>
            <a:r>
              <a:rPr lang="fr-FR" dirty="0" err="1"/>
              <a:t>xem</a:t>
            </a:r>
            <a:r>
              <a:rPr lang="fr-FR" dirty="0"/>
              <a:t> </a:t>
            </a:r>
            <a:r>
              <a:rPr lang="fr-FR" dirty="0" err="1"/>
              <a:t>một</a:t>
            </a:r>
            <a:r>
              <a:rPr lang="fr-FR" dirty="0"/>
              <a:t> </a:t>
            </a:r>
            <a:r>
              <a:rPr lang="fr-FR" dirty="0" err="1"/>
              <a:t>dây</a:t>
            </a:r>
            <a:r>
              <a:rPr lang="fr-FR" dirty="0"/>
              <a:t> </a:t>
            </a:r>
            <a:r>
              <a:rPr lang="fr-FR" dirty="0" err="1"/>
              <a:t>dẫn</a:t>
            </a:r>
            <a:r>
              <a:rPr lang="fr-FR" dirty="0"/>
              <a:t> </a:t>
            </a:r>
            <a:r>
              <a:rPr lang="fr-FR" dirty="0" err="1"/>
              <a:t>chạy</a:t>
            </a:r>
            <a:r>
              <a:rPr lang="fr-FR" dirty="0"/>
              <a:t> qua </a:t>
            </a:r>
            <a:r>
              <a:rPr lang="fr-FR" dirty="0" err="1"/>
              <a:t>nhà</a:t>
            </a:r>
            <a:r>
              <a:rPr lang="fr-FR" dirty="0"/>
              <a:t> </a:t>
            </a:r>
            <a:r>
              <a:rPr lang="fr-FR" dirty="0" err="1"/>
              <a:t>có</a:t>
            </a:r>
            <a:r>
              <a:rPr lang="fr-FR" dirty="0"/>
              <a:t> </a:t>
            </a:r>
            <a:r>
              <a:rPr lang="fr-FR" dirty="0" err="1"/>
              <a:t>dòng</a:t>
            </a:r>
            <a:r>
              <a:rPr lang="fr-FR" dirty="0"/>
              <a:t> </a:t>
            </a:r>
            <a:r>
              <a:rPr lang="fr-FR" dirty="0" err="1"/>
              <a:t>điện</a:t>
            </a:r>
            <a:r>
              <a:rPr lang="fr-FR" dirty="0"/>
              <a:t> </a:t>
            </a:r>
            <a:r>
              <a:rPr lang="fr-FR" dirty="0" err="1"/>
              <a:t>hay</a:t>
            </a:r>
            <a:r>
              <a:rPr lang="fr-FR" dirty="0"/>
              <a:t> </a:t>
            </a:r>
            <a:r>
              <a:rPr lang="fr-FR" dirty="0" err="1"/>
              <a:t>không</a:t>
            </a:r>
            <a:r>
              <a:rPr lang="fr-FR" dirty="0"/>
              <a:t> </a:t>
            </a:r>
            <a:r>
              <a:rPr lang="fr-FR" dirty="0" err="1"/>
              <a:t>mà</a:t>
            </a:r>
            <a:r>
              <a:rPr lang="fr-FR" dirty="0"/>
              <a:t> </a:t>
            </a:r>
            <a:r>
              <a:rPr lang="fr-FR" dirty="0" err="1"/>
              <a:t>không</a:t>
            </a:r>
            <a:r>
              <a:rPr lang="fr-FR" dirty="0"/>
              <a:t> </a:t>
            </a:r>
            <a:r>
              <a:rPr lang="fr-FR" dirty="0" err="1"/>
              <a:t>dùng</a:t>
            </a:r>
            <a:r>
              <a:rPr lang="fr-FR" dirty="0"/>
              <a:t> </a:t>
            </a:r>
            <a:r>
              <a:rPr lang="fr-FR" dirty="0" err="1"/>
              <a:t>dụng</a:t>
            </a:r>
            <a:r>
              <a:rPr lang="fr-FR" dirty="0"/>
              <a:t> </a:t>
            </a:r>
            <a:r>
              <a:rPr lang="fr-FR" dirty="0" err="1"/>
              <a:t>cụ</a:t>
            </a:r>
            <a:r>
              <a:rPr lang="fr-FR" dirty="0"/>
              <a:t> </a:t>
            </a:r>
            <a:r>
              <a:rPr lang="fr-FR" dirty="0" err="1"/>
              <a:t>đo</a:t>
            </a:r>
            <a:r>
              <a:rPr lang="fr-FR" dirty="0"/>
              <a:t> </a:t>
            </a:r>
            <a:r>
              <a:rPr lang="fr-FR" dirty="0" err="1"/>
              <a:t>điện</a:t>
            </a:r>
            <a:r>
              <a:rPr lang="fr-FR" dirty="0"/>
              <a:t>, ta </a:t>
            </a:r>
            <a:r>
              <a:rPr lang="fr-FR" dirty="0" err="1"/>
              <a:t>có</a:t>
            </a:r>
            <a:r>
              <a:rPr lang="fr-FR" dirty="0"/>
              <a:t> </a:t>
            </a:r>
            <a:r>
              <a:rPr lang="fr-FR" dirty="0" err="1"/>
              <a:t>thể</a:t>
            </a:r>
            <a:r>
              <a:rPr lang="fr-FR" dirty="0"/>
              <a:t> </a:t>
            </a:r>
            <a:r>
              <a:rPr lang="fr-FR" dirty="0" err="1"/>
              <a:t>dùng</a:t>
            </a:r>
            <a:r>
              <a:rPr lang="fr-FR" dirty="0"/>
              <a:t> </a:t>
            </a:r>
            <a:r>
              <a:rPr lang="fr-FR" dirty="0" err="1"/>
              <a:t>dụng</a:t>
            </a:r>
            <a:r>
              <a:rPr lang="fr-FR" dirty="0"/>
              <a:t> </a:t>
            </a:r>
            <a:r>
              <a:rPr lang="fr-FR" dirty="0" err="1"/>
              <a:t>cụ</a:t>
            </a:r>
            <a:r>
              <a:rPr lang="fr-FR" dirty="0"/>
              <a:t> </a:t>
            </a:r>
            <a:r>
              <a:rPr lang="fr-FR" dirty="0" err="1"/>
              <a:t>nào</a:t>
            </a:r>
            <a:r>
              <a:rPr lang="fr-FR" dirty="0"/>
              <a:t> </a:t>
            </a:r>
            <a:r>
              <a:rPr lang="fr-FR" dirty="0" err="1"/>
              <a:t>dưới</a:t>
            </a:r>
            <a:r>
              <a:rPr lang="fr-FR" dirty="0"/>
              <a:t> </a:t>
            </a:r>
            <a:r>
              <a:rPr lang="fr-FR" dirty="0" err="1"/>
              <a:t>đây</a:t>
            </a:r>
            <a:r>
              <a:rPr lang="fr-FR" dirty="0"/>
              <a:t>?</a:t>
            </a:r>
            <a:endParaRPr lang="en-US" dirty="0"/>
          </a:p>
          <a:p>
            <a:pPr marL="0" indent="0">
              <a:buNone/>
            </a:pPr>
            <a:r>
              <a:rPr lang="fr-FR" dirty="0"/>
              <a:t>A. </a:t>
            </a:r>
            <a:r>
              <a:rPr lang="fr-FR" dirty="0" err="1"/>
              <a:t>Một</a:t>
            </a:r>
            <a:r>
              <a:rPr lang="fr-FR" dirty="0"/>
              <a:t> </a:t>
            </a:r>
            <a:r>
              <a:rPr lang="fr-FR" dirty="0" err="1"/>
              <a:t>cục</a:t>
            </a:r>
            <a:r>
              <a:rPr lang="fr-FR" dirty="0"/>
              <a:t> </a:t>
            </a:r>
            <a:r>
              <a:rPr lang="fr-FR" dirty="0" err="1"/>
              <a:t>nam</a:t>
            </a:r>
            <a:r>
              <a:rPr lang="fr-FR" dirty="0"/>
              <a:t> </a:t>
            </a:r>
            <a:r>
              <a:rPr lang="fr-FR" dirty="0" err="1"/>
              <a:t>châm</a:t>
            </a:r>
            <a:r>
              <a:rPr lang="fr-FR" dirty="0"/>
              <a:t> </a:t>
            </a:r>
            <a:r>
              <a:rPr lang="fr-FR" dirty="0" err="1"/>
              <a:t>vĩnh</a:t>
            </a:r>
            <a:r>
              <a:rPr lang="fr-FR" dirty="0"/>
              <a:t> </a:t>
            </a:r>
            <a:r>
              <a:rPr lang="fr-FR" dirty="0" err="1"/>
              <a:t>cửu</a:t>
            </a:r>
            <a:r>
              <a:rPr lang="fr-FR" dirty="0"/>
              <a:t>.</a:t>
            </a:r>
            <a:endParaRPr lang="en-US" dirty="0"/>
          </a:p>
          <a:p>
            <a:pPr marL="0" indent="0">
              <a:buNone/>
            </a:pPr>
            <a:r>
              <a:rPr lang="en-US" dirty="0"/>
              <a:t>B. </a:t>
            </a:r>
            <a:r>
              <a:rPr lang="en-US" dirty="0" err="1"/>
              <a:t>Điện</a:t>
            </a:r>
            <a:r>
              <a:rPr lang="en-US" dirty="0"/>
              <a:t> </a:t>
            </a:r>
            <a:r>
              <a:rPr lang="en-US" dirty="0" err="1"/>
              <a:t>tích</a:t>
            </a:r>
            <a:r>
              <a:rPr lang="en-US" dirty="0"/>
              <a:t> </a:t>
            </a:r>
            <a:r>
              <a:rPr lang="en-US" dirty="0" err="1"/>
              <a:t>thử</a:t>
            </a:r>
            <a:r>
              <a:rPr lang="en-US" dirty="0"/>
              <a:t>.</a:t>
            </a:r>
          </a:p>
          <a:p>
            <a:pPr marL="0" indent="0">
              <a:buNone/>
            </a:pPr>
            <a:r>
              <a:rPr lang="en-US" dirty="0"/>
              <a:t>C. Kim </a:t>
            </a:r>
            <a:r>
              <a:rPr lang="en-US" dirty="0" err="1"/>
              <a:t>nam</a:t>
            </a:r>
            <a:r>
              <a:rPr lang="en-US" dirty="0"/>
              <a:t> </a:t>
            </a:r>
            <a:r>
              <a:rPr lang="en-US" dirty="0" err="1"/>
              <a:t>châm</a:t>
            </a:r>
            <a:r>
              <a:rPr lang="en-US" dirty="0"/>
              <a:t>.</a:t>
            </a:r>
          </a:p>
          <a:p>
            <a:pPr marL="0" indent="0">
              <a:buNone/>
            </a:pPr>
            <a:r>
              <a:rPr lang="en-US" dirty="0"/>
              <a:t>D. </a:t>
            </a:r>
            <a:r>
              <a:rPr lang="en-US" dirty="0" err="1"/>
              <a:t>Điện</a:t>
            </a:r>
            <a:r>
              <a:rPr lang="en-US" dirty="0"/>
              <a:t> </a:t>
            </a:r>
            <a:r>
              <a:rPr lang="en-US" dirty="0" err="1"/>
              <a:t>tích</a:t>
            </a:r>
            <a:r>
              <a:rPr lang="en-US" dirty="0"/>
              <a:t> </a:t>
            </a:r>
            <a:r>
              <a:rPr lang="en-US" dirty="0" err="1"/>
              <a:t>đứng</a:t>
            </a:r>
            <a:r>
              <a:rPr lang="en-US" dirty="0"/>
              <a:t> </a:t>
            </a:r>
            <a:r>
              <a:rPr lang="en-US" dirty="0" err="1"/>
              <a:t>yên</a:t>
            </a:r>
            <a:r>
              <a:rPr lang="en-US" dirty="0"/>
              <a:t>.</a:t>
            </a:r>
          </a:p>
          <a:p>
            <a:pPr marL="0" indent="0">
              <a:buNone/>
            </a:pPr>
            <a:r>
              <a:rPr lang="en-US" dirty="0"/>
              <a:t>→ </a:t>
            </a:r>
            <a:r>
              <a:rPr lang="en-US" dirty="0" err="1"/>
              <a:t>Đáp</a:t>
            </a:r>
            <a:r>
              <a:rPr lang="en-US" dirty="0"/>
              <a:t> </a:t>
            </a:r>
            <a:r>
              <a:rPr lang="en-US" dirty="0" err="1"/>
              <a:t>án</a:t>
            </a:r>
            <a:r>
              <a:rPr lang="en-US" dirty="0"/>
              <a:t> C</a:t>
            </a:r>
          </a:p>
          <a:p>
            <a:endParaRPr lang="en-US" dirty="0"/>
          </a:p>
        </p:txBody>
      </p:sp>
    </p:spTree>
    <p:extLst>
      <p:ext uri="{BB962C8B-B14F-4D97-AF65-F5344CB8AC3E}">
        <p14:creationId xmlns:p14="http://schemas.microsoft.com/office/powerpoint/2010/main" val="421577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43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ienTro1"/>
          <p:cNvPicPr>
            <a:picLocks noChangeAspect="1" noChangeArrowheads="1"/>
          </p:cNvPicPr>
          <p:nvPr/>
        </p:nvPicPr>
        <p:blipFill>
          <a:blip r:embed="rId2">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l="16826" t="46861" r="17400" b="17992"/>
          <a:stretch>
            <a:fillRect/>
          </a:stretch>
        </p:blipFill>
        <p:spPr bwMode="auto">
          <a:xfrm>
            <a:off x="4800600" y="5148263"/>
            <a:ext cx="2057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7" name="Group 3"/>
          <p:cNvGrpSpPr>
            <a:grpSpLocks/>
          </p:cNvGrpSpPr>
          <p:nvPr/>
        </p:nvGrpSpPr>
        <p:grpSpPr bwMode="auto">
          <a:xfrm rot="21471229" flipH="1">
            <a:off x="8699500" y="3732214"/>
            <a:ext cx="1371600" cy="1609725"/>
            <a:chOff x="4519" y="2960"/>
            <a:chExt cx="864" cy="1030"/>
          </a:xfrm>
        </p:grpSpPr>
        <p:pic>
          <p:nvPicPr>
            <p:cNvPr id="41988" name="Picture 4"/>
            <p:cNvPicPr>
              <a:picLocks noChangeAspect="1" noChangeArrowheads="1"/>
            </p:cNvPicPr>
            <p:nvPr/>
          </p:nvPicPr>
          <p:blipFill>
            <a:blip r:embed="rId3">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4519" y="2960"/>
              <a:ext cx="864" cy="1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9" name="Text Box 5"/>
            <p:cNvSpPr txBox="1">
              <a:spLocks noChangeArrowheads="1"/>
            </p:cNvSpPr>
            <p:nvPr/>
          </p:nvSpPr>
          <p:spPr bwMode="auto">
            <a:xfrm flipH="1">
              <a:off x="4880" y="3436"/>
              <a:ext cx="165"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t>A</a:t>
              </a:r>
            </a:p>
          </p:txBody>
        </p:sp>
        <p:sp>
          <p:nvSpPr>
            <p:cNvPr id="41990" name="Line 6"/>
            <p:cNvSpPr>
              <a:spLocks noChangeShapeType="1"/>
            </p:cNvSpPr>
            <p:nvPr/>
          </p:nvSpPr>
          <p:spPr bwMode="auto">
            <a:xfrm flipH="1">
              <a:off x="4929" y="3663"/>
              <a:ext cx="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991" name="Picture 7"/>
            <p:cNvPicPr>
              <a:picLocks noChangeAspect="1" noChangeArrowheads="1"/>
            </p:cNvPicPr>
            <p:nvPr/>
          </p:nvPicPr>
          <p:blipFill>
            <a:blip r:embed="rId4">
              <a:clrChange>
                <a:clrFrom>
                  <a:srgbClr val="FEFEFE"/>
                </a:clrFrom>
                <a:clrTo>
                  <a:srgbClr val="FEFEFE">
                    <a:alpha val="0"/>
                  </a:srgbClr>
                </a:clrTo>
              </a:clrChange>
              <a:lum contrast="24000"/>
              <a:extLst>
                <a:ext uri="{28A0092B-C50C-407E-A947-70E740481C1C}">
                  <a14:useLocalDpi xmlns:a14="http://schemas.microsoft.com/office/drawing/2010/main" val="0"/>
                </a:ext>
              </a:extLst>
            </a:blip>
            <a:srcRect/>
            <a:stretch>
              <a:fillRect/>
            </a:stretch>
          </p:blipFill>
          <p:spPr bwMode="auto">
            <a:xfrm rot="21488665" flipH="1">
              <a:off x="4626" y="3280"/>
              <a:ext cx="66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2" name="Group 8"/>
          <p:cNvGrpSpPr>
            <a:grpSpLocks/>
          </p:cNvGrpSpPr>
          <p:nvPr/>
        </p:nvGrpSpPr>
        <p:grpSpPr bwMode="auto">
          <a:xfrm>
            <a:off x="2743200" y="2667000"/>
            <a:ext cx="7239000" cy="838200"/>
            <a:chOff x="768" y="2352"/>
            <a:chExt cx="4560" cy="528"/>
          </a:xfrm>
        </p:grpSpPr>
        <p:sp>
          <p:nvSpPr>
            <p:cNvPr id="41993" name="AutoShape 9" descr="Oak"/>
            <p:cNvSpPr>
              <a:spLocks noChangeArrowheads="1"/>
            </p:cNvSpPr>
            <p:nvPr/>
          </p:nvSpPr>
          <p:spPr bwMode="auto">
            <a:xfrm>
              <a:off x="768" y="2352"/>
              <a:ext cx="4560" cy="528"/>
            </a:xfrm>
            <a:prstGeom prst="cube">
              <a:avLst>
                <a:gd name="adj" fmla="val 73486"/>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4" name="AutoShape 10" descr="Medium wood"/>
            <p:cNvSpPr>
              <a:spLocks noChangeArrowheads="1"/>
            </p:cNvSpPr>
            <p:nvPr/>
          </p:nvSpPr>
          <p:spPr bwMode="auto">
            <a:xfrm>
              <a:off x="771" y="2352"/>
              <a:ext cx="4557" cy="384"/>
            </a:xfrm>
            <a:prstGeom prst="parallelogram">
              <a:avLst>
                <a:gd name="adj" fmla="val 96036"/>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175115" name="AutoShape 11"/>
          <p:cNvSpPr>
            <a:spLocks noChangeArrowheads="1"/>
          </p:cNvSpPr>
          <p:nvPr/>
        </p:nvSpPr>
        <p:spPr bwMode="auto">
          <a:xfrm>
            <a:off x="6096000" y="2700338"/>
            <a:ext cx="685800" cy="381000"/>
          </a:xfrm>
          <a:prstGeom prst="can">
            <a:avLst>
              <a:gd name="adj" fmla="val 50000"/>
            </a:avLst>
          </a:prstGeom>
          <a:gradFill rotWithShape="1">
            <a:gsLst>
              <a:gs pos="0">
                <a:schemeClr val="tx2"/>
              </a:gs>
              <a:gs pos="5000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75116" name="AutoShape 12"/>
          <p:cNvSpPr>
            <a:spLocks noChangeArrowheads="1"/>
          </p:cNvSpPr>
          <p:nvPr/>
        </p:nvSpPr>
        <p:spPr bwMode="auto">
          <a:xfrm>
            <a:off x="6372226" y="1752600"/>
            <a:ext cx="104775" cy="1066800"/>
          </a:xfrm>
          <a:prstGeom prst="triangle">
            <a:avLst>
              <a:gd name="adj" fmla="val 50000"/>
            </a:avLst>
          </a:prstGeom>
          <a:gradFill rotWithShape="1">
            <a:gsLst>
              <a:gs pos="0">
                <a:schemeClr val="tx2"/>
              </a:gs>
              <a:gs pos="50000">
                <a:schemeClr val="bg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nvGrpSpPr>
          <p:cNvPr id="175117" name="Group 13"/>
          <p:cNvGrpSpPr>
            <a:grpSpLocks/>
          </p:cNvGrpSpPr>
          <p:nvPr/>
        </p:nvGrpSpPr>
        <p:grpSpPr bwMode="auto">
          <a:xfrm>
            <a:off x="5300664" y="1633539"/>
            <a:ext cx="2243137" cy="319087"/>
            <a:chOff x="2112" y="1440"/>
            <a:chExt cx="1920" cy="192"/>
          </a:xfrm>
        </p:grpSpPr>
        <p:sp>
          <p:nvSpPr>
            <p:cNvPr id="41998" name="AutoShape 14"/>
            <p:cNvSpPr>
              <a:spLocks noChangeArrowheads="1"/>
            </p:cNvSpPr>
            <p:nvPr/>
          </p:nvSpPr>
          <p:spPr bwMode="auto">
            <a:xfrm rot="5400000">
              <a:off x="2496" y="1056"/>
              <a:ext cx="192" cy="960"/>
            </a:xfrm>
            <a:prstGeom prst="flowChartMerge">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999" name="AutoShape 15"/>
            <p:cNvSpPr>
              <a:spLocks noChangeArrowheads="1"/>
            </p:cNvSpPr>
            <p:nvPr/>
          </p:nvSpPr>
          <p:spPr bwMode="auto">
            <a:xfrm rot="16200000" flipH="1">
              <a:off x="3456" y="1056"/>
              <a:ext cx="192" cy="960"/>
            </a:xfrm>
            <a:prstGeom prst="flowChartMerge">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42000" name="Group 16"/>
          <p:cNvGrpSpPr>
            <a:grpSpLocks/>
          </p:cNvGrpSpPr>
          <p:nvPr/>
        </p:nvGrpSpPr>
        <p:grpSpPr bwMode="auto">
          <a:xfrm>
            <a:off x="3276600" y="762000"/>
            <a:ext cx="228600" cy="2286000"/>
            <a:chOff x="1104" y="672"/>
            <a:chExt cx="144" cy="1776"/>
          </a:xfrm>
        </p:grpSpPr>
        <p:sp>
          <p:nvSpPr>
            <p:cNvPr id="175121" name="AutoShape 17"/>
            <p:cNvSpPr>
              <a:spLocks noChangeArrowheads="1"/>
            </p:cNvSpPr>
            <p:nvPr/>
          </p:nvSpPr>
          <p:spPr bwMode="auto">
            <a:xfrm>
              <a:off x="1104" y="1632"/>
              <a:ext cx="144" cy="816"/>
            </a:xfrm>
            <a:prstGeom prst="can">
              <a:avLst>
                <a:gd name="adj" fmla="val 47957"/>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75122" name="AutoShape 18"/>
            <p:cNvSpPr>
              <a:spLocks noChangeArrowheads="1"/>
            </p:cNvSpPr>
            <p:nvPr/>
          </p:nvSpPr>
          <p:spPr bwMode="auto">
            <a:xfrm>
              <a:off x="1152" y="1007"/>
              <a:ext cx="48" cy="671"/>
            </a:xfrm>
            <a:prstGeom prst="can">
              <a:avLst>
                <a:gd name="adj" fmla="val 118481"/>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75123" name="AutoShape 19"/>
            <p:cNvSpPr>
              <a:spLocks noChangeArrowheads="1"/>
            </p:cNvSpPr>
            <p:nvPr/>
          </p:nvSpPr>
          <p:spPr bwMode="auto">
            <a:xfrm>
              <a:off x="1104" y="672"/>
              <a:ext cx="144" cy="480"/>
            </a:xfrm>
            <a:prstGeom prst="can">
              <a:avLst>
                <a:gd name="adj" fmla="val 28210"/>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grpSp>
        <p:nvGrpSpPr>
          <p:cNvPr id="42004" name="Group 20"/>
          <p:cNvGrpSpPr>
            <a:grpSpLocks/>
          </p:cNvGrpSpPr>
          <p:nvPr/>
        </p:nvGrpSpPr>
        <p:grpSpPr bwMode="auto">
          <a:xfrm>
            <a:off x="9296400" y="762000"/>
            <a:ext cx="228600" cy="2286000"/>
            <a:chOff x="1104" y="672"/>
            <a:chExt cx="144" cy="1776"/>
          </a:xfrm>
        </p:grpSpPr>
        <p:sp>
          <p:nvSpPr>
            <p:cNvPr id="175125" name="AutoShape 21"/>
            <p:cNvSpPr>
              <a:spLocks noChangeArrowheads="1"/>
            </p:cNvSpPr>
            <p:nvPr/>
          </p:nvSpPr>
          <p:spPr bwMode="auto">
            <a:xfrm>
              <a:off x="1104" y="1632"/>
              <a:ext cx="144" cy="816"/>
            </a:xfrm>
            <a:prstGeom prst="can">
              <a:avLst>
                <a:gd name="adj" fmla="val 47957"/>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75126" name="AutoShape 22"/>
            <p:cNvSpPr>
              <a:spLocks noChangeArrowheads="1"/>
            </p:cNvSpPr>
            <p:nvPr/>
          </p:nvSpPr>
          <p:spPr bwMode="auto">
            <a:xfrm>
              <a:off x="1152" y="1007"/>
              <a:ext cx="48" cy="671"/>
            </a:xfrm>
            <a:prstGeom prst="can">
              <a:avLst>
                <a:gd name="adj" fmla="val 118481"/>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75127" name="AutoShape 23"/>
            <p:cNvSpPr>
              <a:spLocks noChangeArrowheads="1"/>
            </p:cNvSpPr>
            <p:nvPr/>
          </p:nvSpPr>
          <p:spPr bwMode="auto">
            <a:xfrm>
              <a:off x="1104" y="672"/>
              <a:ext cx="144" cy="480"/>
            </a:xfrm>
            <a:prstGeom prst="can">
              <a:avLst>
                <a:gd name="adj" fmla="val 28210"/>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sp>
        <p:nvSpPr>
          <p:cNvPr id="42008" name="Line 24"/>
          <p:cNvSpPr>
            <a:spLocks noChangeShapeType="1"/>
          </p:cNvSpPr>
          <p:nvPr/>
        </p:nvSpPr>
        <p:spPr bwMode="auto">
          <a:xfrm>
            <a:off x="3505200" y="1295400"/>
            <a:ext cx="57912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9" name="Freeform 25"/>
          <p:cNvSpPr>
            <a:spLocks/>
          </p:cNvSpPr>
          <p:nvPr/>
        </p:nvSpPr>
        <p:spPr bwMode="auto">
          <a:xfrm>
            <a:off x="9525000" y="1219200"/>
            <a:ext cx="1066800" cy="2667000"/>
          </a:xfrm>
          <a:custGeom>
            <a:avLst/>
            <a:gdLst>
              <a:gd name="T0" fmla="*/ 0 w 672"/>
              <a:gd name="T1" fmla="*/ 0 h 1943"/>
              <a:gd name="T2" fmla="*/ 288 w 672"/>
              <a:gd name="T3" fmla="*/ 144 h 1943"/>
              <a:gd name="T4" fmla="*/ 528 w 672"/>
              <a:gd name="T5" fmla="*/ 432 h 1943"/>
              <a:gd name="T6" fmla="*/ 624 w 672"/>
              <a:gd name="T7" fmla="*/ 960 h 1943"/>
              <a:gd name="T8" fmla="*/ 240 w 672"/>
              <a:gd name="T9" fmla="*/ 1488 h 1943"/>
              <a:gd name="T10" fmla="*/ 96 w 672"/>
              <a:gd name="T11" fmla="*/ 1728 h 1943"/>
              <a:gd name="T12" fmla="*/ 153 w 672"/>
              <a:gd name="T13" fmla="*/ 1943 h 1943"/>
            </a:gdLst>
            <a:ahLst/>
            <a:cxnLst>
              <a:cxn ang="0">
                <a:pos x="T0" y="T1"/>
              </a:cxn>
              <a:cxn ang="0">
                <a:pos x="T2" y="T3"/>
              </a:cxn>
              <a:cxn ang="0">
                <a:pos x="T4" y="T5"/>
              </a:cxn>
              <a:cxn ang="0">
                <a:pos x="T6" y="T7"/>
              </a:cxn>
              <a:cxn ang="0">
                <a:pos x="T8" y="T9"/>
              </a:cxn>
              <a:cxn ang="0">
                <a:pos x="T10" y="T11"/>
              </a:cxn>
              <a:cxn ang="0">
                <a:pos x="T12" y="T13"/>
              </a:cxn>
            </a:cxnLst>
            <a:rect l="0" t="0" r="r" b="b"/>
            <a:pathLst>
              <a:path w="672" h="1943">
                <a:moveTo>
                  <a:pt x="0" y="0"/>
                </a:moveTo>
                <a:cubicBezTo>
                  <a:pt x="100" y="36"/>
                  <a:pt x="200" y="72"/>
                  <a:pt x="288" y="144"/>
                </a:cubicBezTo>
                <a:cubicBezTo>
                  <a:pt x="376" y="216"/>
                  <a:pt x="472" y="296"/>
                  <a:pt x="528" y="432"/>
                </a:cubicBezTo>
                <a:cubicBezTo>
                  <a:pt x="584" y="568"/>
                  <a:pt x="672" y="784"/>
                  <a:pt x="624" y="960"/>
                </a:cubicBezTo>
                <a:cubicBezTo>
                  <a:pt x="576" y="1136"/>
                  <a:pt x="328" y="1360"/>
                  <a:pt x="240" y="1488"/>
                </a:cubicBezTo>
                <a:cubicBezTo>
                  <a:pt x="152" y="1616"/>
                  <a:pt x="110" y="1652"/>
                  <a:pt x="96" y="1728"/>
                </a:cubicBezTo>
                <a:cubicBezTo>
                  <a:pt x="82" y="1804"/>
                  <a:pt x="141" y="1898"/>
                  <a:pt x="153" y="1943"/>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75130" name="Freeform 26"/>
          <p:cNvSpPr>
            <a:spLocks/>
          </p:cNvSpPr>
          <p:nvPr/>
        </p:nvSpPr>
        <p:spPr bwMode="auto">
          <a:xfrm>
            <a:off x="7924800" y="3810000"/>
            <a:ext cx="1066800" cy="533400"/>
          </a:xfrm>
          <a:custGeom>
            <a:avLst/>
            <a:gdLst>
              <a:gd name="T0" fmla="*/ 576 w 576"/>
              <a:gd name="T1" fmla="*/ 48 h 336"/>
              <a:gd name="T2" fmla="*/ 432 w 576"/>
              <a:gd name="T3" fmla="*/ 0 h 336"/>
              <a:gd name="T4" fmla="*/ 240 w 576"/>
              <a:gd name="T5" fmla="*/ 48 h 336"/>
              <a:gd name="T6" fmla="*/ 192 w 576"/>
              <a:gd name="T7" fmla="*/ 240 h 336"/>
              <a:gd name="T8" fmla="*/ 0 w 576"/>
              <a:gd name="T9" fmla="*/ 336 h 336"/>
            </a:gdLst>
            <a:ahLst/>
            <a:cxnLst>
              <a:cxn ang="0">
                <a:pos x="T0" y="T1"/>
              </a:cxn>
              <a:cxn ang="0">
                <a:pos x="T2" y="T3"/>
              </a:cxn>
              <a:cxn ang="0">
                <a:pos x="T4" y="T5"/>
              </a:cxn>
              <a:cxn ang="0">
                <a:pos x="T6" y="T7"/>
              </a:cxn>
              <a:cxn ang="0">
                <a:pos x="T8" y="T9"/>
              </a:cxn>
            </a:cxnLst>
            <a:rect l="0" t="0" r="r" b="b"/>
            <a:pathLst>
              <a:path w="576" h="336">
                <a:moveTo>
                  <a:pt x="576" y="48"/>
                </a:moveTo>
                <a:cubicBezTo>
                  <a:pt x="532" y="24"/>
                  <a:pt x="488" y="0"/>
                  <a:pt x="432" y="0"/>
                </a:cubicBezTo>
                <a:cubicBezTo>
                  <a:pt x="376" y="0"/>
                  <a:pt x="280" y="8"/>
                  <a:pt x="240" y="48"/>
                </a:cubicBezTo>
                <a:cubicBezTo>
                  <a:pt x="200" y="88"/>
                  <a:pt x="232" y="192"/>
                  <a:pt x="192" y="240"/>
                </a:cubicBezTo>
                <a:cubicBezTo>
                  <a:pt x="152" y="288"/>
                  <a:pt x="76" y="312"/>
                  <a:pt x="0" y="336"/>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75131" name="Freeform 27"/>
          <p:cNvSpPr>
            <a:spLocks/>
          </p:cNvSpPr>
          <p:nvPr/>
        </p:nvSpPr>
        <p:spPr bwMode="auto">
          <a:xfrm>
            <a:off x="6456364" y="4191000"/>
            <a:ext cx="496887" cy="1143000"/>
          </a:xfrm>
          <a:custGeom>
            <a:avLst/>
            <a:gdLst>
              <a:gd name="T0" fmla="*/ 214 w 313"/>
              <a:gd name="T1" fmla="*/ 31 h 367"/>
              <a:gd name="T2" fmla="*/ 22 w 313"/>
              <a:gd name="T3" fmla="*/ 31 h 367"/>
              <a:gd name="T4" fmla="*/ 84 w 313"/>
              <a:gd name="T5" fmla="*/ 218 h 367"/>
              <a:gd name="T6" fmla="*/ 230 w 313"/>
              <a:gd name="T7" fmla="*/ 246 h 367"/>
              <a:gd name="T8" fmla="*/ 310 w 313"/>
              <a:gd name="T9" fmla="*/ 319 h 367"/>
              <a:gd name="T10" fmla="*/ 214 w 313"/>
              <a:gd name="T11" fmla="*/ 367 h 367"/>
            </a:gdLst>
            <a:ahLst/>
            <a:cxnLst>
              <a:cxn ang="0">
                <a:pos x="T0" y="T1"/>
              </a:cxn>
              <a:cxn ang="0">
                <a:pos x="T2" y="T3"/>
              </a:cxn>
              <a:cxn ang="0">
                <a:pos x="T4" y="T5"/>
              </a:cxn>
              <a:cxn ang="0">
                <a:pos x="T6" y="T7"/>
              </a:cxn>
              <a:cxn ang="0">
                <a:pos x="T8" y="T9"/>
              </a:cxn>
              <a:cxn ang="0">
                <a:pos x="T10" y="T11"/>
              </a:cxn>
            </a:cxnLst>
            <a:rect l="0" t="0" r="r" b="b"/>
            <a:pathLst>
              <a:path w="313" h="367">
                <a:moveTo>
                  <a:pt x="214" y="31"/>
                </a:moveTo>
                <a:cubicBezTo>
                  <a:pt x="126" y="19"/>
                  <a:pt x="44" y="0"/>
                  <a:pt x="22" y="31"/>
                </a:cubicBezTo>
                <a:cubicBezTo>
                  <a:pt x="0" y="62"/>
                  <a:pt x="49" y="182"/>
                  <a:pt x="84" y="218"/>
                </a:cubicBezTo>
                <a:cubicBezTo>
                  <a:pt x="119" y="254"/>
                  <a:pt x="192" y="229"/>
                  <a:pt x="230" y="246"/>
                </a:cubicBezTo>
                <a:cubicBezTo>
                  <a:pt x="268" y="263"/>
                  <a:pt x="313" y="299"/>
                  <a:pt x="310" y="319"/>
                </a:cubicBezTo>
                <a:cubicBezTo>
                  <a:pt x="307" y="339"/>
                  <a:pt x="254" y="355"/>
                  <a:pt x="214" y="367"/>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nvGrpSpPr>
          <p:cNvPr id="42018" name="Group 28"/>
          <p:cNvGrpSpPr>
            <a:grpSpLocks/>
          </p:cNvGrpSpPr>
          <p:nvPr/>
        </p:nvGrpSpPr>
        <p:grpSpPr bwMode="auto">
          <a:xfrm>
            <a:off x="2590800" y="4267201"/>
            <a:ext cx="1752600" cy="1584325"/>
            <a:chOff x="1728" y="1392"/>
            <a:chExt cx="1104" cy="998"/>
          </a:xfrm>
        </p:grpSpPr>
        <p:pic>
          <p:nvPicPr>
            <p:cNvPr id="42019" name="Picture 29" descr="HopPin2"/>
            <p:cNvPicPr>
              <a:picLocks noChangeAspect="1" noChangeArrowheads="1"/>
            </p:cNvPicPr>
            <p:nvPr/>
          </p:nvPicPr>
          <p:blipFill>
            <a:blip r:embed="rId7">
              <a:clrChange>
                <a:clrFrom>
                  <a:srgbClr val="FFFFFF"/>
                </a:clrFrom>
                <a:clrTo>
                  <a:srgbClr val="FFFFFF">
                    <a:alpha val="0"/>
                  </a:srgbClr>
                </a:clrTo>
              </a:clrChange>
              <a:lum bright="-48000" contrast="54000"/>
              <a:extLst>
                <a:ext uri="{28A0092B-C50C-407E-A947-70E740481C1C}">
                  <a14:useLocalDpi xmlns:a14="http://schemas.microsoft.com/office/drawing/2010/main" val="0"/>
                </a:ext>
              </a:extLst>
            </a:blip>
            <a:srcRect l="22945" t="30125" r="28107" b="21339"/>
            <a:stretch>
              <a:fillRect/>
            </a:stretch>
          </p:blipFill>
          <p:spPr bwMode="auto">
            <a:xfrm rot="5400000">
              <a:off x="1781" y="1339"/>
              <a:ext cx="99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30" descr="pin"/>
            <p:cNvPicPr>
              <a:picLocks noChangeAspect="1" noChangeArrowheads="1"/>
            </p:cNvPicPr>
            <p:nvPr/>
          </p:nvPicPr>
          <p:blipFill>
            <a:blip r:embed="rId8">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a:stretch>
              <a:fillRect/>
            </a:stretch>
          </p:blipFill>
          <p:spPr bwMode="auto">
            <a:xfrm rot="5400000">
              <a:off x="2165" y="1819"/>
              <a:ext cx="57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1" name="Picture 31" descr="pin"/>
            <p:cNvPicPr>
              <a:picLocks noChangeAspect="1" noChangeArrowheads="1"/>
            </p:cNvPicPr>
            <p:nvPr/>
          </p:nvPicPr>
          <p:blipFill>
            <a:blip r:embed="rId9">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a:stretch>
              <a:fillRect/>
            </a:stretch>
          </p:blipFill>
          <p:spPr bwMode="auto">
            <a:xfrm rot="16079848" flipV="1">
              <a:off x="1776" y="1824"/>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5136" name="Freeform 32"/>
          <p:cNvSpPr>
            <a:spLocks/>
          </p:cNvSpPr>
          <p:nvPr/>
        </p:nvSpPr>
        <p:spPr bwMode="auto">
          <a:xfrm>
            <a:off x="3810000" y="4081463"/>
            <a:ext cx="1143000" cy="1892300"/>
          </a:xfrm>
          <a:custGeom>
            <a:avLst/>
            <a:gdLst>
              <a:gd name="T0" fmla="*/ 0 w 720"/>
              <a:gd name="T1" fmla="*/ 232 h 1192"/>
              <a:gd name="T2" fmla="*/ 96 w 720"/>
              <a:gd name="T3" fmla="*/ 40 h 1192"/>
              <a:gd name="T4" fmla="*/ 336 w 720"/>
              <a:gd name="T5" fmla="*/ 88 h 1192"/>
              <a:gd name="T6" fmla="*/ 432 w 720"/>
              <a:gd name="T7" fmla="*/ 568 h 1192"/>
              <a:gd name="T8" fmla="*/ 480 w 720"/>
              <a:gd name="T9" fmla="*/ 1048 h 1192"/>
              <a:gd name="T10" fmla="*/ 720 w 720"/>
              <a:gd name="T11" fmla="*/ 1192 h 1192"/>
            </a:gdLst>
            <a:ahLst/>
            <a:cxnLst>
              <a:cxn ang="0">
                <a:pos x="T0" y="T1"/>
              </a:cxn>
              <a:cxn ang="0">
                <a:pos x="T2" y="T3"/>
              </a:cxn>
              <a:cxn ang="0">
                <a:pos x="T4" y="T5"/>
              </a:cxn>
              <a:cxn ang="0">
                <a:pos x="T6" y="T7"/>
              </a:cxn>
              <a:cxn ang="0">
                <a:pos x="T8" y="T9"/>
              </a:cxn>
              <a:cxn ang="0">
                <a:pos x="T10" y="T11"/>
              </a:cxn>
            </a:cxnLst>
            <a:rect l="0" t="0" r="r" b="b"/>
            <a:pathLst>
              <a:path w="720" h="1192">
                <a:moveTo>
                  <a:pt x="0" y="232"/>
                </a:moveTo>
                <a:cubicBezTo>
                  <a:pt x="20" y="148"/>
                  <a:pt x="40" y="64"/>
                  <a:pt x="96" y="40"/>
                </a:cubicBezTo>
                <a:cubicBezTo>
                  <a:pt x="152" y="16"/>
                  <a:pt x="280" y="0"/>
                  <a:pt x="336" y="88"/>
                </a:cubicBezTo>
                <a:cubicBezTo>
                  <a:pt x="392" y="176"/>
                  <a:pt x="408" y="408"/>
                  <a:pt x="432" y="568"/>
                </a:cubicBezTo>
                <a:cubicBezTo>
                  <a:pt x="456" y="728"/>
                  <a:pt x="432" y="944"/>
                  <a:pt x="480" y="1048"/>
                </a:cubicBezTo>
                <a:cubicBezTo>
                  <a:pt x="528" y="1152"/>
                  <a:pt x="624" y="1172"/>
                  <a:pt x="720" y="1192"/>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75137" name="Freeform 33"/>
          <p:cNvSpPr>
            <a:spLocks/>
          </p:cNvSpPr>
          <p:nvPr/>
        </p:nvSpPr>
        <p:spPr bwMode="auto">
          <a:xfrm>
            <a:off x="2184400" y="1219200"/>
            <a:ext cx="1092200" cy="3276600"/>
          </a:xfrm>
          <a:custGeom>
            <a:avLst/>
            <a:gdLst>
              <a:gd name="T0" fmla="*/ 688 w 688"/>
              <a:gd name="T1" fmla="*/ 16 h 2176"/>
              <a:gd name="T2" fmla="*/ 400 w 688"/>
              <a:gd name="T3" fmla="*/ 64 h 2176"/>
              <a:gd name="T4" fmla="*/ 64 w 688"/>
              <a:gd name="T5" fmla="*/ 400 h 2176"/>
              <a:gd name="T6" fmla="*/ 304 w 688"/>
              <a:gd name="T7" fmla="*/ 880 h 2176"/>
              <a:gd name="T8" fmla="*/ 256 w 688"/>
              <a:gd name="T9" fmla="*/ 1552 h 2176"/>
              <a:gd name="T10" fmla="*/ 16 w 688"/>
              <a:gd name="T11" fmla="*/ 1840 h 2176"/>
              <a:gd name="T12" fmla="*/ 352 w 688"/>
              <a:gd name="T13" fmla="*/ 1936 h 2176"/>
              <a:gd name="T14" fmla="*/ 592 w 688"/>
              <a:gd name="T15" fmla="*/ 2176 h 2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8" h="2176">
                <a:moveTo>
                  <a:pt x="688" y="16"/>
                </a:moveTo>
                <a:cubicBezTo>
                  <a:pt x="596" y="8"/>
                  <a:pt x="504" y="0"/>
                  <a:pt x="400" y="64"/>
                </a:cubicBezTo>
                <a:cubicBezTo>
                  <a:pt x="296" y="128"/>
                  <a:pt x="80" y="264"/>
                  <a:pt x="64" y="400"/>
                </a:cubicBezTo>
                <a:cubicBezTo>
                  <a:pt x="48" y="536"/>
                  <a:pt x="272" y="688"/>
                  <a:pt x="304" y="880"/>
                </a:cubicBezTo>
                <a:cubicBezTo>
                  <a:pt x="336" y="1072"/>
                  <a:pt x="304" y="1392"/>
                  <a:pt x="256" y="1552"/>
                </a:cubicBezTo>
                <a:cubicBezTo>
                  <a:pt x="208" y="1712"/>
                  <a:pt x="0" y="1776"/>
                  <a:pt x="16" y="1840"/>
                </a:cubicBezTo>
                <a:cubicBezTo>
                  <a:pt x="32" y="1904"/>
                  <a:pt x="256" y="1880"/>
                  <a:pt x="352" y="1936"/>
                </a:cubicBezTo>
                <a:cubicBezTo>
                  <a:pt x="448" y="1992"/>
                  <a:pt x="520" y="2084"/>
                  <a:pt x="592" y="2176"/>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pic>
        <p:nvPicPr>
          <p:cNvPr id="175138" name="Picture 34"/>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67500" y="3810001"/>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39" name="Picture 35"/>
          <p:cNvPicPr>
            <a:picLocks noChangeAspect="1" noChangeArrowheads="1"/>
          </p:cNvPicPr>
          <p:nvPr/>
        </p:nvPicPr>
        <p:blipFill>
          <a:blip r:embed="rId11">
            <a:clrChange>
              <a:clrFrom>
                <a:srgbClr val="FEFEFE"/>
              </a:clrFrom>
              <a:clrTo>
                <a:srgbClr val="FEFEFE">
                  <a:alpha val="0"/>
                </a:srgbClr>
              </a:clrTo>
            </a:clrChange>
            <a:lum contrast="18000"/>
            <a:extLst>
              <a:ext uri="{28A0092B-C50C-407E-A947-70E740481C1C}">
                <a14:useLocalDpi xmlns:a14="http://schemas.microsoft.com/office/drawing/2010/main" val="0"/>
              </a:ext>
            </a:extLst>
          </a:blip>
          <a:srcRect/>
          <a:stretch>
            <a:fillRect/>
          </a:stretch>
        </p:blipFill>
        <p:spPr bwMode="auto">
          <a:xfrm>
            <a:off x="6596063" y="4038600"/>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5140" name="Group 36"/>
          <p:cNvGrpSpPr>
            <a:grpSpLocks/>
          </p:cNvGrpSpPr>
          <p:nvPr/>
        </p:nvGrpSpPr>
        <p:grpSpPr bwMode="auto">
          <a:xfrm rot="20760841">
            <a:off x="9124951" y="4495801"/>
            <a:ext cx="646113" cy="1008063"/>
            <a:chOff x="4752" y="1104"/>
            <a:chExt cx="387" cy="384"/>
          </a:xfrm>
        </p:grpSpPr>
        <p:sp>
          <p:nvSpPr>
            <p:cNvPr id="42031" name="Line 37"/>
            <p:cNvSpPr>
              <a:spLocks noChangeShapeType="1"/>
            </p:cNvSpPr>
            <p:nvPr/>
          </p:nvSpPr>
          <p:spPr bwMode="auto">
            <a:xfrm flipH="1" flipV="1">
              <a:off x="4752" y="1104"/>
              <a:ext cx="192" cy="19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2" name="Line 38"/>
            <p:cNvSpPr>
              <a:spLocks noChangeShapeType="1"/>
            </p:cNvSpPr>
            <p:nvPr/>
          </p:nvSpPr>
          <p:spPr bwMode="auto">
            <a:xfrm flipH="1" flipV="1">
              <a:off x="4947" y="1296"/>
              <a:ext cx="192" cy="19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33" name="Oval 39"/>
          <p:cNvSpPr>
            <a:spLocks noChangeArrowheads="1"/>
          </p:cNvSpPr>
          <p:nvPr/>
        </p:nvSpPr>
        <p:spPr bwMode="auto">
          <a:xfrm>
            <a:off x="9339263" y="4953000"/>
            <a:ext cx="152400" cy="152400"/>
          </a:xfrm>
          <a:prstGeom prst="ellipse">
            <a:avLst/>
          </a:prstGeom>
          <a:solidFill>
            <a:schemeClr val="tx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5144" name="Text Box 40"/>
          <p:cNvSpPr txBox="1">
            <a:spLocks noChangeArrowheads="1"/>
          </p:cNvSpPr>
          <p:nvPr/>
        </p:nvSpPr>
        <p:spPr bwMode="auto">
          <a:xfrm>
            <a:off x="5715000" y="6096000"/>
            <a:ext cx="1600200" cy="33655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a:latin typeface="Arial" charset="0"/>
                <a:cs typeface="Arial" charset="0"/>
              </a:rPr>
              <a:t>Hình 22.1</a:t>
            </a:r>
          </a:p>
        </p:txBody>
      </p:sp>
      <p:sp>
        <p:nvSpPr>
          <p:cNvPr id="2" name="5-Point Star 1">
            <a:hlinkClick r:id="rId12" action="ppaction://hlinksldjump"/>
          </p:cNvPr>
          <p:cNvSpPr/>
          <p:nvPr/>
        </p:nvSpPr>
        <p:spPr>
          <a:xfrm>
            <a:off x="11457432" y="356616"/>
            <a:ext cx="475488" cy="4053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360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
                                        <p:tgtEl>
                                          <p:spTgt spid="175138"/>
                                        </p:tgtEl>
                                      </p:cBhvr>
                                    </p:animEffect>
                                    <p:set>
                                      <p:cBhvr>
                                        <p:cTn id="7" dur="1" fill="hold">
                                          <p:stCondLst>
                                            <p:cond delay="19"/>
                                          </p:stCondLst>
                                        </p:cTn>
                                        <p:tgtEl>
                                          <p:spTgt spid="17513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5139"/>
                                        </p:tgtEl>
                                        <p:attrNameLst>
                                          <p:attrName>style.visibility</p:attrName>
                                        </p:attrNameLst>
                                      </p:cBhvr>
                                      <p:to>
                                        <p:strVal val="visible"/>
                                      </p:to>
                                    </p:set>
                                    <p:animEffect transition="in" filter="fade">
                                      <p:cBhvr>
                                        <p:cTn id="10" dur="20"/>
                                        <p:tgtEl>
                                          <p:spTgt spid="175139"/>
                                        </p:tgtEl>
                                      </p:cBhvr>
                                    </p:animEffect>
                                  </p:childTnLst>
                                </p:cTn>
                              </p:par>
                            </p:childTnLst>
                          </p:cTn>
                        </p:par>
                        <p:par>
                          <p:cTn id="11" fill="hold" nodeType="afterGroup">
                            <p:stCondLst>
                              <p:cond delay="20"/>
                            </p:stCondLst>
                            <p:childTnLst>
                              <p:par>
                                <p:cTn id="12" presetID="8" presetClass="emph" presetSubtype="0" fill="hold" nodeType="afterEffect">
                                  <p:stCondLst>
                                    <p:cond delay="0"/>
                                  </p:stCondLst>
                                  <p:childTnLst>
                                    <p:animRot by="1500000">
                                      <p:cBhvr>
                                        <p:cTn id="13" dur="500" fill="hold"/>
                                        <p:tgtEl>
                                          <p:spTgt spid="175117"/>
                                        </p:tgtEl>
                                        <p:attrNameLst>
                                          <p:attrName>r</p:attrName>
                                        </p:attrNameLst>
                                      </p:cBhvr>
                                    </p:animRot>
                                  </p:childTnLst>
                                </p:cTn>
                              </p:par>
                              <p:par>
                                <p:cTn id="14" presetID="8" presetClass="emph" presetSubtype="0" fill="hold" nodeType="withEffect">
                                  <p:stCondLst>
                                    <p:cond delay="0"/>
                                  </p:stCondLst>
                                  <p:childTnLst>
                                    <p:animRot by="1800000">
                                      <p:cBhvr>
                                        <p:cTn id="15" dur="500" fill="hold"/>
                                        <p:tgtEl>
                                          <p:spTgt spid="1751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1941595" y="12091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dirty="0">
                <a:solidFill>
                  <a:srgbClr val="0000FF"/>
                </a:solidFill>
                <a:latin typeface="Times New Roman" panose="02020603050405020304" pitchFamily="18" charset="0"/>
                <a:cs typeface="Times New Roman" panose="02020603050405020304" pitchFamily="18" charset="0"/>
              </a:rPr>
              <a:t>BÀI 22: TÁC DỤNG TỪ CỦA DÒNG ĐIỆN - TỪ TRƯỜNG</a:t>
            </a:r>
            <a:r>
              <a:rPr lang="en-US" sz="2800" dirty="0">
                <a:latin typeface="Times New Roman" panose="02020603050405020304" pitchFamily="18" charset="0"/>
                <a:cs typeface="Times New Roman" panose="02020603050405020304" pitchFamily="18" charset="0"/>
              </a:rPr>
              <a:t> </a:t>
            </a:r>
          </a:p>
        </p:txBody>
      </p:sp>
      <p:sp>
        <p:nvSpPr>
          <p:cNvPr id="46" name="Text Box 3"/>
          <p:cNvSpPr txBox="1">
            <a:spLocks noChangeArrowheads="1"/>
          </p:cNvSpPr>
          <p:nvPr/>
        </p:nvSpPr>
        <p:spPr bwMode="auto">
          <a:xfrm>
            <a:off x="1349188" y="1042895"/>
            <a:ext cx="1833387" cy="46166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FF0000"/>
                </a:solidFill>
                <a:latin typeface="Times New Roman" panose="02020603050405020304" pitchFamily="18" charset="0"/>
              </a:rPr>
              <a:t>I. LỰC TỪ :</a:t>
            </a:r>
          </a:p>
        </p:txBody>
      </p:sp>
      <p:sp>
        <p:nvSpPr>
          <p:cNvPr id="47" name="Text Box 11"/>
          <p:cNvSpPr txBox="1">
            <a:spLocks noChangeArrowheads="1"/>
          </p:cNvSpPr>
          <p:nvPr/>
        </p:nvSpPr>
        <p:spPr bwMode="auto">
          <a:xfrm>
            <a:off x="1349188" y="1436595"/>
            <a:ext cx="4572000" cy="466725"/>
          </a:xfrm>
          <a:prstGeom prst="rect">
            <a:avLst/>
          </a:prstGeom>
          <a:noFill/>
          <a:ln w="9525">
            <a:solidFill>
              <a:schemeClr val="bg1"/>
            </a:solidFill>
            <a:miter lim="800000"/>
            <a:headEnd/>
            <a:tailEnd/>
          </a:ln>
          <a:effec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33CC"/>
                </a:solidFill>
                <a:latin typeface="Times New Roman" panose="02020603050405020304" pitchFamily="18" charset="0"/>
                <a:cs typeface="Times New Roman" panose="02020603050405020304" pitchFamily="18" charset="0"/>
              </a:rPr>
              <a:t>1- Thí nghiệm: </a:t>
            </a:r>
          </a:p>
        </p:txBody>
      </p:sp>
      <p:pic>
        <p:nvPicPr>
          <p:cNvPr id="89" name="Picture 88"/>
          <p:cNvPicPr>
            <a:picLocks noChangeAspect="1"/>
          </p:cNvPicPr>
          <p:nvPr/>
        </p:nvPicPr>
        <p:blipFill>
          <a:blip r:embed="rId2"/>
          <a:stretch>
            <a:fillRect/>
          </a:stretch>
        </p:blipFill>
        <p:spPr>
          <a:xfrm>
            <a:off x="7030440" y="1766048"/>
            <a:ext cx="5028887" cy="3451412"/>
          </a:xfrm>
          <a:prstGeom prst="rect">
            <a:avLst/>
          </a:prstGeom>
        </p:spPr>
      </p:pic>
      <p:sp>
        <p:nvSpPr>
          <p:cNvPr id="90" name="Rectangle 13"/>
          <p:cNvSpPr>
            <a:spLocks noChangeArrowheads="1"/>
          </p:cNvSpPr>
          <p:nvPr/>
        </p:nvSpPr>
        <p:spPr bwMode="auto">
          <a:xfrm rot="10800000" flipV="1">
            <a:off x="1349188" y="3018350"/>
            <a:ext cx="5831541" cy="1736725"/>
          </a:xfrm>
          <a:prstGeom prst="rect">
            <a:avLst/>
          </a:prstGeom>
          <a:noFill/>
          <a:ln>
            <a:noFill/>
          </a:ln>
          <a:effectLst/>
        </p:spPr>
        <p:txBody>
          <a:bodyPr/>
          <a:lstStyle>
            <a:lvl1pPr marL="174625" indent="-174625"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0066"/>
              </a:buClr>
              <a:buFont typeface="Wingdings" panose="05000000000000000000" pitchFamily="2" charset="2"/>
              <a:buNone/>
            </a:pPr>
            <a:r>
              <a:rPr lang="en-US" sz="2400" b="0" dirty="0">
                <a:solidFill>
                  <a:srgbClr val="002060"/>
                </a:solidFill>
                <a:latin typeface="Times New Roman" panose="02020603050405020304" pitchFamily="18" charset="0"/>
                <a:cs typeface="Times New Roman" panose="02020603050405020304" pitchFamily="18" charset="0"/>
              </a:rPr>
              <a:t>C1. </a:t>
            </a:r>
            <a:r>
              <a:rPr lang="en-US" sz="2400" b="0" dirty="0" err="1">
                <a:solidFill>
                  <a:srgbClr val="002060"/>
                </a:solidFill>
                <a:latin typeface="Times New Roman" panose="02020603050405020304" pitchFamily="18" charset="0"/>
                <a:cs typeface="Times New Roman" panose="02020603050405020304" pitchFamily="18" charset="0"/>
              </a:rPr>
              <a:t>Đóng</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công</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tắc</a:t>
            </a:r>
            <a:r>
              <a:rPr lang="en-US" sz="2400" b="0" dirty="0">
                <a:solidFill>
                  <a:srgbClr val="002060"/>
                </a:solidFill>
                <a:latin typeface="Times New Roman" panose="02020603050405020304" pitchFamily="18" charset="0"/>
                <a:cs typeface="Times New Roman" panose="02020603050405020304" pitchFamily="18" charset="0"/>
              </a:rPr>
              <a:t> K. </a:t>
            </a:r>
            <a:r>
              <a:rPr lang="en-US" sz="2400" b="0" dirty="0" err="1">
                <a:solidFill>
                  <a:srgbClr val="002060"/>
                </a:solidFill>
                <a:latin typeface="Times New Roman" panose="02020603050405020304" pitchFamily="18" charset="0"/>
                <a:cs typeface="Times New Roman" panose="02020603050405020304" pitchFamily="18" charset="0"/>
              </a:rPr>
              <a:t>Quan</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sát</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và</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cho</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biết</a:t>
            </a:r>
            <a:r>
              <a:rPr lang="en-US" sz="2400" b="0" dirty="0">
                <a:solidFill>
                  <a:srgbClr val="002060"/>
                </a:solidFill>
                <a:latin typeface="Times New Roman" panose="02020603050405020304" pitchFamily="18" charset="0"/>
                <a:cs typeface="Times New Roman" panose="02020603050405020304" pitchFamily="18" charset="0"/>
              </a:rPr>
              <a:t>: </a:t>
            </a:r>
          </a:p>
          <a:p>
            <a:pPr eaLnBrk="1" hangingPunct="1">
              <a:spcBef>
                <a:spcPct val="20000"/>
              </a:spcBef>
              <a:buClr>
                <a:srgbClr val="FF0066"/>
              </a:buClr>
              <a:buFont typeface="Wingdings" panose="05000000000000000000" pitchFamily="2" charset="2"/>
              <a:buNone/>
            </a:pP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Hiện</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tượng</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gì</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xảy</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ra</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với</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kim</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nam</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châm</a:t>
            </a:r>
            <a:r>
              <a:rPr lang="en-US" sz="2400" b="0" dirty="0">
                <a:solidFill>
                  <a:srgbClr val="002060"/>
                </a:solidFill>
                <a:latin typeface="Times New Roman" panose="02020603050405020304" pitchFamily="18" charset="0"/>
                <a:cs typeface="Times New Roman" panose="02020603050405020304" pitchFamily="18" charset="0"/>
              </a:rPr>
              <a:t>.</a:t>
            </a:r>
          </a:p>
          <a:p>
            <a:pPr eaLnBrk="1" hangingPunct="1">
              <a:spcBef>
                <a:spcPct val="20000"/>
              </a:spcBef>
              <a:buClr>
                <a:srgbClr val="FF0066"/>
              </a:buClr>
              <a:buFont typeface="Wingdings" panose="05000000000000000000" pitchFamily="2" charset="2"/>
              <a:buNone/>
            </a:pP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Khi</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nằm</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cân</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bằng</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kim</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nam</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châm</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còn</a:t>
            </a:r>
            <a:r>
              <a:rPr lang="en-US" sz="2400" b="0" dirty="0">
                <a:solidFill>
                  <a:srgbClr val="002060"/>
                </a:solidFill>
                <a:latin typeface="Times New Roman" panose="02020603050405020304" pitchFamily="18" charset="0"/>
                <a:cs typeface="Times New Roman" panose="02020603050405020304" pitchFamily="18" charset="0"/>
              </a:rPr>
              <a:t> song </a:t>
            </a:r>
            <a:r>
              <a:rPr lang="en-US" sz="2400" b="0" dirty="0" err="1">
                <a:solidFill>
                  <a:srgbClr val="002060"/>
                </a:solidFill>
                <a:latin typeface="Times New Roman" panose="02020603050405020304" pitchFamily="18" charset="0"/>
                <a:cs typeface="Times New Roman" panose="02020603050405020304" pitchFamily="18" charset="0"/>
              </a:rPr>
              <a:t>song</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với</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dây</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dẫn</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nữa</a:t>
            </a:r>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không</a:t>
            </a:r>
            <a:r>
              <a:rPr lang="en-US" sz="2400" b="0" dirty="0">
                <a:solidFill>
                  <a:srgbClr val="002060"/>
                </a:solidFill>
                <a:latin typeface="Times New Roman" panose="02020603050405020304" pitchFamily="18" charset="0"/>
                <a:cs typeface="Times New Roman" panose="02020603050405020304" pitchFamily="18" charset="0"/>
              </a:rPr>
              <a:t>?   </a:t>
            </a:r>
          </a:p>
        </p:txBody>
      </p:sp>
      <p:sp>
        <p:nvSpPr>
          <p:cNvPr id="91" name="Text Box 17"/>
          <p:cNvSpPr txBox="1">
            <a:spLocks noChangeArrowheads="1"/>
          </p:cNvSpPr>
          <p:nvPr/>
        </p:nvSpPr>
        <p:spPr bwMode="auto">
          <a:xfrm>
            <a:off x="3597088" y="4736678"/>
            <a:ext cx="14186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dirty="0" err="1">
                <a:solidFill>
                  <a:srgbClr val="000000"/>
                </a:solidFill>
                <a:latin typeface="Times New Roman" panose="02020603050405020304" pitchFamily="18" charset="0"/>
                <a:cs typeface="Times New Roman" panose="02020603050405020304" pitchFamily="18" charset="0"/>
              </a:rPr>
              <a:t>Trả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lời</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92" name="Text Box 19"/>
          <p:cNvSpPr txBox="1">
            <a:spLocks noChangeArrowheads="1"/>
          </p:cNvSpPr>
          <p:nvPr/>
        </p:nvSpPr>
        <p:spPr bwMode="auto">
          <a:xfrm>
            <a:off x="1586753" y="5215227"/>
            <a:ext cx="63559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b="0" dirty="0">
                <a:solidFill>
                  <a:srgbClr val="000000"/>
                </a:solidFill>
                <a:latin typeface="Times New Roman" panose="02020603050405020304" pitchFamily="18" charset="0"/>
                <a:cs typeface="Times New Roman" panose="02020603050405020304" pitchFamily="18" charset="0"/>
              </a:rPr>
              <a:t>+ Kim </a:t>
            </a:r>
            <a:r>
              <a:rPr lang="en-US" sz="2400" b="0" dirty="0" err="1">
                <a:solidFill>
                  <a:srgbClr val="000000"/>
                </a:solidFill>
                <a:latin typeface="Times New Roman" panose="02020603050405020304" pitchFamily="18" charset="0"/>
                <a:cs typeface="Times New Roman" panose="02020603050405020304" pitchFamily="18" charset="0"/>
              </a:rPr>
              <a:t>nam</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châm</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lệch</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khỏi</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hướng</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Bắc</a:t>
            </a:r>
            <a:r>
              <a:rPr lang="en-US" sz="2400" b="0" dirty="0">
                <a:solidFill>
                  <a:srgbClr val="000000"/>
                </a:solidFill>
                <a:latin typeface="Times New Roman" panose="02020603050405020304" pitchFamily="18" charset="0"/>
                <a:cs typeface="Times New Roman" panose="02020603050405020304" pitchFamily="18" charset="0"/>
              </a:rPr>
              <a:t> - Nam</a:t>
            </a:r>
          </a:p>
        </p:txBody>
      </p:sp>
      <p:sp>
        <p:nvSpPr>
          <p:cNvPr id="93" name="Text Box 18"/>
          <p:cNvSpPr txBox="1">
            <a:spLocks noChangeArrowheads="1"/>
          </p:cNvSpPr>
          <p:nvPr/>
        </p:nvSpPr>
        <p:spPr bwMode="auto">
          <a:xfrm>
            <a:off x="1586753" y="5657850"/>
            <a:ext cx="60915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Lúc</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đã</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nằm</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cân</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bằng</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kim</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nam</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châm</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không</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còn</a:t>
            </a:r>
            <a:r>
              <a:rPr lang="en-US" sz="2400" b="0" dirty="0">
                <a:solidFill>
                  <a:srgbClr val="000000"/>
                </a:solidFill>
                <a:latin typeface="Times New Roman" panose="02020603050405020304" pitchFamily="18" charset="0"/>
                <a:cs typeface="Times New Roman" panose="02020603050405020304" pitchFamily="18" charset="0"/>
              </a:rPr>
              <a:t> song </a:t>
            </a:r>
            <a:r>
              <a:rPr lang="en-US" sz="2400" b="0" dirty="0" err="1">
                <a:solidFill>
                  <a:srgbClr val="000000"/>
                </a:solidFill>
                <a:latin typeface="Times New Roman" panose="02020603050405020304" pitchFamily="18" charset="0"/>
                <a:cs typeface="Times New Roman" panose="02020603050405020304" pitchFamily="18" charset="0"/>
              </a:rPr>
              <a:t>song</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với</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dây</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dẫn</a:t>
            </a:r>
            <a:r>
              <a:rPr lang="en-US" sz="2400" b="0" dirty="0">
                <a:solidFill>
                  <a:srgbClr val="000000"/>
                </a:solidFill>
                <a:latin typeface="Times New Roman" panose="02020603050405020304" pitchFamily="18" charset="0"/>
                <a:cs typeface="Times New Roman" panose="02020603050405020304" pitchFamily="18" charset="0"/>
              </a:rPr>
              <a:t> </a:t>
            </a:r>
            <a:r>
              <a:rPr lang="en-US" sz="2400" b="0" dirty="0" err="1">
                <a:solidFill>
                  <a:srgbClr val="000000"/>
                </a:solidFill>
                <a:latin typeface="Times New Roman" panose="02020603050405020304" pitchFamily="18" charset="0"/>
                <a:cs typeface="Times New Roman" panose="02020603050405020304" pitchFamily="18" charset="0"/>
              </a:rPr>
              <a:t>nữa</a:t>
            </a:r>
            <a:r>
              <a:rPr lang="en-US" sz="2400" b="0" dirty="0">
                <a:solidFill>
                  <a:srgbClr val="000000"/>
                </a:solidFill>
                <a:latin typeface="Times New Roman" panose="02020603050405020304" pitchFamily="18" charset="0"/>
                <a:cs typeface="Times New Roman" panose="02020603050405020304" pitchFamily="18" charset="0"/>
              </a:rPr>
              <a:t>.</a:t>
            </a:r>
          </a:p>
        </p:txBody>
      </p:sp>
      <p:sp>
        <p:nvSpPr>
          <p:cNvPr id="94" name="Text Box 11"/>
          <p:cNvSpPr txBox="1">
            <a:spLocks noChangeArrowheads="1"/>
          </p:cNvSpPr>
          <p:nvPr/>
        </p:nvSpPr>
        <p:spPr bwMode="auto">
          <a:xfrm>
            <a:off x="1510553" y="1830295"/>
            <a:ext cx="4572000" cy="466725"/>
          </a:xfrm>
          <a:prstGeom prst="rect">
            <a:avLst/>
          </a:prstGeom>
          <a:noFill/>
          <a:ln w="9525">
            <a:solidFill>
              <a:schemeClr val="bg1"/>
            </a:solidFill>
            <a:miter lim="800000"/>
            <a:headEnd/>
            <a:tailEnd/>
          </a:ln>
          <a:effec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b="0">
                <a:solidFill>
                  <a:srgbClr val="0033CC"/>
                </a:solidFill>
                <a:latin typeface="Times New Roman" panose="02020603050405020304" pitchFamily="18" charset="0"/>
                <a:cs typeface="Times New Roman" panose="02020603050405020304" pitchFamily="18" charset="0"/>
              </a:rPr>
              <a:t>a. Bố trí thí nghiệm như hình vẽ</a:t>
            </a:r>
          </a:p>
        </p:txBody>
      </p:sp>
      <p:sp>
        <p:nvSpPr>
          <p:cNvPr id="95" name="Rectangle 94"/>
          <p:cNvSpPr/>
          <p:nvPr/>
        </p:nvSpPr>
        <p:spPr>
          <a:xfrm>
            <a:off x="1510553" y="2348715"/>
            <a:ext cx="3054041" cy="461665"/>
          </a:xfrm>
          <a:prstGeom prst="rect">
            <a:avLst/>
          </a:prstGeom>
        </p:spPr>
        <p:txBody>
          <a:bodyPr wrap="none">
            <a:spAutoFit/>
          </a:bodyPr>
          <a:lstStyle/>
          <a:p>
            <a:r>
              <a:rPr lang="en-US" sz="2400">
                <a:solidFill>
                  <a:srgbClr val="0033CC"/>
                </a:solidFill>
                <a:latin typeface="Times New Roman" panose="02020603050405020304" pitchFamily="18" charset="0"/>
                <a:cs typeface="Times New Roman" panose="02020603050405020304" pitchFamily="18" charset="0"/>
              </a:rPr>
              <a:t>b. Quan sát thí nghiệm </a:t>
            </a:r>
            <a:endParaRPr lang="en-US"/>
          </a:p>
        </p:txBody>
      </p:sp>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34" y="-216123"/>
            <a:ext cx="1976718" cy="1976718"/>
          </a:xfrm>
          <a:prstGeom prst="rect">
            <a:avLst/>
          </a:prstGeom>
        </p:spPr>
      </p:pic>
      <p:sp>
        <p:nvSpPr>
          <p:cNvPr id="2" name="5-Point Star 1">
            <a:hlinkClick r:id="rId4" action="ppaction://hlinksldjump"/>
          </p:cNvPr>
          <p:cNvSpPr/>
          <p:nvPr/>
        </p:nvSpPr>
        <p:spPr>
          <a:xfrm>
            <a:off x="11475720" y="227034"/>
            <a:ext cx="457200" cy="3109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460EF0-F86D-23D2-68B7-EFFF77FD8FF1}"/>
              </a:ext>
            </a:extLst>
          </p:cNvPr>
          <p:cNvSpPr txBox="1"/>
          <p:nvPr/>
        </p:nvSpPr>
        <p:spPr>
          <a:xfrm>
            <a:off x="11257808" y="178130"/>
            <a:ext cx="184731" cy="369332"/>
          </a:xfrm>
          <a:prstGeom prst="rect">
            <a:avLst/>
          </a:prstGeom>
          <a:noFill/>
        </p:spPr>
        <p:txBody>
          <a:bodyPr wrap="none" rtlCol="0">
            <a:spAutoFit/>
          </a:bodyPr>
          <a:lstStyle/>
          <a:p>
            <a:endParaRPr lang="en-VN"/>
          </a:p>
        </p:txBody>
      </p:sp>
    </p:spTree>
    <p:extLst>
      <p:ext uri="{BB962C8B-B14F-4D97-AF65-F5344CB8AC3E}">
        <p14:creationId xmlns:p14="http://schemas.microsoft.com/office/powerpoint/2010/main" val="22620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4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barn(inVertical)">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barn(inVertical)">
                                      <p:cBhvr>
                                        <p:cTn id="16" dur="500"/>
                                        <p:tgtEl>
                                          <p:spTgt spid="4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barn(inVertical)">
                                      <p:cBhvr>
                                        <p:cTn id="21" dur="500"/>
                                        <p:tgtEl>
                                          <p:spTgt spid="9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barn(inVertical)">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barn(inVertical)">
                                      <p:cBhvr>
                                        <p:cTn id="31" dur="500"/>
                                        <p:tgtEl>
                                          <p:spTgt spid="9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barn(inVertical)">
                                      <p:cBhvr>
                                        <p:cTn id="36" dur="5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barn(inVertical)">
                                      <p:cBhvr>
                                        <p:cTn id="46" dur="500"/>
                                        <p:tgtEl>
                                          <p:spTgt spid="9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barn(inVertical)">
                                      <p:cBhvr>
                                        <p:cTn id="51" dur="500"/>
                                        <p:tgtEl>
                                          <p:spTgt spid="9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barn(inVertical)">
                                      <p:cBhvr>
                                        <p:cTn id="5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90" grpId="0"/>
      <p:bldP spid="91" grpId="0"/>
      <p:bldP spid="92" grpId="0"/>
      <p:bldP spid="93" grpId="0"/>
      <p:bldP spid="94" grpId="0" animBg="1"/>
      <p:bldP spid="95"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349188" y="1042895"/>
            <a:ext cx="1833387" cy="46166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FF0000"/>
                </a:solidFill>
                <a:latin typeface="Times New Roman" panose="02020603050405020304" pitchFamily="18" charset="0"/>
              </a:rPr>
              <a:t>I. LỰC TỪ :</a:t>
            </a:r>
          </a:p>
        </p:txBody>
      </p:sp>
      <p:sp>
        <p:nvSpPr>
          <p:cNvPr id="5" name="Text Box 11"/>
          <p:cNvSpPr txBox="1">
            <a:spLocks noChangeArrowheads="1"/>
          </p:cNvSpPr>
          <p:nvPr/>
        </p:nvSpPr>
        <p:spPr bwMode="auto">
          <a:xfrm>
            <a:off x="1349188" y="1436595"/>
            <a:ext cx="4572000" cy="466725"/>
          </a:xfrm>
          <a:prstGeom prst="rect">
            <a:avLst/>
          </a:prstGeom>
          <a:noFill/>
          <a:ln w="9525">
            <a:solidFill>
              <a:schemeClr val="bg1"/>
            </a:solidFill>
            <a:miter lim="800000"/>
            <a:headEnd/>
            <a:tailEnd/>
          </a:ln>
          <a:effec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33CC"/>
                </a:solidFill>
                <a:latin typeface="Times New Roman" panose="02020603050405020304" pitchFamily="18" charset="0"/>
                <a:cs typeface="Times New Roman" panose="02020603050405020304" pitchFamily="18" charset="0"/>
              </a:rPr>
              <a:t>2. Kết luận: </a:t>
            </a:r>
          </a:p>
        </p:txBody>
      </p:sp>
      <p:sp>
        <p:nvSpPr>
          <p:cNvPr id="6" name="Rectangle 11"/>
          <p:cNvSpPr>
            <a:spLocks noChangeArrowheads="1"/>
          </p:cNvSpPr>
          <p:nvPr/>
        </p:nvSpPr>
        <p:spPr bwMode="auto">
          <a:xfrm>
            <a:off x="1349188" y="1911040"/>
            <a:ext cx="98118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 Dòng điện chạy qua dây dẫn thẳng hay dây dẫn có hình dạng bất kì đều gây ra tác dụng lực (gọi là </a:t>
            </a:r>
            <a:r>
              <a:rPr kumimoji="0" lang="en-US" sz="24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lực từ</a:t>
            </a:r>
            <a:r>
              <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lên kim nam châm đặt gần nó. Ta nói dòng điện có tác dụng từ.</a:t>
            </a:r>
          </a:p>
          <a:p>
            <a:pPr marL="0" marR="0" lvl="0" indent="0" algn="just"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Text Box 14"/>
          <p:cNvSpPr txBox="1">
            <a:spLocks noChangeArrowheads="1"/>
          </p:cNvSpPr>
          <p:nvPr/>
        </p:nvSpPr>
        <p:spPr bwMode="auto">
          <a:xfrm>
            <a:off x="1941595" y="12091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a:solidFill>
                  <a:srgbClr val="0000FF"/>
                </a:solidFill>
                <a:latin typeface="Times New Roman" panose="02020603050405020304" pitchFamily="18" charset="0"/>
                <a:cs typeface="Times New Roman" panose="02020603050405020304" pitchFamily="18" charset="0"/>
              </a:rPr>
              <a:t>BÀI 22: DỤNG TỪ CỦA DÒNG ĐIỆN - TỪ TRƯỜNG</a:t>
            </a:r>
            <a:r>
              <a:rPr lang="en-US" sz="2800">
                <a:latin typeface="Times New Roman" panose="02020603050405020304" pitchFamily="18" charset="0"/>
                <a:cs typeface="Times New Roman" panose="02020603050405020304" pitchFamily="18" charset="0"/>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34" y="-216123"/>
            <a:ext cx="1976718" cy="1976718"/>
          </a:xfrm>
          <a:prstGeom prst="rect">
            <a:avLst/>
          </a:prstGeom>
        </p:spPr>
      </p:pic>
    </p:spTree>
    <p:extLst>
      <p:ext uri="{BB962C8B-B14F-4D97-AF65-F5344CB8AC3E}">
        <p14:creationId xmlns:p14="http://schemas.microsoft.com/office/powerpoint/2010/main" val="2617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8"/>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349188" y="1042895"/>
            <a:ext cx="2469009" cy="46166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FF0000"/>
                </a:solidFill>
                <a:latin typeface="Times New Roman" panose="02020603050405020304" pitchFamily="18" charset="0"/>
              </a:rPr>
              <a:t>II. TỪ TRƯỜNG</a:t>
            </a:r>
          </a:p>
        </p:txBody>
      </p:sp>
      <p:sp>
        <p:nvSpPr>
          <p:cNvPr id="5" name="Text Box 11"/>
          <p:cNvSpPr txBox="1">
            <a:spLocks noChangeArrowheads="1"/>
          </p:cNvSpPr>
          <p:nvPr/>
        </p:nvSpPr>
        <p:spPr bwMode="auto">
          <a:xfrm>
            <a:off x="1349188" y="1436595"/>
            <a:ext cx="4572000" cy="466725"/>
          </a:xfrm>
          <a:prstGeom prst="rect">
            <a:avLst/>
          </a:prstGeom>
          <a:noFill/>
          <a:ln w="9525">
            <a:solidFill>
              <a:schemeClr val="bg1"/>
            </a:solidFill>
            <a:miter lim="800000"/>
            <a:headEnd/>
            <a:tailEnd/>
          </a:ln>
          <a:effec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33CC"/>
                </a:solidFill>
                <a:latin typeface="Times New Roman" panose="02020603050405020304" pitchFamily="18" charset="0"/>
                <a:cs typeface="Times New Roman" panose="02020603050405020304" pitchFamily="18" charset="0"/>
              </a:rPr>
              <a:t>1- Thí nghiệm: </a:t>
            </a:r>
          </a:p>
        </p:txBody>
      </p:sp>
      <p:pic>
        <p:nvPicPr>
          <p:cNvPr id="6" name="Picture 2" descr="BienTro1"/>
          <p:cNvPicPr>
            <a:picLocks noChangeAspect="1" noChangeArrowheads="1"/>
          </p:cNvPicPr>
          <p:nvPr/>
        </p:nvPicPr>
        <p:blipFill>
          <a:blip r:embed="rId3">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l="16826" t="46861" r="17400" b="17992"/>
          <a:stretch>
            <a:fillRect/>
          </a:stretch>
        </p:blipFill>
        <p:spPr bwMode="auto">
          <a:xfrm>
            <a:off x="6046694" y="5789520"/>
            <a:ext cx="2057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rot="21471229" flipH="1">
            <a:off x="9932894" y="4343534"/>
            <a:ext cx="1371600" cy="1609725"/>
            <a:chOff x="4519" y="2960"/>
            <a:chExt cx="864" cy="1030"/>
          </a:xfrm>
        </p:grpSpPr>
        <p:pic>
          <p:nvPicPr>
            <p:cNvPr id="8" name="Picture 4"/>
            <p:cNvPicPr>
              <a:picLocks noChangeAspect="1" noChangeArrowheads="1"/>
            </p:cNvPicPr>
            <p:nvPr/>
          </p:nvPicPr>
          <p:blipFill>
            <a:blip r:embed="rId4">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4519" y="2960"/>
              <a:ext cx="864" cy="1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5"/>
            <p:cNvSpPr txBox="1">
              <a:spLocks noChangeArrowheads="1"/>
            </p:cNvSpPr>
            <p:nvPr/>
          </p:nvSpPr>
          <p:spPr bwMode="auto">
            <a:xfrm flipH="1">
              <a:off x="4880" y="3436"/>
              <a:ext cx="165"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A</a:t>
              </a:r>
            </a:p>
          </p:txBody>
        </p:sp>
        <p:sp>
          <p:nvSpPr>
            <p:cNvPr id="10" name="Line 6"/>
            <p:cNvSpPr>
              <a:spLocks noChangeShapeType="1"/>
            </p:cNvSpPr>
            <p:nvPr/>
          </p:nvSpPr>
          <p:spPr bwMode="auto">
            <a:xfrm flipH="1">
              <a:off x="4929" y="3663"/>
              <a:ext cx="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 name="Picture 7"/>
            <p:cNvPicPr>
              <a:picLocks noChangeAspect="1" noChangeArrowheads="1"/>
            </p:cNvPicPr>
            <p:nvPr/>
          </p:nvPicPr>
          <p:blipFill>
            <a:blip r:embed="rId5">
              <a:clrChange>
                <a:clrFrom>
                  <a:srgbClr val="FEFEFE"/>
                </a:clrFrom>
                <a:clrTo>
                  <a:srgbClr val="FEFEFE">
                    <a:alpha val="0"/>
                  </a:srgbClr>
                </a:clrTo>
              </a:clrChange>
              <a:lum contrast="24000"/>
              <a:extLst>
                <a:ext uri="{28A0092B-C50C-407E-A947-70E740481C1C}">
                  <a14:useLocalDpi xmlns:a14="http://schemas.microsoft.com/office/drawing/2010/main" val="0"/>
                </a:ext>
              </a:extLst>
            </a:blip>
            <a:srcRect/>
            <a:stretch>
              <a:fillRect/>
            </a:stretch>
          </p:blipFill>
          <p:spPr bwMode="auto">
            <a:xfrm rot="21488665" flipH="1">
              <a:off x="4626" y="3280"/>
              <a:ext cx="66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
          <p:cNvGrpSpPr>
            <a:grpSpLocks/>
          </p:cNvGrpSpPr>
          <p:nvPr/>
        </p:nvGrpSpPr>
        <p:grpSpPr bwMode="auto">
          <a:xfrm>
            <a:off x="3989294" y="3274920"/>
            <a:ext cx="7239000" cy="838200"/>
            <a:chOff x="768" y="2352"/>
            <a:chExt cx="4560" cy="528"/>
          </a:xfrm>
        </p:grpSpPr>
        <p:sp>
          <p:nvSpPr>
            <p:cNvPr id="13" name="AutoShape 9" descr="Oak"/>
            <p:cNvSpPr>
              <a:spLocks noChangeArrowheads="1"/>
            </p:cNvSpPr>
            <p:nvPr/>
          </p:nvSpPr>
          <p:spPr bwMode="auto">
            <a:xfrm>
              <a:off x="768" y="2352"/>
              <a:ext cx="4560" cy="528"/>
            </a:xfrm>
            <a:prstGeom prst="cube">
              <a:avLst>
                <a:gd name="adj" fmla="val 73486"/>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4" name="AutoShape 10" descr="Medium wood"/>
            <p:cNvSpPr>
              <a:spLocks noChangeArrowheads="1"/>
            </p:cNvSpPr>
            <p:nvPr/>
          </p:nvSpPr>
          <p:spPr bwMode="auto">
            <a:xfrm>
              <a:off x="771" y="2352"/>
              <a:ext cx="4557" cy="384"/>
            </a:xfrm>
            <a:prstGeom prst="parallelogram">
              <a:avLst>
                <a:gd name="adj" fmla="val 96036"/>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15" name="Group 16"/>
          <p:cNvGrpSpPr>
            <a:grpSpLocks/>
          </p:cNvGrpSpPr>
          <p:nvPr/>
        </p:nvGrpSpPr>
        <p:grpSpPr bwMode="auto">
          <a:xfrm>
            <a:off x="4522694" y="1369920"/>
            <a:ext cx="228600" cy="2286000"/>
            <a:chOff x="1104" y="672"/>
            <a:chExt cx="144" cy="1776"/>
          </a:xfrm>
        </p:grpSpPr>
        <p:sp>
          <p:nvSpPr>
            <p:cNvPr id="16" name="AutoShape 17"/>
            <p:cNvSpPr>
              <a:spLocks noChangeArrowheads="1"/>
            </p:cNvSpPr>
            <p:nvPr/>
          </p:nvSpPr>
          <p:spPr bwMode="auto">
            <a:xfrm>
              <a:off x="1104" y="1632"/>
              <a:ext cx="144" cy="816"/>
            </a:xfrm>
            <a:prstGeom prst="can">
              <a:avLst>
                <a:gd name="adj" fmla="val 47957"/>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7" name="AutoShape 18"/>
            <p:cNvSpPr>
              <a:spLocks noChangeArrowheads="1"/>
            </p:cNvSpPr>
            <p:nvPr/>
          </p:nvSpPr>
          <p:spPr bwMode="auto">
            <a:xfrm>
              <a:off x="1152" y="1007"/>
              <a:ext cx="48" cy="671"/>
            </a:xfrm>
            <a:prstGeom prst="can">
              <a:avLst>
                <a:gd name="adj" fmla="val 118481"/>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18" name="AutoShape 19"/>
            <p:cNvSpPr>
              <a:spLocks noChangeArrowheads="1"/>
            </p:cNvSpPr>
            <p:nvPr/>
          </p:nvSpPr>
          <p:spPr bwMode="auto">
            <a:xfrm>
              <a:off x="1104" y="672"/>
              <a:ext cx="144" cy="480"/>
            </a:xfrm>
            <a:prstGeom prst="can">
              <a:avLst>
                <a:gd name="adj" fmla="val 28210"/>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grpSp>
        <p:nvGrpSpPr>
          <p:cNvPr id="19" name="Group 20"/>
          <p:cNvGrpSpPr>
            <a:grpSpLocks/>
          </p:cNvGrpSpPr>
          <p:nvPr/>
        </p:nvGrpSpPr>
        <p:grpSpPr bwMode="auto">
          <a:xfrm>
            <a:off x="10542494" y="1369920"/>
            <a:ext cx="228600" cy="2286000"/>
            <a:chOff x="1104" y="672"/>
            <a:chExt cx="144" cy="1776"/>
          </a:xfrm>
        </p:grpSpPr>
        <p:sp>
          <p:nvSpPr>
            <p:cNvPr id="20" name="AutoShape 21"/>
            <p:cNvSpPr>
              <a:spLocks noChangeArrowheads="1"/>
            </p:cNvSpPr>
            <p:nvPr/>
          </p:nvSpPr>
          <p:spPr bwMode="auto">
            <a:xfrm>
              <a:off x="1104" y="1632"/>
              <a:ext cx="144" cy="816"/>
            </a:xfrm>
            <a:prstGeom prst="can">
              <a:avLst>
                <a:gd name="adj" fmla="val 47957"/>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21" name="AutoShape 22"/>
            <p:cNvSpPr>
              <a:spLocks noChangeArrowheads="1"/>
            </p:cNvSpPr>
            <p:nvPr/>
          </p:nvSpPr>
          <p:spPr bwMode="auto">
            <a:xfrm>
              <a:off x="1152" y="1007"/>
              <a:ext cx="48" cy="671"/>
            </a:xfrm>
            <a:prstGeom prst="can">
              <a:avLst>
                <a:gd name="adj" fmla="val 118481"/>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22" name="AutoShape 23"/>
            <p:cNvSpPr>
              <a:spLocks noChangeArrowheads="1"/>
            </p:cNvSpPr>
            <p:nvPr/>
          </p:nvSpPr>
          <p:spPr bwMode="auto">
            <a:xfrm>
              <a:off x="1104" y="672"/>
              <a:ext cx="144" cy="480"/>
            </a:xfrm>
            <a:prstGeom prst="can">
              <a:avLst>
                <a:gd name="adj" fmla="val 28210"/>
              </a:avLst>
            </a:prstGeom>
            <a:gradFill rotWithShape="1">
              <a:gsLst>
                <a:gs pos="0">
                  <a:schemeClr val="tx2"/>
                </a:gs>
                <a:gs pos="50000">
                  <a:schemeClr val="bg2"/>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sp>
        <p:nvSpPr>
          <p:cNvPr id="23" name="Line 24"/>
          <p:cNvSpPr>
            <a:spLocks noChangeShapeType="1"/>
          </p:cNvSpPr>
          <p:nvPr/>
        </p:nvSpPr>
        <p:spPr bwMode="auto">
          <a:xfrm>
            <a:off x="4751294" y="1903320"/>
            <a:ext cx="57912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5"/>
          <p:cNvSpPr>
            <a:spLocks/>
          </p:cNvSpPr>
          <p:nvPr/>
        </p:nvSpPr>
        <p:spPr bwMode="auto">
          <a:xfrm>
            <a:off x="10771094" y="1827120"/>
            <a:ext cx="1066800" cy="2667000"/>
          </a:xfrm>
          <a:custGeom>
            <a:avLst/>
            <a:gdLst>
              <a:gd name="T0" fmla="*/ 0 w 672"/>
              <a:gd name="T1" fmla="*/ 0 h 1943"/>
              <a:gd name="T2" fmla="*/ 288 w 672"/>
              <a:gd name="T3" fmla="*/ 144 h 1943"/>
              <a:gd name="T4" fmla="*/ 528 w 672"/>
              <a:gd name="T5" fmla="*/ 432 h 1943"/>
              <a:gd name="T6" fmla="*/ 624 w 672"/>
              <a:gd name="T7" fmla="*/ 960 h 1943"/>
              <a:gd name="T8" fmla="*/ 240 w 672"/>
              <a:gd name="T9" fmla="*/ 1488 h 1943"/>
              <a:gd name="T10" fmla="*/ 96 w 672"/>
              <a:gd name="T11" fmla="*/ 1728 h 1943"/>
              <a:gd name="T12" fmla="*/ 153 w 672"/>
              <a:gd name="T13" fmla="*/ 1943 h 1943"/>
            </a:gdLst>
            <a:ahLst/>
            <a:cxnLst>
              <a:cxn ang="0">
                <a:pos x="T0" y="T1"/>
              </a:cxn>
              <a:cxn ang="0">
                <a:pos x="T2" y="T3"/>
              </a:cxn>
              <a:cxn ang="0">
                <a:pos x="T4" y="T5"/>
              </a:cxn>
              <a:cxn ang="0">
                <a:pos x="T6" y="T7"/>
              </a:cxn>
              <a:cxn ang="0">
                <a:pos x="T8" y="T9"/>
              </a:cxn>
              <a:cxn ang="0">
                <a:pos x="T10" y="T11"/>
              </a:cxn>
              <a:cxn ang="0">
                <a:pos x="T12" y="T13"/>
              </a:cxn>
            </a:cxnLst>
            <a:rect l="0" t="0" r="r" b="b"/>
            <a:pathLst>
              <a:path w="672" h="1943">
                <a:moveTo>
                  <a:pt x="0" y="0"/>
                </a:moveTo>
                <a:cubicBezTo>
                  <a:pt x="100" y="36"/>
                  <a:pt x="200" y="72"/>
                  <a:pt x="288" y="144"/>
                </a:cubicBezTo>
                <a:cubicBezTo>
                  <a:pt x="376" y="216"/>
                  <a:pt x="472" y="296"/>
                  <a:pt x="528" y="432"/>
                </a:cubicBezTo>
                <a:cubicBezTo>
                  <a:pt x="584" y="568"/>
                  <a:pt x="672" y="784"/>
                  <a:pt x="624" y="960"/>
                </a:cubicBezTo>
                <a:cubicBezTo>
                  <a:pt x="576" y="1136"/>
                  <a:pt x="328" y="1360"/>
                  <a:pt x="240" y="1488"/>
                </a:cubicBezTo>
                <a:cubicBezTo>
                  <a:pt x="152" y="1616"/>
                  <a:pt x="110" y="1652"/>
                  <a:pt x="96" y="1728"/>
                </a:cubicBezTo>
                <a:cubicBezTo>
                  <a:pt x="82" y="1804"/>
                  <a:pt x="141" y="1898"/>
                  <a:pt x="153" y="1943"/>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25" name="Freeform 26"/>
          <p:cNvSpPr>
            <a:spLocks/>
          </p:cNvSpPr>
          <p:nvPr/>
        </p:nvSpPr>
        <p:spPr bwMode="auto">
          <a:xfrm>
            <a:off x="9170894" y="4417920"/>
            <a:ext cx="1066800" cy="533400"/>
          </a:xfrm>
          <a:custGeom>
            <a:avLst/>
            <a:gdLst>
              <a:gd name="T0" fmla="*/ 576 w 576"/>
              <a:gd name="T1" fmla="*/ 48 h 336"/>
              <a:gd name="T2" fmla="*/ 432 w 576"/>
              <a:gd name="T3" fmla="*/ 0 h 336"/>
              <a:gd name="T4" fmla="*/ 240 w 576"/>
              <a:gd name="T5" fmla="*/ 48 h 336"/>
              <a:gd name="T6" fmla="*/ 192 w 576"/>
              <a:gd name="T7" fmla="*/ 240 h 336"/>
              <a:gd name="T8" fmla="*/ 0 w 576"/>
              <a:gd name="T9" fmla="*/ 336 h 336"/>
            </a:gdLst>
            <a:ahLst/>
            <a:cxnLst>
              <a:cxn ang="0">
                <a:pos x="T0" y="T1"/>
              </a:cxn>
              <a:cxn ang="0">
                <a:pos x="T2" y="T3"/>
              </a:cxn>
              <a:cxn ang="0">
                <a:pos x="T4" y="T5"/>
              </a:cxn>
              <a:cxn ang="0">
                <a:pos x="T6" y="T7"/>
              </a:cxn>
              <a:cxn ang="0">
                <a:pos x="T8" y="T9"/>
              </a:cxn>
            </a:cxnLst>
            <a:rect l="0" t="0" r="r" b="b"/>
            <a:pathLst>
              <a:path w="576" h="336">
                <a:moveTo>
                  <a:pt x="576" y="48"/>
                </a:moveTo>
                <a:cubicBezTo>
                  <a:pt x="532" y="24"/>
                  <a:pt x="488" y="0"/>
                  <a:pt x="432" y="0"/>
                </a:cubicBezTo>
                <a:cubicBezTo>
                  <a:pt x="376" y="0"/>
                  <a:pt x="280" y="8"/>
                  <a:pt x="240" y="48"/>
                </a:cubicBezTo>
                <a:cubicBezTo>
                  <a:pt x="200" y="88"/>
                  <a:pt x="232" y="192"/>
                  <a:pt x="192" y="240"/>
                </a:cubicBezTo>
                <a:cubicBezTo>
                  <a:pt x="152" y="288"/>
                  <a:pt x="76" y="312"/>
                  <a:pt x="0" y="336"/>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26" name="Freeform 27"/>
          <p:cNvSpPr>
            <a:spLocks/>
          </p:cNvSpPr>
          <p:nvPr/>
        </p:nvSpPr>
        <p:spPr bwMode="auto">
          <a:xfrm>
            <a:off x="7702457" y="4798920"/>
            <a:ext cx="496887" cy="1143000"/>
          </a:xfrm>
          <a:custGeom>
            <a:avLst/>
            <a:gdLst>
              <a:gd name="T0" fmla="*/ 214 w 313"/>
              <a:gd name="T1" fmla="*/ 31 h 367"/>
              <a:gd name="T2" fmla="*/ 22 w 313"/>
              <a:gd name="T3" fmla="*/ 31 h 367"/>
              <a:gd name="T4" fmla="*/ 84 w 313"/>
              <a:gd name="T5" fmla="*/ 218 h 367"/>
              <a:gd name="T6" fmla="*/ 230 w 313"/>
              <a:gd name="T7" fmla="*/ 246 h 367"/>
              <a:gd name="T8" fmla="*/ 310 w 313"/>
              <a:gd name="T9" fmla="*/ 319 h 367"/>
              <a:gd name="T10" fmla="*/ 214 w 313"/>
              <a:gd name="T11" fmla="*/ 367 h 367"/>
            </a:gdLst>
            <a:ahLst/>
            <a:cxnLst>
              <a:cxn ang="0">
                <a:pos x="T0" y="T1"/>
              </a:cxn>
              <a:cxn ang="0">
                <a:pos x="T2" y="T3"/>
              </a:cxn>
              <a:cxn ang="0">
                <a:pos x="T4" y="T5"/>
              </a:cxn>
              <a:cxn ang="0">
                <a:pos x="T6" y="T7"/>
              </a:cxn>
              <a:cxn ang="0">
                <a:pos x="T8" y="T9"/>
              </a:cxn>
              <a:cxn ang="0">
                <a:pos x="T10" y="T11"/>
              </a:cxn>
            </a:cxnLst>
            <a:rect l="0" t="0" r="r" b="b"/>
            <a:pathLst>
              <a:path w="313" h="367">
                <a:moveTo>
                  <a:pt x="214" y="31"/>
                </a:moveTo>
                <a:cubicBezTo>
                  <a:pt x="126" y="19"/>
                  <a:pt x="44" y="0"/>
                  <a:pt x="22" y="31"/>
                </a:cubicBezTo>
                <a:cubicBezTo>
                  <a:pt x="0" y="62"/>
                  <a:pt x="49" y="182"/>
                  <a:pt x="84" y="218"/>
                </a:cubicBezTo>
                <a:cubicBezTo>
                  <a:pt x="119" y="254"/>
                  <a:pt x="192" y="229"/>
                  <a:pt x="230" y="246"/>
                </a:cubicBezTo>
                <a:cubicBezTo>
                  <a:pt x="268" y="263"/>
                  <a:pt x="313" y="299"/>
                  <a:pt x="310" y="319"/>
                </a:cubicBezTo>
                <a:cubicBezTo>
                  <a:pt x="307" y="339"/>
                  <a:pt x="254" y="355"/>
                  <a:pt x="214" y="367"/>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grpSp>
        <p:nvGrpSpPr>
          <p:cNvPr id="27" name="Group 28"/>
          <p:cNvGrpSpPr>
            <a:grpSpLocks/>
          </p:cNvGrpSpPr>
          <p:nvPr/>
        </p:nvGrpSpPr>
        <p:grpSpPr bwMode="auto">
          <a:xfrm>
            <a:off x="3836894" y="4875120"/>
            <a:ext cx="1752600" cy="1584325"/>
            <a:chOff x="1728" y="1392"/>
            <a:chExt cx="1104" cy="998"/>
          </a:xfrm>
        </p:grpSpPr>
        <p:pic>
          <p:nvPicPr>
            <p:cNvPr id="28" name="Picture 29" descr="HopPin2"/>
            <p:cNvPicPr>
              <a:picLocks noChangeAspect="1" noChangeArrowheads="1"/>
            </p:cNvPicPr>
            <p:nvPr/>
          </p:nvPicPr>
          <p:blipFill>
            <a:blip r:embed="rId8">
              <a:clrChange>
                <a:clrFrom>
                  <a:srgbClr val="FFFFFF"/>
                </a:clrFrom>
                <a:clrTo>
                  <a:srgbClr val="FFFFFF">
                    <a:alpha val="0"/>
                  </a:srgbClr>
                </a:clrTo>
              </a:clrChange>
              <a:lum bright="-48000" contrast="54000"/>
              <a:extLst>
                <a:ext uri="{28A0092B-C50C-407E-A947-70E740481C1C}">
                  <a14:useLocalDpi xmlns:a14="http://schemas.microsoft.com/office/drawing/2010/main" val="0"/>
                </a:ext>
              </a:extLst>
            </a:blip>
            <a:srcRect l="22945" t="30125" r="28107" b="21339"/>
            <a:stretch>
              <a:fillRect/>
            </a:stretch>
          </p:blipFill>
          <p:spPr bwMode="auto">
            <a:xfrm rot="5400000">
              <a:off x="1781" y="1339"/>
              <a:ext cx="99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0" descr="pin"/>
            <p:cNvPicPr>
              <a:picLocks noChangeAspect="1" noChangeArrowheads="1"/>
            </p:cNvPicPr>
            <p:nvPr/>
          </p:nvPicPr>
          <p:blipFill>
            <a:blip r:embed="rId9">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a:stretch>
              <a:fillRect/>
            </a:stretch>
          </p:blipFill>
          <p:spPr bwMode="auto">
            <a:xfrm rot="5400000">
              <a:off x="2165" y="1819"/>
              <a:ext cx="57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1" descr="pin"/>
            <p:cNvPicPr>
              <a:picLocks noChangeAspect="1" noChangeArrowheads="1"/>
            </p:cNvPicPr>
            <p:nvPr/>
          </p:nvPicPr>
          <p:blipFill>
            <a:blip r:embed="rId10">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a:stretch>
              <a:fillRect/>
            </a:stretch>
          </p:blipFill>
          <p:spPr bwMode="auto">
            <a:xfrm rot="16079848" flipV="1">
              <a:off x="1776" y="1824"/>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Freeform 32"/>
          <p:cNvSpPr>
            <a:spLocks/>
          </p:cNvSpPr>
          <p:nvPr/>
        </p:nvSpPr>
        <p:spPr bwMode="auto">
          <a:xfrm>
            <a:off x="5056094" y="4689383"/>
            <a:ext cx="1143000" cy="1892300"/>
          </a:xfrm>
          <a:custGeom>
            <a:avLst/>
            <a:gdLst>
              <a:gd name="T0" fmla="*/ 0 w 720"/>
              <a:gd name="T1" fmla="*/ 232 h 1192"/>
              <a:gd name="T2" fmla="*/ 96 w 720"/>
              <a:gd name="T3" fmla="*/ 40 h 1192"/>
              <a:gd name="T4" fmla="*/ 336 w 720"/>
              <a:gd name="T5" fmla="*/ 88 h 1192"/>
              <a:gd name="T6" fmla="*/ 432 w 720"/>
              <a:gd name="T7" fmla="*/ 568 h 1192"/>
              <a:gd name="T8" fmla="*/ 480 w 720"/>
              <a:gd name="T9" fmla="*/ 1048 h 1192"/>
              <a:gd name="T10" fmla="*/ 720 w 720"/>
              <a:gd name="T11" fmla="*/ 1192 h 1192"/>
            </a:gdLst>
            <a:ahLst/>
            <a:cxnLst>
              <a:cxn ang="0">
                <a:pos x="T0" y="T1"/>
              </a:cxn>
              <a:cxn ang="0">
                <a:pos x="T2" y="T3"/>
              </a:cxn>
              <a:cxn ang="0">
                <a:pos x="T4" y="T5"/>
              </a:cxn>
              <a:cxn ang="0">
                <a:pos x="T6" y="T7"/>
              </a:cxn>
              <a:cxn ang="0">
                <a:pos x="T8" y="T9"/>
              </a:cxn>
              <a:cxn ang="0">
                <a:pos x="T10" y="T11"/>
              </a:cxn>
            </a:cxnLst>
            <a:rect l="0" t="0" r="r" b="b"/>
            <a:pathLst>
              <a:path w="720" h="1192">
                <a:moveTo>
                  <a:pt x="0" y="232"/>
                </a:moveTo>
                <a:cubicBezTo>
                  <a:pt x="20" y="148"/>
                  <a:pt x="40" y="64"/>
                  <a:pt x="96" y="40"/>
                </a:cubicBezTo>
                <a:cubicBezTo>
                  <a:pt x="152" y="16"/>
                  <a:pt x="280" y="0"/>
                  <a:pt x="336" y="88"/>
                </a:cubicBezTo>
                <a:cubicBezTo>
                  <a:pt x="392" y="176"/>
                  <a:pt x="408" y="408"/>
                  <a:pt x="432" y="568"/>
                </a:cubicBezTo>
                <a:cubicBezTo>
                  <a:pt x="456" y="728"/>
                  <a:pt x="432" y="944"/>
                  <a:pt x="480" y="1048"/>
                </a:cubicBezTo>
                <a:cubicBezTo>
                  <a:pt x="528" y="1152"/>
                  <a:pt x="624" y="1172"/>
                  <a:pt x="720" y="1192"/>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sp>
        <p:nvSpPr>
          <p:cNvPr id="32" name="Freeform 33"/>
          <p:cNvSpPr>
            <a:spLocks/>
          </p:cNvSpPr>
          <p:nvPr/>
        </p:nvSpPr>
        <p:spPr bwMode="auto">
          <a:xfrm>
            <a:off x="3430494" y="1827120"/>
            <a:ext cx="1092200" cy="3276600"/>
          </a:xfrm>
          <a:custGeom>
            <a:avLst/>
            <a:gdLst>
              <a:gd name="T0" fmla="*/ 688 w 688"/>
              <a:gd name="T1" fmla="*/ 16 h 2176"/>
              <a:gd name="T2" fmla="*/ 400 w 688"/>
              <a:gd name="T3" fmla="*/ 64 h 2176"/>
              <a:gd name="T4" fmla="*/ 64 w 688"/>
              <a:gd name="T5" fmla="*/ 400 h 2176"/>
              <a:gd name="T6" fmla="*/ 304 w 688"/>
              <a:gd name="T7" fmla="*/ 880 h 2176"/>
              <a:gd name="T8" fmla="*/ 256 w 688"/>
              <a:gd name="T9" fmla="*/ 1552 h 2176"/>
              <a:gd name="T10" fmla="*/ 16 w 688"/>
              <a:gd name="T11" fmla="*/ 1840 h 2176"/>
              <a:gd name="T12" fmla="*/ 352 w 688"/>
              <a:gd name="T13" fmla="*/ 1936 h 2176"/>
              <a:gd name="T14" fmla="*/ 592 w 688"/>
              <a:gd name="T15" fmla="*/ 2176 h 2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8" h="2176">
                <a:moveTo>
                  <a:pt x="688" y="16"/>
                </a:moveTo>
                <a:cubicBezTo>
                  <a:pt x="596" y="8"/>
                  <a:pt x="504" y="0"/>
                  <a:pt x="400" y="64"/>
                </a:cubicBezTo>
                <a:cubicBezTo>
                  <a:pt x="296" y="128"/>
                  <a:pt x="80" y="264"/>
                  <a:pt x="64" y="400"/>
                </a:cubicBezTo>
                <a:cubicBezTo>
                  <a:pt x="48" y="536"/>
                  <a:pt x="272" y="688"/>
                  <a:pt x="304" y="880"/>
                </a:cubicBezTo>
                <a:cubicBezTo>
                  <a:pt x="336" y="1072"/>
                  <a:pt x="304" y="1392"/>
                  <a:pt x="256" y="1552"/>
                </a:cubicBezTo>
                <a:cubicBezTo>
                  <a:pt x="208" y="1712"/>
                  <a:pt x="0" y="1776"/>
                  <a:pt x="16" y="1840"/>
                </a:cubicBezTo>
                <a:cubicBezTo>
                  <a:pt x="32" y="1904"/>
                  <a:pt x="256" y="1880"/>
                  <a:pt x="352" y="1936"/>
                </a:cubicBezTo>
                <a:cubicBezTo>
                  <a:pt x="448" y="1992"/>
                  <a:pt x="520" y="2084"/>
                  <a:pt x="592" y="2176"/>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cs typeface="Arial" charset="0"/>
            </a:endParaRPr>
          </a:p>
        </p:txBody>
      </p:sp>
      <p:pic>
        <p:nvPicPr>
          <p:cNvPr id="33" name="Picture 34"/>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75494" y="4408395"/>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5"/>
          <p:cNvPicPr>
            <a:picLocks noChangeAspect="1" noChangeArrowheads="1"/>
          </p:cNvPicPr>
          <p:nvPr/>
        </p:nvPicPr>
        <p:blipFill>
          <a:blip r:embed="rId12">
            <a:clrChange>
              <a:clrFrom>
                <a:srgbClr val="FEFEFE"/>
              </a:clrFrom>
              <a:clrTo>
                <a:srgbClr val="FEFEFE">
                  <a:alpha val="0"/>
                </a:srgbClr>
              </a:clrTo>
            </a:clrChange>
            <a:lum contrast="18000"/>
            <a:extLst>
              <a:ext uri="{28A0092B-C50C-407E-A947-70E740481C1C}">
                <a14:useLocalDpi xmlns:a14="http://schemas.microsoft.com/office/drawing/2010/main" val="0"/>
              </a:ext>
            </a:extLst>
          </a:blip>
          <a:srcRect/>
          <a:stretch>
            <a:fillRect/>
          </a:stretch>
        </p:blipFill>
        <p:spPr bwMode="auto">
          <a:xfrm>
            <a:off x="7801353" y="4633818"/>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6"/>
          <p:cNvGrpSpPr>
            <a:grpSpLocks/>
          </p:cNvGrpSpPr>
          <p:nvPr/>
        </p:nvGrpSpPr>
        <p:grpSpPr bwMode="auto">
          <a:xfrm rot="-839159">
            <a:off x="10371044" y="5103720"/>
            <a:ext cx="646113" cy="1008063"/>
            <a:chOff x="4752" y="1104"/>
            <a:chExt cx="387" cy="384"/>
          </a:xfrm>
        </p:grpSpPr>
        <p:sp>
          <p:nvSpPr>
            <p:cNvPr id="36" name="Line 37"/>
            <p:cNvSpPr>
              <a:spLocks noChangeShapeType="1"/>
            </p:cNvSpPr>
            <p:nvPr/>
          </p:nvSpPr>
          <p:spPr bwMode="auto">
            <a:xfrm flipH="1" flipV="1">
              <a:off x="4752" y="1104"/>
              <a:ext cx="192" cy="19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8"/>
            <p:cNvSpPr>
              <a:spLocks noChangeShapeType="1"/>
            </p:cNvSpPr>
            <p:nvPr/>
          </p:nvSpPr>
          <p:spPr bwMode="auto">
            <a:xfrm flipH="1" flipV="1">
              <a:off x="4947" y="1296"/>
              <a:ext cx="192" cy="19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Oval 39"/>
          <p:cNvSpPr>
            <a:spLocks noChangeArrowheads="1"/>
          </p:cNvSpPr>
          <p:nvPr/>
        </p:nvSpPr>
        <p:spPr bwMode="auto">
          <a:xfrm>
            <a:off x="10585357" y="5560920"/>
            <a:ext cx="152400" cy="152400"/>
          </a:xfrm>
          <a:prstGeom prst="ellipse">
            <a:avLst/>
          </a:prstGeom>
          <a:solidFill>
            <a:schemeClr val="tx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9" name="Text Box 40"/>
          <p:cNvSpPr txBox="1">
            <a:spLocks noChangeArrowheads="1"/>
          </p:cNvSpPr>
          <p:nvPr/>
        </p:nvSpPr>
        <p:spPr bwMode="auto">
          <a:xfrm>
            <a:off x="8315733" y="6374096"/>
            <a:ext cx="1600200" cy="40011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a:latin typeface="Times New Roman" panose="02020603050405020304" pitchFamily="18" charset="0"/>
                <a:cs typeface="Times New Roman" panose="02020603050405020304" pitchFamily="18" charset="0"/>
              </a:rPr>
              <a:t>Hình 22.1</a:t>
            </a:r>
          </a:p>
        </p:txBody>
      </p:sp>
      <p:sp>
        <p:nvSpPr>
          <p:cNvPr id="40" name="Text Box 53"/>
          <p:cNvSpPr txBox="1">
            <a:spLocks noChangeArrowheads="1"/>
          </p:cNvSpPr>
          <p:nvPr/>
        </p:nvSpPr>
        <p:spPr bwMode="auto">
          <a:xfrm>
            <a:off x="10237694" y="1536608"/>
            <a:ext cx="457200" cy="366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defRPr/>
            </a:pPr>
            <a:r>
              <a:rPr lang="en-US">
                <a:latin typeface="Arial" charset="0"/>
                <a:cs typeface="Arial" charset="0"/>
              </a:rPr>
              <a:t>B</a:t>
            </a:r>
          </a:p>
        </p:txBody>
      </p:sp>
      <p:sp>
        <p:nvSpPr>
          <p:cNvPr id="41" name="Text Box 54"/>
          <p:cNvSpPr txBox="1">
            <a:spLocks noChangeArrowheads="1"/>
          </p:cNvSpPr>
          <p:nvPr/>
        </p:nvSpPr>
        <p:spPr bwMode="auto">
          <a:xfrm>
            <a:off x="4675094" y="1598520"/>
            <a:ext cx="45720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defRPr/>
            </a:pPr>
            <a:r>
              <a:rPr lang="en-US">
                <a:latin typeface="Arial" charset="0"/>
                <a:cs typeface="Arial" charset="0"/>
              </a:rPr>
              <a:t>A</a:t>
            </a:r>
          </a:p>
        </p:txBody>
      </p:sp>
      <p:pic>
        <p:nvPicPr>
          <p:cNvPr id="51" name="Picture 50"/>
          <p:cNvPicPr>
            <a:picLocks noChangeAspect="1"/>
          </p:cNvPicPr>
          <p:nvPr/>
        </p:nvPicPr>
        <p:blipFill>
          <a:blip r:embed="rId13"/>
          <a:stretch>
            <a:fillRect/>
          </a:stretch>
        </p:blipFill>
        <p:spPr>
          <a:xfrm>
            <a:off x="5457413" y="2614247"/>
            <a:ext cx="823118" cy="1123283"/>
          </a:xfrm>
          <a:prstGeom prst="rect">
            <a:avLst/>
          </a:prstGeom>
        </p:spPr>
      </p:pic>
      <p:grpSp>
        <p:nvGrpSpPr>
          <p:cNvPr id="52" name="Group 51"/>
          <p:cNvGrpSpPr/>
          <p:nvPr/>
        </p:nvGrpSpPr>
        <p:grpSpPr>
          <a:xfrm>
            <a:off x="5261130" y="1983345"/>
            <a:ext cx="1188388" cy="1188388"/>
            <a:chOff x="8837588" y="1906817"/>
            <a:chExt cx="2446190" cy="2446190"/>
          </a:xfrm>
        </p:grpSpPr>
        <p:sp>
          <p:nvSpPr>
            <p:cNvPr id="53" name="Oval 52"/>
            <p:cNvSpPr/>
            <p:nvPr/>
          </p:nvSpPr>
          <p:spPr>
            <a:xfrm>
              <a:off x="8837588" y="1906817"/>
              <a:ext cx="2446190" cy="24461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14"/>
            <a:stretch>
              <a:fillRect/>
            </a:stretch>
          </p:blipFill>
          <p:spPr>
            <a:xfrm rot="16200000">
              <a:off x="9876263" y="1929611"/>
              <a:ext cx="368840" cy="2446189"/>
            </a:xfrm>
            <a:prstGeom prst="rect">
              <a:avLst/>
            </a:prstGeom>
          </p:spPr>
        </p:pic>
      </p:grpSp>
      <p:sp>
        <p:nvSpPr>
          <p:cNvPr id="56" name="Text Box 14"/>
          <p:cNvSpPr txBox="1">
            <a:spLocks noChangeArrowheads="1"/>
          </p:cNvSpPr>
          <p:nvPr/>
        </p:nvSpPr>
        <p:spPr bwMode="auto">
          <a:xfrm>
            <a:off x="1941595" y="12091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a:solidFill>
                  <a:srgbClr val="0000FF"/>
                </a:solidFill>
                <a:latin typeface="Times New Roman" panose="02020603050405020304" pitchFamily="18" charset="0"/>
                <a:cs typeface="Times New Roman" panose="02020603050405020304" pitchFamily="18" charset="0"/>
              </a:rPr>
              <a:t>BÀI 22: DỤNG TỪ CỦA DÒNG ĐIỆN - TỪ TRƯỜNG</a:t>
            </a:r>
            <a:r>
              <a:rPr lang="en-US" sz="2800">
                <a:latin typeface="Times New Roman" panose="02020603050405020304" pitchFamily="18" charset="0"/>
                <a:cs typeface="Times New Roman" panose="02020603050405020304" pitchFamily="18" charset="0"/>
              </a:rPr>
              <a:t> </a:t>
            </a:r>
          </a:p>
        </p:txBody>
      </p:sp>
      <p:pic>
        <p:nvPicPr>
          <p:cNvPr id="57" name="Picture 5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134" y="-216123"/>
            <a:ext cx="1976718" cy="1976718"/>
          </a:xfrm>
          <a:prstGeom prst="rect">
            <a:avLst/>
          </a:prstGeom>
        </p:spPr>
      </p:pic>
      <p:grpSp>
        <p:nvGrpSpPr>
          <p:cNvPr id="46" name="Group 36"/>
          <p:cNvGrpSpPr>
            <a:grpSpLocks/>
          </p:cNvGrpSpPr>
          <p:nvPr/>
        </p:nvGrpSpPr>
        <p:grpSpPr bwMode="auto">
          <a:xfrm rot="2432942">
            <a:off x="10368613" y="5103776"/>
            <a:ext cx="646113" cy="1008063"/>
            <a:chOff x="4752" y="1104"/>
            <a:chExt cx="387" cy="384"/>
          </a:xfrm>
        </p:grpSpPr>
        <p:sp>
          <p:nvSpPr>
            <p:cNvPr id="47" name="Line 37"/>
            <p:cNvSpPr>
              <a:spLocks noChangeShapeType="1"/>
            </p:cNvSpPr>
            <p:nvPr/>
          </p:nvSpPr>
          <p:spPr bwMode="auto">
            <a:xfrm flipH="1" flipV="1">
              <a:off x="4752" y="1104"/>
              <a:ext cx="192" cy="19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38"/>
            <p:cNvSpPr>
              <a:spLocks noChangeShapeType="1"/>
            </p:cNvSpPr>
            <p:nvPr/>
          </p:nvSpPr>
          <p:spPr bwMode="auto">
            <a:xfrm flipH="1" flipV="1">
              <a:off x="4947" y="1296"/>
              <a:ext cx="192" cy="19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96920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56"/>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ox(out)">
                                      <p:cBhvr>
                                        <p:cTn id="11" dur="500"/>
                                        <p:tgtEl>
                                          <p:spTgt spid="4">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5"/>
                                        </p:tgtEl>
                                        <p:attrNameLst>
                                          <p:attrName>style.visibility</p:attrName>
                                        </p:attrNameLst>
                                      </p:cBhvr>
                                      <p:to>
                                        <p:strVal val="visible"/>
                                      </p:to>
                                    </p:set>
                                    <p:anim calcmode="discrete" valueType="clr">
                                      <p:cBhvr override="childStyle">
                                        <p:cTn id="16"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5"/>
                                        </p:tgtEl>
                                        <p:attrNameLst>
                                          <p:attrName>fillcolor</p:attrName>
                                        </p:attrNameLst>
                                      </p:cBhvr>
                                      <p:tavLst>
                                        <p:tav tm="0">
                                          <p:val>
                                            <p:clrVal>
                                              <a:schemeClr val="accent2"/>
                                            </p:clrVal>
                                          </p:val>
                                        </p:tav>
                                        <p:tav tm="50000">
                                          <p:val>
                                            <p:clrVal>
                                              <a:schemeClr val="hlink"/>
                                            </p:clrVal>
                                          </p:val>
                                        </p:tav>
                                      </p:tavLst>
                                    </p:anim>
                                    <p:set>
                                      <p:cBhvr>
                                        <p:cTn id="18" dur="80"/>
                                        <p:tgtEl>
                                          <p:spTgt spid="5"/>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barn(inVertical)">
                                      <p:cBhvr>
                                        <p:cTn id="64" dur="500"/>
                                        <p:tgtEl>
                                          <p:spTgt spid="3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barn(inVertical)">
                                      <p:cBhvr>
                                        <p:cTn id="72" dur="500"/>
                                        <p:tgtEl>
                                          <p:spTgt spid="39"/>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barn(inVertical)">
                                      <p:cBhvr>
                                        <p:cTn id="75" dur="500"/>
                                        <p:tgtEl>
                                          <p:spTgt spid="4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arn(inVertical)">
                                      <p:cBhvr>
                                        <p:cTn id="78" dur="500"/>
                                        <p:tgtEl>
                                          <p:spTgt spid="41"/>
                                        </p:tgtEl>
                                      </p:cBhvr>
                                    </p:animEffect>
                                  </p:childTnLst>
                                </p:cTn>
                              </p:par>
                              <p:par>
                                <p:cTn id="79" presetID="16" presetClass="entr" presetSubtype="21"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barn(inVertical)">
                                      <p:cBhvr>
                                        <p:cTn id="81" dur="500"/>
                                        <p:tgtEl>
                                          <p:spTgt spid="51"/>
                                        </p:tgtEl>
                                      </p:cBhvr>
                                    </p:animEffect>
                                  </p:childTnLst>
                                </p:cTn>
                              </p:par>
                              <p:par>
                                <p:cTn id="82" presetID="16" presetClass="entr" presetSubtype="21" fill="hold"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barn(inVertical)">
                                      <p:cBhvr>
                                        <p:cTn id="84" dur="500"/>
                                        <p:tgtEl>
                                          <p:spTgt spid="52"/>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xit" presetSubtype="21" fill="hold" nodeType="clickEffect">
                                  <p:stCondLst>
                                    <p:cond delay="0"/>
                                  </p:stCondLst>
                                  <p:childTnLst>
                                    <p:animEffect transition="out" filter="barn(inVertical)">
                                      <p:cBhvr>
                                        <p:cTn id="88" dur="500"/>
                                        <p:tgtEl>
                                          <p:spTgt spid="33"/>
                                        </p:tgtEl>
                                      </p:cBhvr>
                                    </p:animEffect>
                                    <p:set>
                                      <p:cBhvr>
                                        <p:cTn id="89" dur="1" fill="hold">
                                          <p:stCondLst>
                                            <p:cond delay="499"/>
                                          </p:stCondLst>
                                        </p:cTn>
                                        <p:tgtEl>
                                          <p:spTgt spid="33"/>
                                        </p:tgtEl>
                                        <p:attrNameLst>
                                          <p:attrName>style.visibility</p:attrName>
                                        </p:attrNameLst>
                                      </p:cBhvr>
                                      <p:to>
                                        <p:strVal val="hidden"/>
                                      </p:to>
                                    </p:set>
                                  </p:childTnLst>
                                </p:cTn>
                              </p:par>
                              <p:par>
                                <p:cTn id="90" presetID="16" presetClass="entr" presetSubtype="21"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barn(inVertical)">
                                      <p:cBhvr>
                                        <p:cTn id="92" dur="500"/>
                                        <p:tgtEl>
                                          <p:spTgt spid="34"/>
                                        </p:tgtEl>
                                      </p:cBhvr>
                                    </p:animEffect>
                                  </p:childTnLst>
                                </p:cTn>
                              </p:par>
                              <p:par>
                                <p:cTn id="93" presetID="10" presetClass="exit" presetSubtype="0" fill="hold" nodeType="withEffect">
                                  <p:stCondLst>
                                    <p:cond delay="0"/>
                                  </p:stCondLst>
                                  <p:childTnLst>
                                    <p:animEffect transition="out" filter="fade">
                                      <p:cBhvr>
                                        <p:cTn id="94" dur="500"/>
                                        <p:tgtEl>
                                          <p:spTgt spid="35"/>
                                        </p:tgtEl>
                                      </p:cBhvr>
                                    </p:animEffect>
                                    <p:set>
                                      <p:cBhvr>
                                        <p:cTn id="95" dur="1" fill="hold">
                                          <p:stCondLst>
                                            <p:cond delay="499"/>
                                          </p:stCondLst>
                                        </p:cTn>
                                        <p:tgtEl>
                                          <p:spTgt spid="35"/>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circle(in)">
                                      <p:cBhvr>
                                        <p:cTn id="100" dur="2000"/>
                                        <p:tgtEl>
                                          <p:spTgt spid="46"/>
                                        </p:tgtEl>
                                      </p:cBhvr>
                                    </p:animEffect>
                                  </p:childTnLst>
                                </p:cTn>
                              </p:par>
                              <p:par>
                                <p:cTn id="101" presetID="8" presetClass="emph" presetSubtype="0" fill="hold" nodeType="withEffect">
                                  <p:stCondLst>
                                    <p:cond delay="0"/>
                                  </p:stCondLst>
                                  <p:childTnLst>
                                    <p:animRot by="-1680000">
                                      <p:cBhvr>
                                        <p:cTn id="102" dur="750" fill="hold"/>
                                        <p:tgtEl>
                                          <p:spTgt spid="52"/>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nodeType="clickEffect">
                                  <p:stCondLst>
                                    <p:cond delay="0"/>
                                  </p:stCondLst>
                                  <p:childTnLst>
                                    <p:animMotion origin="layout" path="M -2.08333E-7 -2.96296E-6 L 0.28542 -0.00694 " pathEditMode="relative" rAng="0" ptsTypes="AA">
                                      <p:cBhvr>
                                        <p:cTn id="106" dur="2000" fill="hold"/>
                                        <p:tgtEl>
                                          <p:spTgt spid="51"/>
                                        </p:tgtEl>
                                        <p:attrNameLst>
                                          <p:attrName>ppt_x</p:attrName>
                                          <p:attrName>ppt_y</p:attrName>
                                        </p:attrNameLst>
                                      </p:cBhvr>
                                      <p:rCtr x="14271" y="-347"/>
                                    </p:animMotion>
                                  </p:childTnLst>
                                </p:cTn>
                              </p:par>
                              <p:par>
                                <p:cTn id="107" presetID="42" presetClass="path" presetSubtype="0" accel="50000" decel="50000" fill="hold" nodeType="withEffect">
                                  <p:stCondLst>
                                    <p:cond delay="0"/>
                                  </p:stCondLst>
                                  <p:childTnLst>
                                    <p:animMotion origin="layout" path="M 1.66667E-6 -4.44444E-6 L 0.28776 -0.00648 " pathEditMode="relative" rAng="0" ptsTypes="AA">
                                      <p:cBhvr>
                                        <p:cTn id="108" dur="2000" fill="hold"/>
                                        <p:tgtEl>
                                          <p:spTgt spid="52"/>
                                        </p:tgtEl>
                                        <p:attrNameLst>
                                          <p:attrName>ppt_x</p:attrName>
                                          <p:attrName>ppt_y</p:attrName>
                                        </p:attrNameLst>
                                      </p:cBhvr>
                                      <p:rCtr x="14388"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animBg="1"/>
      <p:bldP spid="23" grpId="0" animBg="1"/>
      <p:bldP spid="24" grpId="0" animBg="1"/>
      <p:bldP spid="25" grpId="0" animBg="1"/>
      <p:bldP spid="26" grpId="0" animBg="1"/>
      <p:bldP spid="31" grpId="0" animBg="1"/>
      <p:bldP spid="32" grpId="0" animBg="1"/>
      <p:bldP spid="38" grpId="0" animBg="1"/>
      <p:bldP spid="39" grpId="0"/>
      <p:bldP spid="40" grpId="0"/>
      <p:bldP spid="41"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349188" y="1042895"/>
            <a:ext cx="2469009" cy="46166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FF0000"/>
                </a:solidFill>
                <a:latin typeface="Times New Roman" panose="02020603050405020304" pitchFamily="18" charset="0"/>
              </a:rPr>
              <a:t>II. TỪ TRƯỜNG</a:t>
            </a:r>
          </a:p>
        </p:txBody>
      </p:sp>
      <p:sp>
        <p:nvSpPr>
          <p:cNvPr id="6" name="Text Box 11"/>
          <p:cNvSpPr txBox="1">
            <a:spLocks noChangeArrowheads="1"/>
          </p:cNvSpPr>
          <p:nvPr/>
        </p:nvSpPr>
        <p:spPr bwMode="auto">
          <a:xfrm>
            <a:off x="1532196" y="2017541"/>
            <a:ext cx="9820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b="0">
                <a:latin typeface="Times New Roman" panose="02020603050405020304" pitchFamily="18" charset="0"/>
                <a:cs typeface="Times New Roman" panose="02020603050405020304" pitchFamily="18" charset="0"/>
              </a:rPr>
              <a:t>C2: Có hiện t</a:t>
            </a:r>
            <a:r>
              <a:rPr lang="vi-VN" sz="2400" b="0">
                <a:latin typeface="Times New Roman" panose="02020603050405020304" pitchFamily="18" charset="0"/>
                <a:cs typeface="Times New Roman" panose="02020603050405020304" pitchFamily="18" charset="0"/>
              </a:rPr>
              <a:t>ư</a:t>
            </a:r>
            <a:r>
              <a:rPr lang="en-US" sz="2400" b="0">
                <a:latin typeface="Times New Roman" panose="02020603050405020304" pitchFamily="18" charset="0"/>
                <a:cs typeface="Times New Roman" panose="02020603050405020304" pitchFamily="18" charset="0"/>
              </a:rPr>
              <a:t>ợng gì xảy ra với kim nam châm?</a:t>
            </a:r>
          </a:p>
        </p:txBody>
      </p:sp>
      <p:sp>
        <p:nvSpPr>
          <p:cNvPr id="7" name="Text Box 59"/>
          <p:cNvSpPr txBox="1">
            <a:spLocks noChangeArrowheads="1"/>
          </p:cNvSpPr>
          <p:nvPr/>
        </p:nvSpPr>
        <p:spPr bwMode="auto">
          <a:xfrm>
            <a:off x="1532196" y="3449343"/>
            <a:ext cx="10073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b="0">
                <a:latin typeface="Times New Roman" panose="02020603050405020304" pitchFamily="18" charset="0"/>
                <a:cs typeface="Times New Roman" panose="02020603050405020304" pitchFamily="18" charset="0"/>
              </a:rPr>
              <a:t>C3: Ở mỗi vị trí, sau khi nam châm </a:t>
            </a:r>
            <a:r>
              <a:rPr lang="vi-VN" sz="2400" b="0">
                <a:latin typeface="Times New Roman" panose="02020603050405020304" pitchFamily="18" charset="0"/>
                <a:cs typeface="Times New Roman" panose="02020603050405020304" pitchFamily="18" charset="0"/>
              </a:rPr>
              <a:t>đ</a:t>
            </a:r>
            <a:r>
              <a:rPr lang="en-US" sz="2400" b="0">
                <a:latin typeface="Times New Roman" panose="02020603050405020304" pitchFamily="18" charset="0"/>
                <a:cs typeface="Times New Roman" panose="02020603050405020304" pitchFamily="18" charset="0"/>
              </a:rPr>
              <a:t>ã </a:t>
            </a:r>
            <a:r>
              <a:rPr lang="vi-VN" sz="2400" b="0">
                <a:latin typeface="Times New Roman" panose="02020603050405020304" pitchFamily="18" charset="0"/>
                <a:cs typeface="Times New Roman" panose="02020603050405020304" pitchFamily="18" charset="0"/>
              </a:rPr>
              <a:t>đ</a:t>
            </a:r>
            <a:r>
              <a:rPr lang="en-US" sz="2400" b="0">
                <a:latin typeface="Times New Roman" panose="02020603050405020304" pitchFamily="18" charset="0"/>
                <a:cs typeface="Times New Roman" panose="02020603050405020304" pitchFamily="18" charset="0"/>
              </a:rPr>
              <a:t>ứng yên, xoay cho nó lệch khỏi h</a:t>
            </a:r>
            <a:r>
              <a:rPr lang="vi-VN" sz="2400" b="0">
                <a:latin typeface="Times New Roman" panose="02020603050405020304" pitchFamily="18" charset="0"/>
                <a:cs typeface="Times New Roman" panose="02020603050405020304" pitchFamily="18" charset="0"/>
              </a:rPr>
              <a:t>ư</a:t>
            </a:r>
            <a:r>
              <a:rPr lang="en-US" sz="2400" b="0">
                <a:latin typeface="Times New Roman" panose="02020603050405020304" pitchFamily="18" charset="0"/>
                <a:cs typeface="Times New Roman" panose="02020603050405020304" pitchFamily="18" charset="0"/>
              </a:rPr>
              <a:t>ớng vừa xác </a:t>
            </a:r>
            <a:r>
              <a:rPr lang="vi-VN" sz="2400" b="0">
                <a:latin typeface="Times New Roman" panose="02020603050405020304" pitchFamily="18" charset="0"/>
                <a:cs typeface="Times New Roman" panose="02020603050405020304" pitchFamily="18" charset="0"/>
              </a:rPr>
              <a:t>đ</a:t>
            </a:r>
            <a:r>
              <a:rPr lang="en-US" sz="2400" b="0">
                <a:latin typeface="Times New Roman" panose="02020603050405020304" pitchFamily="18" charset="0"/>
                <a:cs typeface="Times New Roman" panose="02020603050405020304" pitchFamily="18" charset="0"/>
              </a:rPr>
              <a:t>ịnh, buông tay. Nhận xét h</a:t>
            </a:r>
            <a:r>
              <a:rPr lang="vi-VN" sz="2400" b="0">
                <a:latin typeface="Times New Roman" panose="02020603050405020304" pitchFamily="18" charset="0"/>
                <a:cs typeface="Times New Roman" panose="02020603050405020304" pitchFamily="18" charset="0"/>
              </a:rPr>
              <a:t>ư</a:t>
            </a:r>
            <a:r>
              <a:rPr lang="en-US" sz="2400" b="0">
                <a:latin typeface="Times New Roman" panose="02020603050405020304" pitchFamily="18" charset="0"/>
                <a:cs typeface="Times New Roman" panose="02020603050405020304" pitchFamily="18" charset="0"/>
              </a:rPr>
              <a:t>ớng của kim nam châm sau khi </a:t>
            </a:r>
            <a:r>
              <a:rPr lang="vi-VN" sz="2400" b="0">
                <a:latin typeface="Times New Roman" panose="02020603050405020304" pitchFamily="18" charset="0"/>
                <a:cs typeface="Times New Roman" panose="02020603050405020304" pitchFamily="18" charset="0"/>
              </a:rPr>
              <a:t>đ</a:t>
            </a:r>
            <a:r>
              <a:rPr lang="en-US" sz="2400" b="0">
                <a:latin typeface="Times New Roman" panose="02020603050405020304" pitchFamily="18" charset="0"/>
                <a:cs typeface="Times New Roman" panose="02020603050405020304" pitchFamily="18" charset="0"/>
              </a:rPr>
              <a:t>ã trở lại vị trí cân bằng.</a:t>
            </a:r>
          </a:p>
        </p:txBody>
      </p:sp>
      <p:sp>
        <p:nvSpPr>
          <p:cNvPr id="8" name="Rectangle 2"/>
          <p:cNvSpPr>
            <a:spLocks noChangeArrowheads="1"/>
          </p:cNvSpPr>
          <p:nvPr/>
        </p:nvSpPr>
        <p:spPr bwMode="auto">
          <a:xfrm>
            <a:off x="2583692" y="2559120"/>
            <a:ext cx="8140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en-US" sz="2400" b="0">
                <a:solidFill>
                  <a:srgbClr val="0000FF"/>
                </a:solidFill>
                <a:latin typeface="Times New Roman" panose="02020603050405020304" pitchFamily="18" charset="0"/>
                <a:cs typeface="Times New Roman" panose="02020603050405020304" pitchFamily="18" charset="0"/>
              </a:rPr>
              <a:t>Kim nam châm lệch khỏi hướng Nam – Bắc.</a:t>
            </a:r>
          </a:p>
        </p:txBody>
      </p:sp>
      <p:sp>
        <p:nvSpPr>
          <p:cNvPr id="9" name="Text Box 67"/>
          <p:cNvSpPr txBox="1">
            <a:spLocks noChangeArrowheads="1"/>
          </p:cNvSpPr>
          <p:nvPr/>
        </p:nvSpPr>
        <p:spPr bwMode="auto">
          <a:xfrm>
            <a:off x="2583692" y="4649672"/>
            <a:ext cx="7362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b="0">
                <a:solidFill>
                  <a:srgbClr val="0000CC"/>
                </a:solidFill>
                <a:latin typeface="Times New Roman" panose="02020603050405020304" pitchFamily="18" charset="0"/>
                <a:cs typeface="Times New Roman" panose="02020603050405020304" pitchFamily="18" charset="0"/>
              </a:rPr>
              <a:t>Kim nam châm luôn luôn chỉ một h</a:t>
            </a:r>
            <a:r>
              <a:rPr lang="vi-VN" sz="2400" b="0">
                <a:solidFill>
                  <a:srgbClr val="0000CC"/>
                </a:solidFill>
                <a:latin typeface="Times New Roman" panose="02020603050405020304" pitchFamily="18" charset="0"/>
                <a:cs typeface="Times New Roman" panose="02020603050405020304" pitchFamily="18" charset="0"/>
              </a:rPr>
              <a:t>ư</a:t>
            </a:r>
            <a:r>
              <a:rPr lang="en-US" sz="2400" b="0">
                <a:solidFill>
                  <a:srgbClr val="0000CC"/>
                </a:solidFill>
                <a:latin typeface="Times New Roman" panose="02020603050405020304" pitchFamily="18" charset="0"/>
                <a:cs typeface="Times New Roman" panose="02020603050405020304" pitchFamily="18" charset="0"/>
              </a:rPr>
              <a:t>ớng xác </a:t>
            </a:r>
            <a:r>
              <a:rPr lang="vi-VN" sz="2400" b="0">
                <a:solidFill>
                  <a:srgbClr val="0000CC"/>
                </a:solidFill>
                <a:latin typeface="Times New Roman" panose="02020603050405020304" pitchFamily="18" charset="0"/>
                <a:cs typeface="Times New Roman" panose="02020603050405020304" pitchFamily="18" charset="0"/>
              </a:rPr>
              <a:t>đ</a:t>
            </a:r>
            <a:r>
              <a:rPr lang="en-US" sz="2400" b="0">
                <a:solidFill>
                  <a:srgbClr val="0000CC"/>
                </a:solidFill>
                <a:latin typeface="Times New Roman" panose="02020603050405020304" pitchFamily="18" charset="0"/>
                <a:cs typeface="Times New Roman" panose="02020603050405020304" pitchFamily="18" charset="0"/>
              </a:rPr>
              <a:t>ịnh</a:t>
            </a:r>
          </a:p>
        </p:txBody>
      </p:sp>
      <p:sp>
        <p:nvSpPr>
          <p:cNvPr id="14" name="Text Box 11"/>
          <p:cNvSpPr txBox="1">
            <a:spLocks noChangeArrowheads="1"/>
          </p:cNvSpPr>
          <p:nvPr/>
        </p:nvSpPr>
        <p:spPr bwMode="auto">
          <a:xfrm>
            <a:off x="1349188" y="1436595"/>
            <a:ext cx="4572000" cy="466725"/>
          </a:xfrm>
          <a:prstGeom prst="rect">
            <a:avLst/>
          </a:prstGeom>
          <a:noFill/>
          <a:ln w="9525">
            <a:solidFill>
              <a:schemeClr val="bg1"/>
            </a:solidFill>
            <a:miter lim="800000"/>
            <a:headEnd/>
            <a:tailEnd/>
          </a:ln>
          <a:effec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33CC"/>
                </a:solidFill>
                <a:latin typeface="Times New Roman" panose="02020603050405020304" pitchFamily="18" charset="0"/>
                <a:cs typeface="Times New Roman" panose="02020603050405020304" pitchFamily="18" charset="0"/>
              </a:rPr>
              <a:t>1- Thí nghiệm: </a:t>
            </a:r>
          </a:p>
        </p:txBody>
      </p:sp>
      <p:sp>
        <p:nvSpPr>
          <p:cNvPr id="15" name="Text Box 14"/>
          <p:cNvSpPr txBox="1">
            <a:spLocks noChangeArrowheads="1"/>
          </p:cNvSpPr>
          <p:nvPr/>
        </p:nvSpPr>
        <p:spPr bwMode="auto">
          <a:xfrm>
            <a:off x="1941595" y="12091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a:solidFill>
                  <a:srgbClr val="0000FF"/>
                </a:solidFill>
                <a:latin typeface="Times New Roman" panose="02020603050405020304" pitchFamily="18" charset="0"/>
                <a:cs typeface="Times New Roman" panose="02020603050405020304" pitchFamily="18" charset="0"/>
              </a:rPr>
              <a:t>BÀI 22: DỤNG TỪ CỦA DÒNG ĐIỆN - TỪ TRƯỜNG</a:t>
            </a:r>
            <a:r>
              <a:rPr lang="en-US" sz="2800">
                <a:latin typeface="Times New Roman" panose="02020603050405020304" pitchFamily="18" charset="0"/>
                <a:cs typeface="Times New Roman" panose="02020603050405020304" pitchFamily="18" charset="0"/>
              </a:rPr>
              <a:t> </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34" y="-216123"/>
            <a:ext cx="1976718" cy="1976718"/>
          </a:xfrm>
          <a:prstGeom prst="rect">
            <a:avLst/>
          </a:prstGeom>
        </p:spPr>
      </p:pic>
    </p:spTree>
    <p:extLst>
      <p:ext uri="{BB962C8B-B14F-4D97-AF65-F5344CB8AC3E}">
        <p14:creationId xmlns:p14="http://schemas.microsoft.com/office/powerpoint/2010/main" val="159694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1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arn(inVertical)">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349188" y="1436595"/>
            <a:ext cx="4572000" cy="466725"/>
          </a:xfrm>
          <a:prstGeom prst="rect">
            <a:avLst/>
          </a:prstGeom>
          <a:noFill/>
          <a:ln w="9525">
            <a:solidFill>
              <a:schemeClr val="bg1"/>
            </a:solidFill>
            <a:miter lim="800000"/>
            <a:headEnd/>
            <a:tailEnd/>
          </a:ln>
          <a:effec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33CC"/>
                </a:solidFill>
                <a:latin typeface="Times New Roman" panose="02020603050405020304" pitchFamily="18" charset="0"/>
                <a:cs typeface="Times New Roman" panose="02020603050405020304" pitchFamily="18" charset="0"/>
              </a:rPr>
              <a:t>2. Kết luận: </a:t>
            </a:r>
          </a:p>
        </p:txBody>
      </p:sp>
      <p:sp>
        <p:nvSpPr>
          <p:cNvPr id="5" name="Text Box 3"/>
          <p:cNvSpPr txBox="1">
            <a:spLocks noChangeArrowheads="1"/>
          </p:cNvSpPr>
          <p:nvPr/>
        </p:nvSpPr>
        <p:spPr bwMode="auto">
          <a:xfrm>
            <a:off x="1349188" y="1042895"/>
            <a:ext cx="2469009" cy="46166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FF0000"/>
                </a:solidFill>
                <a:latin typeface="Times New Roman" panose="02020603050405020304" pitchFamily="18" charset="0"/>
              </a:rPr>
              <a:t>II. TỪ TRƯỜNG</a:t>
            </a:r>
          </a:p>
        </p:txBody>
      </p:sp>
      <p:sp>
        <p:nvSpPr>
          <p:cNvPr id="10" name="Text Box 67"/>
          <p:cNvSpPr txBox="1">
            <a:spLocks noChangeArrowheads="1"/>
          </p:cNvSpPr>
          <p:nvPr/>
        </p:nvSpPr>
        <p:spPr bwMode="auto">
          <a:xfrm>
            <a:off x="1349188" y="2040987"/>
            <a:ext cx="101042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b="0">
                <a:latin typeface="Times New Roman" panose="02020603050405020304" pitchFamily="18" charset="0"/>
                <a:cs typeface="Times New Roman" panose="02020603050405020304" pitchFamily="18" charset="0"/>
              </a:rPr>
              <a:t>Không gian xung quanh nam châm, xung quanh dòng điện đều có khả năng tác dụng lực từ lên kim nam châm đặt trong nó. </a:t>
            </a:r>
            <a:endParaRPr lang="en-US" sz="2400">
              <a:latin typeface="Times New Roman" panose="02020603050405020304" pitchFamily="18" charset="0"/>
              <a:cs typeface="Times New Roman" panose="02020603050405020304" pitchFamily="18" charset="0"/>
            </a:endParaRPr>
          </a:p>
        </p:txBody>
      </p:sp>
      <p:sp>
        <p:nvSpPr>
          <p:cNvPr id="11" name="Text Box 67"/>
          <p:cNvSpPr txBox="1">
            <a:spLocks noChangeArrowheads="1"/>
          </p:cNvSpPr>
          <p:nvPr/>
        </p:nvSpPr>
        <p:spPr bwMode="auto">
          <a:xfrm>
            <a:off x="1349188" y="3009651"/>
            <a:ext cx="101042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b="0">
                <a:latin typeface="Times New Roman" panose="02020603050405020304" pitchFamily="18" charset="0"/>
                <a:cs typeface="Times New Roman" panose="02020603050405020304" pitchFamily="18" charset="0"/>
              </a:rPr>
              <a:t>Ta nói, trong không gian đó có </a:t>
            </a:r>
            <a:r>
              <a:rPr lang="en-US" sz="2400">
                <a:latin typeface="Times New Roman" panose="02020603050405020304" pitchFamily="18" charset="0"/>
                <a:cs typeface="Times New Roman" panose="02020603050405020304" pitchFamily="18" charset="0"/>
              </a:rPr>
              <a:t>từ trường</a:t>
            </a:r>
            <a:r>
              <a:rPr lang="en-US" sz="2400" b="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p>
        </p:txBody>
      </p:sp>
      <p:sp>
        <p:nvSpPr>
          <p:cNvPr id="12" name="Text Box 68"/>
          <p:cNvSpPr txBox="1">
            <a:spLocks noChangeArrowheads="1"/>
          </p:cNvSpPr>
          <p:nvPr/>
        </p:nvSpPr>
        <p:spPr bwMode="auto">
          <a:xfrm>
            <a:off x="1349188" y="3608983"/>
            <a:ext cx="10452681" cy="83099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defRPr/>
            </a:pPr>
            <a:r>
              <a:rPr lang="en-US" sz="2400" b="0">
                <a:latin typeface="Times New Roman" panose="02020603050405020304" pitchFamily="18" charset="0"/>
                <a:cs typeface="Times New Roman" panose="02020603050405020304" pitchFamily="18" charset="0"/>
              </a:rPr>
              <a:t>Tại mỗi vị trí nhất định trong từ trường của thanh nam châm hoặc của dòng điện, kim nam châm đều chỉ một hướng xác định</a:t>
            </a:r>
          </a:p>
        </p:txBody>
      </p:sp>
      <p:sp>
        <p:nvSpPr>
          <p:cNvPr id="13" name="Text Box 14"/>
          <p:cNvSpPr txBox="1">
            <a:spLocks noChangeArrowheads="1"/>
          </p:cNvSpPr>
          <p:nvPr/>
        </p:nvSpPr>
        <p:spPr bwMode="auto">
          <a:xfrm>
            <a:off x="1941595" y="12091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a:solidFill>
                  <a:srgbClr val="0000FF"/>
                </a:solidFill>
                <a:latin typeface="Times New Roman" panose="02020603050405020304" pitchFamily="18" charset="0"/>
                <a:cs typeface="Times New Roman" panose="02020603050405020304" pitchFamily="18" charset="0"/>
              </a:rPr>
              <a:t>BÀI 22: DỤNG TỪ CỦA DÒNG ĐIỆN - TỪ TRƯỜNG</a:t>
            </a:r>
            <a:r>
              <a:rPr lang="en-US" sz="2800">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34" y="-216123"/>
            <a:ext cx="1976718" cy="1976718"/>
          </a:xfrm>
          <a:prstGeom prst="rect">
            <a:avLst/>
          </a:prstGeom>
        </p:spPr>
      </p:pic>
    </p:spTree>
    <p:extLst>
      <p:ext uri="{BB962C8B-B14F-4D97-AF65-F5344CB8AC3E}">
        <p14:creationId xmlns:p14="http://schemas.microsoft.com/office/powerpoint/2010/main" val="82909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13"/>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349188" y="1436595"/>
            <a:ext cx="4572000" cy="466725"/>
          </a:xfrm>
          <a:prstGeom prst="rect">
            <a:avLst/>
          </a:prstGeom>
          <a:noFill/>
          <a:ln w="9525">
            <a:solidFill>
              <a:schemeClr val="bg1"/>
            </a:solidFill>
            <a:miter lim="800000"/>
            <a:headEnd/>
            <a:tailEnd/>
          </a:ln>
          <a:effec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33CC"/>
                </a:solidFill>
                <a:latin typeface="Times New Roman" panose="02020603050405020304" pitchFamily="18" charset="0"/>
                <a:cs typeface="Times New Roman" panose="02020603050405020304" pitchFamily="18" charset="0"/>
              </a:rPr>
              <a:t>3. Cách nhận biết từ trường</a:t>
            </a:r>
          </a:p>
        </p:txBody>
      </p:sp>
      <p:sp>
        <p:nvSpPr>
          <p:cNvPr id="5" name="Text Box 3"/>
          <p:cNvSpPr txBox="1">
            <a:spLocks noChangeArrowheads="1"/>
          </p:cNvSpPr>
          <p:nvPr/>
        </p:nvSpPr>
        <p:spPr bwMode="auto">
          <a:xfrm>
            <a:off x="1349188" y="1042895"/>
            <a:ext cx="2469009" cy="46166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FF0000"/>
                </a:solidFill>
                <a:latin typeface="Times New Roman" panose="02020603050405020304" pitchFamily="18" charset="0"/>
              </a:rPr>
              <a:t>II. TỪ TRƯỜNG</a:t>
            </a:r>
          </a:p>
        </p:txBody>
      </p:sp>
      <p:sp>
        <p:nvSpPr>
          <p:cNvPr id="6" name="Text Box 64"/>
          <p:cNvSpPr txBox="1">
            <a:spLocks noChangeArrowheads="1"/>
          </p:cNvSpPr>
          <p:nvPr/>
        </p:nvSpPr>
        <p:spPr bwMode="auto">
          <a:xfrm>
            <a:off x="1425388" y="2678020"/>
            <a:ext cx="10180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2400" b="0">
                <a:solidFill>
                  <a:srgbClr val="0000FF"/>
                </a:solidFill>
                <a:latin typeface="Times New Roman" panose="02020603050405020304" pitchFamily="18" charset="0"/>
                <a:cs typeface="Times New Roman" panose="02020603050405020304" pitchFamily="18" charset="0"/>
              </a:rPr>
              <a:t>- </a:t>
            </a:r>
            <a:r>
              <a:rPr lang="en-US" sz="2400" b="0">
                <a:latin typeface="Times New Roman" panose="02020603050405020304" pitchFamily="18" charset="0"/>
                <a:cs typeface="Times New Roman" panose="02020603050405020304" pitchFamily="18" charset="0"/>
              </a:rPr>
              <a:t>Nơi nào trong không gian có lực từ tác dụng lên kim nam châm thì nơi đó có từ trường.</a:t>
            </a:r>
          </a:p>
        </p:txBody>
      </p:sp>
      <p:sp>
        <p:nvSpPr>
          <p:cNvPr id="7" name="Text Box 13"/>
          <p:cNvSpPr txBox="1">
            <a:spLocks noChangeArrowheads="1"/>
          </p:cNvSpPr>
          <p:nvPr/>
        </p:nvSpPr>
        <p:spPr bwMode="auto">
          <a:xfrm>
            <a:off x="1425388" y="2068420"/>
            <a:ext cx="8109856"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defRPr/>
            </a:pPr>
            <a:r>
              <a:rPr lang="en-US" sz="2400" b="0">
                <a:latin typeface="Times New Roman" panose="02020603050405020304" pitchFamily="18" charset="0"/>
                <a:cs typeface="Times New Roman" panose="02020603050405020304" pitchFamily="18" charset="0"/>
              </a:rPr>
              <a:t>- Dùng kim nam châm</a:t>
            </a:r>
          </a:p>
        </p:txBody>
      </p:sp>
      <p:sp>
        <p:nvSpPr>
          <p:cNvPr id="8" name="Text Box 14"/>
          <p:cNvSpPr txBox="1">
            <a:spLocks noChangeArrowheads="1"/>
          </p:cNvSpPr>
          <p:nvPr/>
        </p:nvSpPr>
        <p:spPr bwMode="auto">
          <a:xfrm>
            <a:off x="1941595" y="12091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a:solidFill>
                  <a:srgbClr val="0000FF"/>
                </a:solidFill>
                <a:latin typeface="Times New Roman" panose="02020603050405020304" pitchFamily="18" charset="0"/>
                <a:cs typeface="Times New Roman" panose="02020603050405020304" pitchFamily="18" charset="0"/>
              </a:rPr>
              <a:t>BÀI 22: DỤNG TỪ CỦA DÒNG ĐIỆN - TỪ TRƯỜNG</a:t>
            </a:r>
            <a:r>
              <a:rPr lang="en-US" sz="2800">
                <a:latin typeface="Times New Roman" panose="02020603050405020304" pitchFamily="18" charset="0"/>
                <a:cs typeface="Times New Roman" panose="02020603050405020304" pitchFamily="18" charset="0"/>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34" y="-216123"/>
            <a:ext cx="1976718" cy="1976718"/>
          </a:xfrm>
          <a:prstGeom prst="rect">
            <a:avLst/>
          </a:prstGeom>
        </p:spPr>
      </p:pic>
    </p:spTree>
    <p:extLst>
      <p:ext uri="{BB962C8B-B14F-4D97-AF65-F5344CB8AC3E}">
        <p14:creationId xmlns:p14="http://schemas.microsoft.com/office/powerpoint/2010/main" val="118090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8"/>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349188" y="1898260"/>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4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4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T</a:t>
            </a:r>
            <a:r>
              <a:rPr kumimoji="0" lang="en-US" sz="24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ừ</a:t>
            </a:r>
            <a:r>
              <a:rPr kumimoji="0" lang="vi-VN" sz="24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trường thường được phát hiện ở khu vực:</a:t>
            </a:r>
            <a:r>
              <a:rPr kumimoji="0" lang="en-US" sz="24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 </a:t>
            </a:r>
          </a:p>
        </p:txBody>
      </p:sp>
      <p:sp>
        <p:nvSpPr>
          <p:cNvPr id="5" name="Text Box 11"/>
          <p:cNvSpPr txBox="1">
            <a:spLocks noChangeArrowheads="1"/>
          </p:cNvSpPr>
          <p:nvPr/>
        </p:nvSpPr>
        <p:spPr bwMode="auto">
          <a:xfrm>
            <a:off x="1349188" y="1436595"/>
            <a:ext cx="4572000" cy="466725"/>
          </a:xfrm>
          <a:prstGeom prst="rect">
            <a:avLst/>
          </a:prstGeom>
          <a:noFill/>
          <a:ln w="9525">
            <a:solidFill>
              <a:schemeClr val="bg1"/>
            </a:solidFill>
            <a:miter lim="800000"/>
            <a:headEnd/>
            <a:tailEnd/>
          </a:ln>
          <a:effec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33CC"/>
                </a:solidFill>
                <a:latin typeface="Times New Roman" panose="02020603050405020304" pitchFamily="18" charset="0"/>
                <a:cs typeface="Times New Roman" panose="02020603050405020304" pitchFamily="18" charset="0"/>
              </a:rPr>
              <a:t>3. Cách nhận biết từ trường</a:t>
            </a:r>
          </a:p>
        </p:txBody>
      </p:sp>
      <p:sp>
        <p:nvSpPr>
          <p:cNvPr id="6" name="Text Box 3"/>
          <p:cNvSpPr txBox="1">
            <a:spLocks noChangeArrowheads="1"/>
          </p:cNvSpPr>
          <p:nvPr/>
        </p:nvSpPr>
        <p:spPr bwMode="auto">
          <a:xfrm>
            <a:off x="1349188" y="1042895"/>
            <a:ext cx="2469009" cy="46166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FF0000"/>
                </a:solidFill>
                <a:latin typeface="Times New Roman" panose="02020603050405020304" pitchFamily="18" charset="0"/>
              </a:rPr>
              <a:t>II. TỪ TRƯỜNG</a:t>
            </a:r>
          </a:p>
        </p:txBody>
      </p:sp>
      <p:pic>
        <p:nvPicPr>
          <p:cNvPr id="7" name="Picture 7" descr="2177522356_4c8249c1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433" y="2359925"/>
            <a:ext cx="2382191" cy="22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nghiemj_thu_220%20DZ%20Hue%20Dong%20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669" y="2359925"/>
            <a:ext cx="2293962" cy="22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Kết quả hình ảnh cho hinh anh trạm phát sóng dien 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855" y="2359925"/>
            <a:ext cx="2327560" cy="22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1562669" y="4891212"/>
            <a:ext cx="3473355" cy="1966787"/>
          </a:xfrm>
          <a:prstGeom prst="rect">
            <a:avLst/>
          </a:prstGeom>
        </p:spPr>
      </p:pic>
      <p:pic>
        <p:nvPicPr>
          <p:cNvPr id="11" name="Picture 10"/>
          <p:cNvPicPr>
            <a:picLocks noChangeAspect="1"/>
          </p:cNvPicPr>
          <p:nvPr/>
        </p:nvPicPr>
        <p:blipFill>
          <a:blip r:embed="rId6"/>
          <a:stretch>
            <a:fillRect/>
          </a:stretch>
        </p:blipFill>
        <p:spPr>
          <a:xfrm>
            <a:off x="5926852" y="4891213"/>
            <a:ext cx="3497705" cy="1966787"/>
          </a:xfrm>
          <a:prstGeom prst="rect">
            <a:avLst/>
          </a:prstGeom>
        </p:spPr>
      </p:pic>
      <p:sp>
        <p:nvSpPr>
          <p:cNvPr id="12" name="Text Box 14"/>
          <p:cNvSpPr txBox="1">
            <a:spLocks noChangeArrowheads="1"/>
          </p:cNvSpPr>
          <p:nvPr/>
        </p:nvSpPr>
        <p:spPr bwMode="auto">
          <a:xfrm>
            <a:off x="1941595" y="12091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a:solidFill>
                  <a:srgbClr val="0000FF"/>
                </a:solidFill>
                <a:latin typeface="Times New Roman" panose="02020603050405020304" pitchFamily="18" charset="0"/>
                <a:cs typeface="Times New Roman" panose="02020603050405020304" pitchFamily="18" charset="0"/>
              </a:rPr>
              <a:t>BÀI 22: DỤNG TỪ CỦA DÒNG ĐIỆN - TỪ TRƯỜNG</a:t>
            </a:r>
            <a:r>
              <a:rPr lang="en-US" sz="2800">
                <a:latin typeface="Times New Roman" panose="02020603050405020304" pitchFamily="18" charset="0"/>
                <a:cs typeface="Times New Roman" panose="02020603050405020304" pitchFamily="18" charset="0"/>
              </a:rPr>
              <a:t> </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34" y="-216123"/>
            <a:ext cx="1976718" cy="1976718"/>
          </a:xfrm>
          <a:prstGeom prst="rect">
            <a:avLst/>
          </a:prstGeom>
        </p:spPr>
      </p:pic>
    </p:spTree>
    <p:extLst>
      <p:ext uri="{BB962C8B-B14F-4D97-AF65-F5344CB8AC3E}">
        <p14:creationId xmlns:p14="http://schemas.microsoft.com/office/powerpoint/2010/main" val="27369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12"/>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349188" y="1042895"/>
            <a:ext cx="2346348" cy="46166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FF0000"/>
                </a:solidFill>
                <a:latin typeface="Times New Roman" panose="02020603050405020304" pitchFamily="18" charset="0"/>
              </a:rPr>
              <a:t>III. VẬN DỤNG</a:t>
            </a:r>
          </a:p>
        </p:txBody>
      </p:sp>
      <p:sp>
        <p:nvSpPr>
          <p:cNvPr id="5" name="Rectangle 1"/>
          <p:cNvSpPr>
            <a:spLocks noChangeArrowheads="1"/>
          </p:cNvSpPr>
          <p:nvPr/>
        </p:nvSpPr>
        <p:spPr bwMode="auto">
          <a:xfrm>
            <a:off x="1349188" y="1504560"/>
            <a:ext cx="1021046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rgbClr val="008000"/>
                </a:solidFill>
                <a:effectLst/>
                <a:latin typeface="Times New Roman" panose="02020603050405020304" pitchFamily="18" charset="0"/>
                <a:cs typeface="Times New Roman" panose="02020603050405020304" pitchFamily="18" charset="0"/>
              </a:rPr>
              <a:t>C4 :</a:t>
            </a:r>
            <a:r>
              <a:rPr kumimoji="0" 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Nếu có một kim nam châm thì em làm thế nào để phát hiện ra trong dây dẫn AB có dòng điện hay không?</a:t>
            </a: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b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451212" y="2828835"/>
            <a:ext cx="9634383" cy="830997"/>
          </a:xfrm>
          <a:prstGeom prst="rect">
            <a:avLst/>
          </a:prstGeom>
        </p:spPr>
        <p:txBody>
          <a:bodyPr wrap="square">
            <a:spAutoFit/>
          </a:bodyPr>
          <a:lstStyle/>
          <a:p>
            <a:pPr lvl="0" eaLnBrk="0" fontAlgn="base" hangingPunct="0">
              <a:spcBef>
                <a:spcPct val="0"/>
              </a:spcBef>
              <a:spcAft>
                <a:spcPct val="0"/>
              </a:spcAft>
            </a:pPr>
            <a:r>
              <a:rPr lang="en-US" sz="2400">
                <a:solidFill>
                  <a:srgbClr val="000000"/>
                </a:solidFill>
                <a:latin typeface="Times New Roman" panose="02020603050405020304" pitchFamily="18" charset="0"/>
                <a:cs typeface="Times New Roman" panose="02020603050405020304" pitchFamily="18" charset="0"/>
              </a:rPr>
              <a:t>Đặt kim nam châm lại gần dây dẫn AB. Nếu kim nam châm lệch hỏi hướng Nam - Bắc thì dây dẫn AB có dòng điện chạy qua.</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84960" y="2367170"/>
            <a:ext cx="1301959" cy="461665"/>
          </a:xfrm>
          <a:prstGeom prst="rect">
            <a:avLst/>
          </a:prstGeom>
        </p:spPr>
        <p:txBody>
          <a:bodyPr wrap="none">
            <a:spAutoFit/>
          </a:bodyPr>
          <a:lstStyle/>
          <a:p>
            <a:pPr lvl="0" eaLnBrk="0" fontAlgn="base" hangingPunct="0">
              <a:spcBef>
                <a:spcPct val="0"/>
              </a:spcBef>
              <a:spcAft>
                <a:spcPct val="0"/>
              </a:spcAft>
            </a:pPr>
            <a:r>
              <a:rPr lang="en-US" sz="2400" b="1">
                <a:solidFill>
                  <a:srgbClr val="008000"/>
                </a:solidFill>
                <a:latin typeface="Times New Roman" panose="02020603050405020304" pitchFamily="18" charset="0"/>
                <a:cs typeface="Times New Roman" panose="02020603050405020304" pitchFamily="18" charset="0"/>
              </a:rPr>
              <a:t>Lời giải:</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8" name="Text Box 14"/>
          <p:cNvSpPr txBox="1">
            <a:spLocks noChangeArrowheads="1"/>
          </p:cNvSpPr>
          <p:nvPr/>
        </p:nvSpPr>
        <p:spPr bwMode="auto">
          <a:xfrm>
            <a:off x="1941595" y="12091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a:solidFill>
                  <a:srgbClr val="0000FF"/>
                </a:solidFill>
                <a:latin typeface="Times New Roman" panose="02020603050405020304" pitchFamily="18" charset="0"/>
                <a:cs typeface="Times New Roman" panose="02020603050405020304" pitchFamily="18" charset="0"/>
              </a:rPr>
              <a:t>BÀI 22: DỤNG TỪ CỦA DÒNG ĐIỆN - TỪ TRƯỜNG</a:t>
            </a:r>
            <a:r>
              <a:rPr lang="en-US" sz="2800">
                <a:latin typeface="Times New Roman" panose="02020603050405020304" pitchFamily="18" charset="0"/>
                <a:cs typeface="Times New Roman" panose="02020603050405020304" pitchFamily="18" charset="0"/>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34" y="-216123"/>
            <a:ext cx="1976718" cy="1976718"/>
          </a:xfrm>
          <a:prstGeom prst="rect">
            <a:avLst/>
          </a:prstGeom>
        </p:spPr>
      </p:pic>
    </p:spTree>
    <p:extLst>
      <p:ext uri="{BB962C8B-B14F-4D97-AF65-F5344CB8AC3E}">
        <p14:creationId xmlns:p14="http://schemas.microsoft.com/office/powerpoint/2010/main" val="362384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1000" fill="hold"/>
                                        <p:tgtEl>
                                          <p:spTgt spid="8"/>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934</Words>
  <Application>Microsoft Macintosh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LUYỆN TẬP</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Microsoft Office User</cp:lastModifiedBy>
  <cp:revision>36</cp:revision>
  <dcterms:created xsi:type="dcterms:W3CDTF">2021-09-20T02:45:49Z</dcterms:created>
  <dcterms:modified xsi:type="dcterms:W3CDTF">2022-11-23T04:46:47Z</dcterms:modified>
</cp:coreProperties>
</file>