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13"/>
  </p:notesMasterIdLst>
  <p:sldIdLst>
    <p:sldId id="295" r:id="rId2"/>
    <p:sldId id="256" r:id="rId3"/>
    <p:sldId id="294" r:id="rId4"/>
    <p:sldId id="299" r:id="rId5"/>
    <p:sldId id="259" r:id="rId6"/>
    <p:sldId id="300" r:id="rId7"/>
    <p:sldId id="301" r:id="rId8"/>
    <p:sldId id="307" r:id="rId9"/>
    <p:sldId id="305" r:id="rId10"/>
    <p:sldId id="303" r:id="rId11"/>
    <p:sldId id="30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2" autoAdjust="0"/>
    <p:restoredTop sz="94660"/>
  </p:normalViewPr>
  <p:slideViewPr>
    <p:cSldViewPr snapToGrid="0">
      <p:cViewPr varScale="1">
        <p:scale>
          <a:sx n="85" d="100"/>
          <a:sy n="85" d="100"/>
        </p:scale>
        <p:origin x="69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9AC61-AC73-462A-B02D-6327F18D45E9}" type="datetimeFigureOut">
              <a:rPr lang="en-US" smtClean="0"/>
              <a:t>10/30/2023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F70C9A-A012-45A1-9ED2-F4FF884F0261}" type="slidenum">
              <a:rPr lang="en-US" smtClean="0"/>
              <a:t>‹#›</a:t>
            </a:fld>
            <a:endParaRPr lang="en-US"/>
          </a:p>
        </p:txBody>
      </p:sp>
    </p:spTree>
    <p:extLst>
      <p:ext uri="{BB962C8B-B14F-4D97-AF65-F5344CB8AC3E}">
        <p14:creationId xmlns:p14="http://schemas.microsoft.com/office/powerpoint/2010/main" val="1040489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FB36AD-73E1-4824-AD97-F268617D5EE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5630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 xmlns:a16="http://schemas.microsoft.com/office/drawing/2014/main" id="{37FF4F40-9B3F-EAF8-53F1-FE863F3968A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530422-7640-4285-9E9B-ECBC7B9A6274}" type="slidenum">
              <a:rPr lang="en-US" altLang="en-US"/>
              <a:pPr/>
              <a:t>5</a:t>
            </a:fld>
            <a:endParaRPr lang="en-US" altLang="en-US"/>
          </a:p>
        </p:txBody>
      </p:sp>
      <p:sp>
        <p:nvSpPr>
          <p:cNvPr id="5123" name="Rectangle 2">
            <a:extLst>
              <a:ext uri="{FF2B5EF4-FFF2-40B4-BE49-F238E27FC236}">
                <a16:creationId xmlns="" xmlns:a16="http://schemas.microsoft.com/office/drawing/2014/main" id="{3C6167A9-5B7F-0460-4852-C45007AA63A9}"/>
              </a:ext>
            </a:extLst>
          </p:cNvPr>
          <p:cNvSpPr>
            <a:spLocks noGrp="1" noRot="1" noChangeAspect="1" noChangeArrowheads="1" noTextEdit="1"/>
          </p:cNvSpPr>
          <p:nvPr>
            <p:ph type="sldImg"/>
          </p:nvPr>
        </p:nvSpPr>
        <p:spPr>
          <a:ln/>
        </p:spPr>
      </p:sp>
      <p:sp>
        <p:nvSpPr>
          <p:cNvPr id="5124" name="Rectangle 3">
            <a:extLst>
              <a:ext uri="{FF2B5EF4-FFF2-40B4-BE49-F238E27FC236}">
                <a16:creationId xmlns="" xmlns:a16="http://schemas.microsoft.com/office/drawing/2014/main" id="{DBACF7D2-08B1-0956-4355-51E3588A18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92606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60980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85161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57287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82386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57645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18015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40209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09922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8613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41133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87355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F675E4C-7E0F-4084-B18C-59A0A43ED52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7284EA8-009D-40BF-A64F-F782E1132A9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3984551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image" Target="../media/image4.wm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3"/>
          <p:cNvSpPr txBox="1">
            <a:spLocks noChangeArrowheads="1"/>
          </p:cNvSpPr>
          <p:nvPr/>
        </p:nvSpPr>
        <p:spPr bwMode="auto">
          <a:xfrm>
            <a:off x="1632857" y="1774372"/>
            <a:ext cx="9557658" cy="2057400"/>
          </a:xfrm>
          <a:prstGeom prst="rect">
            <a:avLst/>
          </a:prstGeom>
          <a:noFill/>
          <a:ln w="9525">
            <a:noFill/>
            <a:miter lim="800000"/>
            <a:headEnd/>
            <a:tailEnd/>
          </a:ln>
        </p:spPr>
        <p:txBody>
          <a:bodyPr wrap="square">
            <a:prstTxWarp prst="textDeflate">
              <a:avLst/>
            </a:prstTxWarp>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8159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8159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8159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8159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3600" b="1" i="0" u="none" strike="noStrike" kern="1200" cap="none" spc="0" normalizeH="0" baseline="0" noProof="0" dirty="0">
                <a:ln>
                  <a:solidFill>
                    <a:srgbClr val="FF0000"/>
                  </a:solidFill>
                </a:ln>
                <a:solidFill>
                  <a:srgbClr val="FF0000"/>
                </a:solidFill>
                <a:effectLst>
                  <a:outerShdw blurRad="50800" dist="38100" dir="8100000" algn="tr" rotWithShape="0">
                    <a:prstClr val="black">
                      <a:alpha val="40000"/>
                    </a:prstClr>
                  </a:outerShdw>
                </a:effectLst>
                <a:uLnTx/>
                <a:uFillTx/>
                <a:latin typeface="Times New Roman" panose="02020603050405020304" pitchFamily="18" charset="0"/>
                <a:ea typeface="+mn-ea"/>
                <a:cs typeface="Times New Roman" panose="02020603050405020304" pitchFamily="18" charset="0"/>
              </a:rPr>
              <a:t>NHIỆT LIỆT CHÀO MỪNG CÁC THẦY CÔ GIÁO VỀ </a:t>
            </a:r>
            <a:r>
              <a:rPr kumimoji="0" lang="en-US" altLang="en-US" sz="3600" b="1" i="0" u="none" strike="noStrike" kern="1200" cap="none" spc="0" normalizeH="0" baseline="0" noProof="0">
                <a:ln>
                  <a:solidFill>
                    <a:srgbClr val="FF0000"/>
                  </a:solidFill>
                </a:ln>
                <a:solidFill>
                  <a:srgbClr val="FF0000"/>
                </a:solidFill>
                <a:effectLst>
                  <a:outerShdw blurRad="50800" dist="38100" dir="8100000" algn="tr" rotWithShape="0">
                    <a:prstClr val="black">
                      <a:alpha val="40000"/>
                    </a:prstClr>
                  </a:outerShdw>
                </a:effectLst>
                <a:uLnTx/>
                <a:uFillTx/>
                <a:latin typeface="Times New Roman" panose="02020603050405020304" pitchFamily="18" charset="0"/>
                <a:ea typeface="+mn-ea"/>
                <a:cs typeface="Times New Roman" panose="02020603050405020304" pitchFamily="18" charset="0"/>
              </a:rPr>
              <a:t>DỰ </a:t>
            </a:r>
            <a:r>
              <a:rPr kumimoji="0" lang="en-US" altLang="en-US" sz="3600" b="1" i="0" u="none" strike="noStrike" kern="1200" cap="none" spc="0" normalizeH="0" baseline="0" noProof="0" smtClean="0">
                <a:ln>
                  <a:solidFill>
                    <a:srgbClr val="FF0000"/>
                  </a:solidFill>
                </a:ln>
                <a:solidFill>
                  <a:srgbClr val="FF0000"/>
                </a:solidFill>
                <a:effectLst>
                  <a:outerShdw blurRad="50800" dist="38100" dir="8100000" algn="tr" rotWithShape="0">
                    <a:prstClr val="black">
                      <a:alpha val="40000"/>
                    </a:prstClr>
                  </a:outerShdw>
                </a:effectLst>
                <a:uLnTx/>
                <a:uFillTx/>
                <a:latin typeface="Times New Roman" panose="02020603050405020304" pitchFamily="18" charset="0"/>
                <a:ea typeface="+mn-ea"/>
                <a:cs typeface="Times New Roman" panose="02020603050405020304" pitchFamily="18" charset="0"/>
              </a:rPr>
              <a:t>GIỜ</a:t>
            </a:r>
            <a:endParaRPr kumimoji="0" lang="en-US" altLang="en-US" sz="3600" b="0" i="0" u="none" strike="noStrike" kern="1200" cap="none" spc="0" normalizeH="0" baseline="0" noProof="0" dirty="0">
              <a:ln>
                <a:solidFill>
                  <a:srgbClr val="FF0000"/>
                </a:solidFill>
              </a:ln>
              <a:solidFill>
                <a:srgbClr val="FF0000"/>
              </a:solidFill>
              <a:effectLst>
                <a:outerShdw blurRad="50800" dist="38100" dir="8100000" algn="tr" rotWithShape="0">
                  <a:prstClr val="black">
                    <a:alpha val="40000"/>
                  </a:prstClr>
                </a:outerShdw>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776334575"/>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0" name="Text Box 12">
            <a:extLst>
              <a:ext uri="{FF2B5EF4-FFF2-40B4-BE49-F238E27FC236}">
                <a16:creationId xmlns="" xmlns:a16="http://schemas.microsoft.com/office/drawing/2014/main" id="{A8418956-5C56-FDB4-C588-43018395CA81}"/>
              </a:ext>
            </a:extLst>
          </p:cNvPr>
          <p:cNvSpPr txBox="1">
            <a:spLocks noChangeArrowheads="1"/>
          </p:cNvSpPr>
          <p:nvPr/>
        </p:nvSpPr>
        <p:spPr bwMode="auto">
          <a:xfrm>
            <a:off x="1306293" y="745552"/>
            <a:ext cx="10243450" cy="120116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nSpc>
                <a:spcPct val="107000"/>
              </a:lnSpc>
              <a:spcBef>
                <a:spcPts val="0"/>
              </a:spcBef>
              <a:spcAft>
                <a:spcPts val="800"/>
              </a:spcAft>
            </a:pPr>
            <a:r>
              <a:rPr lang="vi-VN" sz="2600" b="1" dirty="0">
                <a:effectLst/>
                <a:latin typeface="Times New Roman" panose="02020603050405020304" pitchFamily="18" charset="0"/>
                <a:ea typeface="Calibri" panose="020F0502020204030204" pitchFamily="34" charset="0"/>
                <a:cs typeface="Times New Roman" panose="02020603050405020304" pitchFamily="18" charset="0"/>
              </a:rPr>
              <a:t>Dạng </a:t>
            </a:r>
            <a:r>
              <a:rPr lang="en-US" sz="2600" b="1" dirty="0">
                <a:latin typeface="Times New Roman" panose="02020603050405020304" pitchFamily="18" charset="0"/>
                <a:ea typeface="Calibri" panose="020F0502020204030204" pitchFamily="34" charset="0"/>
                <a:cs typeface="Times New Roman" panose="02020603050405020304" pitchFamily="18" charset="0"/>
              </a:rPr>
              <a:t>2</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2600" b="1" dirty="0">
                <a:effectLst/>
                <a:latin typeface="Times New Roman" panose="02020603050405020304" pitchFamily="18" charset="0"/>
                <a:ea typeface="Calibri" panose="020F0502020204030204" pitchFamily="34" charset="0"/>
                <a:cs typeface="Times New Roman" panose="02020603050405020304" pitchFamily="18" charset="0"/>
              </a:rPr>
              <a:t> Toán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tỉ</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số</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trăm</a:t>
            </a:r>
            <a:endParaRPr lang="en-US" sz="26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vi-VN" dirty="0">
                <a:latin typeface="Times New Roman" panose="02020603050405020304" pitchFamily="18" charset="0"/>
                <a:ea typeface="Calibri" panose="020F0502020204030204" pitchFamily="34" charset="0"/>
                <a:cs typeface="Times New Roman" panose="02020603050405020304" pitchFamily="18" charset="0"/>
              </a:rPr>
              <a:t>Bài 1: Trong tuần đầu hai tổ làm được 1.500 sản phẩm. Sang tuần thứ hai tổ A vượt mức 25%, tổ B giảm mức 18%,</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nên cả hai tổ đã làm được 1.617 sản phẩm ở tuần thứ hai. Tính số sản phẩm làm ở tuần đầu mỗi tổ?</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 xmlns:a16="http://schemas.microsoft.com/office/drawing/2014/main" id="{04FE10CD-4268-BF37-F538-6F9A05DDB932}"/>
                  </a:ext>
                </a:extLst>
              </p:cNvPr>
              <p:cNvGraphicFramePr>
                <a:graphicFrameLocks noGrp="1"/>
              </p:cNvGraphicFramePr>
              <p:nvPr>
                <p:extLst>
                  <p:ext uri="{D42A27DB-BD31-4B8C-83A1-F6EECF244321}">
                    <p14:modId xmlns:p14="http://schemas.microsoft.com/office/powerpoint/2010/main" val="2017471921"/>
                  </p:ext>
                </p:extLst>
              </p:nvPr>
            </p:nvGraphicFramePr>
            <p:xfrm>
              <a:off x="1426035" y="2077343"/>
              <a:ext cx="10243450" cy="3812286"/>
            </p:xfrm>
            <a:graphic>
              <a:graphicData uri="http://schemas.openxmlformats.org/drawingml/2006/table">
                <a:tbl>
                  <a:tblPr firstRow="1" bandRow="1">
                    <a:tableStyleId>{5940675A-B579-460E-94D1-54222C63F5DA}</a:tableStyleId>
                  </a:tblPr>
                  <a:tblGrid>
                    <a:gridCol w="9514107">
                      <a:extLst>
                        <a:ext uri="{9D8B030D-6E8A-4147-A177-3AD203B41FA5}">
                          <a16:colId xmlns="" xmlns:a16="http://schemas.microsoft.com/office/drawing/2014/main" val="20939131"/>
                        </a:ext>
                      </a:extLst>
                    </a:gridCol>
                    <a:gridCol w="729343">
                      <a:extLst>
                        <a:ext uri="{9D8B030D-6E8A-4147-A177-3AD203B41FA5}">
                          <a16:colId xmlns="" xmlns:a16="http://schemas.microsoft.com/office/drawing/2014/main" val="2192423833"/>
                        </a:ext>
                      </a:extLst>
                    </a:gridCol>
                  </a:tblGrid>
                  <a:tr h="226949">
                    <a:tc>
                      <a:txBody>
                        <a:bodyPr/>
                        <a:lstStyle/>
                        <a:p>
                          <a:pPr algn="ctr">
                            <a:lnSpc>
                              <a:spcPct val="100000"/>
                            </a:lnSpc>
                          </a:pPr>
                          <a:r>
                            <a:rPr lang="en-US" sz="1800" b="0" dirty="0" err="1">
                              <a:ln>
                                <a:solidFill>
                                  <a:schemeClr val="tx1"/>
                                </a:solidFill>
                              </a:ln>
                              <a:solidFill>
                                <a:schemeClr val="tx1"/>
                              </a:solidFill>
                              <a:latin typeface="Arial" panose="020B0604020202020204" pitchFamily="34" charset="0"/>
                              <a:cs typeface="Arial" panose="020B0604020202020204" pitchFamily="34" charset="0"/>
                            </a:rPr>
                            <a:t>Đáp</a:t>
                          </a:r>
                          <a:r>
                            <a:rPr lang="en-US" sz="1800" b="0" dirty="0">
                              <a:ln>
                                <a:solidFill>
                                  <a:schemeClr val="tx1"/>
                                </a:solidFill>
                              </a:ln>
                              <a:solidFill>
                                <a:schemeClr val="tx1"/>
                              </a:solidFill>
                              <a:latin typeface="Arial" panose="020B0604020202020204" pitchFamily="34" charset="0"/>
                              <a:cs typeface="Arial" panose="020B0604020202020204" pitchFamily="34" charset="0"/>
                            </a:rPr>
                            <a:t> </a:t>
                          </a:r>
                          <a:r>
                            <a:rPr lang="en-US" sz="1800" b="0" dirty="0" err="1">
                              <a:ln>
                                <a:solidFill>
                                  <a:schemeClr val="tx1"/>
                                </a:solidFill>
                              </a:ln>
                              <a:solidFill>
                                <a:schemeClr val="tx1"/>
                              </a:solidFill>
                              <a:latin typeface="Arial" panose="020B0604020202020204" pitchFamily="34" charset="0"/>
                              <a:cs typeface="Arial" panose="020B0604020202020204" pitchFamily="34" charset="0"/>
                            </a:rPr>
                            <a:t>án</a:t>
                          </a:r>
                          <a:endParaRPr lang="en-US" sz="1800" b="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tc>
                      <a:txBody>
                        <a:bodyPr/>
                        <a:lstStyle/>
                        <a:p>
                          <a:pPr algn="ctr">
                            <a:lnSpc>
                              <a:spcPct val="100000"/>
                            </a:lnSpc>
                          </a:pPr>
                          <a:r>
                            <a:rPr lang="en-US" sz="1800" dirty="0" err="1">
                              <a:ln>
                                <a:solidFill>
                                  <a:schemeClr val="tx1"/>
                                </a:solidFill>
                              </a:ln>
                              <a:solidFill>
                                <a:schemeClr val="tx1"/>
                              </a:solidFill>
                              <a:latin typeface="Arial" panose="020B0604020202020204" pitchFamily="34" charset="0"/>
                              <a:cs typeface="Arial" panose="020B0604020202020204" pitchFamily="34" charset="0"/>
                            </a:rPr>
                            <a:t>Điểm</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2766372672"/>
                      </a:ext>
                    </a:extLst>
                  </a:tr>
                  <a:tr h="453898">
                    <a:tc>
                      <a:txBody>
                        <a:bodyPr/>
                        <a:lstStyle/>
                        <a:p>
                          <a:pPr marL="0" indent="0" algn="l">
                            <a:lnSpc>
                              <a:spcPct val="100000"/>
                            </a:lnSpc>
                            <a:buFont typeface="Arial" panose="020B0604020202020204" pitchFamily="34" charset="0"/>
                            <a:buNone/>
                          </a:pPr>
                          <a:r>
                            <a:rPr lang="en-US" sz="1800" kern="1200" dirty="0">
                              <a:solidFill>
                                <a:schemeClr val="tx1"/>
                              </a:solidFill>
                              <a:effectLst/>
                              <a:latin typeface="Arial" panose="020B0604020202020204" pitchFamily="34" charset="0"/>
                              <a:ea typeface="+mn-ea"/>
                              <a:cs typeface="Arial" panose="020B0604020202020204" pitchFamily="34" charset="0"/>
                            </a:rPr>
                            <a:t>+ </a:t>
                          </a:r>
                          <a:r>
                            <a:rPr lang="vi-VN" sz="1800" kern="1200" dirty="0">
                              <a:solidFill>
                                <a:schemeClr val="tx1"/>
                              </a:solidFill>
                              <a:effectLst/>
                              <a:latin typeface="Arial" panose="020B0604020202020204" pitchFamily="34" charset="0"/>
                              <a:ea typeface="+mn-ea"/>
                              <a:cs typeface="Arial" panose="020B0604020202020204" pitchFamily="34" charset="0"/>
                            </a:rPr>
                            <a:t>Gọi</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số</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ở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đầu</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a:t>
                          </a:r>
                          <a:r>
                            <a:rPr lang="en-US" sz="1800" kern="1200" dirty="0">
                              <a:solidFill>
                                <a:schemeClr val="tx1"/>
                              </a:solidFill>
                              <a:effectLst/>
                              <a:latin typeface="Arial" panose="020B0604020202020204" pitchFamily="34" charset="0"/>
                              <a:ea typeface="+mn-ea"/>
                              <a:cs typeface="Arial" panose="020B0604020202020204" pitchFamily="34" charset="0"/>
                            </a:rPr>
                            <a:t> x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x</a:t>
                          </a:r>
                          <a:r>
                            <a:rPr lang="en-US" sz="1800" kern="1200" baseline="0" dirty="0">
                              <a:solidFill>
                                <a:schemeClr val="tx1"/>
                              </a:solidFill>
                              <a:effectLst/>
                              <a:latin typeface="Arial" panose="020B0604020202020204" pitchFamily="34" charset="0"/>
                              <a:ea typeface="+mn-ea"/>
                              <a:cs typeface="Arial" panose="020B0604020202020204" pitchFamily="34" charset="0"/>
                            </a:rPr>
                            <a:t> </a:t>
                          </a:r>
                          <a14:m>
                            <m:oMath xmlns:m="http://schemas.openxmlformats.org/officeDocument/2006/math">
                              <m:r>
                                <a:rPr lang="en-US" sz="1800" i="1" kern="1200" baseline="0" smtClean="0">
                                  <a:solidFill>
                                    <a:schemeClr val="tx1"/>
                                  </a:solidFill>
                                  <a:effectLst/>
                                  <a:latin typeface="Cambria Math" panose="02040503050406030204" pitchFamily="18" charset="0"/>
                                  <a:ea typeface="Cambria Math" panose="02040503050406030204" pitchFamily="18" charset="0"/>
                                  <a:cs typeface="Arial" panose="020B0604020202020204" pitchFamily="34" charset="0"/>
                                </a:rPr>
                                <m:t>∈</m:t>
                              </m:r>
                            </m:oMath>
                          </a14:m>
                          <a:r>
                            <a:rPr lang="en-US" sz="1800" dirty="0">
                              <a:ln>
                                <a:solidFill>
                                  <a:schemeClr val="tx1"/>
                                </a:solidFill>
                              </a:ln>
                              <a:solidFill>
                                <a:schemeClr val="tx1"/>
                              </a:solidFill>
                              <a:latin typeface="Arial" panose="020B0604020202020204" pitchFamily="34" charset="0"/>
                              <a:cs typeface="Arial" panose="020B0604020202020204" pitchFamily="34" charset="0"/>
                            </a:rPr>
                            <a:t> </a:t>
                          </a:r>
                          <a:r>
                            <a:rPr lang="en-US" sz="1800" kern="1200" dirty="0">
                              <a:solidFill>
                                <a:schemeClr val="tx1"/>
                              </a:solidFill>
                              <a:effectLst/>
                              <a:latin typeface="Arial" panose="020B0604020202020204" pitchFamily="34" charset="0"/>
                              <a:ea typeface="+mn-ea"/>
                              <a:cs typeface="Arial" panose="020B0604020202020204" pitchFamily="34" charset="0"/>
                            </a:rPr>
                            <a:t>N*, x&lt;1500). </a:t>
                          </a:r>
                        </a:p>
                        <a:p>
                          <a:pPr marL="0" indent="0" algn="l">
                            <a:lnSpc>
                              <a:spcPct val="100000"/>
                            </a:lnSpc>
                            <a:buFont typeface="Arial" panose="020B0604020202020204" pitchFamily="34" charset="0"/>
                            <a:buNone/>
                          </a:pP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số</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B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ở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đầu</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a:t>
                          </a:r>
                          <a:r>
                            <a:rPr lang="en-US" sz="1800" kern="1200" dirty="0">
                              <a:solidFill>
                                <a:schemeClr val="tx1"/>
                              </a:solidFill>
                              <a:effectLst/>
                              <a:latin typeface="Arial" panose="020B0604020202020204" pitchFamily="34" charset="0"/>
                              <a:ea typeface="+mn-ea"/>
                              <a:cs typeface="Arial" panose="020B0604020202020204" pitchFamily="34" charset="0"/>
                            </a:rPr>
                            <a:t> y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y</a:t>
                          </a:r>
                          <a:r>
                            <a:rPr lang="en-US" sz="1800" kern="1200" baseline="0" dirty="0">
                              <a:solidFill>
                                <a:schemeClr val="tx1"/>
                              </a:solidFill>
                              <a:effectLst/>
                              <a:latin typeface="Arial" panose="020B0604020202020204" pitchFamily="34" charset="0"/>
                              <a:ea typeface="+mn-ea"/>
                              <a:cs typeface="Arial" panose="020B0604020202020204" pitchFamily="34" charset="0"/>
                            </a:rPr>
                            <a:t> </a:t>
                          </a:r>
                          <a14:m>
                            <m:oMath xmlns:m="http://schemas.openxmlformats.org/officeDocument/2006/math">
                              <m:r>
                                <a:rPr lang="en-US" sz="1800" i="1" kern="1200" baseline="0" smtClean="0">
                                  <a:solidFill>
                                    <a:schemeClr val="tx1"/>
                                  </a:solidFill>
                                  <a:effectLst/>
                                  <a:latin typeface="Cambria Math" panose="02040503050406030204" pitchFamily="18" charset="0"/>
                                  <a:ea typeface="Cambria Math" panose="02040503050406030204" pitchFamily="18" charset="0"/>
                                  <a:cs typeface="Arial" panose="020B0604020202020204" pitchFamily="34" charset="0"/>
                                </a:rPr>
                                <m:t>∈</m:t>
                              </m:r>
                            </m:oMath>
                          </a14:m>
                          <a:r>
                            <a:rPr lang="en-US" sz="1800" dirty="0">
                              <a:ln>
                                <a:solidFill>
                                  <a:schemeClr val="tx1"/>
                                </a:solidFill>
                              </a:ln>
                              <a:solidFill>
                                <a:schemeClr val="tx1"/>
                              </a:solidFill>
                              <a:latin typeface="Arial" panose="020B0604020202020204" pitchFamily="34" charset="0"/>
                              <a:cs typeface="Arial" panose="020B0604020202020204" pitchFamily="34" charset="0"/>
                            </a:rPr>
                            <a:t> </a:t>
                          </a:r>
                          <a:r>
                            <a:rPr lang="en-US" sz="1800" kern="1200" dirty="0">
                              <a:solidFill>
                                <a:schemeClr val="tx1"/>
                              </a:solidFill>
                              <a:effectLst/>
                              <a:latin typeface="Arial" panose="020B0604020202020204" pitchFamily="34" charset="0"/>
                              <a:ea typeface="+mn-ea"/>
                              <a:cs typeface="Arial" panose="020B0604020202020204" pitchFamily="34" charset="0"/>
                            </a:rPr>
                            <a:t>N*, y&lt;1500). </a:t>
                          </a:r>
                        </a:p>
                      </a:txBody>
                      <a:tcPr/>
                    </a:tc>
                    <a:tc>
                      <a:txBody>
                        <a:bodyPr/>
                        <a:lstStyle/>
                        <a:p>
                          <a:pPr algn="ctr">
                            <a:lnSpc>
                              <a:spcPct val="100000"/>
                            </a:lnSpc>
                          </a:pPr>
                          <a:r>
                            <a:rPr lang="en-US" sz="1600" dirty="0">
                              <a:ln>
                                <a:solidFill>
                                  <a:schemeClr val="tx1"/>
                                </a:solidFill>
                              </a:ln>
                              <a:solidFill>
                                <a:schemeClr val="tx1"/>
                              </a:solidFill>
                              <a:latin typeface="Arial" panose="020B0604020202020204" pitchFamily="34" charset="0"/>
                              <a:cs typeface="Arial" panose="020B0604020202020204" pitchFamily="34" charset="0"/>
                            </a:rPr>
                            <a:t>0,25</a:t>
                          </a:r>
                        </a:p>
                      </a:txBody>
                      <a:tcPr anchor="ctr"/>
                    </a:tc>
                    <a:extLst>
                      <a:ext uri="{0D108BD9-81ED-4DB2-BD59-A6C34878D82A}">
                        <a16:rowId xmlns="" xmlns:a16="http://schemas.microsoft.com/office/drawing/2014/main" val="4080953053"/>
                      </a:ext>
                    </a:extLst>
                  </a:tr>
                  <a:tr h="302560">
                    <a:tc>
                      <a:txBody>
                        <a:bodyPr/>
                        <a:lstStyle/>
                        <a:p>
                          <a:pPr marL="0" indent="0" algn="l">
                            <a:lnSpc>
                              <a:spcPct val="100000"/>
                            </a:lnSpc>
                            <a:buFont typeface="Arial" panose="020B0604020202020204" pitchFamily="34" charset="0"/>
                            <a:buNone/>
                          </a:pP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đầu</a:t>
                          </a:r>
                          <a:r>
                            <a:rPr lang="en-US" sz="1800" kern="1200" dirty="0">
                              <a:solidFill>
                                <a:schemeClr val="tx1"/>
                              </a:solidFill>
                              <a:effectLst/>
                              <a:latin typeface="Arial" panose="020B0604020202020204" pitchFamily="34" charset="0"/>
                              <a:ea typeface="+mn-ea"/>
                              <a:cs typeface="Arial" panose="020B0604020202020204" pitchFamily="34" charset="0"/>
                            </a:rPr>
                            <a:t> 2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1500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nên</a:t>
                          </a:r>
                          <a:r>
                            <a:rPr lang="en-US" sz="1800" kern="1200" dirty="0">
                              <a:solidFill>
                                <a:schemeClr val="tx1"/>
                              </a:solidFill>
                              <a:effectLst/>
                              <a:latin typeface="Arial" panose="020B0604020202020204" pitchFamily="34" charset="0"/>
                              <a:ea typeface="+mn-ea"/>
                              <a:cs typeface="Arial" panose="020B0604020202020204" pitchFamily="34" charset="0"/>
                            </a:rPr>
                            <a:t> ta </a:t>
                          </a:r>
                          <a:r>
                            <a:rPr lang="en-US" sz="1800" kern="1200" dirty="0" err="1">
                              <a:solidFill>
                                <a:schemeClr val="tx1"/>
                              </a:solidFill>
                              <a:effectLst/>
                              <a:latin typeface="Arial" panose="020B0604020202020204" pitchFamily="34" charset="0"/>
                              <a:ea typeface="+mn-ea"/>
                              <a:cs typeface="Arial" panose="020B0604020202020204" pitchFamily="34" charset="0"/>
                            </a:rPr>
                            <a:t>có</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phương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trình</a:t>
                          </a:r>
                          <a:r>
                            <a:rPr lang="en-US" sz="1800" kern="1200" dirty="0">
                              <a:solidFill>
                                <a:schemeClr val="tx1"/>
                              </a:solidFill>
                              <a:effectLst/>
                              <a:latin typeface="Arial" panose="020B0604020202020204" pitchFamily="34" charset="0"/>
                              <a:ea typeface="+mn-ea"/>
                              <a:cs typeface="Arial" panose="020B0604020202020204" pitchFamily="34" charset="0"/>
                            </a:rPr>
                            <a:t>: x + y = 1500</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3141501523"/>
                      </a:ext>
                    </a:extLst>
                  </a:tr>
                  <a:tr h="31702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Số</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làm</a:t>
                          </a:r>
                          <a:r>
                            <a:rPr lang="en-US" sz="1800" kern="1200" baseline="0" dirty="0">
                              <a:solidFill>
                                <a:schemeClr val="tx1"/>
                              </a:solidFill>
                              <a:effectLst/>
                              <a:latin typeface="Arial" panose="020B0604020202020204" pitchFamily="34" charset="0"/>
                              <a:ea typeface="+mn-ea"/>
                              <a:cs typeface="Arial" panose="020B0604020202020204" pitchFamily="34" charset="0"/>
                            </a:rPr>
                            <a:t> ở </a:t>
                          </a:r>
                          <a:r>
                            <a:rPr lang="en-US" sz="1800" kern="1200" baseline="0" dirty="0" err="1">
                              <a:solidFill>
                                <a:schemeClr val="tx1"/>
                              </a:solidFill>
                              <a:effectLst/>
                              <a:latin typeface="Arial" panose="020B0604020202020204" pitchFamily="34" charset="0"/>
                              <a:ea typeface="+mn-ea"/>
                              <a:cs typeface="Arial" panose="020B0604020202020204" pitchFamily="34" charset="0"/>
                            </a:rPr>
                            <a:t>tháng</a:t>
                          </a:r>
                          <a:r>
                            <a:rPr lang="en-US" sz="1800" kern="1200" baseline="0" dirty="0">
                              <a:solidFill>
                                <a:schemeClr val="tx1"/>
                              </a:solidFill>
                              <a:effectLst/>
                              <a:latin typeface="Arial" panose="020B0604020202020204" pitchFamily="34" charset="0"/>
                              <a:ea typeface="+mn-ea"/>
                              <a:cs typeface="Arial" panose="020B0604020202020204" pitchFamily="34" charset="0"/>
                            </a:rPr>
                            <a:t> 2 </a:t>
                          </a:r>
                          <a:r>
                            <a:rPr lang="en-US" sz="1800" kern="1200" baseline="0" dirty="0" err="1">
                              <a:solidFill>
                                <a:schemeClr val="tx1"/>
                              </a:solidFill>
                              <a:effectLst/>
                              <a:latin typeface="Arial" panose="020B0604020202020204" pitchFamily="34" charset="0"/>
                              <a:ea typeface="+mn-ea"/>
                              <a:cs typeface="Arial" panose="020B0604020202020204" pitchFamily="34" charset="0"/>
                            </a:rPr>
                            <a:t>của</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tổ</a:t>
                          </a:r>
                          <a:r>
                            <a:rPr lang="en-US" sz="1800" kern="1200" baseline="0" dirty="0">
                              <a:solidFill>
                                <a:schemeClr val="tx1"/>
                              </a:solidFill>
                              <a:effectLst/>
                              <a:latin typeface="Arial" panose="020B0604020202020204" pitchFamily="34" charset="0"/>
                              <a:ea typeface="+mn-ea"/>
                              <a:cs typeface="Arial" panose="020B0604020202020204" pitchFamily="34" charset="0"/>
                            </a:rPr>
                            <a:t> A </a:t>
                          </a:r>
                          <a:r>
                            <a:rPr lang="en-US" sz="1800" kern="1200" baseline="0" dirty="0" err="1">
                              <a:solidFill>
                                <a:schemeClr val="tx1"/>
                              </a:solidFill>
                              <a:effectLst/>
                              <a:latin typeface="Arial" panose="020B0604020202020204" pitchFamily="34" charset="0"/>
                              <a:ea typeface="+mn-ea"/>
                              <a:cs typeface="Arial" panose="020B0604020202020204" pitchFamily="34" charset="0"/>
                            </a:rPr>
                            <a:t>là</a:t>
                          </a:r>
                          <a:r>
                            <a:rPr lang="en-US" sz="1800" kern="1200" baseline="0" dirty="0">
                              <a:solidFill>
                                <a:schemeClr val="tx1"/>
                              </a:solidFill>
                              <a:effectLst/>
                              <a:latin typeface="Arial" panose="020B0604020202020204" pitchFamily="34" charset="0"/>
                              <a:ea typeface="+mn-ea"/>
                              <a:cs typeface="Arial" panose="020B0604020202020204" pitchFamily="34" charset="0"/>
                            </a:rPr>
                            <a:t>: x + 25%.x = 1,25x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2314230700"/>
                      </a:ext>
                    </a:extLst>
                  </a:tr>
                  <a:tr h="30256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Số</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làm</a:t>
                          </a:r>
                          <a:r>
                            <a:rPr lang="en-US" sz="1800" kern="1200" baseline="0" dirty="0">
                              <a:solidFill>
                                <a:schemeClr val="tx1"/>
                              </a:solidFill>
                              <a:effectLst/>
                              <a:latin typeface="Arial" panose="020B0604020202020204" pitchFamily="34" charset="0"/>
                              <a:ea typeface="+mn-ea"/>
                              <a:cs typeface="Arial" panose="020B0604020202020204" pitchFamily="34" charset="0"/>
                            </a:rPr>
                            <a:t> ở </a:t>
                          </a:r>
                          <a:r>
                            <a:rPr lang="en-US" sz="1800" kern="1200" baseline="0" dirty="0" err="1">
                              <a:solidFill>
                                <a:schemeClr val="tx1"/>
                              </a:solidFill>
                              <a:effectLst/>
                              <a:latin typeface="Arial" panose="020B0604020202020204" pitchFamily="34" charset="0"/>
                              <a:ea typeface="+mn-ea"/>
                              <a:cs typeface="Arial" panose="020B0604020202020204" pitchFamily="34" charset="0"/>
                            </a:rPr>
                            <a:t>tháng</a:t>
                          </a:r>
                          <a:r>
                            <a:rPr lang="en-US" sz="1800" kern="1200" baseline="0" dirty="0">
                              <a:solidFill>
                                <a:schemeClr val="tx1"/>
                              </a:solidFill>
                              <a:effectLst/>
                              <a:latin typeface="Arial" panose="020B0604020202020204" pitchFamily="34" charset="0"/>
                              <a:ea typeface="+mn-ea"/>
                              <a:cs typeface="Arial" panose="020B0604020202020204" pitchFamily="34" charset="0"/>
                            </a:rPr>
                            <a:t> 2 </a:t>
                          </a:r>
                          <a:r>
                            <a:rPr lang="en-US" sz="1800" kern="1200" baseline="0" dirty="0" err="1">
                              <a:solidFill>
                                <a:schemeClr val="tx1"/>
                              </a:solidFill>
                              <a:effectLst/>
                              <a:latin typeface="Arial" panose="020B0604020202020204" pitchFamily="34" charset="0"/>
                              <a:ea typeface="+mn-ea"/>
                              <a:cs typeface="Arial" panose="020B0604020202020204" pitchFamily="34" charset="0"/>
                            </a:rPr>
                            <a:t>của</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tổ</a:t>
                          </a:r>
                          <a:r>
                            <a:rPr lang="en-US" sz="1800" kern="1200" baseline="0" dirty="0">
                              <a:solidFill>
                                <a:schemeClr val="tx1"/>
                              </a:solidFill>
                              <a:effectLst/>
                              <a:latin typeface="Arial" panose="020B0604020202020204" pitchFamily="34" charset="0"/>
                              <a:ea typeface="+mn-ea"/>
                              <a:cs typeface="Arial" panose="020B0604020202020204" pitchFamily="34" charset="0"/>
                            </a:rPr>
                            <a:t> B </a:t>
                          </a:r>
                          <a:r>
                            <a:rPr lang="en-US" sz="1800" kern="1200" baseline="0" dirty="0" err="1">
                              <a:solidFill>
                                <a:schemeClr val="tx1"/>
                              </a:solidFill>
                              <a:effectLst/>
                              <a:latin typeface="Arial" panose="020B0604020202020204" pitchFamily="34" charset="0"/>
                              <a:ea typeface="+mn-ea"/>
                              <a:cs typeface="Arial" panose="020B0604020202020204" pitchFamily="34" charset="0"/>
                            </a:rPr>
                            <a:t>là</a:t>
                          </a:r>
                          <a:r>
                            <a:rPr lang="en-US" sz="1800" kern="1200" baseline="0" dirty="0">
                              <a:solidFill>
                                <a:schemeClr val="tx1"/>
                              </a:solidFill>
                              <a:effectLst/>
                              <a:latin typeface="Arial" panose="020B0604020202020204" pitchFamily="34" charset="0"/>
                              <a:ea typeface="+mn-ea"/>
                              <a:cs typeface="Arial" panose="020B0604020202020204" pitchFamily="34" charset="0"/>
                            </a:rPr>
                            <a:t>: y - 18%.y = 0,82y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4171090944"/>
                      </a:ext>
                    </a:extLst>
                  </a:tr>
                  <a:tr h="297300">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tháng</a:t>
                          </a:r>
                          <a:r>
                            <a:rPr lang="en-US" sz="1800" kern="1200" dirty="0">
                              <a:solidFill>
                                <a:schemeClr val="tx1"/>
                              </a:solidFill>
                              <a:effectLst/>
                              <a:latin typeface="Arial" panose="020B0604020202020204" pitchFamily="34" charset="0"/>
                              <a:ea typeface="+mn-ea"/>
                              <a:cs typeface="Arial" panose="020B0604020202020204" pitchFamily="34" charset="0"/>
                            </a:rPr>
                            <a:t> 2, </a:t>
                          </a:r>
                          <a:r>
                            <a:rPr lang="en-US" sz="1800" kern="1200" dirty="0" err="1">
                              <a:solidFill>
                                <a:schemeClr val="tx1"/>
                              </a:solidFill>
                              <a:effectLst/>
                              <a:latin typeface="Arial" panose="020B0604020202020204" pitchFamily="34" charset="0"/>
                              <a:ea typeface="+mn-ea"/>
                              <a:cs typeface="Arial" panose="020B0604020202020204" pitchFamily="34" charset="0"/>
                            </a:rPr>
                            <a:t>hai</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1617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nên</a:t>
                          </a:r>
                          <a:r>
                            <a:rPr lang="en-US" sz="1800" kern="1200" dirty="0">
                              <a:solidFill>
                                <a:schemeClr val="tx1"/>
                              </a:solidFill>
                              <a:effectLst/>
                              <a:latin typeface="Arial" panose="020B0604020202020204" pitchFamily="34" charset="0"/>
                              <a:ea typeface="+mn-ea"/>
                              <a:cs typeface="Arial" panose="020B0604020202020204" pitchFamily="34" charset="0"/>
                            </a:rPr>
                            <a:t> ta </a:t>
                          </a:r>
                          <a:r>
                            <a:rPr lang="en-US" sz="1800" kern="1200" dirty="0" err="1">
                              <a:solidFill>
                                <a:schemeClr val="tx1"/>
                              </a:solidFill>
                              <a:effectLst/>
                              <a:latin typeface="Arial" panose="020B0604020202020204" pitchFamily="34" charset="0"/>
                              <a:ea typeface="+mn-ea"/>
                              <a:cs typeface="Arial" panose="020B0604020202020204" pitchFamily="34" charset="0"/>
                            </a:rPr>
                            <a:t>có</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phương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trình</a:t>
                          </a:r>
                          <a:r>
                            <a:rPr lang="en-US" sz="1800" kern="1200" dirty="0">
                              <a:solidFill>
                                <a:schemeClr val="tx1"/>
                              </a:solidFill>
                              <a:effectLst/>
                              <a:latin typeface="Arial" panose="020B0604020202020204" pitchFamily="34" charset="0"/>
                              <a:ea typeface="+mn-ea"/>
                              <a:cs typeface="Arial" panose="020B0604020202020204" pitchFamily="34" charset="0"/>
                            </a:rPr>
                            <a:t>: 1,25x + 0,82y = 1617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1885122884"/>
                      </a:ext>
                    </a:extLst>
                  </a:tr>
                  <a:tr h="686995">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vi-VN" sz="1800" kern="1200" dirty="0">
                              <a:solidFill>
                                <a:schemeClr val="tx1"/>
                              </a:solidFill>
                              <a:effectLst/>
                              <a:latin typeface="+mn-lt"/>
                              <a:ea typeface="+mn-ea"/>
                              <a:cs typeface="+mn-cs"/>
                            </a:rPr>
                            <a:t>+ Giải hệ phương trình</a:t>
                          </a:r>
                          <a:r>
                            <a:rPr lang="en-US" sz="1800" kern="1200" dirty="0">
                              <a:solidFill>
                                <a:schemeClr val="tx1"/>
                              </a:solidFill>
                              <a:effectLst/>
                              <a:latin typeface="+mn-lt"/>
                              <a:ea typeface="+mn-ea"/>
                              <a:cs typeface="+mn-cs"/>
                            </a:rPr>
                            <a:t>: </a:t>
                          </a:r>
                          <a14:m>
                            <m:oMath xmlns:m="http://schemas.openxmlformats.org/officeDocument/2006/math">
                              <m:d>
                                <m:dPr>
                                  <m:begChr m:val="{"/>
                                  <m:endChr m:val=""/>
                                  <m:ctrlPr>
                                    <a:rPr lang="en-US" sz="1800" i="1" kern="1200" smtClean="0">
                                      <a:solidFill>
                                        <a:schemeClr val="tx1"/>
                                      </a:solidFill>
                                      <a:effectLst/>
                                      <a:latin typeface="Cambria Math" panose="02040503050406030204" pitchFamily="18" charset="0"/>
                                      <a:ea typeface="+mn-ea"/>
                                      <a:cs typeface="+mn-cs"/>
                                    </a:rPr>
                                  </m:ctrlPr>
                                </m:dPr>
                                <m:e>
                                  <m:eqArr>
                                    <m:eqArrPr>
                                      <m:ctrlPr>
                                        <a:rPr lang="en-US" sz="1800" i="1" kern="1200">
                                          <a:solidFill>
                                            <a:schemeClr val="tx1"/>
                                          </a:solidFill>
                                          <a:effectLst/>
                                          <a:latin typeface="Cambria Math" panose="02040503050406030204" pitchFamily="18" charset="0"/>
                                          <a:ea typeface="+mn-ea"/>
                                          <a:cs typeface="+mn-cs"/>
                                        </a:rPr>
                                      </m:ctrlPr>
                                    </m:eqArrPr>
                                    <m:e>
                                      <m:r>
                                        <a:rPr lang="vi-VN" sz="1800" i="1" kern="1200">
                                          <a:solidFill>
                                            <a:schemeClr val="tx1"/>
                                          </a:solidFill>
                                          <a:effectLst/>
                                          <a:latin typeface="Cambria Math"/>
                                          <a:ea typeface="+mn-ea"/>
                                          <a:cs typeface="+mn-cs"/>
                                        </a:rPr>
                                        <m:t>𝑥</m:t>
                                      </m:r>
                                      <m:r>
                                        <a:rPr lang="vi-VN" sz="1800" i="1" kern="1200">
                                          <a:solidFill>
                                            <a:schemeClr val="tx1"/>
                                          </a:solidFill>
                                          <a:effectLst/>
                                          <a:latin typeface="Cambria Math"/>
                                          <a:ea typeface="+mn-ea"/>
                                          <a:cs typeface="+mn-cs"/>
                                        </a:rPr>
                                        <m:t>+</m:t>
                                      </m:r>
                                      <m:r>
                                        <a:rPr lang="vi-VN" sz="1800" i="1" kern="1200">
                                          <a:solidFill>
                                            <a:schemeClr val="tx1"/>
                                          </a:solidFill>
                                          <a:effectLst/>
                                          <a:latin typeface="Cambria Math"/>
                                          <a:ea typeface="+mn-ea"/>
                                          <a:cs typeface="+mn-cs"/>
                                        </a:rPr>
                                        <m:t>𝑦</m:t>
                                      </m:r>
                                      <m:r>
                                        <a:rPr lang="vi-VN" sz="1800" i="1" kern="1200">
                                          <a:solidFill>
                                            <a:schemeClr val="tx1"/>
                                          </a:solidFill>
                                          <a:effectLst/>
                                          <a:latin typeface="Cambria Math"/>
                                          <a:ea typeface="+mn-ea"/>
                                          <a:cs typeface="+mn-cs"/>
                                        </a:rPr>
                                        <m:t>=1500</m:t>
                                      </m:r>
                                    </m:e>
                                    <m:e>
                                      <m:r>
                                        <a:rPr lang="vi-VN" sz="1800" i="1" kern="1200">
                                          <a:solidFill>
                                            <a:schemeClr val="tx1"/>
                                          </a:solidFill>
                                          <a:effectLst/>
                                          <a:latin typeface="Cambria Math"/>
                                          <a:ea typeface="+mn-ea"/>
                                          <a:cs typeface="+mn-cs"/>
                                        </a:rPr>
                                        <m:t>1,25</m:t>
                                      </m:r>
                                      <m:r>
                                        <a:rPr lang="vi-VN" sz="1800" i="1" kern="1200">
                                          <a:solidFill>
                                            <a:schemeClr val="tx1"/>
                                          </a:solidFill>
                                          <a:effectLst/>
                                          <a:latin typeface="Cambria Math"/>
                                          <a:ea typeface="+mn-ea"/>
                                          <a:cs typeface="+mn-cs"/>
                                        </a:rPr>
                                        <m:t>𝑥</m:t>
                                      </m:r>
                                      <m:r>
                                        <a:rPr lang="vi-VN" sz="1800" i="1" kern="1200">
                                          <a:solidFill>
                                            <a:schemeClr val="tx1"/>
                                          </a:solidFill>
                                          <a:effectLst/>
                                          <a:latin typeface="Cambria Math"/>
                                          <a:ea typeface="+mn-ea"/>
                                          <a:cs typeface="+mn-cs"/>
                                        </a:rPr>
                                        <m:t>+0,82</m:t>
                                      </m:r>
                                      <m:r>
                                        <a:rPr lang="vi-VN" sz="1800" i="1" kern="1200">
                                          <a:solidFill>
                                            <a:schemeClr val="tx1"/>
                                          </a:solidFill>
                                          <a:effectLst/>
                                          <a:latin typeface="Cambria Math"/>
                                          <a:ea typeface="+mn-ea"/>
                                          <a:cs typeface="+mn-cs"/>
                                        </a:rPr>
                                        <m:t>𝑦</m:t>
                                      </m:r>
                                      <m:r>
                                        <a:rPr lang="vi-VN" sz="1800" i="1" kern="1200">
                                          <a:solidFill>
                                            <a:schemeClr val="tx1"/>
                                          </a:solidFill>
                                          <a:effectLst/>
                                          <a:latin typeface="Cambria Math"/>
                                          <a:ea typeface="+mn-ea"/>
                                          <a:cs typeface="+mn-cs"/>
                                        </a:rPr>
                                        <m:t>=1617</m:t>
                                      </m:r>
                                    </m:e>
                                  </m:eqArr>
                                </m:e>
                              </m:d>
                            </m:oMath>
                          </a14:m>
                          <a:r>
                            <a:rPr lang="en-US" sz="1800" kern="1200" dirty="0">
                              <a:solidFill>
                                <a:schemeClr val="tx1"/>
                              </a:solidFill>
                              <a:effectLst/>
                              <a:latin typeface="+mn-lt"/>
                              <a:ea typeface="+mn-ea"/>
                              <a:cs typeface="+mn-cs"/>
                              <a:sym typeface="Wingdings" panose="05000000000000000000" pitchFamily="2" charset="2"/>
                            </a:rPr>
                            <a:t> </a:t>
                          </a:r>
                          <a:r>
                            <a:rPr lang="vi-VN" sz="1800" kern="1200" dirty="0">
                              <a:solidFill>
                                <a:schemeClr val="tx1"/>
                              </a:solidFill>
                              <a:effectLst/>
                              <a:latin typeface="+mn-lt"/>
                              <a:ea typeface="+mn-ea"/>
                              <a:cs typeface="+mn-cs"/>
                              <a:sym typeface="Wingdings" panose="05000000000000000000" pitchFamily="2" charset="2"/>
                            </a:rPr>
                            <a:t></a:t>
                          </a:r>
                          <a:r>
                            <a:rPr lang="vi-VN" sz="1800" kern="1200" dirty="0">
                              <a:solidFill>
                                <a:schemeClr val="tx1"/>
                              </a:solidFill>
                              <a:effectLst/>
                              <a:latin typeface="+mn-lt"/>
                              <a:ea typeface="+mn-ea"/>
                              <a:cs typeface="+mn-cs"/>
                            </a:rPr>
                            <a:t> </a:t>
                          </a:r>
                          <a14:m>
                            <m:oMath xmlns:m="http://schemas.openxmlformats.org/officeDocument/2006/math">
                              <m:d>
                                <m:dPr>
                                  <m:begChr m:val="{"/>
                                  <m:endChr m:val=""/>
                                  <m:ctrlPr>
                                    <a:rPr lang="en-US" sz="1800" i="1" kern="1200">
                                      <a:solidFill>
                                        <a:schemeClr val="tx1"/>
                                      </a:solidFill>
                                      <a:effectLst/>
                                      <a:latin typeface="Cambria Math" panose="02040503050406030204" pitchFamily="18" charset="0"/>
                                      <a:ea typeface="+mn-ea"/>
                                      <a:cs typeface="+mn-cs"/>
                                    </a:rPr>
                                  </m:ctrlPr>
                                </m:dPr>
                                <m:e>
                                  <m:eqArr>
                                    <m:eqArrPr>
                                      <m:ctrlPr>
                                        <a:rPr lang="en-US" sz="1800" i="1" kern="1200">
                                          <a:solidFill>
                                            <a:schemeClr val="tx1"/>
                                          </a:solidFill>
                                          <a:effectLst/>
                                          <a:latin typeface="Cambria Math" panose="02040503050406030204" pitchFamily="18" charset="0"/>
                                          <a:ea typeface="+mn-ea"/>
                                          <a:cs typeface="+mn-cs"/>
                                        </a:rPr>
                                      </m:ctrlPr>
                                    </m:eqArrPr>
                                    <m:e>
                                      <m:r>
                                        <a:rPr lang="vi-VN" sz="1800" i="1" kern="1200">
                                          <a:solidFill>
                                            <a:schemeClr val="tx1"/>
                                          </a:solidFill>
                                          <a:effectLst/>
                                          <a:latin typeface="Cambria Math" panose="02040503050406030204" pitchFamily="18" charset="0"/>
                                          <a:ea typeface="+mn-ea"/>
                                          <a:cs typeface="+mn-cs"/>
                                        </a:rPr>
                                        <m:t>𝑥</m:t>
                                      </m:r>
                                      <m:r>
                                        <a:rPr lang="vi-VN" sz="1800" i="1" kern="1200">
                                          <a:solidFill>
                                            <a:schemeClr val="tx1"/>
                                          </a:solidFill>
                                          <a:effectLst/>
                                          <a:latin typeface="Cambria Math" panose="02040503050406030204" pitchFamily="18" charset="0"/>
                                          <a:ea typeface="+mn-ea"/>
                                          <a:cs typeface="+mn-cs"/>
                                        </a:rPr>
                                        <m:t>=900</m:t>
                                      </m:r>
                                    </m:e>
                                    <m:e>
                                      <m:r>
                                        <a:rPr lang="vi-VN" sz="1800" i="1" kern="1200">
                                          <a:solidFill>
                                            <a:schemeClr val="tx1"/>
                                          </a:solidFill>
                                          <a:effectLst/>
                                          <a:latin typeface="Cambria Math" panose="02040503050406030204" pitchFamily="18" charset="0"/>
                                          <a:ea typeface="+mn-ea"/>
                                          <a:cs typeface="+mn-cs"/>
                                        </a:rPr>
                                        <m:t>𝑦</m:t>
                                      </m:r>
                                      <m:r>
                                        <a:rPr lang="vi-VN" sz="1800" i="1" kern="1200">
                                          <a:solidFill>
                                            <a:schemeClr val="tx1"/>
                                          </a:solidFill>
                                          <a:effectLst/>
                                          <a:latin typeface="Cambria Math" panose="02040503050406030204" pitchFamily="18" charset="0"/>
                                          <a:ea typeface="+mn-ea"/>
                                          <a:cs typeface="+mn-cs"/>
                                        </a:rPr>
                                        <m:t>=600</m:t>
                                      </m:r>
                                    </m:e>
                                  </m:eqArr>
                                </m:e>
                              </m:d>
                            </m:oMath>
                          </a14:m>
                          <a:r>
                            <a:rPr lang="en-US" sz="1800" kern="1200" dirty="0">
                              <a:solidFill>
                                <a:schemeClr val="tx1"/>
                              </a:solidFill>
                              <a:effectLst/>
                              <a:latin typeface="+mn-lt"/>
                              <a:ea typeface="+mn-ea"/>
                              <a:cs typeface="+mn-cs"/>
                            </a:rPr>
                            <a:t>  </a:t>
                          </a: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dirty="0" err="1">
                              <a:solidFill>
                                <a:schemeClr val="tx1"/>
                              </a:solidFill>
                              <a:effectLst/>
                              <a:latin typeface="Arial" panose="020B0604020202020204" pitchFamily="34" charset="0"/>
                              <a:ea typeface="+mn-ea"/>
                              <a:cs typeface="Arial" panose="020B0604020202020204" pitchFamily="34" charset="0"/>
                            </a:rPr>
                            <a:t>thoả</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smtClean="0">
                              <a:solidFill>
                                <a:schemeClr val="tx1"/>
                              </a:solidFill>
                              <a:effectLst/>
                              <a:latin typeface="Arial" panose="020B0604020202020204" pitchFamily="34" charset="0"/>
                              <a:ea typeface="+mn-ea"/>
                              <a:cs typeface="Arial" panose="020B0604020202020204" pitchFamily="34" charset="0"/>
                            </a:rPr>
                            <a:t>mãn</a:t>
                          </a:r>
                          <a:r>
                            <a:rPr lang="en-US" sz="1800" kern="1200" baseline="0" dirty="0">
                              <a:solidFill>
                                <a:schemeClr val="tx1"/>
                              </a:solidFill>
                              <a:effectLst/>
                              <a:latin typeface="Arial" panose="020B0604020202020204" pitchFamily="34" charset="0"/>
                              <a:ea typeface="+mn-ea"/>
                              <a:cs typeface="Arial" panose="020B0604020202020204" pitchFamily="34" charset="0"/>
                            </a:rPr>
                            <a:t>)</a:t>
                          </a:r>
                          <a:endParaRPr lang="en-US" sz="1800" kern="1200" dirty="0">
                            <a:solidFill>
                              <a:schemeClr val="tx1"/>
                            </a:solidFill>
                            <a:effectLst/>
                            <a:latin typeface="Arial" panose="020B0604020202020204" pitchFamily="34" charset="0"/>
                            <a:ea typeface="+mn-ea"/>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0,5</a:t>
                          </a:r>
                        </a:p>
                      </a:txBody>
                      <a:tcPr anchor="ctr"/>
                    </a:tc>
                    <a:extLst>
                      <a:ext uri="{0D108BD9-81ED-4DB2-BD59-A6C34878D82A}">
                        <a16:rowId xmlns="" xmlns:a16="http://schemas.microsoft.com/office/drawing/2014/main" val="787202686"/>
                      </a:ext>
                    </a:extLst>
                  </a:tr>
                  <a:tr h="397161">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Vậy</a:t>
                          </a:r>
                          <a:r>
                            <a:rPr lang="en-US" sz="1800" kern="1200" dirty="0">
                              <a:solidFill>
                                <a:schemeClr val="tx1"/>
                              </a:solidFill>
                              <a:effectLst/>
                              <a:latin typeface="Arial" panose="020B0604020202020204" pitchFamily="34" charset="0"/>
                              <a:ea typeface="+mn-ea"/>
                              <a:cs typeface="Arial" panose="020B0604020202020204" pitchFamily="34" charset="0"/>
                            </a:rPr>
                            <a:t> ở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đầu</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900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a:t>
                          </a:r>
                        </a:p>
                        <a:p>
                          <a:pPr fontAlgn="base"/>
                          <a:r>
                            <a:rPr lang="en-US" sz="1800" kern="1200" dirty="0">
                              <a:solidFill>
                                <a:schemeClr val="tx1"/>
                              </a:solidFill>
                              <a:effectLst/>
                              <a:latin typeface="Arial" panose="020B0604020202020204" pitchFamily="34" charset="0"/>
                              <a:ea typeface="+mn-ea"/>
                              <a:cs typeface="Arial" panose="020B0604020202020204" pitchFamily="34" charset="0"/>
                            </a:rPr>
                            <a:t>          ở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sau</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B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600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312516109"/>
                      </a:ext>
                    </a:extLst>
                  </a:tr>
                </a:tbl>
              </a:graphicData>
            </a:graphic>
          </p:graphicFrame>
        </mc:Choice>
        <mc:Fallback xmlns="">
          <p:graphicFrame>
            <p:nvGraphicFramePr>
              <p:cNvPr id="2" name="Table 2">
                <a:extLst>
                  <a:ext uri="{FF2B5EF4-FFF2-40B4-BE49-F238E27FC236}">
                    <a16:creationId xmlns="" xmlns:a16="http://schemas.microsoft.com/office/drawing/2014/main" xmlns:a14="http://schemas.microsoft.com/office/drawing/2010/main" id="{04FE10CD-4268-BF37-F538-6F9A05DDB932}"/>
                  </a:ext>
                </a:extLst>
              </p:cNvPr>
              <p:cNvGraphicFramePr>
                <a:graphicFrameLocks noGrp="1"/>
              </p:cNvGraphicFramePr>
              <p:nvPr>
                <p:extLst>
                  <p:ext uri="{D42A27DB-BD31-4B8C-83A1-F6EECF244321}">
                    <p14:modId xmlns:p14="http://schemas.microsoft.com/office/powerpoint/2010/main" val="2017471921"/>
                  </p:ext>
                </p:extLst>
              </p:nvPr>
            </p:nvGraphicFramePr>
            <p:xfrm>
              <a:off x="1426035" y="2077343"/>
              <a:ext cx="10243450" cy="3795955"/>
            </p:xfrm>
            <a:graphic>
              <a:graphicData uri="http://schemas.openxmlformats.org/drawingml/2006/table">
                <a:tbl>
                  <a:tblPr firstRow="1" bandRow="1">
                    <a:tableStyleId>{5940675A-B579-460E-94D1-54222C63F5DA}</a:tableStyleId>
                  </a:tblPr>
                  <a:tblGrid>
                    <a:gridCol w="9514107">
                      <a:extLst>
                        <a:ext uri="{9D8B030D-6E8A-4147-A177-3AD203B41FA5}">
                          <a16:colId xmlns="" xmlns:a16="http://schemas.microsoft.com/office/drawing/2014/main" xmlns:a14="http://schemas.microsoft.com/office/drawing/2010/main" val="20939131"/>
                        </a:ext>
                      </a:extLst>
                    </a:gridCol>
                    <a:gridCol w="729343">
                      <a:extLst>
                        <a:ext uri="{9D8B030D-6E8A-4147-A177-3AD203B41FA5}">
                          <a16:colId xmlns="" xmlns:a16="http://schemas.microsoft.com/office/drawing/2014/main" xmlns:a14="http://schemas.microsoft.com/office/drawing/2010/main" val="2192423833"/>
                        </a:ext>
                      </a:extLst>
                    </a:gridCol>
                  </a:tblGrid>
                  <a:tr h="365760">
                    <a:tc>
                      <a:txBody>
                        <a:bodyPr/>
                        <a:lstStyle/>
                        <a:p>
                          <a:pPr algn="ctr">
                            <a:lnSpc>
                              <a:spcPct val="100000"/>
                            </a:lnSpc>
                          </a:pPr>
                          <a:r>
                            <a:rPr lang="en-US" sz="1800" b="0" dirty="0" err="1">
                              <a:ln>
                                <a:solidFill>
                                  <a:schemeClr val="tx1"/>
                                </a:solidFill>
                              </a:ln>
                              <a:solidFill>
                                <a:schemeClr val="tx1"/>
                              </a:solidFill>
                              <a:latin typeface="Arial" panose="020B0604020202020204" pitchFamily="34" charset="0"/>
                              <a:cs typeface="Arial" panose="020B0604020202020204" pitchFamily="34" charset="0"/>
                            </a:rPr>
                            <a:t>Đáp</a:t>
                          </a:r>
                          <a:r>
                            <a:rPr lang="en-US" sz="1800" b="0" dirty="0">
                              <a:ln>
                                <a:solidFill>
                                  <a:schemeClr val="tx1"/>
                                </a:solidFill>
                              </a:ln>
                              <a:solidFill>
                                <a:schemeClr val="tx1"/>
                              </a:solidFill>
                              <a:latin typeface="Arial" panose="020B0604020202020204" pitchFamily="34" charset="0"/>
                              <a:cs typeface="Arial" panose="020B0604020202020204" pitchFamily="34" charset="0"/>
                            </a:rPr>
                            <a:t> </a:t>
                          </a:r>
                          <a:r>
                            <a:rPr lang="en-US" sz="1800" b="0" dirty="0" err="1">
                              <a:ln>
                                <a:solidFill>
                                  <a:schemeClr val="tx1"/>
                                </a:solidFill>
                              </a:ln>
                              <a:solidFill>
                                <a:schemeClr val="tx1"/>
                              </a:solidFill>
                              <a:latin typeface="Arial" panose="020B0604020202020204" pitchFamily="34" charset="0"/>
                              <a:cs typeface="Arial" panose="020B0604020202020204" pitchFamily="34" charset="0"/>
                            </a:rPr>
                            <a:t>án</a:t>
                          </a:r>
                          <a:endParaRPr lang="en-US" sz="1800" b="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tc>
                      <a:txBody>
                        <a:bodyPr/>
                        <a:lstStyle/>
                        <a:p>
                          <a:pPr algn="ctr">
                            <a:lnSpc>
                              <a:spcPct val="100000"/>
                            </a:lnSpc>
                          </a:pPr>
                          <a:r>
                            <a:rPr lang="en-US" sz="1800" dirty="0" err="1">
                              <a:ln>
                                <a:solidFill>
                                  <a:schemeClr val="tx1"/>
                                </a:solidFill>
                              </a:ln>
                              <a:solidFill>
                                <a:schemeClr val="tx1"/>
                              </a:solidFill>
                              <a:latin typeface="Arial" panose="020B0604020202020204" pitchFamily="34" charset="0"/>
                              <a:cs typeface="Arial" panose="020B0604020202020204" pitchFamily="34" charset="0"/>
                            </a:rPr>
                            <a:t>Điểm</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xmlns:a14="http://schemas.microsoft.com/office/drawing/2010/main" val="2766372672"/>
                      </a:ext>
                    </a:extLst>
                  </a:tr>
                  <a:tr h="640080">
                    <a:tc>
                      <a:txBody>
                        <a:bodyPr/>
                        <a:lstStyle/>
                        <a:p>
                          <a:endParaRPr lang="en-US"/>
                        </a:p>
                      </a:txBody>
                      <a:tcPr>
                        <a:blipFill rotWithShape="1">
                          <a:blip r:embed="rId2"/>
                          <a:stretch>
                            <a:fillRect l="-64" t="-61905" r="-7756" b="-450476"/>
                          </a:stretch>
                        </a:blipFill>
                      </a:tcPr>
                    </a:tc>
                    <a:tc>
                      <a:txBody>
                        <a:bodyPr/>
                        <a:lstStyle/>
                        <a:p>
                          <a:pPr algn="ctr">
                            <a:lnSpc>
                              <a:spcPct val="100000"/>
                            </a:lnSpc>
                          </a:pPr>
                          <a:r>
                            <a:rPr lang="en-US" sz="1600" dirty="0">
                              <a:ln>
                                <a:solidFill>
                                  <a:schemeClr val="tx1"/>
                                </a:solidFill>
                              </a:ln>
                              <a:solidFill>
                                <a:schemeClr val="tx1"/>
                              </a:solidFill>
                              <a:latin typeface="Arial" panose="020B0604020202020204" pitchFamily="34" charset="0"/>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4080953053"/>
                      </a:ext>
                    </a:extLst>
                  </a:tr>
                  <a:tr h="365760">
                    <a:tc>
                      <a:txBody>
                        <a:bodyPr/>
                        <a:lstStyle/>
                        <a:p>
                          <a:pPr marL="0" indent="0" algn="l">
                            <a:lnSpc>
                              <a:spcPct val="100000"/>
                            </a:lnSpc>
                            <a:buFont typeface="Arial" panose="020B0604020202020204" pitchFamily="34" charset="0"/>
                            <a:buNone/>
                          </a:pP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đầu</a:t>
                          </a:r>
                          <a:r>
                            <a:rPr lang="en-US" sz="1800" kern="1200" dirty="0">
                              <a:solidFill>
                                <a:schemeClr val="tx1"/>
                              </a:solidFill>
                              <a:effectLst/>
                              <a:latin typeface="Arial" panose="020B0604020202020204" pitchFamily="34" charset="0"/>
                              <a:ea typeface="+mn-ea"/>
                              <a:cs typeface="Arial" panose="020B0604020202020204" pitchFamily="34" charset="0"/>
                            </a:rPr>
                            <a:t> 2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1500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nên</a:t>
                          </a:r>
                          <a:r>
                            <a:rPr lang="en-US" sz="1800" kern="1200" dirty="0">
                              <a:solidFill>
                                <a:schemeClr val="tx1"/>
                              </a:solidFill>
                              <a:effectLst/>
                              <a:latin typeface="Arial" panose="020B0604020202020204" pitchFamily="34" charset="0"/>
                              <a:ea typeface="+mn-ea"/>
                              <a:cs typeface="Arial" panose="020B0604020202020204" pitchFamily="34" charset="0"/>
                            </a:rPr>
                            <a:t> ta </a:t>
                          </a:r>
                          <a:r>
                            <a:rPr lang="en-US" sz="1800" kern="1200" dirty="0" err="1">
                              <a:solidFill>
                                <a:schemeClr val="tx1"/>
                              </a:solidFill>
                              <a:effectLst/>
                              <a:latin typeface="Arial" panose="020B0604020202020204" pitchFamily="34" charset="0"/>
                              <a:ea typeface="+mn-ea"/>
                              <a:cs typeface="Arial" panose="020B0604020202020204" pitchFamily="34" charset="0"/>
                            </a:rPr>
                            <a:t>có</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phương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trình</a:t>
                          </a:r>
                          <a:r>
                            <a:rPr lang="en-US" sz="1800" kern="1200" dirty="0">
                              <a:solidFill>
                                <a:schemeClr val="tx1"/>
                              </a:solidFill>
                              <a:effectLst/>
                              <a:latin typeface="Arial" panose="020B0604020202020204" pitchFamily="34" charset="0"/>
                              <a:ea typeface="+mn-ea"/>
                              <a:cs typeface="Arial" panose="020B0604020202020204" pitchFamily="34" charset="0"/>
                            </a:rPr>
                            <a:t>: x + y = 1500</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3141501523"/>
                      </a:ext>
                    </a:extLst>
                  </a:tr>
                  <a:tr h="36576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Số</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làm</a:t>
                          </a:r>
                          <a:r>
                            <a:rPr lang="en-US" sz="1800" kern="1200" baseline="0" dirty="0">
                              <a:solidFill>
                                <a:schemeClr val="tx1"/>
                              </a:solidFill>
                              <a:effectLst/>
                              <a:latin typeface="Arial" panose="020B0604020202020204" pitchFamily="34" charset="0"/>
                              <a:ea typeface="+mn-ea"/>
                              <a:cs typeface="Arial" panose="020B0604020202020204" pitchFamily="34" charset="0"/>
                            </a:rPr>
                            <a:t> ở </a:t>
                          </a:r>
                          <a:r>
                            <a:rPr lang="en-US" sz="1800" kern="1200" baseline="0" dirty="0" err="1">
                              <a:solidFill>
                                <a:schemeClr val="tx1"/>
                              </a:solidFill>
                              <a:effectLst/>
                              <a:latin typeface="Arial" panose="020B0604020202020204" pitchFamily="34" charset="0"/>
                              <a:ea typeface="+mn-ea"/>
                              <a:cs typeface="Arial" panose="020B0604020202020204" pitchFamily="34" charset="0"/>
                            </a:rPr>
                            <a:t>tháng</a:t>
                          </a:r>
                          <a:r>
                            <a:rPr lang="en-US" sz="1800" kern="1200" baseline="0" dirty="0">
                              <a:solidFill>
                                <a:schemeClr val="tx1"/>
                              </a:solidFill>
                              <a:effectLst/>
                              <a:latin typeface="Arial" panose="020B0604020202020204" pitchFamily="34" charset="0"/>
                              <a:ea typeface="+mn-ea"/>
                              <a:cs typeface="Arial" panose="020B0604020202020204" pitchFamily="34" charset="0"/>
                            </a:rPr>
                            <a:t> 2 </a:t>
                          </a:r>
                          <a:r>
                            <a:rPr lang="en-US" sz="1800" kern="1200" baseline="0" dirty="0" err="1">
                              <a:solidFill>
                                <a:schemeClr val="tx1"/>
                              </a:solidFill>
                              <a:effectLst/>
                              <a:latin typeface="Arial" panose="020B0604020202020204" pitchFamily="34" charset="0"/>
                              <a:ea typeface="+mn-ea"/>
                              <a:cs typeface="Arial" panose="020B0604020202020204" pitchFamily="34" charset="0"/>
                            </a:rPr>
                            <a:t>của</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tổ</a:t>
                          </a:r>
                          <a:r>
                            <a:rPr lang="en-US" sz="1800" kern="1200" baseline="0" dirty="0">
                              <a:solidFill>
                                <a:schemeClr val="tx1"/>
                              </a:solidFill>
                              <a:effectLst/>
                              <a:latin typeface="Arial" panose="020B0604020202020204" pitchFamily="34" charset="0"/>
                              <a:ea typeface="+mn-ea"/>
                              <a:cs typeface="Arial" panose="020B0604020202020204" pitchFamily="34" charset="0"/>
                            </a:rPr>
                            <a:t> A </a:t>
                          </a:r>
                          <a:r>
                            <a:rPr lang="en-US" sz="1800" kern="1200" baseline="0" dirty="0" err="1">
                              <a:solidFill>
                                <a:schemeClr val="tx1"/>
                              </a:solidFill>
                              <a:effectLst/>
                              <a:latin typeface="Arial" panose="020B0604020202020204" pitchFamily="34" charset="0"/>
                              <a:ea typeface="+mn-ea"/>
                              <a:cs typeface="Arial" panose="020B0604020202020204" pitchFamily="34" charset="0"/>
                            </a:rPr>
                            <a:t>là</a:t>
                          </a:r>
                          <a:r>
                            <a:rPr lang="en-US" sz="1800" kern="1200" baseline="0" dirty="0">
                              <a:solidFill>
                                <a:schemeClr val="tx1"/>
                              </a:solidFill>
                              <a:effectLst/>
                              <a:latin typeface="Arial" panose="020B0604020202020204" pitchFamily="34" charset="0"/>
                              <a:ea typeface="+mn-ea"/>
                              <a:cs typeface="Arial" panose="020B0604020202020204" pitchFamily="34" charset="0"/>
                            </a:rPr>
                            <a:t>: x + 25%.x = 1,25x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2314230700"/>
                      </a:ext>
                    </a:extLst>
                  </a:tr>
                  <a:tr h="36576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Số</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làm</a:t>
                          </a:r>
                          <a:r>
                            <a:rPr lang="en-US" sz="1800" kern="1200" baseline="0" dirty="0">
                              <a:solidFill>
                                <a:schemeClr val="tx1"/>
                              </a:solidFill>
                              <a:effectLst/>
                              <a:latin typeface="Arial" panose="020B0604020202020204" pitchFamily="34" charset="0"/>
                              <a:ea typeface="+mn-ea"/>
                              <a:cs typeface="Arial" panose="020B0604020202020204" pitchFamily="34" charset="0"/>
                            </a:rPr>
                            <a:t> ở </a:t>
                          </a:r>
                          <a:r>
                            <a:rPr lang="en-US" sz="1800" kern="1200" baseline="0" dirty="0" err="1">
                              <a:solidFill>
                                <a:schemeClr val="tx1"/>
                              </a:solidFill>
                              <a:effectLst/>
                              <a:latin typeface="Arial" panose="020B0604020202020204" pitchFamily="34" charset="0"/>
                              <a:ea typeface="+mn-ea"/>
                              <a:cs typeface="Arial" panose="020B0604020202020204" pitchFamily="34" charset="0"/>
                            </a:rPr>
                            <a:t>tháng</a:t>
                          </a:r>
                          <a:r>
                            <a:rPr lang="en-US" sz="1800" kern="1200" baseline="0" dirty="0">
                              <a:solidFill>
                                <a:schemeClr val="tx1"/>
                              </a:solidFill>
                              <a:effectLst/>
                              <a:latin typeface="Arial" panose="020B0604020202020204" pitchFamily="34" charset="0"/>
                              <a:ea typeface="+mn-ea"/>
                              <a:cs typeface="Arial" panose="020B0604020202020204" pitchFamily="34" charset="0"/>
                            </a:rPr>
                            <a:t> 2 </a:t>
                          </a:r>
                          <a:r>
                            <a:rPr lang="en-US" sz="1800" kern="1200" baseline="0" dirty="0" err="1">
                              <a:solidFill>
                                <a:schemeClr val="tx1"/>
                              </a:solidFill>
                              <a:effectLst/>
                              <a:latin typeface="Arial" panose="020B0604020202020204" pitchFamily="34" charset="0"/>
                              <a:ea typeface="+mn-ea"/>
                              <a:cs typeface="Arial" panose="020B0604020202020204" pitchFamily="34" charset="0"/>
                            </a:rPr>
                            <a:t>của</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tổ</a:t>
                          </a:r>
                          <a:r>
                            <a:rPr lang="en-US" sz="1800" kern="1200" baseline="0" dirty="0">
                              <a:solidFill>
                                <a:schemeClr val="tx1"/>
                              </a:solidFill>
                              <a:effectLst/>
                              <a:latin typeface="Arial" panose="020B0604020202020204" pitchFamily="34" charset="0"/>
                              <a:ea typeface="+mn-ea"/>
                              <a:cs typeface="Arial" panose="020B0604020202020204" pitchFamily="34" charset="0"/>
                            </a:rPr>
                            <a:t> B </a:t>
                          </a:r>
                          <a:r>
                            <a:rPr lang="en-US" sz="1800" kern="1200" baseline="0" dirty="0" err="1">
                              <a:solidFill>
                                <a:schemeClr val="tx1"/>
                              </a:solidFill>
                              <a:effectLst/>
                              <a:latin typeface="Arial" panose="020B0604020202020204" pitchFamily="34" charset="0"/>
                              <a:ea typeface="+mn-ea"/>
                              <a:cs typeface="Arial" panose="020B0604020202020204" pitchFamily="34" charset="0"/>
                            </a:rPr>
                            <a:t>là</a:t>
                          </a:r>
                          <a:r>
                            <a:rPr lang="en-US" sz="1800" kern="1200" baseline="0" dirty="0">
                              <a:solidFill>
                                <a:schemeClr val="tx1"/>
                              </a:solidFill>
                              <a:effectLst/>
                              <a:latin typeface="Arial" panose="020B0604020202020204" pitchFamily="34" charset="0"/>
                              <a:ea typeface="+mn-ea"/>
                              <a:cs typeface="Arial" panose="020B0604020202020204" pitchFamily="34" charset="0"/>
                            </a:rPr>
                            <a:t>: y - 18%.y = 0,82y (</a:t>
                          </a:r>
                          <a:r>
                            <a:rPr lang="en-US" sz="1800" kern="1200" baseline="0" dirty="0" err="1">
                              <a:solidFill>
                                <a:schemeClr val="tx1"/>
                              </a:solidFill>
                              <a:effectLst/>
                              <a:latin typeface="Arial" panose="020B0604020202020204" pitchFamily="34" charset="0"/>
                              <a:ea typeface="+mn-ea"/>
                              <a:cs typeface="Arial" panose="020B0604020202020204" pitchFamily="34" charset="0"/>
                            </a:rPr>
                            <a:t>sản</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phẩm</a:t>
                          </a:r>
                          <a:r>
                            <a:rPr lang="en-US" sz="1800" kern="1200" baseline="0" dirty="0">
                              <a:solidFill>
                                <a:schemeClr val="tx1"/>
                              </a:solidFill>
                              <a:effectLst/>
                              <a:latin typeface="Arial" panose="020B0604020202020204" pitchFamily="34" charset="0"/>
                              <a:ea typeface="+mn-ea"/>
                              <a:cs typeface="Arial" panose="020B0604020202020204" pitchFamily="34" charset="0"/>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4171090944"/>
                      </a:ext>
                    </a:extLst>
                  </a:tr>
                  <a:tr h="365760">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tháng</a:t>
                          </a:r>
                          <a:r>
                            <a:rPr lang="en-US" sz="1800" kern="1200" dirty="0">
                              <a:solidFill>
                                <a:schemeClr val="tx1"/>
                              </a:solidFill>
                              <a:effectLst/>
                              <a:latin typeface="Arial" panose="020B0604020202020204" pitchFamily="34" charset="0"/>
                              <a:ea typeface="+mn-ea"/>
                              <a:cs typeface="Arial" panose="020B0604020202020204" pitchFamily="34" charset="0"/>
                            </a:rPr>
                            <a:t> 2, </a:t>
                          </a:r>
                          <a:r>
                            <a:rPr lang="en-US" sz="1800" kern="1200" dirty="0" err="1">
                              <a:solidFill>
                                <a:schemeClr val="tx1"/>
                              </a:solidFill>
                              <a:effectLst/>
                              <a:latin typeface="Arial" panose="020B0604020202020204" pitchFamily="34" charset="0"/>
                              <a:ea typeface="+mn-ea"/>
                              <a:cs typeface="Arial" panose="020B0604020202020204" pitchFamily="34" charset="0"/>
                            </a:rPr>
                            <a:t>hai</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1617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nên</a:t>
                          </a:r>
                          <a:r>
                            <a:rPr lang="en-US" sz="1800" kern="1200" dirty="0">
                              <a:solidFill>
                                <a:schemeClr val="tx1"/>
                              </a:solidFill>
                              <a:effectLst/>
                              <a:latin typeface="Arial" panose="020B0604020202020204" pitchFamily="34" charset="0"/>
                              <a:ea typeface="+mn-ea"/>
                              <a:cs typeface="Arial" panose="020B0604020202020204" pitchFamily="34" charset="0"/>
                            </a:rPr>
                            <a:t> ta </a:t>
                          </a:r>
                          <a:r>
                            <a:rPr lang="en-US" sz="1800" kern="1200" dirty="0" err="1">
                              <a:solidFill>
                                <a:schemeClr val="tx1"/>
                              </a:solidFill>
                              <a:effectLst/>
                              <a:latin typeface="Arial" panose="020B0604020202020204" pitchFamily="34" charset="0"/>
                              <a:ea typeface="+mn-ea"/>
                              <a:cs typeface="Arial" panose="020B0604020202020204" pitchFamily="34" charset="0"/>
                            </a:rPr>
                            <a:t>có</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phương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trình</a:t>
                          </a:r>
                          <a:r>
                            <a:rPr lang="en-US" sz="1800" kern="1200" dirty="0">
                              <a:solidFill>
                                <a:schemeClr val="tx1"/>
                              </a:solidFill>
                              <a:effectLst/>
                              <a:latin typeface="Arial" panose="020B0604020202020204" pitchFamily="34" charset="0"/>
                              <a:ea typeface="+mn-ea"/>
                              <a:cs typeface="Arial" panose="020B0604020202020204" pitchFamily="34" charset="0"/>
                            </a:rPr>
                            <a:t>: 1,25x + 0,82y = 1617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1885122884"/>
                      </a:ext>
                    </a:extLst>
                  </a:tr>
                  <a:tr h="686995">
                    <a:tc>
                      <a:txBody>
                        <a:bodyPr/>
                        <a:lstStyle/>
                        <a:p>
                          <a:endParaRPr lang="en-US"/>
                        </a:p>
                      </a:txBody>
                      <a:tcPr>
                        <a:blipFill rotWithShape="1">
                          <a:blip r:embed="rId2"/>
                          <a:stretch>
                            <a:fillRect l="-64" t="-366071" r="-7756" b="-108036"/>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0,5</a:t>
                          </a:r>
                        </a:p>
                      </a:txBody>
                      <a:tcPr anchor="ctr"/>
                    </a:tc>
                    <a:extLst>
                      <a:ext uri="{0D108BD9-81ED-4DB2-BD59-A6C34878D82A}">
                        <a16:rowId xmlns="" xmlns:a16="http://schemas.microsoft.com/office/drawing/2014/main" xmlns:a14="http://schemas.microsoft.com/office/drawing/2010/main" val="787202686"/>
                      </a:ext>
                    </a:extLst>
                  </a:tr>
                  <a:tr h="640080">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Vậy</a:t>
                          </a:r>
                          <a:r>
                            <a:rPr lang="en-US" sz="1800" kern="1200" dirty="0">
                              <a:solidFill>
                                <a:schemeClr val="tx1"/>
                              </a:solidFill>
                              <a:effectLst/>
                              <a:latin typeface="Arial" panose="020B0604020202020204" pitchFamily="34" charset="0"/>
                              <a:ea typeface="+mn-ea"/>
                              <a:cs typeface="Arial" panose="020B0604020202020204" pitchFamily="34" charset="0"/>
                            </a:rPr>
                            <a:t> ở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đầu</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900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a:t>
                          </a:r>
                        </a:p>
                        <a:p>
                          <a:pPr fontAlgn="base"/>
                          <a:r>
                            <a:rPr lang="en-US" sz="1800" kern="1200" dirty="0">
                              <a:solidFill>
                                <a:schemeClr val="tx1"/>
                              </a:solidFill>
                              <a:effectLst/>
                              <a:latin typeface="Arial" panose="020B0604020202020204" pitchFamily="34" charset="0"/>
                              <a:ea typeface="+mn-ea"/>
                              <a:cs typeface="Arial" panose="020B0604020202020204" pitchFamily="34" charset="0"/>
                            </a:rPr>
                            <a:t>          ở </a:t>
                          </a:r>
                          <a:r>
                            <a:rPr lang="en-US" sz="1800" kern="1200" dirty="0" err="1">
                              <a:solidFill>
                                <a:schemeClr val="tx1"/>
                              </a:solidFill>
                              <a:effectLst/>
                              <a:latin typeface="Arial" panose="020B0604020202020204" pitchFamily="34" charset="0"/>
                              <a:ea typeface="+mn-ea"/>
                              <a:cs typeface="Arial" panose="020B0604020202020204" pitchFamily="34" charset="0"/>
                            </a:rPr>
                            <a:t>tuần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sau</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B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được</a:t>
                          </a:r>
                          <a:r>
                            <a:rPr lang="en-US" sz="1800" kern="1200" dirty="0">
                              <a:solidFill>
                                <a:schemeClr val="tx1"/>
                              </a:solidFill>
                              <a:effectLst/>
                              <a:latin typeface="Arial" panose="020B0604020202020204" pitchFamily="34" charset="0"/>
                              <a:ea typeface="+mn-ea"/>
                              <a:cs typeface="Arial" panose="020B0604020202020204" pitchFamily="34" charset="0"/>
                            </a:rPr>
                            <a:t> 600 </a:t>
                          </a:r>
                          <a:r>
                            <a:rPr lang="en-US" sz="1800" kern="1200" dirty="0" err="1">
                              <a:solidFill>
                                <a:schemeClr val="tx1"/>
                              </a:solidFill>
                              <a:effectLst/>
                              <a:latin typeface="Arial" panose="020B0604020202020204" pitchFamily="34" charset="0"/>
                              <a:ea typeface="+mn-ea"/>
                              <a:cs typeface="Arial" panose="020B0604020202020204" pitchFamily="34" charset="0"/>
                            </a:rPr>
                            <a:t>sản</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phẩm</a:t>
                          </a:r>
                          <a:r>
                            <a:rPr lang="en-US" sz="1800" kern="1200" dirty="0">
                              <a:solidFill>
                                <a:schemeClr val="tx1"/>
                              </a:solidFill>
                              <a:effectLst/>
                              <a:latin typeface="Arial" panose="020B0604020202020204" pitchFamily="34" charset="0"/>
                              <a:ea typeface="+mn-ea"/>
                              <a:cs typeface="Arial" panose="020B060402020202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312516109"/>
                      </a:ext>
                    </a:extLst>
                  </a:tr>
                </a:tbl>
              </a:graphicData>
            </a:graphic>
          </p:graphicFrame>
        </mc:Fallback>
      </mc:AlternateContent>
    </p:spTree>
    <p:extLst>
      <p:ext uri="{BB962C8B-B14F-4D97-AF65-F5344CB8AC3E}">
        <p14:creationId xmlns:p14="http://schemas.microsoft.com/office/powerpoint/2010/main" val="148135878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500"/>
                                        <p:tgtEl>
                                          <p:spTgt spid="20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8" name="Object 2">
            <a:extLst>
              <a:ext uri="{FF2B5EF4-FFF2-40B4-BE49-F238E27FC236}">
                <a16:creationId xmlns="" xmlns:a16="http://schemas.microsoft.com/office/drawing/2014/main" id="{DDFD231A-9647-68C3-9C0E-7FFEEB6C413D}"/>
              </a:ext>
            </a:extLst>
          </p:cNvPr>
          <p:cNvGraphicFramePr>
            <a:graphicFrameLocks noGrp="1" noChangeAspect="1"/>
          </p:cNvGraphicFramePr>
          <p:nvPr>
            <p:ph sz="half" idx="1"/>
            <p:extLst>
              <p:ext uri="{D42A27DB-BD31-4B8C-83A1-F6EECF244321}">
                <p14:modId xmlns:p14="http://schemas.microsoft.com/office/powerpoint/2010/main" val="4266872894"/>
              </p:ext>
            </p:extLst>
          </p:nvPr>
        </p:nvGraphicFramePr>
        <p:xfrm>
          <a:off x="1240971" y="381000"/>
          <a:ext cx="1905000" cy="1900238"/>
        </p:xfrm>
        <a:graphic>
          <a:graphicData uri="http://schemas.openxmlformats.org/presentationml/2006/ole">
            <mc:AlternateContent xmlns:mc="http://schemas.openxmlformats.org/markup-compatibility/2006">
              <mc:Choice xmlns:v="urn:schemas-microsoft-com:vml" Requires="v">
                <p:oleObj spid="_x0000_s1056" name="Clip" r:id="rId3" imgW="1278331" imgH="1273759" progId="MS_ClipArt_Gallery.2">
                  <p:embed/>
                </p:oleObj>
              </mc:Choice>
              <mc:Fallback>
                <p:oleObj name="Clip" r:id="rId3" imgW="1278331" imgH="1273759" progId="MS_ClipArt_Gallery.2">
                  <p:embed/>
                  <p:pic>
                    <p:nvPicPr>
                      <p:cNvPr id="39938" name="Object 2">
                        <a:extLst>
                          <a:ext uri="{FF2B5EF4-FFF2-40B4-BE49-F238E27FC236}">
                            <a16:creationId xmlns="" xmlns:a16="http://schemas.microsoft.com/office/drawing/2014/main" id="{DDFD231A-9647-68C3-9C0E-7FFEEB6C41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0971" y="381000"/>
                        <a:ext cx="1905000" cy="1900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07" name="Rectangle 3">
            <a:extLst>
              <a:ext uri="{FF2B5EF4-FFF2-40B4-BE49-F238E27FC236}">
                <a16:creationId xmlns="" xmlns:a16="http://schemas.microsoft.com/office/drawing/2014/main" id="{4EF99C32-D127-9E4D-D00E-9A237458A550}"/>
              </a:ext>
            </a:extLst>
          </p:cNvPr>
          <p:cNvSpPr>
            <a:spLocks noChangeArrowheads="1"/>
          </p:cNvSpPr>
          <p:nvPr/>
        </p:nvSpPr>
        <p:spPr bwMode="auto">
          <a:xfrm>
            <a:off x="2498272" y="2629808"/>
            <a:ext cx="8305800" cy="174715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marL="609600" indent="-6096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buNone/>
            </a:pPr>
            <a:r>
              <a:rPr lang="en-US" altLang="en-US" sz="2800" dirty="0">
                <a:latin typeface="Times New Roman" panose="02020603050405020304" pitchFamily="18" charset="0"/>
              </a:rPr>
              <a:t>- </a:t>
            </a:r>
            <a:r>
              <a:rPr lang="en-US" altLang="en-US" sz="2800" dirty="0" err="1">
                <a:latin typeface="Times New Roman" panose="02020603050405020304" pitchFamily="18" charset="0"/>
              </a:rPr>
              <a:t>Ghi</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nhớ</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các</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dạng</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toán</a:t>
            </a:r>
            <a:r>
              <a:rPr lang="en-US" altLang="en-US" sz="2800" dirty="0">
                <a:latin typeface="Times New Roman" panose="02020603050405020304" pitchFamily="18" charset="0"/>
              </a:rPr>
              <a:t> ở </a:t>
            </a:r>
            <a:r>
              <a:rPr lang="en-US" altLang="en-US" sz="2800" dirty="0" err="1">
                <a:latin typeface="Times New Roman" panose="02020603050405020304" pitchFamily="18" charset="0"/>
              </a:rPr>
              <a:t>phần</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kiến</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thức</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cần</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nhớ</a:t>
            </a:r>
            <a:r>
              <a:rPr lang="en-US" altLang="en-US" sz="2800" dirty="0">
                <a:latin typeface="Times New Roman" panose="02020603050405020304" pitchFamily="18" charset="0"/>
              </a:rPr>
              <a:t>.</a:t>
            </a:r>
          </a:p>
          <a:p>
            <a:pPr marL="0" indent="0" eaLnBrk="1" hangingPunct="1">
              <a:buNone/>
            </a:pPr>
            <a:r>
              <a:rPr lang="en-US" altLang="en-US" sz="2800" dirty="0">
                <a:latin typeface="Times New Roman" panose="02020603050405020304" pitchFamily="18" charset="0"/>
              </a:rPr>
              <a:t>- </a:t>
            </a:r>
            <a:r>
              <a:rPr lang="en-US" altLang="en-US" sz="2800" dirty="0" err="1">
                <a:latin typeface="Times New Roman" panose="02020603050405020304" pitchFamily="18" charset="0"/>
              </a:rPr>
              <a:t>Xem</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lại</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bài</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tập</a:t>
            </a:r>
            <a:r>
              <a:rPr lang="en-US" altLang="en-US" sz="2800" dirty="0">
                <a:latin typeface="Times New Roman" panose="02020603050405020304" pitchFamily="18" charset="0"/>
              </a:rPr>
              <a:t>.</a:t>
            </a:r>
          </a:p>
          <a:p>
            <a:pPr marL="0" indent="0" eaLnBrk="1" hangingPunct="1">
              <a:buNone/>
            </a:pPr>
            <a:r>
              <a:rPr lang="en-US" altLang="en-US" sz="2800" dirty="0">
                <a:latin typeface="Times New Roman" panose="02020603050405020304" pitchFamily="18" charset="0"/>
              </a:rPr>
              <a:t>- </a:t>
            </a:r>
            <a:r>
              <a:rPr lang="en-US" altLang="en-US" sz="2800" dirty="0" err="1">
                <a:latin typeface="Times New Roman" panose="02020603050405020304" pitchFamily="18" charset="0"/>
              </a:rPr>
              <a:t>Làm</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các</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bài</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còn</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lại</a:t>
            </a:r>
            <a:r>
              <a:rPr lang="en-US" altLang="en-US" sz="2800" dirty="0">
                <a:latin typeface="Times New Roman" panose="02020603050405020304" pitchFamily="18" charset="0"/>
              </a:rPr>
              <a:t> ở </a:t>
            </a:r>
            <a:r>
              <a:rPr lang="en-US" altLang="en-US" sz="2800" dirty="0" err="1">
                <a:latin typeface="Times New Roman" panose="02020603050405020304" pitchFamily="18" charset="0"/>
              </a:rPr>
              <a:t>phiếu</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bài</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tập</a:t>
            </a:r>
            <a:r>
              <a:rPr lang="en-US" altLang="en-US" sz="2800" dirty="0">
                <a:latin typeface="Times New Roman" panose="02020603050405020304" pitchFamily="18" charset="0"/>
              </a:rPr>
              <a:t> (4 </a:t>
            </a:r>
            <a:r>
              <a:rPr lang="en-US" altLang="en-US" sz="2800" dirty="0" err="1">
                <a:latin typeface="Times New Roman" panose="02020603050405020304" pitchFamily="18" charset="0"/>
              </a:rPr>
              <a:t>bài</a:t>
            </a:r>
            <a:r>
              <a:rPr lang="en-US" altLang="en-US" sz="2800" dirty="0">
                <a:latin typeface="Times New Roman" panose="02020603050405020304" pitchFamily="18" charset="0"/>
              </a:rPr>
              <a:t>).</a:t>
            </a:r>
          </a:p>
          <a:p>
            <a:pPr eaLnBrk="1" hangingPunct="1"/>
            <a:endParaRPr lang="en-US" altLang="en-US" sz="2800" dirty="0">
              <a:solidFill>
                <a:srgbClr val="6600FF"/>
              </a:solidFill>
              <a:latin typeface="Times New Roman" panose="02020603050405020304" pitchFamily="18" charset="0"/>
            </a:endParaRPr>
          </a:p>
          <a:p>
            <a:pPr eaLnBrk="1" hangingPunct="1"/>
            <a:endParaRPr lang="en-US" altLang="en-US" sz="2800" dirty="0">
              <a:solidFill>
                <a:srgbClr val="6600FF"/>
              </a:solidFill>
              <a:latin typeface="Times New Roman" panose="02020603050405020304" pitchFamily="18" charset="0"/>
            </a:endParaRPr>
          </a:p>
          <a:p>
            <a:pPr eaLnBrk="1" hangingPunct="1"/>
            <a:endParaRPr lang="en-US" altLang="en-US" sz="2800" dirty="0">
              <a:solidFill>
                <a:srgbClr val="6600FF"/>
              </a:solidFill>
              <a:latin typeface="Times New Roman" panose="02020603050405020304" pitchFamily="18" charset="0"/>
            </a:endParaRPr>
          </a:p>
          <a:p>
            <a:pPr eaLnBrk="1" hangingPunct="1">
              <a:buFontTx/>
              <a:buNone/>
            </a:pPr>
            <a:endParaRPr lang="en-US" altLang="en-US" sz="2800" dirty="0">
              <a:solidFill>
                <a:srgbClr val="6600FF"/>
              </a:solidFill>
              <a:latin typeface="Times New Roman" panose="02020603050405020304" pitchFamily="18" charset="0"/>
            </a:endParaRPr>
          </a:p>
          <a:p>
            <a:pPr eaLnBrk="1" hangingPunct="1"/>
            <a:endParaRPr lang="en-US" altLang="en-US" b="1" dirty="0">
              <a:solidFill>
                <a:srgbClr val="6600FF"/>
              </a:solidFill>
              <a:latin typeface=".VnAristote" pitchFamily="34" charset="0"/>
            </a:endParaRPr>
          </a:p>
          <a:p>
            <a:pPr eaLnBrk="1" hangingPunct="1"/>
            <a:endParaRPr lang="en-US" altLang="en-US" dirty="0"/>
          </a:p>
        </p:txBody>
      </p:sp>
      <p:sp>
        <p:nvSpPr>
          <p:cNvPr id="98308" name="Text Box 4">
            <a:extLst>
              <a:ext uri="{FF2B5EF4-FFF2-40B4-BE49-F238E27FC236}">
                <a16:creationId xmlns="" xmlns:a16="http://schemas.microsoft.com/office/drawing/2014/main" id="{94AD0470-1078-8021-A631-89ED05109592}"/>
              </a:ext>
            </a:extLst>
          </p:cNvPr>
          <p:cNvSpPr txBox="1">
            <a:spLocks noChangeArrowheads="1"/>
          </p:cNvSpPr>
          <p:nvPr/>
        </p:nvSpPr>
        <p:spPr bwMode="auto">
          <a:xfrm>
            <a:off x="3940628" y="1836624"/>
            <a:ext cx="60742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4000" b="1" u="sng" dirty="0">
                <a:solidFill>
                  <a:srgbClr val="FF0000"/>
                </a:solidFill>
                <a:latin typeface="Times New Roman" panose="02020603050405020304" pitchFamily="18" charset="0"/>
                <a:cs typeface="Times New Roman" panose="02020603050405020304" pitchFamily="18" charset="0"/>
              </a:rPr>
              <a:t>HƯỚNG DẪN VỀ NHÀ</a:t>
            </a:r>
          </a:p>
        </p:txBody>
      </p:sp>
      <p:graphicFrame>
        <p:nvGraphicFramePr>
          <p:cNvPr id="39941" name="Object 5">
            <a:extLst>
              <a:ext uri="{FF2B5EF4-FFF2-40B4-BE49-F238E27FC236}">
                <a16:creationId xmlns="" xmlns:a16="http://schemas.microsoft.com/office/drawing/2014/main" id="{2D0B2ACD-A9D8-5170-15F4-746582DF1542}"/>
              </a:ext>
            </a:extLst>
          </p:cNvPr>
          <p:cNvGraphicFramePr>
            <a:graphicFrameLocks noChangeAspect="1"/>
          </p:cNvGraphicFramePr>
          <p:nvPr>
            <p:extLst>
              <p:ext uri="{D42A27DB-BD31-4B8C-83A1-F6EECF244321}">
                <p14:modId xmlns:p14="http://schemas.microsoft.com/office/powerpoint/2010/main" val="3156340025"/>
              </p:ext>
            </p:extLst>
          </p:nvPr>
        </p:nvGraphicFramePr>
        <p:xfrm>
          <a:off x="9622972" y="4376965"/>
          <a:ext cx="2362200" cy="2165350"/>
        </p:xfrm>
        <a:graphic>
          <a:graphicData uri="http://schemas.openxmlformats.org/presentationml/2006/ole">
            <mc:AlternateContent xmlns:mc="http://schemas.openxmlformats.org/markup-compatibility/2006">
              <mc:Choice xmlns:v="urn:schemas-microsoft-com:vml" Requires="v">
                <p:oleObj spid="_x0000_s1057" name="Clip" r:id="rId5" imgW="1999793" imgH="1831543" progId="MS_ClipArt_Gallery.2">
                  <p:embed/>
                </p:oleObj>
              </mc:Choice>
              <mc:Fallback>
                <p:oleObj name="Clip" r:id="rId5" imgW="1999793" imgH="1831543" progId="MS_ClipArt_Gallery.2">
                  <p:embed/>
                  <p:pic>
                    <p:nvPicPr>
                      <p:cNvPr id="39941" name="Object 5">
                        <a:extLst>
                          <a:ext uri="{FF2B5EF4-FFF2-40B4-BE49-F238E27FC236}">
                            <a16:creationId xmlns="" xmlns:a16="http://schemas.microsoft.com/office/drawing/2014/main" id="{2D0B2ACD-A9D8-5170-15F4-746582DF15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22972" y="4376965"/>
                        <a:ext cx="2362200" cy="216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7" name="TextBox 6"/>
          <p:cNvSpPr txBox="1"/>
          <p:nvPr/>
        </p:nvSpPr>
        <p:spPr>
          <a:xfrm>
            <a:off x="1463040" y="1965261"/>
            <a:ext cx="9265920" cy="3416320"/>
          </a:xfrm>
          <a:prstGeom prst="rect">
            <a:avLst/>
          </a:prstGeom>
          <a:noFill/>
        </p:spPr>
        <p:txBody>
          <a:bodyPr wrap="square" rtlCol="0">
            <a:spAutoFit/>
          </a:bodyPr>
          <a:lstStyle/>
          <a:p>
            <a:pPr algn="ctr"/>
            <a:r>
              <a:rPr lang="en-US" sz="5400" dirty="0" err="1">
                <a:effectLst>
                  <a:outerShdw blurRad="63500" sx="102000" sy="102000" algn="ctr" rotWithShape="0">
                    <a:prstClr val="black">
                      <a:alpha val="40000"/>
                    </a:prstClr>
                  </a:outerShdw>
                </a:effectLst>
                <a:latin typeface="FlowerDeco" panose="00000400000000000000" pitchFamily="2" charset="0"/>
              </a:rPr>
              <a:t>Tiết</a:t>
            </a:r>
            <a:r>
              <a:rPr lang="en-US" sz="5400" dirty="0">
                <a:effectLst>
                  <a:outerShdw blurRad="63500" sx="102000" sy="102000" algn="ctr" rotWithShape="0">
                    <a:prstClr val="black">
                      <a:alpha val="40000"/>
                    </a:prstClr>
                  </a:outerShdw>
                </a:effectLst>
                <a:latin typeface="FlowerDeco" panose="00000400000000000000" pitchFamily="2" charset="0"/>
              </a:rPr>
              <a:t> 44. </a:t>
            </a:r>
            <a:r>
              <a:rPr lang="en-US" sz="5400" dirty="0" err="1">
                <a:effectLst>
                  <a:outerShdw blurRad="63500" sx="102000" sy="102000" algn="ctr" rotWithShape="0">
                    <a:prstClr val="black">
                      <a:alpha val="40000"/>
                    </a:prstClr>
                  </a:outerShdw>
                </a:effectLst>
                <a:latin typeface="FlowerDeco" panose="00000400000000000000" pitchFamily="2" charset="0"/>
              </a:rPr>
              <a:t>Luyện</a:t>
            </a:r>
            <a:r>
              <a:rPr lang="en-US" sz="5400" dirty="0">
                <a:effectLst>
                  <a:outerShdw blurRad="63500" sx="102000" sy="102000" algn="ctr" rotWithShape="0">
                    <a:prstClr val="black">
                      <a:alpha val="40000"/>
                    </a:prstClr>
                  </a:outerShdw>
                </a:effectLst>
                <a:latin typeface="FlowerDeco" panose="00000400000000000000" pitchFamily="2" charset="0"/>
              </a:rPr>
              <a:t> </a:t>
            </a:r>
            <a:r>
              <a:rPr lang="en-US" sz="5400" dirty="0" err="1">
                <a:effectLst>
                  <a:outerShdw blurRad="63500" sx="102000" sy="102000" algn="ctr" rotWithShape="0">
                    <a:prstClr val="black">
                      <a:alpha val="40000"/>
                    </a:prstClr>
                  </a:outerShdw>
                </a:effectLst>
                <a:latin typeface="FlowerDeco" panose="00000400000000000000" pitchFamily="2" charset="0"/>
              </a:rPr>
              <a:t>tập</a:t>
            </a:r>
            <a:endParaRPr lang="en-US" sz="5400" dirty="0">
              <a:effectLst>
                <a:outerShdw blurRad="63500" sx="102000" sy="102000" algn="ctr" rotWithShape="0">
                  <a:prstClr val="black">
                    <a:alpha val="40000"/>
                  </a:prstClr>
                </a:outerShdw>
              </a:effectLst>
              <a:latin typeface="FlowerDeco" panose="00000400000000000000" pitchFamily="2" charset="0"/>
            </a:endParaRPr>
          </a:p>
          <a:p>
            <a:pPr algn="ctr"/>
            <a:r>
              <a:rPr lang="en-US" sz="5400" dirty="0" err="1">
                <a:effectLst>
                  <a:outerShdw blurRad="63500" sx="102000" sy="102000" algn="ctr" rotWithShape="0">
                    <a:prstClr val="black">
                      <a:alpha val="40000"/>
                    </a:prstClr>
                  </a:outerShdw>
                </a:effectLst>
                <a:latin typeface="FlowerDeco" panose="00000400000000000000" pitchFamily="2" charset="0"/>
              </a:rPr>
              <a:t>Giải</a:t>
            </a:r>
            <a:r>
              <a:rPr lang="en-US" sz="5400" dirty="0">
                <a:effectLst>
                  <a:outerShdw blurRad="63500" sx="102000" sy="102000" algn="ctr" rotWithShape="0">
                    <a:prstClr val="black">
                      <a:alpha val="40000"/>
                    </a:prstClr>
                  </a:outerShdw>
                </a:effectLst>
                <a:latin typeface="FlowerDeco" panose="00000400000000000000" pitchFamily="2" charset="0"/>
              </a:rPr>
              <a:t> </a:t>
            </a:r>
            <a:r>
              <a:rPr lang="en-US" sz="5400" dirty="0" err="1" smtClean="0">
                <a:effectLst>
                  <a:outerShdw blurRad="63500" sx="102000" sy="102000" algn="ctr" rotWithShape="0">
                    <a:prstClr val="black">
                      <a:alpha val="40000"/>
                    </a:prstClr>
                  </a:outerShdw>
                </a:effectLst>
                <a:latin typeface="FlowerDeco" panose="00000400000000000000" pitchFamily="2" charset="0"/>
              </a:rPr>
              <a:t>bài</a:t>
            </a:r>
            <a:r>
              <a:rPr lang="en-US" sz="5400" dirty="0" smtClean="0">
                <a:effectLst>
                  <a:outerShdw blurRad="63500" sx="102000" sy="102000" algn="ctr" rotWithShape="0">
                    <a:prstClr val="black">
                      <a:alpha val="40000"/>
                    </a:prstClr>
                  </a:outerShdw>
                </a:effectLst>
                <a:latin typeface="FlowerDeco" panose="00000400000000000000" pitchFamily="2" charset="0"/>
              </a:rPr>
              <a:t> </a:t>
            </a:r>
            <a:r>
              <a:rPr lang="en-US" sz="5400" dirty="0" err="1" smtClean="0">
                <a:effectLst>
                  <a:outerShdw blurRad="63500" sx="102000" sy="102000" algn="ctr" rotWithShape="0">
                    <a:prstClr val="black">
                      <a:alpha val="40000"/>
                    </a:prstClr>
                  </a:outerShdw>
                </a:effectLst>
                <a:latin typeface="FlowerDeco" panose="00000400000000000000" pitchFamily="2" charset="0"/>
              </a:rPr>
              <a:t>toán</a:t>
            </a:r>
            <a:r>
              <a:rPr lang="en-US" sz="5400" dirty="0" smtClean="0">
                <a:effectLst>
                  <a:outerShdw blurRad="63500" sx="102000" sy="102000" algn="ctr" rotWithShape="0">
                    <a:prstClr val="black">
                      <a:alpha val="40000"/>
                    </a:prstClr>
                  </a:outerShdw>
                </a:effectLst>
                <a:latin typeface="FlowerDeco" panose="00000400000000000000" pitchFamily="2" charset="0"/>
              </a:rPr>
              <a:t> </a:t>
            </a:r>
            <a:r>
              <a:rPr lang="en-US" sz="5400" dirty="0" err="1" smtClean="0">
                <a:effectLst>
                  <a:outerShdw blurRad="63500" sx="102000" sy="102000" algn="ctr" rotWithShape="0">
                    <a:prstClr val="black">
                      <a:alpha val="40000"/>
                    </a:prstClr>
                  </a:outerShdw>
                </a:effectLst>
                <a:latin typeface="FlowerDeco" panose="00000400000000000000" pitchFamily="2" charset="0"/>
              </a:rPr>
              <a:t>bằng</a:t>
            </a:r>
            <a:r>
              <a:rPr lang="en-US" sz="5400" dirty="0" smtClean="0">
                <a:effectLst>
                  <a:outerShdw blurRad="63500" sx="102000" sy="102000" algn="ctr" rotWithShape="0">
                    <a:prstClr val="black">
                      <a:alpha val="40000"/>
                    </a:prstClr>
                  </a:outerShdw>
                </a:effectLst>
                <a:latin typeface="FlowerDeco" panose="00000400000000000000" pitchFamily="2" charset="0"/>
              </a:rPr>
              <a:t> </a:t>
            </a:r>
            <a:r>
              <a:rPr lang="en-US" sz="5400" dirty="0" err="1" smtClean="0">
                <a:effectLst>
                  <a:outerShdw blurRad="63500" sx="102000" sy="102000" algn="ctr" rotWithShape="0">
                    <a:prstClr val="black">
                      <a:alpha val="40000"/>
                    </a:prstClr>
                  </a:outerShdw>
                </a:effectLst>
                <a:latin typeface="FlowerDeco" panose="00000400000000000000" pitchFamily="2" charset="0"/>
              </a:rPr>
              <a:t>cách</a:t>
            </a:r>
            <a:r>
              <a:rPr lang="en-US" sz="5400" dirty="0" smtClean="0">
                <a:effectLst>
                  <a:outerShdw blurRad="63500" sx="102000" sy="102000" algn="ctr" rotWithShape="0">
                    <a:prstClr val="black">
                      <a:alpha val="40000"/>
                    </a:prstClr>
                  </a:outerShdw>
                </a:effectLst>
                <a:latin typeface="FlowerDeco" panose="00000400000000000000" pitchFamily="2" charset="0"/>
              </a:rPr>
              <a:t> </a:t>
            </a:r>
            <a:r>
              <a:rPr lang="en-US" sz="5400" dirty="0" err="1" smtClean="0">
                <a:effectLst>
                  <a:outerShdw blurRad="63500" sx="102000" sy="102000" algn="ctr" rotWithShape="0">
                    <a:prstClr val="black">
                      <a:alpha val="40000"/>
                    </a:prstClr>
                  </a:outerShdw>
                </a:effectLst>
                <a:latin typeface="FlowerDeco" panose="00000400000000000000" pitchFamily="2" charset="0"/>
              </a:rPr>
              <a:t>lập</a:t>
            </a:r>
            <a:endParaRPr lang="en-US" sz="5400" dirty="0">
              <a:effectLst>
                <a:outerShdw blurRad="63500" sx="102000" sy="102000" algn="ctr" rotWithShape="0">
                  <a:prstClr val="black">
                    <a:alpha val="40000"/>
                  </a:prstClr>
                </a:outerShdw>
              </a:effectLst>
              <a:latin typeface="FlowerDeco" panose="00000400000000000000" pitchFamily="2" charset="0"/>
            </a:endParaRPr>
          </a:p>
          <a:p>
            <a:pPr algn="ctr"/>
            <a:r>
              <a:rPr lang="en-US" sz="5400" dirty="0" smtClean="0">
                <a:effectLst>
                  <a:outerShdw blurRad="63500" sx="102000" sy="102000" algn="ctr" rotWithShape="0">
                    <a:prstClr val="black">
                      <a:alpha val="40000"/>
                    </a:prstClr>
                  </a:outerShdw>
                </a:effectLst>
                <a:latin typeface="FlowerDeco" panose="00000400000000000000" pitchFamily="2" charset="0"/>
              </a:rPr>
              <a:t> </a:t>
            </a:r>
            <a:r>
              <a:rPr lang="en-US" sz="5400" dirty="0" err="1">
                <a:effectLst>
                  <a:outerShdw blurRad="63500" sx="102000" sy="102000" algn="ctr" rotWithShape="0">
                    <a:prstClr val="black">
                      <a:alpha val="40000"/>
                    </a:prstClr>
                  </a:outerShdw>
                </a:effectLst>
                <a:latin typeface="FlowerDeco" panose="00000400000000000000" pitchFamily="2" charset="0"/>
              </a:rPr>
              <a:t>hệ</a:t>
            </a:r>
            <a:r>
              <a:rPr lang="en-US" sz="5400" dirty="0">
                <a:effectLst>
                  <a:outerShdw blurRad="63500" sx="102000" sy="102000" algn="ctr" rotWithShape="0">
                    <a:prstClr val="black">
                      <a:alpha val="40000"/>
                    </a:prstClr>
                  </a:outerShdw>
                </a:effectLst>
                <a:latin typeface="FlowerDeco" panose="00000400000000000000" pitchFamily="2" charset="0"/>
              </a:rPr>
              <a:t> </a:t>
            </a:r>
            <a:r>
              <a:rPr lang="en-US" sz="5400" dirty="0" err="1">
                <a:effectLst>
                  <a:outerShdw blurRad="63500" sx="102000" sy="102000" algn="ctr" rotWithShape="0">
                    <a:prstClr val="black">
                      <a:alpha val="40000"/>
                    </a:prstClr>
                  </a:outerShdw>
                </a:effectLst>
                <a:latin typeface="FlowerDeco" panose="00000400000000000000" pitchFamily="2" charset="0"/>
              </a:rPr>
              <a:t>phương</a:t>
            </a:r>
            <a:r>
              <a:rPr lang="en-US" sz="5400" dirty="0">
                <a:effectLst>
                  <a:outerShdw blurRad="63500" sx="102000" sy="102000" algn="ctr" rotWithShape="0">
                    <a:prstClr val="black">
                      <a:alpha val="40000"/>
                    </a:prstClr>
                  </a:outerShdw>
                </a:effectLst>
                <a:latin typeface="FlowerDeco" panose="00000400000000000000" pitchFamily="2" charset="0"/>
              </a:rPr>
              <a:t> </a:t>
            </a:r>
            <a:r>
              <a:rPr lang="en-US" sz="5400" dirty="0" err="1" smtClean="0">
                <a:effectLst>
                  <a:outerShdw blurRad="63500" sx="102000" sy="102000" algn="ctr" rotWithShape="0">
                    <a:prstClr val="black">
                      <a:alpha val="40000"/>
                    </a:prstClr>
                  </a:outerShdw>
                </a:effectLst>
                <a:latin typeface="FlowerDeco" panose="00000400000000000000" pitchFamily="2" charset="0"/>
              </a:rPr>
              <a:t>trình</a:t>
            </a:r>
            <a:endParaRPr lang="en-US" sz="5400" dirty="0" smtClean="0">
              <a:effectLst>
                <a:outerShdw blurRad="63500" sx="102000" sy="102000" algn="ctr" rotWithShape="0">
                  <a:prstClr val="black">
                    <a:alpha val="40000"/>
                  </a:prstClr>
                </a:outerShdw>
              </a:effectLst>
              <a:latin typeface="FlowerDeco" panose="00000400000000000000" pitchFamily="2" charset="0"/>
            </a:endParaRPr>
          </a:p>
          <a:p>
            <a:pPr algn="ctr"/>
            <a:endParaRPr lang="en-US" sz="5400" dirty="0">
              <a:latin typeface="FlowerDeco" panose="00000400000000000000" pitchFamily="2" charset="0"/>
            </a:endParaRPr>
          </a:p>
        </p:txBody>
      </p:sp>
      <p:sp>
        <p:nvSpPr>
          <p:cNvPr id="8" name="Plus 7"/>
          <p:cNvSpPr/>
          <p:nvPr/>
        </p:nvSpPr>
        <p:spPr>
          <a:xfrm>
            <a:off x="631371" y="653144"/>
            <a:ext cx="1541417" cy="1502228"/>
          </a:xfrm>
          <a:prstGeom prst="mathPlu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Division 8"/>
          <p:cNvSpPr/>
          <p:nvPr/>
        </p:nvSpPr>
        <p:spPr>
          <a:xfrm>
            <a:off x="10332720" y="4933766"/>
            <a:ext cx="1554480" cy="1546140"/>
          </a:xfrm>
          <a:prstGeom prst="mathDivid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Horizontal Scroll 3"/>
          <p:cNvSpPr/>
          <p:nvPr/>
        </p:nvSpPr>
        <p:spPr>
          <a:xfrm>
            <a:off x="3415003" y="130627"/>
            <a:ext cx="5523724" cy="877074"/>
          </a:xfrm>
          <a:prstGeom prst="horizontalScroll">
            <a:avLst>
              <a:gd name="adj" fmla="val 18849"/>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b="1" dirty="0" err="1">
                <a:latin typeface="Arial" panose="020B0604020202020204" pitchFamily="34" charset="0"/>
                <a:cs typeface="Arial" panose="020B0604020202020204" pitchFamily="34" charset="0"/>
              </a:rPr>
              <a:t>Thứ</a:t>
            </a:r>
            <a:r>
              <a:rPr lang="en-US" sz="2400" b="1" dirty="0">
                <a:latin typeface="Arial" panose="020B0604020202020204" pitchFamily="34" charset="0"/>
                <a:cs typeface="Arial" panose="020B0604020202020204" pitchFamily="34" charset="0"/>
              </a:rPr>
              <a:t> 6, </a:t>
            </a:r>
            <a:r>
              <a:rPr lang="en-US" sz="2400" b="1" dirty="0" err="1">
                <a:latin typeface="Arial" panose="020B0604020202020204" pitchFamily="34" charset="0"/>
                <a:cs typeface="Arial" panose="020B0604020202020204" pitchFamily="34" charset="0"/>
              </a:rPr>
              <a:t>ngày</a:t>
            </a:r>
            <a:r>
              <a:rPr lang="en-US" sz="2400" b="1" dirty="0">
                <a:latin typeface="Arial" panose="020B0604020202020204" pitchFamily="34" charset="0"/>
                <a:cs typeface="Arial" panose="020B0604020202020204" pitchFamily="34" charset="0"/>
              </a:rPr>
              <a:t> 17 </a:t>
            </a:r>
            <a:r>
              <a:rPr lang="en-US" sz="2400" b="1" dirty="0" err="1">
                <a:latin typeface="Arial" panose="020B0604020202020204" pitchFamily="34" charset="0"/>
                <a:cs typeface="Arial" panose="020B0604020202020204" pitchFamily="34" charset="0"/>
              </a:rPr>
              <a:t>tháng</a:t>
            </a:r>
            <a:r>
              <a:rPr lang="en-US" sz="2400" b="1" dirty="0">
                <a:latin typeface="Arial" panose="020B0604020202020204" pitchFamily="34" charset="0"/>
                <a:cs typeface="Arial" panose="020B0604020202020204" pitchFamily="34" charset="0"/>
              </a:rPr>
              <a:t> 02 </a:t>
            </a:r>
            <a:r>
              <a:rPr lang="en-US" sz="2400" b="1" dirty="0" err="1">
                <a:latin typeface="Arial" panose="020B0604020202020204" pitchFamily="34" charset="0"/>
                <a:cs typeface="Arial" panose="020B0604020202020204" pitchFamily="34" charset="0"/>
              </a:rPr>
              <a:t>năm</a:t>
            </a:r>
            <a:r>
              <a:rPr lang="en-US" sz="2400" b="1" dirty="0">
                <a:latin typeface="Arial" panose="020B0604020202020204" pitchFamily="34" charset="0"/>
                <a:cs typeface="Arial" panose="020B0604020202020204" pitchFamily="34" charset="0"/>
              </a:rPr>
              <a:t> 2023</a:t>
            </a:r>
          </a:p>
        </p:txBody>
      </p:sp>
    </p:spTree>
    <p:extLst>
      <p:ext uri="{BB962C8B-B14F-4D97-AF65-F5344CB8AC3E}">
        <p14:creationId xmlns:p14="http://schemas.microsoft.com/office/powerpoint/2010/main" val="1314368835"/>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BAC6B5D5-8039-8047-5A79-D933970C5C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4472" y="3810000"/>
            <a:ext cx="2324100" cy="2324100"/>
          </a:xfrm>
          <a:prstGeom prst="rect">
            <a:avLst/>
          </a:prstGeom>
        </p:spPr>
      </p:pic>
      <p:sp>
        <p:nvSpPr>
          <p:cNvPr id="4" name="Thought Bubble: Cloud 3">
            <a:extLst>
              <a:ext uri="{FF2B5EF4-FFF2-40B4-BE49-F238E27FC236}">
                <a16:creationId xmlns="" xmlns:a16="http://schemas.microsoft.com/office/drawing/2014/main" id="{C8E771B3-9B5C-EC5F-4A37-2267D8CEA340}"/>
              </a:ext>
            </a:extLst>
          </p:cNvPr>
          <p:cNvSpPr/>
          <p:nvPr/>
        </p:nvSpPr>
        <p:spPr>
          <a:xfrm>
            <a:off x="3145972" y="511628"/>
            <a:ext cx="7004957" cy="3897086"/>
          </a:xfrm>
          <a:prstGeom prst="cloud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 xmlns:a16="http://schemas.microsoft.com/office/drawing/2014/main" id="{9D5E003D-9DD5-4B71-6F19-44D9D1020EDD}"/>
              </a:ext>
            </a:extLst>
          </p:cNvPr>
          <p:cNvSpPr txBox="1"/>
          <p:nvPr/>
        </p:nvSpPr>
        <p:spPr>
          <a:xfrm>
            <a:off x="3736522" y="1385925"/>
            <a:ext cx="5595257" cy="1938992"/>
          </a:xfrm>
          <a:prstGeom prst="rect">
            <a:avLst/>
          </a:prstGeom>
          <a:noFill/>
        </p:spPr>
        <p:txBody>
          <a:bodyPr wrap="square" rtlCol="0">
            <a:spAutoFit/>
          </a:bodyPr>
          <a:lstStyle/>
          <a:p>
            <a:pPr algn="ctr"/>
            <a:r>
              <a:rPr lang="en-US" sz="3000" dirty="0"/>
              <a:t>So </a:t>
            </a:r>
            <a:r>
              <a:rPr lang="en-US" sz="3000" dirty="0" err="1"/>
              <a:t>sánh</a:t>
            </a:r>
            <a:r>
              <a:rPr lang="en-US" sz="3000" dirty="0"/>
              <a:t> </a:t>
            </a:r>
            <a:r>
              <a:rPr lang="en-US" sz="3000" dirty="0" err="1"/>
              <a:t>tiến</a:t>
            </a:r>
            <a:r>
              <a:rPr lang="en-US" sz="3000" dirty="0"/>
              <a:t> </a:t>
            </a:r>
            <a:r>
              <a:rPr lang="en-US" sz="3000" dirty="0" err="1"/>
              <a:t>trình</a:t>
            </a:r>
            <a:r>
              <a:rPr lang="en-US" sz="3000" dirty="0"/>
              <a:t> </a:t>
            </a:r>
            <a:r>
              <a:rPr lang="en-US" sz="3000" dirty="0" err="1"/>
              <a:t>giải</a:t>
            </a:r>
            <a:r>
              <a:rPr lang="en-US" sz="3000" dirty="0"/>
              <a:t> </a:t>
            </a:r>
            <a:r>
              <a:rPr lang="en-US" sz="3000" dirty="0" err="1"/>
              <a:t>bài</a:t>
            </a:r>
            <a:r>
              <a:rPr lang="en-US" sz="3000" dirty="0"/>
              <a:t> </a:t>
            </a:r>
            <a:r>
              <a:rPr lang="en-US" sz="3000" dirty="0" err="1"/>
              <a:t>toán</a:t>
            </a:r>
            <a:r>
              <a:rPr lang="en-US" sz="3000" dirty="0"/>
              <a:t> </a:t>
            </a:r>
            <a:r>
              <a:rPr lang="en-US" sz="3000" dirty="0" err="1"/>
              <a:t>bằng</a:t>
            </a:r>
            <a:r>
              <a:rPr lang="en-US" sz="3000" dirty="0"/>
              <a:t> </a:t>
            </a:r>
            <a:r>
              <a:rPr lang="en-US" sz="3000" dirty="0" err="1"/>
              <a:t>cách</a:t>
            </a:r>
            <a:r>
              <a:rPr lang="en-US" sz="3000" dirty="0"/>
              <a:t> </a:t>
            </a:r>
            <a:r>
              <a:rPr lang="en-US" sz="3000" dirty="0" err="1"/>
              <a:t>lập</a:t>
            </a:r>
            <a:r>
              <a:rPr lang="en-US" sz="3000" dirty="0"/>
              <a:t> </a:t>
            </a:r>
            <a:r>
              <a:rPr lang="en-US" sz="3000" dirty="0" err="1"/>
              <a:t>hệ</a:t>
            </a:r>
            <a:r>
              <a:rPr lang="en-US" sz="3000" dirty="0"/>
              <a:t> </a:t>
            </a:r>
            <a:r>
              <a:rPr lang="en-US" sz="3000" dirty="0" err="1"/>
              <a:t>phương</a:t>
            </a:r>
            <a:r>
              <a:rPr lang="en-US" sz="3000" dirty="0"/>
              <a:t> </a:t>
            </a:r>
            <a:r>
              <a:rPr lang="en-US" sz="3000" dirty="0" err="1"/>
              <a:t>trình</a:t>
            </a:r>
            <a:r>
              <a:rPr lang="en-US" sz="3000" dirty="0"/>
              <a:t> </a:t>
            </a:r>
            <a:r>
              <a:rPr lang="en-US" sz="3000" dirty="0" err="1"/>
              <a:t>và</a:t>
            </a:r>
            <a:r>
              <a:rPr lang="en-US" sz="3000" dirty="0"/>
              <a:t> </a:t>
            </a:r>
            <a:r>
              <a:rPr lang="en-US" sz="3000" dirty="0" err="1"/>
              <a:t>các</a:t>
            </a:r>
            <a:r>
              <a:rPr lang="en-US" sz="3000" dirty="0"/>
              <a:t> </a:t>
            </a:r>
            <a:r>
              <a:rPr lang="en-US" sz="3000" dirty="0" err="1"/>
              <a:t>bước</a:t>
            </a:r>
            <a:r>
              <a:rPr lang="en-US" sz="3000" dirty="0"/>
              <a:t> </a:t>
            </a:r>
            <a:r>
              <a:rPr lang="en-US" sz="3000" dirty="0" err="1"/>
              <a:t>giải</a:t>
            </a:r>
            <a:r>
              <a:rPr lang="en-US" sz="3000" dirty="0"/>
              <a:t> </a:t>
            </a:r>
            <a:r>
              <a:rPr lang="en-US" sz="3000" dirty="0" err="1"/>
              <a:t>bài</a:t>
            </a:r>
            <a:r>
              <a:rPr lang="en-US" sz="3000" dirty="0"/>
              <a:t> </a:t>
            </a:r>
            <a:r>
              <a:rPr lang="en-US" sz="3000" dirty="0" err="1"/>
              <a:t>toán</a:t>
            </a:r>
            <a:r>
              <a:rPr lang="en-US" sz="3000" dirty="0"/>
              <a:t> </a:t>
            </a:r>
            <a:r>
              <a:rPr lang="en-US" sz="3000" dirty="0" err="1"/>
              <a:t>bằng</a:t>
            </a:r>
            <a:r>
              <a:rPr lang="en-US" sz="3000" dirty="0"/>
              <a:t> </a:t>
            </a:r>
          </a:p>
          <a:p>
            <a:pPr algn="ctr"/>
            <a:r>
              <a:rPr lang="en-US" sz="3000" dirty="0" err="1"/>
              <a:t>cách</a:t>
            </a:r>
            <a:r>
              <a:rPr lang="en-US" sz="3000" dirty="0"/>
              <a:t> </a:t>
            </a:r>
            <a:r>
              <a:rPr lang="en-US" sz="3000" dirty="0" err="1"/>
              <a:t>lập</a:t>
            </a:r>
            <a:r>
              <a:rPr lang="en-US" sz="3000" dirty="0"/>
              <a:t> </a:t>
            </a:r>
            <a:r>
              <a:rPr lang="en-US" sz="3000" dirty="0" err="1"/>
              <a:t>hệ</a:t>
            </a:r>
            <a:r>
              <a:rPr lang="en-US" sz="3000" dirty="0"/>
              <a:t> </a:t>
            </a:r>
            <a:r>
              <a:rPr lang="en-US" sz="3000" dirty="0" err="1"/>
              <a:t>phương</a:t>
            </a:r>
            <a:r>
              <a:rPr lang="en-US" sz="3000" dirty="0"/>
              <a:t> </a:t>
            </a:r>
            <a:r>
              <a:rPr lang="en-US" sz="3000" dirty="0" err="1"/>
              <a:t>trình</a:t>
            </a:r>
            <a:r>
              <a:rPr lang="en-US" sz="3000" dirty="0"/>
              <a:t>?</a:t>
            </a:r>
          </a:p>
        </p:txBody>
      </p:sp>
    </p:spTree>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 xmlns:a16="http://schemas.microsoft.com/office/drawing/2014/main" id="{7DE14481-3AAE-BF24-5551-A3518F2CD2D9}"/>
              </a:ext>
            </a:extLst>
          </p:cNvPr>
          <p:cNvGraphicFramePr>
            <a:graphicFrameLocks noGrp="1"/>
          </p:cNvGraphicFramePr>
          <p:nvPr>
            <p:extLst>
              <p:ext uri="{D42A27DB-BD31-4B8C-83A1-F6EECF244321}">
                <p14:modId xmlns:p14="http://schemas.microsoft.com/office/powerpoint/2010/main" val="255466620"/>
              </p:ext>
            </p:extLst>
          </p:nvPr>
        </p:nvGraphicFramePr>
        <p:xfrm>
          <a:off x="1486676" y="448940"/>
          <a:ext cx="10092614" cy="6035040"/>
        </p:xfrm>
        <a:graphic>
          <a:graphicData uri="http://schemas.openxmlformats.org/drawingml/2006/table">
            <a:tbl>
              <a:tblPr firstRow="1" bandRow="1">
                <a:tableStyleId>{5940675A-B579-460E-94D1-54222C63F5DA}</a:tableStyleId>
              </a:tblPr>
              <a:tblGrid>
                <a:gridCol w="6052459">
                  <a:extLst>
                    <a:ext uri="{9D8B030D-6E8A-4147-A177-3AD203B41FA5}">
                      <a16:colId xmlns="" xmlns:a16="http://schemas.microsoft.com/office/drawing/2014/main" val="20939131"/>
                    </a:ext>
                  </a:extLst>
                </a:gridCol>
                <a:gridCol w="4040155">
                  <a:extLst>
                    <a:ext uri="{9D8B030D-6E8A-4147-A177-3AD203B41FA5}">
                      <a16:colId xmlns="" xmlns:a16="http://schemas.microsoft.com/office/drawing/2014/main" val="2192423833"/>
                    </a:ext>
                  </a:extLst>
                </a:gridCol>
              </a:tblGrid>
              <a:tr h="682078">
                <a:tc>
                  <a:txBody>
                    <a:bodyPr/>
                    <a:lstStyle/>
                    <a:p>
                      <a:pPr algn="ctr">
                        <a:lnSpc>
                          <a:spcPct val="100000"/>
                        </a:lnSpc>
                      </a:pP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Tiến</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trình</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giải</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bài</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toán</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p>
                    <a:p>
                      <a:pPr algn="ctr">
                        <a:lnSpc>
                          <a:spcPct val="100000"/>
                        </a:lnSpc>
                      </a:pP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bằng</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cách</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lập</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hệ</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phương</a:t>
                      </a:r>
                      <a:r>
                        <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b="0" dirty="0" err="1">
                          <a:ln>
                            <a:solidFill>
                              <a:schemeClr val="tx1"/>
                            </a:solidFill>
                          </a:ln>
                          <a:solidFill>
                            <a:srgbClr val="FF0000"/>
                          </a:solidFill>
                          <a:latin typeface="Times New Roman" panose="02020603050405020304" pitchFamily="18" charset="0"/>
                          <a:cs typeface="Times New Roman" panose="02020603050405020304" pitchFamily="18" charset="0"/>
                        </a:rPr>
                        <a:t>trình</a:t>
                      </a:r>
                      <a:endParaRPr lang="en-US" sz="2400" b="0" dirty="0">
                        <a:ln>
                          <a:solidFill>
                            <a:schemeClr val="tx1"/>
                          </a:solidFill>
                        </a:ln>
                        <a:solidFill>
                          <a:srgbClr val="FF0000"/>
                        </a:solidFill>
                        <a:latin typeface="Times New Roman" panose="02020603050405020304" pitchFamily="18" charset="0"/>
                        <a:cs typeface="Times New Roman" panose="02020603050405020304" pitchFamily="18" charset="0"/>
                      </a:endParaRPr>
                    </a:p>
                  </a:txBody>
                  <a:tcPr/>
                </a:tc>
                <a:tc>
                  <a:txBody>
                    <a:bodyPr/>
                    <a:lstStyle/>
                    <a:p>
                      <a:pPr algn="ctr">
                        <a:lnSpc>
                          <a:spcPct val="100000"/>
                        </a:lnSpc>
                      </a:pP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Các</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bước</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giải</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bài</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toán</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p>
                    <a:p>
                      <a:pPr algn="ctr">
                        <a:lnSpc>
                          <a:spcPct val="100000"/>
                        </a:lnSpc>
                      </a:pP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bằng</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cách</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lập</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hệ</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phương</a:t>
                      </a:r>
                      <a:r>
                        <a:rPr lang="en-US" sz="2400" dirty="0">
                          <a:ln>
                            <a:solidFill>
                              <a:schemeClr val="tx1"/>
                            </a:solidFill>
                          </a:ln>
                          <a:solidFill>
                            <a:srgbClr val="FF0000"/>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rgbClr val="FF0000"/>
                          </a:solidFill>
                          <a:latin typeface="Times New Roman" panose="02020603050405020304" pitchFamily="18" charset="0"/>
                          <a:cs typeface="Times New Roman" panose="02020603050405020304" pitchFamily="18" charset="0"/>
                        </a:rPr>
                        <a:t>trình</a:t>
                      </a:r>
                      <a:endParaRPr lang="en-US" sz="2400" dirty="0">
                        <a:ln>
                          <a:solidFill>
                            <a:schemeClr val="tx1"/>
                          </a:solidFill>
                        </a:ln>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2766372672"/>
                  </a:ext>
                </a:extLst>
              </a:tr>
              <a:tr h="4644629">
                <a:tc>
                  <a:txBody>
                    <a:bodyPr/>
                    <a:lstStyle/>
                    <a:p>
                      <a:pPr marL="285750" indent="-285750" algn="l">
                        <a:lnSpc>
                          <a:spcPct val="100000"/>
                        </a:lnSpc>
                        <a:buFont typeface="Arial" panose="020B0604020202020204" pitchFamily="34" charset="0"/>
                        <a:buChar char="•"/>
                      </a:pP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Nhiệm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vụ</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1: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Đọc</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kĩ</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đề</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bài</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xác</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định</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dạng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toán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phân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tích</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kĩ</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đề</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bài</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p>
                      <a:pPr marL="285750" indent="-285750" algn="l">
                        <a:lnSpc>
                          <a:spcPct val="100000"/>
                        </a:lnSpc>
                        <a:buFont typeface="Arial" panose="020B0604020202020204" pitchFamily="34" charset="0"/>
                        <a:buChar char="•"/>
                      </a:pP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Nhiệm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vụ</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2: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Lập</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bảng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số</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liệu</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hoặc</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sơ</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đồ</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nếu</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cần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viết</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hệ</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phương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trình</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p>
                      <a:pPr marL="285750" indent="-285750" algn="l">
                        <a:lnSpc>
                          <a:spcPct val="100000"/>
                        </a:lnSpc>
                        <a:buFont typeface="Arial" panose="020B0604020202020204" pitchFamily="34" charset="0"/>
                        <a:buChar char="•"/>
                      </a:pP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Nhiệm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vụ</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3</a:t>
                      </a:r>
                      <a:r>
                        <a:rPr lang="en-US" sz="240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smtClean="0">
                          <a:ln>
                            <a:solidFill>
                              <a:schemeClr val="tx1"/>
                            </a:solidFill>
                          </a:ln>
                          <a:solidFill>
                            <a:schemeClr val="tx1"/>
                          </a:solidFill>
                          <a:latin typeface="Times New Roman" panose="02020603050405020304" pitchFamily="18" charset="0"/>
                          <a:cs typeface="Times New Roman" panose="02020603050405020304" pitchFamily="18" charset="0"/>
                        </a:rPr>
                        <a:t>Trình</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bày</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bài</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giải</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gồm</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3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bước</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p>
                      <a:pPr marL="0" indent="0" algn="l">
                        <a:lnSpc>
                          <a:spcPct val="100000"/>
                        </a:lnSpc>
                        <a:buFontTx/>
                        <a:buNone/>
                      </a:pP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B1: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Lập</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hệ</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phương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trình</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gồm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3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công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việc</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p>
                      <a:pPr marL="0" indent="0" algn="l">
                        <a:lnSpc>
                          <a:spcPct val="100000"/>
                        </a:lnSpc>
                        <a:buFontTx/>
                        <a:buNone/>
                      </a:pP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Chọn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ẩn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đơn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vị</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và</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điều</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kiện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cho</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ẩn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a:t>
                      </a:r>
                    </a:p>
                    <a:p>
                      <a:pPr marL="0" indent="0" algn="l">
                        <a:lnSpc>
                          <a:spcPct val="100000"/>
                        </a:lnSpc>
                        <a:buFontTx/>
                        <a:buNone/>
                      </a:pP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Biểu</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diễn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các</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đại</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lượng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chưa</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biết</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theo</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ẩn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và</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các</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đại</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lượng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đã</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biết</a:t>
                      </a:r>
                      <a:r>
                        <a:rPr lang="en-US" sz="2400" dirty="0" smtClean="0">
                          <a:ln>
                            <a:solidFill>
                              <a:schemeClr val="tx1"/>
                            </a:solidFill>
                          </a:ln>
                          <a:solidFill>
                            <a:schemeClr val="tx1"/>
                          </a:solidFill>
                          <a:latin typeface="Times New Roman" panose="02020603050405020304" pitchFamily="18" charset="0"/>
                          <a:cs typeface="Times New Roman" panose="02020603050405020304" pitchFamily="18" charset="0"/>
                        </a:rPr>
                        <a:t>.</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p>
                      <a:pPr marL="0" indent="0" algn="l">
                        <a:lnSpc>
                          <a:spcPct val="100000"/>
                        </a:lnSpc>
                        <a:buFontTx/>
                        <a:buNone/>
                      </a:pP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Tìm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liên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smtClean="0">
                          <a:ln>
                            <a:solidFill>
                              <a:schemeClr val="tx1"/>
                            </a:solidFill>
                          </a:ln>
                          <a:solidFill>
                            <a:schemeClr val="tx1"/>
                          </a:solidFill>
                          <a:latin typeface="Times New Roman" panose="02020603050405020304" pitchFamily="18" charset="0"/>
                          <a:cs typeface="Times New Roman" panose="02020603050405020304" pitchFamily="18" charset="0"/>
                        </a:rPr>
                        <a:t>hệ</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giữa</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các</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đại</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lượng</a:t>
                      </a:r>
                      <a:r>
                        <a:rPr lang="en-US" sz="240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để</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lập</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nên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2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phương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smtClean="0">
                          <a:ln>
                            <a:solidFill>
                              <a:schemeClr val="tx1"/>
                            </a:solidFill>
                          </a:ln>
                          <a:solidFill>
                            <a:schemeClr val="tx1"/>
                          </a:solidFill>
                          <a:latin typeface="Times New Roman" panose="02020603050405020304" pitchFamily="18" charset="0"/>
                          <a:cs typeface="Times New Roman" panose="02020603050405020304" pitchFamily="18" charset="0"/>
                        </a:rPr>
                        <a:t>trình</a:t>
                      </a:r>
                      <a:r>
                        <a:rPr lang="en-US" sz="240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smtClean="0">
                          <a:ln>
                            <a:solidFill>
                              <a:schemeClr val="tx1"/>
                            </a:solidFill>
                          </a:ln>
                          <a:solidFill>
                            <a:schemeClr val="tx1"/>
                          </a:solidFill>
                          <a:latin typeface="Times New Roman" panose="02020603050405020304" pitchFamily="18" charset="0"/>
                          <a:cs typeface="Times New Roman" panose="02020603050405020304" pitchFamily="18" charset="0"/>
                        </a:rPr>
                        <a:t>và</a:t>
                      </a:r>
                      <a:r>
                        <a:rPr lang="en-US" sz="2400" baseline="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baseline="0" dirty="0" err="1" smtClean="0">
                          <a:ln>
                            <a:solidFill>
                              <a:schemeClr val="tx1"/>
                            </a:solidFill>
                          </a:ln>
                          <a:solidFill>
                            <a:schemeClr val="tx1"/>
                          </a:solidFill>
                          <a:latin typeface="Times New Roman" panose="02020603050405020304" pitchFamily="18" charset="0"/>
                          <a:cs typeface="Times New Roman" panose="02020603050405020304" pitchFamily="18" charset="0"/>
                        </a:rPr>
                        <a:t>ghép</a:t>
                      </a:r>
                      <a:r>
                        <a:rPr lang="en-US" sz="2400" dirty="0" smtClean="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thành</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hệ</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phương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trình</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a:t>
                      </a:r>
                    </a:p>
                    <a:p>
                      <a:pPr marL="0" indent="0" algn="l">
                        <a:lnSpc>
                          <a:spcPct val="100000"/>
                        </a:lnSpc>
                        <a:buFontTx/>
                        <a:buNone/>
                      </a:pP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B2: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Giải</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hệ</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phương</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trình</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p>
                      <a:pPr marL="0" indent="0" algn="l">
                        <a:lnSpc>
                          <a:spcPct val="100000"/>
                        </a:lnSpc>
                        <a:buFontTx/>
                        <a:buNone/>
                      </a:pP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B3: So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sánh</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giá</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trị</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ẩn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vừa</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tìm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được</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với</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điều</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kiện</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và</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kết</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luận</a:t>
                      </a:r>
                      <a:endParaRPr lang="en-US" sz="2400" dirty="0">
                        <a:ln>
                          <a:solidFill>
                            <a:schemeClr val="tx1"/>
                          </a:solidFill>
                        </a:ln>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lnSpc>
                          <a:spcPct val="100000"/>
                        </a:lnSpc>
                      </a:pP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Chỉ</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gồm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nhiệm</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a:t>
                      </a:r>
                      <a:r>
                        <a:rPr lang="en-US" sz="2400" dirty="0" err="1">
                          <a:ln>
                            <a:solidFill>
                              <a:schemeClr val="tx1"/>
                            </a:solidFill>
                          </a:ln>
                          <a:solidFill>
                            <a:schemeClr val="tx1"/>
                          </a:solidFill>
                          <a:latin typeface="Times New Roman" panose="02020603050405020304" pitchFamily="18" charset="0"/>
                          <a:cs typeface="Times New Roman" panose="02020603050405020304" pitchFamily="18" charset="0"/>
                        </a:rPr>
                        <a:t>vụ</a:t>
                      </a:r>
                      <a:r>
                        <a:rPr lang="en-US" sz="2400" dirty="0">
                          <a:ln>
                            <a:solidFill>
                              <a:schemeClr val="tx1"/>
                            </a:solidFill>
                          </a:ln>
                          <a:solidFill>
                            <a:schemeClr val="tx1"/>
                          </a:solidFill>
                          <a:latin typeface="Times New Roman" panose="02020603050405020304" pitchFamily="18" charset="0"/>
                          <a:cs typeface="Times New Roman" panose="02020603050405020304" pitchFamily="18" charset="0"/>
                        </a:rPr>
                        <a:t> 3</a:t>
                      </a:r>
                    </a:p>
                  </a:txBody>
                  <a:tcPr anchor="ctr"/>
                </a:tc>
                <a:extLst>
                  <a:ext uri="{0D108BD9-81ED-4DB2-BD59-A6C34878D82A}">
                    <a16:rowId xmlns="" xmlns:a16="http://schemas.microsoft.com/office/drawing/2014/main" val="4080953053"/>
                  </a:ext>
                </a:extLst>
              </a:tr>
            </a:tbl>
          </a:graphicData>
        </a:graphic>
      </p:graphicFrame>
    </p:spTree>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ext Box 11">
            <a:extLst>
              <a:ext uri="{FF2B5EF4-FFF2-40B4-BE49-F238E27FC236}">
                <a16:creationId xmlns="" xmlns:a16="http://schemas.microsoft.com/office/drawing/2014/main" id="{7D206DF2-B2E9-E81A-63C9-B0CF465800D1}"/>
              </a:ext>
            </a:extLst>
          </p:cNvPr>
          <p:cNvSpPr txBox="1">
            <a:spLocks noChangeArrowheads="1"/>
          </p:cNvSpPr>
          <p:nvPr/>
        </p:nvSpPr>
        <p:spPr bwMode="auto">
          <a:xfrm>
            <a:off x="1338942" y="1509870"/>
            <a:ext cx="1048294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50000"/>
              </a:spcBef>
            </a:pPr>
            <a:r>
              <a:rPr lang="en-US" altLang="en-US" sz="2400" b="1" dirty="0" err="1">
                <a:latin typeface="Times New Roman" panose="02020603050405020304" pitchFamily="18" charset="0"/>
              </a:rPr>
              <a:t>Toán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năng</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suất</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chung</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riêng</a:t>
            </a:r>
            <a:endParaRPr lang="en-US" altLang="en-US" sz="2400" b="1" dirty="0">
              <a:latin typeface="Times New Roman" panose="02020603050405020304" pitchFamily="18" charset="0"/>
            </a:endParaRPr>
          </a:p>
          <a:p>
            <a:pPr marL="342900" indent="-342900">
              <a:spcBef>
                <a:spcPct val="50000"/>
              </a:spcBef>
            </a:pPr>
            <a:r>
              <a:rPr lang="en-US" altLang="en-US" sz="2400" b="1" dirty="0" err="1">
                <a:latin typeface="Times New Roman" panose="02020603050405020304" pitchFamily="18" charset="0"/>
              </a:rPr>
              <a:t>Toán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tỉ</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số</a:t>
            </a:r>
            <a:r>
              <a:rPr lang="en-US" altLang="en-US" sz="2400" b="1" dirty="0">
                <a:latin typeface="Times New Roman" panose="02020603050405020304" pitchFamily="18" charset="0"/>
              </a:rPr>
              <a:t> %</a:t>
            </a:r>
          </a:p>
          <a:p>
            <a:pPr marL="342900" indent="-342900">
              <a:spcBef>
                <a:spcPct val="50000"/>
              </a:spcBef>
            </a:pPr>
            <a:r>
              <a:rPr lang="en-US" altLang="en-US" sz="2400" b="1" dirty="0" err="1">
                <a:latin typeface="Times New Roman" panose="02020603050405020304" pitchFamily="18" charset="0"/>
              </a:rPr>
              <a:t>Toán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liên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quan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đến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kiến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thức</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hình</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học</a:t>
            </a:r>
            <a:r>
              <a:rPr lang="en-US" altLang="en-US" sz="2400" b="1" dirty="0">
                <a:latin typeface="Times New Roman" panose="02020603050405020304" pitchFamily="18" charset="0"/>
              </a:rPr>
              <a:t> (chu vi, </a:t>
            </a:r>
            <a:r>
              <a:rPr lang="en-US" altLang="en-US" sz="2400" b="1" dirty="0" err="1">
                <a:latin typeface="Times New Roman" panose="02020603050405020304" pitchFamily="18" charset="0"/>
              </a:rPr>
              <a:t>diện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tích</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hình</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chữ</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nhật</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định</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lí</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Pytago</a:t>
            </a:r>
            <a:r>
              <a:rPr lang="en-US" altLang="en-US" sz="2400" b="1" dirty="0">
                <a:latin typeface="Times New Roman" panose="02020603050405020304" pitchFamily="18" charset="0"/>
              </a:rPr>
              <a:t>)</a:t>
            </a:r>
          </a:p>
          <a:p>
            <a:pPr marL="342900" indent="-342900">
              <a:spcBef>
                <a:spcPct val="50000"/>
              </a:spcBef>
            </a:pPr>
            <a:r>
              <a:rPr lang="en-US" altLang="en-US" sz="2400" b="1" dirty="0" err="1">
                <a:latin typeface="Times New Roman" panose="02020603050405020304" pitchFamily="18" charset="0"/>
              </a:rPr>
              <a:t>Toán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chuyển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động</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chuyển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động</a:t>
            </a:r>
            <a:r>
              <a:rPr lang="en-US" altLang="en-US" sz="2400" b="1" dirty="0">
                <a:latin typeface="Times New Roman" panose="02020603050405020304" pitchFamily="18" charset="0"/>
              </a:rPr>
              <a:t> </a:t>
            </a:r>
            <a:r>
              <a:rPr lang="en-US" altLang="en-US" sz="2400" b="1" dirty="0" err="1" smtClean="0">
                <a:latin typeface="Times New Roman" panose="02020603050405020304" pitchFamily="18" charset="0"/>
              </a:rPr>
              <a:t>cùng</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chiều</a:t>
            </a:r>
            <a:r>
              <a:rPr lang="en-US" altLang="en-US" sz="2400" b="1" dirty="0" smtClean="0">
                <a:latin typeface="Times New Roman" panose="02020603050405020304" pitchFamily="18" charset="0"/>
              </a:rPr>
              <a:t>, </a:t>
            </a:r>
            <a:r>
              <a:rPr lang="en-US" altLang="en-US" sz="2400" b="1" dirty="0" err="1">
                <a:latin typeface="Times New Roman" panose="02020603050405020304" pitchFamily="18" charset="0"/>
              </a:rPr>
              <a:t>ngược</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chiều</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chuyển</a:t>
            </a:r>
            <a:r>
              <a:rPr lang="en-US" altLang="en-US" sz="2400" b="1" dirty="0">
                <a:latin typeface="Times New Roman" panose="02020603050405020304" pitchFamily="18" charset="0"/>
              </a:rPr>
              <a:t> </a:t>
            </a:r>
            <a:r>
              <a:rPr lang="en-US" altLang="en-US" sz="2400" b="1" dirty="0" err="1">
                <a:latin typeface="Times New Roman" panose="02020603050405020304" pitchFamily="18" charset="0"/>
              </a:rPr>
              <a:t>động</a:t>
            </a:r>
            <a:r>
              <a:rPr lang="en-US" altLang="en-US" sz="2400" b="1" dirty="0">
                <a:latin typeface="Times New Roman" panose="02020603050405020304" pitchFamily="18" charset="0"/>
              </a:rPr>
              <a:t> </a:t>
            </a:r>
            <a:r>
              <a:rPr lang="en-US" altLang="en-US" sz="2400" b="1" dirty="0" err="1" smtClean="0">
                <a:latin typeface="Times New Roman" panose="02020603050405020304" pitchFamily="18" charset="0"/>
              </a:rPr>
              <a:t>có</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vận</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tốc</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dòng</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nước</a:t>
            </a:r>
            <a:r>
              <a:rPr lang="en-US" altLang="en-US" sz="2400" b="1" dirty="0" smtClean="0">
                <a:latin typeface="Times New Roman" panose="02020603050405020304" pitchFamily="18" charset="0"/>
              </a:rPr>
              <a:t>…)</a:t>
            </a:r>
            <a:endParaRPr lang="en-US" altLang="en-US" sz="2400" b="1" dirty="0">
              <a:latin typeface="Times New Roman" panose="02020603050405020304" pitchFamily="18" charset="0"/>
            </a:endParaRPr>
          </a:p>
          <a:p>
            <a:pPr marL="342900" indent="-342900">
              <a:spcBef>
                <a:spcPct val="50000"/>
              </a:spcBef>
            </a:pPr>
            <a:r>
              <a:rPr lang="en-US" altLang="en-US" sz="2400" b="1" dirty="0" err="1">
                <a:latin typeface="Times New Roman" panose="02020603050405020304" pitchFamily="18" charset="0"/>
              </a:rPr>
              <a:t>Sắp</a:t>
            </a:r>
            <a:r>
              <a:rPr lang="en-US" altLang="en-US" sz="2400" b="1" dirty="0">
                <a:latin typeface="Times New Roman" panose="02020603050405020304" pitchFamily="18" charset="0"/>
              </a:rPr>
              <a:t> </a:t>
            </a:r>
            <a:r>
              <a:rPr lang="en-US" altLang="en-US" sz="2400" b="1" dirty="0" err="1" smtClean="0">
                <a:latin typeface="Times New Roman" panose="02020603050405020304" pitchFamily="18" charset="0"/>
              </a:rPr>
              <a:t>xếp</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xếp</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hàng</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lên</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xe</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xếp</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chỗ</a:t>
            </a:r>
            <a:r>
              <a:rPr lang="en-US" altLang="en-US" sz="2400" b="1" dirty="0" smtClean="0">
                <a:latin typeface="Times New Roman" panose="02020603050405020304" pitchFamily="18" charset="0"/>
              </a:rPr>
              <a:t> </a:t>
            </a:r>
            <a:r>
              <a:rPr lang="en-US" altLang="en-US" sz="2400" b="1" dirty="0" err="1" smtClean="0">
                <a:latin typeface="Times New Roman" panose="02020603050405020304" pitchFamily="18" charset="0"/>
              </a:rPr>
              <a:t>ngồi</a:t>
            </a:r>
            <a:r>
              <a:rPr lang="en-US" altLang="en-US" sz="2400" b="1" dirty="0" smtClean="0">
                <a:latin typeface="Times New Roman" panose="02020603050405020304" pitchFamily="18" charset="0"/>
              </a:rPr>
              <a:t>, …)</a:t>
            </a:r>
            <a:endParaRPr lang="en-US" altLang="en-US" sz="2400" b="1" dirty="0">
              <a:latin typeface="Times New Roman" panose="02020603050405020304" pitchFamily="18" charset="0"/>
            </a:endParaRPr>
          </a:p>
        </p:txBody>
      </p:sp>
      <p:sp>
        <p:nvSpPr>
          <p:cNvPr id="8205" name="Text Box 13">
            <a:extLst>
              <a:ext uri="{FF2B5EF4-FFF2-40B4-BE49-F238E27FC236}">
                <a16:creationId xmlns="" xmlns:a16="http://schemas.microsoft.com/office/drawing/2014/main" id="{435B2BAC-27BC-0E10-A35E-280880FDE022}"/>
              </a:ext>
            </a:extLst>
          </p:cNvPr>
          <p:cNvSpPr txBox="1">
            <a:spLocks noChangeArrowheads="1"/>
          </p:cNvSpPr>
          <p:nvPr/>
        </p:nvSpPr>
        <p:spPr bwMode="auto">
          <a:xfrm>
            <a:off x="1524002" y="817373"/>
            <a:ext cx="1048294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000" b="1" dirty="0" err="1">
                <a:solidFill>
                  <a:srgbClr val="FF0000"/>
                </a:solidFill>
                <a:latin typeface="Times New Roman" panose="02020603050405020304" pitchFamily="18" charset="0"/>
              </a:rPr>
              <a:t>Các</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dạng</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toán</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thường</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gặp</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giải</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bằng</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cách</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lập</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hệ</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phương</a:t>
            </a:r>
            <a:r>
              <a:rPr lang="en-US" altLang="en-US" sz="3000" b="1" dirty="0">
                <a:solidFill>
                  <a:srgbClr val="FF0000"/>
                </a:solidFill>
                <a:latin typeface="Times New Roman" panose="02020603050405020304" pitchFamily="18" charset="0"/>
              </a:rPr>
              <a:t> </a:t>
            </a:r>
            <a:r>
              <a:rPr lang="en-US" altLang="en-US" sz="3000" b="1" dirty="0" err="1">
                <a:solidFill>
                  <a:srgbClr val="FF0000"/>
                </a:solidFill>
                <a:latin typeface="Times New Roman" panose="02020603050405020304" pitchFamily="18" charset="0"/>
              </a:rPr>
              <a:t>trình</a:t>
            </a:r>
            <a:r>
              <a:rPr lang="en-US" altLang="en-US" sz="3000" b="1" dirty="0">
                <a:solidFill>
                  <a:srgbClr val="FF0000"/>
                </a:solidFill>
                <a:latin typeface="Times New Roman" panose="02020603050405020304" pitchFamily="18" charset="0"/>
              </a:rPr>
              <a:t> </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205"/>
                                        </p:tgtEl>
                                        <p:attrNameLst>
                                          <p:attrName>style.visibility</p:attrName>
                                        </p:attrNameLst>
                                      </p:cBhvr>
                                      <p:to>
                                        <p:strVal val="visible"/>
                                      </p:to>
                                    </p:set>
                                    <p:animEffect transition="in" filter="checkerboard(across)">
                                      <p:cBhvr>
                                        <p:cTn id="7" dur="500"/>
                                        <p:tgtEl>
                                          <p:spTgt spid="82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8203">
                                            <p:txEl>
                                              <p:pRg st="0" end="0"/>
                                            </p:txEl>
                                          </p:spTgt>
                                        </p:tgtEl>
                                        <p:attrNameLst>
                                          <p:attrName>style.visibility</p:attrName>
                                        </p:attrNameLst>
                                      </p:cBhvr>
                                      <p:to>
                                        <p:strVal val="visible"/>
                                      </p:to>
                                    </p:set>
                                    <p:animEffect transition="in" filter="checkerboard(across)">
                                      <p:cBhvr>
                                        <p:cTn id="12" dur="500"/>
                                        <p:tgtEl>
                                          <p:spTgt spid="820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203">
                                            <p:txEl>
                                              <p:pRg st="1" end="1"/>
                                            </p:txEl>
                                          </p:spTgt>
                                        </p:tgtEl>
                                        <p:attrNameLst>
                                          <p:attrName>style.visibility</p:attrName>
                                        </p:attrNameLst>
                                      </p:cBhvr>
                                      <p:to>
                                        <p:strVal val="visible"/>
                                      </p:to>
                                    </p:set>
                                    <p:animEffect transition="in" filter="checkerboard(across)">
                                      <p:cBhvr>
                                        <p:cTn id="17" dur="500"/>
                                        <p:tgtEl>
                                          <p:spTgt spid="820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203">
                                            <p:txEl>
                                              <p:pRg st="2" end="2"/>
                                            </p:txEl>
                                          </p:spTgt>
                                        </p:tgtEl>
                                        <p:attrNameLst>
                                          <p:attrName>style.visibility</p:attrName>
                                        </p:attrNameLst>
                                      </p:cBhvr>
                                      <p:to>
                                        <p:strVal val="visible"/>
                                      </p:to>
                                    </p:set>
                                    <p:animEffect transition="in" filter="checkerboard(across)">
                                      <p:cBhvr>
                                        <p:cTn id="22" dur="500"/>
                                        <p:tgtEl>
                                          <p:spTgt spid="820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203">
                                            <p:txEl>
                                              <p:pRg st="3" end="3"/>
                                            </p:txEl>
                                          </p:spTgt>
                                        </p:tgtEl>
                                        <p:attrNameLst>
                                          <p:attrName>style.visibility</p:attrName>
                                        </p:attrNameLst>
                                      </p:cBhvr>
                                      <p:to>
                                        <p:strVal val="visible"/>
                                      </p:to>
                                    </p:set>
                                    <p:animEffect transition="in" filter="checkerboard(across)">
                                      <p:cBhvr>
                                        <p:cTn id="27" dur="500"/>
                                        <p:tgtEl>
                                          <p:spTgt spid="820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203">
                                            <p:txEl>
                                              <p:pRg st="4" end="4"/>
                                            </p:txEl>
                                          </p:spTgt>
                                        </p:tgtEl>
                                        <p:attrNameLst>
                                          <p:attrName>style.visibility</p:attrName>
                                        </p:attrNameLst>
                                      </p:cBhvr>
                                      <p:to>
                                        <p:strVal val="visible"/>
                                      </p:to>
                                    </p:set>
                                    <p:animEffect transition="in" filter="checkerboard(across)">
                                      <p:cBhvr>
                                        <p:cTn id="32" dur="500"/>
                                        <p:tgtEl>
                                          <p:spTgt spid="8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Line 6">
            <a:extLst>
              <a:ext uri="{FF2B5EF4-FFF2-40B4-BE49-F238E27FC236}">
                <a16:creationId xmlns="" xmlns:a16="http://schemas.microsoft.com/office/drawing/2014/main" id="{88547EBF-FFD0-B6A1-961D-EB306B5F42BF}"/>
              </a:ext>
            </a:extLst>
          </p:cNvPr>
          <p:cNvSpPr>
            <a:spLocks noChangeShapeType="1"/>
          </p:cNvSpPr>
          <p:nvPr/>
        </p:nvSpPr>
        <p:spPr bwMode="auto">
          <a:xfrm>
            <a:off x="6096000" y="1433401"/>
            <a:ext cx="0" cy="456360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mc:AlternateContent xmlns:mc="http://schemas.openxmlformats.org/markup-compatibility/2006" xmlns:a14="http://schemas.microsoft.com/office/drawing/2010/main">
        <mc:Choice Requires="a14">
          <p:sp>
            <p:nvSpPr>
              <p:cNvPr id="2060" name="Text Box 12">
                <a:extLst>
                  <a:ext uri="{FF2B5EF4-FFF2-40B4-BE49-F238E27FC236}">
                    <a16:creationId xmlns="" xmlns:a16="http://schemas.microsoft.com/office/drawing/2014/main" id="{A8418956-5C56-FDB4-C588-43018395CA81}"/>
                  </a:ext>
                </a:extLst>
              </p:cNvPr>
              <p:cNvSpPr txBox="1">
                <a:spLocks noChangeArrowheads="1"/>
              </p:cNvSpPr>
              <p:nvPr/>
            </p:nvSpPr>
            <p:spPr bwMode="auto">
              <a:xfrm>
                <a:off x="1534886" y="1461896"/>
                <a:ext cx="4310742" cy="4506618"/>
              </a:xfrm>
              <a:prstGeom prst="rect">
                <a:avLst/>
              </a:prstGeom>
              <a:noFill/>
              <a:ln w="9525">
                <a:noFill/>
                <a:miter lim="800000"/>
                <a:headEnd/>
                <a:tailEnd/>
              </a:ln>
              <a:effectLst/>
              <a:extLst>
                <a:ext uri="{909E8E84-426E-40DD-AFC4-6F175D3DCCD1}">
                  <a14:hiddenFill>
                    <a:solidFill>
                      <a:schemeClr val="accent1"/>
                    </a:solidFill>
                  </a14:hiddenFill>
                </a:ext>
                <a:ext uri="{AF507438-7753-43E0-B8FC-AC1667EBCBE1}">
                  <a14:hiddenEffects>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en-US" sz="2000" dirty="0">
                    <a:latin typeface="Times New Roman" panose="02020603050405020304" pitchFamily="18" charset="0"/>
                    <a:cs typeface="Times New Roman" panose="02020603050405020304" pitchFamily="18" charset="0"/>
                  </a:rPr>
                  <a:t>1. </a:t>
                </a:r>
                <a:r>
                  <a:rPr lang="en-US" altLang="en-US" sz="2000" dirty="0" err="1">
                    <a:latin typeface="Times New Roman" panose="02020603050405020304" pitchFamily="18" charset="0"/>
                    <a:cs typeface="Times New Roman" panose="02020603050405020304" pitchFamily="18" charset="0"/>
                  </a:rPr>
                  <a:t>Dạng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năng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suất</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chung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riêng</a:t>
                </a:r>
                <a:endParaRPr lang="en-US" altLang="en-US" sz="2000" dirty="0">
                  <a:latin typeface="Times New Roman" panose="02020603050405020304" pitchFamily="18" charset="0"/>
                  <a:cs typeface="Times New Roman" panose="02020603050405020304" pitchFamily="18" charset="0"/>
                </a:endParaRP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Khối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lượng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công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việc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coi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là</a:t>
                </a:r>
                <a:r>
                  <a:rPr lang="en-US" altLang="en-US" sz="2000" dirty="0">
                    <a:latin typeface="Times New Roman" panose="02020603050405020304" pitchFamily="18" charset="0"/>
                    <a:cs typeface="Times New Roman" panose="02020603050405020304" pitchFamily="18" charset="0"/>
                  </a:rPr>
                  <a:t> 1 </a:t>
                </a:r>
                <a:r>
                  <a:rPr lang="en-US" altLang="en-US" sz="2000" dirty="0" err="1">
                    <a:latin typeface="Times New Roman" panose="02020603050405020304" pitchFamily="18" charset="0"/>
                    <a:cs typeface="Times New Roman" panose="02020603050405020304" pitchFamily="18" charset="0"/>
                  </a:rPr>
                  <a:t>đơn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vị</a:t>
                </a:r>
                <a:r>
                  <a:rPr lang="en-US" altLang="en-US" sz="2000" dirty="0">
                    <a:latin typeface="Times New Roman" panose="02020603050405020304" pitchFamily="18" charset="0"/>
                    <a:cs typeface="Times New Roman" panose="02020603050405020304" pitchFamily="18" charset="0"/>
                  </a:rPr>
                  <a:t>.</a:t>
                </a: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Các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đại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lượng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bài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toán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năng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suất</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khối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lượng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công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việc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thời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gian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năng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suất</a:t>
                </a:r>
                <a:r>
                  <a:rPr lang="en-US" altLang="en-US" sz="2000" dirty="0">
                    <a:latin typeface="Times New Roman" panose="02020603050405020304" pitchFamily="18" charset="0"/>
                    <a:cs typeface="Times New Roman" panose="02020603050405020304" pitchFamily="18" charset="0"/>
                  </a:rPr>
                  <a:t>.</a:t>
                </a: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Liên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hệ</a:t>
                </a:r>
                <a:r>
                  <a:rPr lang="en-US" altLang="en-US" sz="2000" dirty="0">
                    <a:latin typeface="Times New Roman" panose="02020603050405020304" pitchFamily="18" charset="0"/>
                    <a:cs typeface="Times New Roman" panose="02020603050405020304" pitchFamily="18" charset="0"/>
                  </a:rPr>
                  <a:t>:</a:t>
                </a: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KLCV = </a:t>
                </a:r>
                <a:r>
                  <a:rPr lang="en-US" altLang="en-US" sz="2000" dirty="0" err="1">
                    <a:latin typeface="Times New Roman" panose="02020603050405020304" pitchFamily="18" charset="0"/>
                    <a:cs typeface="Times New Roman" panose="02020603050405020304" pitchFamily="18" charset="0"/>
                  </a:rPr>
                  <a:t>Năng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suất</a:t>
                </a:r>
                <a:r>
                  <a:rPr lang="en-US" altLang="en-US" sz="2000" dirty="0">
                    <a:latin typeface="Times New Roman" panose="02020603050405020304" pitchFamily="18" charset="0"/>
                    <a:cs typeface="Times New Roman" panose="02020603050405020304" pitchFamily="18" charset="0"/>
                  </a:rPr>
                  <a:t> x </a:t>
                </a:r>
                <a:r>
                  <a:rPr lang="en-US" altLang="en-US" sz="2000" dirty="0" err="1">
                    <a:latin typeface="Times New Roman" panose="02020603050405020304" pitchFamily="18" charset="0"/>
                    <a:cs typeface="Times New Roman" panose="02020603050405020304" pitchFamily="18" charset="0"/>
                  </a:rPr>
                  <a:t>Thời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gian</a:t>
                </a:r>
                <a:r>
                  <a:rPr lang="en-US" altLang="en-US" sz="2000" dirty="0">
                    <a:latin typeface="Times New Roman" panose="02020603050405020304" pitchFamily="18" charset="0"/>
                    <a:cs typeface="Times New Roman" panose="02020603050405020304" pitchFamily="18" charset="0"/>
                  </a:rPr>
                  <a:t> </a:t>
                </a: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Thời</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gian</a:t>
                </a:r>
                <a:r>
                  <a:rPr lang="en-US" altLang="en-US" sz="2000" dirty="0">
                    <a:latin typeface="Times New Roman" panose="02020603050405020304" pitchFamily="18" charset="0"/>
                    <a:cs typeface="Times New Roman" panose="02020603050405020304" pitchFamily="18" charset="0"/>
                  </a:rPr>
                  <a:t> = </a:t>
                </a:r>
                <a14:m>
                  <m:oMath xmlns:m="http://schemas.openxmlformats.org/officeDocument/2006/math">
                    <m:f>
                      <m:fPr>
                        <m:ctrlPr>
                          <a:rPr lang="en-US" altLang="en-US" sz="2600" i="1" smtClean="0">
                            <a:latin typeface="Cambria Math" panose="02040503050406030204" pitchFamily="18" charset="0"/>
                            <a:cs typeface="Times New Roman" panose="02020603050405020304" pitchFamily="18" charset="0"/>
                          </a:rPr>
                        </m:ctrlPr>
                      </m:fPr>
                      <m:num>
                        <m:r>
                          <m:rPr>
                            <m:sty m:val="p"/>
                          </m:rPr>
                          <a:rPr lang="en-US" altLang="en-US" sz="2600" b="0" i="0" smtClean="0">
                            <a:latin typeface="Cambria Math" panose="02040503050406030204" pitchFamily="18" charset="0"/>
                            <a:cs typeface="Times New Roman" panose="02020603050405020304" pitchFamily="18" charset="0"/>
                          </a:rPr>
                          <m:t>Kh</m:t>
                        </m:r>
                        <m:r>
                          <a:rPr lang="en-US" altLang="en-US" sz="2600" b="0" i="0" smtClean="0">
                            <a:latin typeface="Cambria Math" panose="02040503050406030204" pitchFamily="18" charset="0"/>
                            <a:cs typeface="Times New Roman" panose="02020603050405020304" pitchFamily="18" charset="0"/>
                          </a:rPr>
                          <m:t>ố</m:t>
                        </m:r>
                        <m:r>
                          <m:rPr>
                            <m:sty m:val="p"/>
                          </m:rPr>
                          <a:rPr lang="en-US" altLang="en-US" sz="2600" b="0" i="0" smtClean="0">
                            <a:latin typeface="Cambria Math" panose="02040503050406030204" pitchFamily="18" charset="0"/>
                            <a:cs typeface="Times New Roman" panose="02020603050405020304" pitchFamily="18" charset="0"/>
                          </a:rPr>
                          <m:t>i</m:t>
                        </m:r>
                        <m:r>
                          <a:rPr lang="en-US" altLang="en-US" sz="2600" b="0" i="0" smtClean="0">
                            <a:latin typeface="Cambria Math" panose="02040503050406030204" pitchFamily="18" charset="0"/>
                            <a:cs typeface="Times New Roman" panose="02020603050405020304" pitchFamily="18" charset="0"/>
                          </a:rPr>
                          <m:t> </m:t>
                        </m:r>
                        <m:r>
                          <m:rPr>
                            <m:sty m:val="p"/>
                          </m:rPr>
                          <a:rPr lang="en-US" altLang="en-US" sz="2600" b="0" i="0" smtClean="0">
                            <a:latin typeface="Cambria Math" panose="02040503050406030204" pitchFamily="18" charset="0"/>
                            <a:cs typeface="Times New Roman" panose="02020603050405020304" pitchFamily="18" charset="0"/>
                          </a:rPr>
                          <m:t>l</m:t>
                        </m:r>
                        <m:r>
                          <a:rPr lang="en-US" altLang="en-US" sz="2600" b="0" i="0" smtClean="0">
                            <a:latin typeface="Cambria Math" panose="02040503050406030204" pitchFamily="18" charset="0"/>
                            <a:cs typeface="Times New Roman" panose="02020603050405020304" pitchFamily="18" charset="0"/>
                          </a:rPr>
                          <m:t>ượ</m:t>
                        </m:r>
                        <m:r>
                          <m:rPr>
                            <m:sty m:val="p"/>
                          </m:rPr>
                          <a:rPr lang="en-US" altLang="en-US" sz="2600" b="0" i="0" smtClean="0">
                            <a:latin typeface="Cambria Math" panose="02040503050406030204" pitchFamily="18" charset="0"/>
                            <a:cs typeface="Times New Roman" panose="02020603050405020304" pitchFamily="18" charset="0"/>
                          </a:rPr>
                          <m:t>ng</m:t>
                        </m:r>
                        <m:r>
                          <a:rPr lang="en-US" altLang="en-US" sz="2600" b="0" i="0" smtClean="0">
                            <a:latin typeface="Cambria Math" panose="02040503050406030204" pitchFamily="18" charset="0"/>
                            <a:cs typeface="Times New Roman" panose="02020603050405020304" pitchFamily="18" charset="0"/>
                          </a:rPr>
                          <m:t> </m:t>
                        </m:r>
                        <m:r>
                          <m:rPr>
                            <m:sty m:val="p"/>
                          </m:rPr>
                          <a:rPr lang="en-US" altLang="en-US" sz="2600" b="0" i="0" smtClean="0">
                            <a:latin typeface="Cambria Math" panose="02040503050406030204" pitchFamily="18" charset="0"/>
                            <a:cs typeface="Times New Roman" panose="02020603050405020304" pitchFamily="18" charset="0"/>
                          </a:rPr>
                          <m:t>c</m:t>
                        </m:r>
                        <m:r>
                          <a:rPr lang="en-US" altLang="en-US" sz="2600" b="0" i="0" smtClean="0">
                            <a:latin typeface="Cambria Math" panose="02040503050406030204" pitchFamily="18" charset="0"/>
                            <a:cs typeface="Times New Roman" panose="02020603050405020304" pitchFamily="18" charset="0"/>
                          </a:rPr>
                          <m:t>ô</m:t>
                        </m:r>
                        <m:r>
                          <m:rPr>
                            <m:sty m:val="p"/>
                          </m:rPr>
                          <a:rPr lang="en-US" altLang="en-US" sz="2600" b="0" i="0" smtClean="0">
                            <a:latin typeface="Cambria Math" panose="02040503050406030204" pitchFamily="18" charset="0"/>
                            <a:cs typeface="Times New Roman" panose="02020603050405020304" pitchFamily="18" charset="0"/>
                          </a:rPr>
                          <m:t>ng</m:t>
                        </m:r>
                        <m:r>
                          <a:rPr lang="en-US" altLang="en-US" sz="2600" b="0" i="0" smtClean="0">
                            <a:latin typeface="Cambria Math" panose="02040503050406030204" pitchFamily="18" charset="0"/>
                            <a:cs typeface="Times New Roman" panose="02020603050405020304" pitchFamily="18" charset="0"/>
                          </a:rPr>
                          <m:t> </m:t>
                        </m:r>
                        <m:r>
                          <m:rPr>
                            <m:sty m:val="p"/>
                          </m:rPr>
                          <a:rPr lang="en-US" altLang="en-US" sz="2600" b="0" i="0" smtClean="0">
                            <a:latin typeface="Cambria Math" panose="02040503050406030204" pitchFamily="18" charset="0"/>
                            <a:cs typeface="Times New Roman" panose="02020603050405020304" pitchFamily="18" charset="0"/>
                          </a:rPr>
                          <m:t>vi</m:t>
                        </m:r>
                        <m:r>
                          <a:rPr lang="en-US" altLang="en-US" sz="2600" b="0" i="0" smtClean="0">
                            <a:latin typeface="Cambria Math" panose="02040503050406030204" pitchFamily="18" charset="0"/>
                            <a:cs typeface="Times New Roman" panose="02020603050405020304" pitchFamily="18" charset="0"/>
                          </a:rPr>
                          <m:t>ệ</m:t>
                        </m:r>
                        <m:r>
                          <m:rPr>
                            <m:sty m:val="p"/>
                          </m:rPr>
                          <a:rPr lang="en-US" altLang="en-US" sz="2600" b="0" i="0" smtClean="0">
                            <a:latin typeface="Cambria Math" panose="02040503050406030204" pitchFamily="18" charset="0"/>
                            <a:cs typeface="Times New Roman" panose="02020603050405020304" pitchFamily="18" charset="0"/>
                          </a:rPr>
                          <m:t>c</m:t>
                        </m:r>
                      </m:num>
                      <m:den>
                        <m:r>
                          <m:rPr>
                            <m:sty m:val="p"/>
                          </m:rPr>
                          <a:rPr lang="en-US" altLang="en-US" sz="2600" b="0" i="0" smtClean="0">
                            <a:latin typeface="Cambria Math" panose="02040503050406030204" pitchFamily="18" charset="0"/>
                            <a:cs typeface="Times New Roman" panose="02020603050405020304" pitchFamily="18" charset="0"/>
                          </a:rPr>
                          <m:t>N</m:t>
                        </m:r>
                        <m:r>
                          <a:rPr lang="en-US" altLang="en-US" sz="2600" b="0" i="0" smtClean="0">
                            <a:latin typeface="Cambria Math" panose="02040503050406030204" pitchFamily="18" charset="0"/>
                            <a:cs typeface="Times New Roman" panose="02020603050405020304" pitchFamily="18" charset="0"/>
                          </a:rPr>
                          <m:t>ă</m:t>
                        </m:r>
                        <m:r>
                          <m:rPr>
                            <m:sty m:val="p"/>
                          </m:rPr>
                          <a:rPr lang="en-US" altLang="en-US" sz="2600" b="0" i="0" smtClean="0">
                            <a:latin typeface="Cambria Math" panose="02040503050406030204" pitchFamily="18" charset="0"/>
                            <a:cs typeface="Times New Roman" panose="02020603050405020304" pitchFamily="18" charset="0"/>
                          </a:rPr>
                          <m:t>ng</m:t>
                        </m:r>
                        <m:r>
                          <a:rPr lang="en-US" altLang="en-US" sz="2600" b="0" i="0" smtClean="0">
                            <a:latin typeface="Cambria Math" panose="02040503050406030204" pitchFamily="18" charset="0"/>
                            <a:cs typeface="Times New Roman" panose="02020603050405020304" pitchFamily="18" charset="0"/>
                          </a:rPr>
                          <m:t> </m:t>
                        </m:r>
                        <m:r>
                          <m:rPr>
                            <m:sty m:val="p"/>
                          </m:rPr>
                          <a:rPr lang="en-US" altLang="en-US" sz="2600" b="0" i="0" smtClean="0">
                            <a:latin typeface="Cambria Math" panose="02040503050406030204" pitchFamily="18" charset="0"/>
                            <a:cs typeface="Times New Roman" panose="02020603050405020304" pitchFamily="18" charset="0"/>
                          </a:rPr>
                          <m:t>su</m:t>
                        </m:r>
                        <m:r>
                          <a:rPr lang="en-US" altLang="en-US" sz="2600" b="0" i="0" smtClean="0">
                            <a:latin typeface="Cambria Math" panose="02040503050406030204" pitchFamily="18" charset="0"/>
                            <a:cs typeface="Times New Roman" panose="02020603050405020304" pitchFamily="18" charset="0"/>
                          </a:rPr>
                          <m:t>ấ</m:t>
                        </m:r>
                        <m:r>
                          <m:rPr>
                            <m:sty m:val="p"/>
                          </m:rPr>
                          <a:rPr lang="en-US" altLang="en-US" sz="2600" b="0" i="0" smtClean="0">
                            <a:latin typeface="Cambria Math" panose="02040503050406030204" pitchFamily="18" charset="0"/>
                            <a:cs typeface="Times New Roman" panose="02020603050405020304" pitchFamily="18" charset="0"/>
                          </a:rPr>
                          <m:t>t</m:t>
                        </m:r>
                      </m:den>
                    </m:f>
                  </m:oMath>
                </a14:m>
                <a:endParaRPr lang="en-US" altLang="en-US" sz="2600" dirty="0">
                  <a:latin typeface="Bell MT" panose="02020503060305020303" pitchFamily="18" charset="0"/>
                  <a:cs typeface="Times New Roman" panose="02020603050405020304" pitchFamily="18" charset="0"/>
                </a:endParaRP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Năng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suất</a:t>
                </a:r>
                <a:r>
                  <a:rPr lang="en-US" altLang="en-US" sz="2000" dirty="0">
                    <a:latin typeface="Times New Roman" panose="02020603050405020304" pitchFamily="18" charset="0"/>
                    <a:cs typeface="Times New Roman" panose="02020603050405020304" pitchFamily="18" charset="0"/>
                  </a:rPr>
                  <a:t> = </a:t>
                </a:r>
                <a14:m>
                  <m:oMath xmlns:m="http://schemas.openxmlformats.org/officeDocument/2006/math">
                    <m:f>
                      <m:fPr>
                        <m:ctrlPr>
                          <a:rPr lang="en-US" altLang="en-US" sz="2600" i="1">
                            <a:latin typeface="Cambria Math" panose="02040503050406030204" pitchFamily="18" charset="0"/>
                            <a:cs typeface="Times New Roman" panose="02020603050405020304" pitchFamily="18" charset="0"/>
                          </a:rPr>
                        </m:ctrlPr>
                      </m:fPr>
                      <m:num>
                        <m:r>
                          <m:rPr>
                            <m:sty m:val="p"/>
                          </m:rPr>
                          <a:rPr lang="en-US" altLang="en-US" sz="2600" i="0">
                            <a:latin typeface="Cambria Math" panose="02040503050406030204" pitchFamily="18" charset="0"/>
                            <a:cs typeface="Times New Roman" panose="02020603050405020304" pitchFamily="18" charset="0"/>
                          </a:rPr>
                          <m:t>Kh</m:t>
                        </m:r>
                        <m:r>
                          <a:rPr lang="en-US" altLang="en-US" sz="2600" i="0">
                            <a:latin typeface="Cambria Math" panose="02040503050406030204" pitchFamily="18" charset="0"/>
                            <a:cs typeface="Times New Roman" panose="02020603050405020304" pitchFamily="18" charset="0"/>
                          </a:rPr>
                          <m:t>ố</m:t>
                        </m:r>
                        <m:r>
                          <m:rPr>
                            <m:sty m:val="p"/>
                          </m:rPr>
                          <a:rPr lang="en-US" altLang="en-US" sz="2600" i="0">
                            <a:latin typeface="Cambria Math" panose="02040503050406030204" pitchFamily="18" charset="0"/>
                            <a:cs typeface="Times New Roman" panose="02020603050405020304" pitchFamily="18" charset="0"/>
                          </a:rPr>
                          <m:t>i</m:t>
                        </m:r>
                        <m:r>
                          <a:rPr lang="en-US" altLang="en-US" sz="2600" i="0">
                            <a:latin typeface="Cambria Math" panose="02040503050406030204" pitchFamily="18" charset="0"/>
                            <a:cs typeface="Times New Roman" panose="02020603050405020304" pitchFamily="18" charset="0"/>
                          </a:rPr>
                          <m:t> </m:t>
                        </m:r>
                        <m:r>
                          <m:rPr>
                            <m:sty m:val="p"/>
                          </m:rPr>
                          <a:rPr lang="en-US" altLang="en-US" sz="2600" i="0">
                            <a:latin typeface="Cambria Math" panose="02040503050406030204" pitchFamily="18" charset="0"/>
                            <a:cs typeface="Times New Roman" panose="02020603050405020304" pitchFamily="18" charset="0"/>
                          </a:rPr>
                          <m:t>l</m:t>
                        </m:r>
                        <m:r>
                          <a:rPr lang="en-US" altLang="en-US" sz="2600" i="0">
                            <a:latin typeface="Cambria Math" panose="02040503050406030204" pitchFamily="18" charset="0"/>
                            <a:cs typeface="Times New Roman" panose="02020603050405020304" pitchFamily="18" charset="0"/>
                          </a:rPr>
                          <m:t>ượ</m:t>
                        </m:r>
                        <m:r>
                          <m:rPr>
                            <m:sty m:val="p"/>
                          </m:rPr>
                          <a:rPr lang="en-US" altLang="en-US" sz="2600" i="0">
                            <a:latin typeface="Cambria Math" panose="02040503050406030204" pitchFamily="18" charset="0"/>
                            <a:cs typeface="Times New Roman" panose="02020603050405020304" pitchFamily="18" charset="0"/>
                          </a:rPr>
                          <m:t>ng</m:t>
                        </m:r>
                        <m:r>
                          <a:rPr lang="en-US" altLang="en-US" sz="2600" i="0">
                            <a:latin typeface="Cambria Math" panose="02040503050406030204" pitchFamily="18" charset="0"/>
                            <a:cs typeface="Times New Roman" panose="02020603050405020304" pitchFamily="18" charset="0"/>
                          </a:rPr>
                          <m:t> </m:t>
                        </m:r>
                        <m:r>
                          <m:rPr>
                            <m:sty m:val="p"/>
                          </m:rPr>
                          <a:rPr lang="en-US" altLang="en-US" sz="2600" i="0">
                            <a:latin typeface="Cambria Math" panose="02040503050406030204" pitchFamily="18" charset="0"/>
                            <a:cs typeface="Times New Roman" panose="02020603050405020304" pitchFamily="18" charset="0"/>
                          </a:rPr>
                          <m:t>c</m:t>
                        </m:r>
                        <m:r>
                          <a:rPr lang="en-US" altLang="en-US" sz="2600" i="0">
                            <a:latin typeface="Cambria Math" panose="02040503050406030204" pitchFamily="18" charset="0"/>
                            <a:cs typeface="Times New Roman" panose="02020603050405020304" pitchFamily="18" charset="0"/>
                          </a:rPr>
                          <m:t>ô</m:t>
                        </m:r>
                        <m:r>
                          <m:rPr>
                            <m:sty m:val="p"/>
                          </m:rPr>
                          <a:rPr lang="en-US" altLang="en-US" sz="2600" i="0">
                            <a:latin typeface="Cambria Math" panose="02040503050406030204" pitchFamily="18" charset="0"/>
                            <a:cs typeface="Times New Roman" panose="02020603050405020304" pitchFamily="18" charset="0"/>
                          </a:rPr>
                          <m:t>ng</m:t>
                        </m:r>
                        <m:r>
                          <a:rPr lang="en-US" altLang="en-US" sz="2600" i="0">
                            <a:latin typeface="Cambria Math" panose="02040503050406030204" pitchFamily="18" charset="0"/>
                            <a:cs typeface="Times New Roman" panose="02020603050405020304" pitchFamily="18" charset="0"/>
                          </a:rPr>
                          <m:t> </m:t>
                        </m:r>
                        <m:r>
                          <m:rPr>
                            <m:sty m:val="p"/>
                          </m:rPr>
                          <a:rPr lang="en-US" altLang="en-US" sz="2600" i="0">
                            <a:latin typeface="Cambria Math" panose="02040503050406030204" pitchFamily="18" charset="0"/>
                            <a:cs typeface="Times New Roman" panose="02020603050405020304" pitchFamily="18" charset="0"/>
                          </a:rPr>
                          <m:t>vi</m:t>
                        </m:r>
                        <m:r>
                          <a:rPr lang="en-US" altLang="en-US" sz="2600" i="0">
                            <a:latin typeface="Cambria Math" panose="02040503050406030204" pitchFamily="18" charset="0"/>
                            <a:cs typeface="Times New Roman" panose="02020603050405020304" pitchFamily="18" charset="0"/>
                          </a:rPr>
                          <m:t>ệ</m:t>
                        </m:r>
                        <m:r>
                          <m:rPr>
                            <m:sty m:val="p"/>
                          </m:rPr>
                          <a:rPr lang="en-US" altLang="en-US" sz="2600" i="0">
                            <a:latin typeface="Cambria Math" panose="02040503050406030204" pitchFamily="18" charset="0"/>
                            <a:cs typeface="Times New Roman" panose="02020603050405020304" pitchFamily="18" charset="0"/>
                          </a:rPr>
                          <m:t>c</m:t>
                        </m:r>
                      </m:num>
                      <m:den>
                        <m:r>
                          <m:rPr>
                            <m:sty m:val="p"/>
                          </m:rPr>
                          <a:rPr lang="en-US" altLang="en-US" sz="2600" b="0" i="0" smtClean="0">
                            <a:latin typeface="Cambria Math" panose="02040503050406030204" pitchFamily="18" charset="0"/>
                            <a:cs typeface="Times New Roman" panose="02020603050405020304" pitchFamily="18" charset="0"/>
                          </a:rPr>
                          <m:t>Th</m:t>
                        </m:r>
                        <m:r>
                          <a:rPr lang="en-US" altLang="en-US" sz="2600" b="0" i="0" smtClean="0">
                            <a:latin typeface="Cambria Math" panose="02040503050406030204" pitchFamily="18" charset="0"/>
                            <a:cs typeface="Times New Roman" panose="02020603050405020304" pitchFamily="18" charset="0"/>
                          </a:rPr>
                          <m:t>ờ</m:t>
                        </m:r>
                        <m:r>
                          <m:rPr>
                            <m:sty m:val="p"/>
                          </m:rPr>
                          <a:rPr lang="en-US" altLang="en-US" sz="2600" b="0" i="0" smtClean="0">
                            <a:latin typeface="Cambria Math" panose="02040503050406030204" pitchFamily="18" charset="0"/>
                            <a:cs typeface="Times New Roman" panose="02020603050405020304" pitchFamily="18" charset="0"/>
                          </a:rPr>
                          <m:t>i</m:t>
                        </m:r>
                        <m:r>
                          <a:rPr lang="en-US" altLang="en-US" sz="2600" b="0" i="0" smtClean="0">
                            <a:latin typeface="Cambria Math" panose="02040503050406030204" pitchFamily="18" charset="0"/>
                            <a:cs typeface="Times New Roman" panose="02020603050405020304" pitchFamily="18" charset="0"/>
                          </a:rPr>
                          <m:t> </m:t>
                        </m:r>
                        <m:r>
                          <m:rPr>
                            <m:sty m:val="p"/>
                          </m:rPr>
                          <a:rPr lang="en-US" altLang="en-US" sz="2600" b="0" i="0" smtClean="0">
                            <a:latin typeface="Cambria Math" panose="02040503050406030204" pitchFamily="18" charset="0"/>
                            <a:cs typeface="Times New Roman" panose="02020603050405020304" pitchFamily="18" charset="0"/>
                          </a:rPr>
                          <m:t>gian</m:t>
                        </m:r>
                      </m:den>
                    </m:f>
                  </m:oMath>
                </a14:m>
                <a:endParaRPr lang="en-US" altLang="en-US" sz="2600" dirty="0">
                  <a:latin typeface="Times New Roman" panose="02020603050405020304" pitchFamily="18" charset="0"/>
                  <a:cs typeface="Times New Roman" panose="02020603050405020304" pitchFamily="18" charset="0"/>
                </a:endParaRPr>
              </a:p>
            </p:txBody>
          </p:sp>
        </mc:Choice>
        <mc:Fallback xmlns="">
          <p:sp>
            <p:nvSpPr>
              <p:cNvPr id="2060" name="Text Box 12">
                <a:extLst>
                  <a:ext uri="{FF2B5EF4-FFF2-40B4-BE49-F238E27FC236}">
                    <a16:creationId xmlns:a16="http://schemas.microsoft.com/office/drawing/2014/main" id="{A8418956-5C56-FDB4-C588-43018395CA81}"/>
                  </a:ext>
                </a:extLst>
              </p:cNvPr>
              <p:cNvSpPr txBox="1">
                <a:spLocks noRot="1" noChangeAspect="1" noMove="1" noResize="1" noEditPoints="1" noAdjustHandles="1" noChangeArrowheads="1" noChangeShapeType="1" noTextEdit="1"/>
              </p:cNvSpPr>
              <p:nvPr/>
            </p:nvSpPr>
            <p:spPr bwMode="auto">
              <a:xfrm>
                <a:off x="1534886" y="1461896"/>
                <a:ext cx="4310742" cy="4506618"/>
              </a:xfrm>
              <a:prstGeom prst="rect">
                <a:avLst/>
              </a:prstGeom>
              <a:blipFill>
                <a:blip r:embed="rId2"/>
                <a:stretch>
                  <a:fillRect l="-1556" t="-812"/>
                </a:stretch>
              </a:blip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3" name="Text Box 12">
            <a:extLst>
              <a:ext uri="{FF2B5EF4-FFF2-40B4-BE49-F238E27FC236}">
                <a16:creationId xmlns="" xmlns:a16="http://schemas.microsoft.com/office/drawing/2014/main" id="{7A3AA5DA-0914-E3AE-B64B-8FF03C76672D}"/>
              </a:ext>
            </a:extLst>
          </p:cNvPr>
          <p:cNvSpPr txBox="1">
            <a:spLocks noChangeArrowheads="1"/>
          </p:cNvSpPr>
          <p:nvPr/>
        </p:nvSpPr>
        <p:spPr bwMode="auto">
          <a:xfrm>
            <a:off x="6346373" y="1461896"/>
            <a:ext cx="4310742" cy="2708434"/>
          </a:xfrm>
          <a:prstGeom prst="rect">
            <a:avLst/>
          </a:prstGeom>
          <a:noFill/>
          <a:ln w="9525">
            <a:noFill/>
            <a:miter lim="800000"/>
            <a:headEnd/>
            <a:tailEnd/>
          </a:ln>
          <a:effectLst/>
        </p:spPr>
        <p:txBody>
          <a:bodyPr wrap="square">
            <a:spAutoFit/>
          </a:bodyPr>
          <a:lstStyle/>
          <a:p>
            <a:pPr eaLnBrk="0" hangingPunct="0">
              <a:spcBef>
                <a:spcPct val="50000"/>
              </a:spcBef>
            </a:pPr>
            <a:r>
              <a:rPr lang="en-US" altLang="en-US" sz="2000" dirty="0">
                <a:latin typeface="Times New Roman" panose="02020603050405020304" pitchFamily="18" charset="0"/>
                <a:cs typeface="Times New Roman" panose="02020603050405020304" pitchFamily="18" charset="0"/>
              </a:rPr>
              <a:t>2. </a:t>
            </a:r>
            <a:r>
              <a:rPr lang="en-US" altLang="en-US" sz="2000" dirty="0" err="1">
                <a:latin typeface="Times New Roman" panose="02020603050405020304" pitchFamily="18" charset="0"/>
                <a:cs typeface="Times New Roman" panose="02020603050405020304" pitchFamily="18" charset="0"/>
              </a:rPr>
              <a:t>Dạng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tỉ</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số</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phần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trăm</a:t>
            </a:r>
            <a:endParaRPr lang="en-US" altLang="en-US" sz="2000" dirty="0">
              <a:latin typeface="Times New Roman" panose="02020603050405020304" pitchFamily="18" charset="0"/>
              <a:cs typeface="Times New Roman" panose="02020603050405020304" pitchFamily="18" charset="0"/>
            </a:endParaRP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 = </a:t>
            </a:r>
            <a:r>
              <a:rPr lang="en-US" altLang="en-US" sz="2000" dirty="0" smtClean="0">
                <a:latin typeface="Times New Roman" panose="02020603050405020304" pitchFamily="18" charset="0"/>
                <a:cs typeface="Times New Roman" panose="02020603050405020304" pitchFamily="18" charset="0"/>
              </a:rPr>
              <a:t>0,0a.(</a:t>
            </a:r>
            <a:r>
              <a:rPr lang="en-US" altLang="en-US" sz="2000" dirty="0" err="1" smtClean="0">
                <a:latin typeface="Times New Roman" panose="02020603050405020304" pitchFamily="18" charset="0"/>
                <a:cs typeface="Times New Roman" panose="02020603050405020304" pitchFamily="18" charset="0"/>
              </a:rPr>
              <a:t>Ví</a:t>
            </a:r>
            <a:r>
              <a:rPr lang="en-US" altLang="en-US" sz="2000" dirty="0" smtClean="0">
                <a:latin typeface="Times New Roman" panose="02020603050405020304" pitchFamily="18" charset="0"/>
                <a:cs typeface="Times New Roman" panose="02020603050405020304" pitchFamily="18" charset="0"/>
              </a:rPr>
              <a:t> </a:t>
            </a:r>
            <a:r>
              <a:rPr lang="en-US" altLang="en-US" sz="2000" dirty="0" err="1" smtClean="0">
                <a:latin typeface="Times New Roman" panose="02020603050405020304" pitchFamily="18" charset="0"/>
                <a:cs typeface="Times New Roman" panose="02020603050405020304" pitchFamily="18" charset="0"/>
              </a:rPr>
              <a:t>dụ</a:t>
            </a:r>
            <a:r>
              <a:rPr lang="en-US" altLang="en-US" sz="2000" dirty="0" smtClean="0">
                <a:latin typeface="Times New Roman" panose="02020603050405020304" pitchFamily="18" charset="0"/>
                <a:cs typeface="Times New Roman" panose="02020603050405020304" pitchFamily="18" charset="0"/>
              </a:rPr>
              <a:t>: 12%=0,12)</a:t>
            </a:r>
            <a:endParaRPr lang="en-US" altLang="en-US" sz="2000" dirty="0">
              <a:latin typeface="Times New Roman" panose="02020603050405020304" pitchFamily="18" charset="0"/>
              <a:cs typeface="Times New Roman" panose="02020603050405020304" pitchFamily="18" charset="0"/>
            </a:endParaRP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Tìm</a:t>
            </a:r>
            <a:r>
              <a:rPr lang="en-US" altLang="en-US" sz="2000" dirty="0">
                <a:latin typeface="Times New Roman" panose="02020603050405020304" pitchFamily="18" charset="0"/>
                <a:cs typeface="Times New Roman" panose="02020603050405020304" pitchFamily="18" charset="0"/>
              </a:rPr>
              <a:t> a% </a:t>
            </a:r>
            <a:r>
              <a:rPr lang="en-US" altLang="en-US" sz="2000" dirty="0" err="1">
                <a:latin typeface="Times New Roman" panose="02020603050405020304" pitchFamily="18" charset="0"/>
                <a:cs typeface="Times New Roman" panose="02020603050405020304" pitchFamily="18" charset="0"/>
              </a:rPr>
              <a:t>của</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Lucida Calligraphy" panose="03010101010101010101" pitchFamily="66" charset="0"/>
                <a:cs typeface="Times New Roman" panose="02020603050405020304" pitchFamily="18" charset="0"/>
              </a:rPr>
              <a:t>x</a:t>
            </a:r>
            <a:r>
              <a:rPr lang="en-US" altLang="en-US" sz="2000" dirty="0" err="1">
                <a:latin typeface="Times New Roman" panose="02020603050405020304" pitchFamily="18" charset="0"/>
                <a:cs typeface="Times New Roman" panose="02020603050405020304" pitchFamily="18" charset="0"/>
              </a:rPr>
              <a:t>,ta</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lấy</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Lucida Calligraphy" panose="03010101010101010101" pitchFamily="66" charset="0"/>
                <a:cs typeface="Times New Roman" panose="02020603050405020304" pitchFamily="18" charset="0"/>
              </a:rPr>
              <a:t>x.</a:t>
            </a:r>
            <a:r>
              <a:rPr lang="en-US" altLang="en-US" sz="2000" dirty="0" err="1">
                <a:latin typeface="Times New Roman" panose="02020603050405020304" pitchFamily="18" charset="0"/>
                <a:cs typeface="Times New Roman" panose="02020603050405020304" pitchFamily="18" charset="0"/>
              </a:rPr>
              <a:t>a</a:t>
            </a:r>
            <a:r>
              <a:rPr lang="en-US" altLang="en-US" sz="2000" dirty="0">
                <a:latin typeface="Times New Roman" panose="02020603050405020304" pitchFamily="18" charset="0"/>
                <a:cs typeface="Times New Roman" panose="02020603050405020304" pitchFamily="18" charset="0"/>
              </a:rPr>
              <a:t>%</a:t>
            </a: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Biết</a:t>
            </a:r>
            <a:r>
              <a:rPr lang="en-US" altLang="en-US" sz="2000" dirty="0">
                <a:latin typeface="Times New Roman" panose="02020603050405020304" pitchFamily="18" charset="0"/>
                <a:cs typeface="Times New Roman" panose="02020603050405020304" pitchFamily="18" charset="0"/>
              </a:rPr>
              <a:t> a% </a:t>
            </a:r>
            <a:r>
              <a:rPr lang="en-US" altLang="en-US" sz="2000" dirty="0" err="1">
                <a:latin typeface="Times New Roman" panose="02020603050405020304" pitchFamily="18" charset="0"/>
                <a:cs typeface="Times New Roman" panose="02020603050405020304" pitchFamily="18" charset="0"/>
              </a:rPr>
              <a:t>của</a:t>
            </a:r>
            <a:r>
              <a:rPr lang="en-US" altLang="en-US" sz="2000" dirty="0">
                <a:latin typeface="Times New Roman" panose="02020603050405020304" pitchFamily="18" charset="0"/>
                <a:cs typeface="Times New Roman" panose="02020603050405020304" pitchFamily="18" charset="0"/>
              </a:rPr>
              <a:t> </a:t>
            </a:r>
            <a:r>
              <a:rPr lang="en-US" altLang="en-US" sz="2000" dirty="0">
                <a:latin typeface="Lucida Calligraphy" panose="03010101010101010101" pitchFamily="66" charset="0"/>
                <a:cs typeface="Times New Roman" panose="02020603050405020304" pitchFamily="18" charset="0"/>
              </a:rPr>
              <a:t>x</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là</a:t>
            </a:r>
            <a:r>
              <a:rPr lang="en-US" altLang="en-US" sz="2000" dirty="0">
                <a:latin typeface="Times New Roman" panose="02020603050405020304" pitchFamily="18" charset="0"/>
                <a:cs typeface="Times New Roman" panose="02020603050405020304" pitchFamily="18" charset="0"/>
              </a:rPr>
              <a:t> m, ta </a:t>
            </a:r>
            <a:r>
              <a:rPr lang="en-US" altLang="en-US" sz="2000" dirty="0" err="1">
                <a:latin typeface="Times New Roman" panose="02020603050405020304" pitchFamily="18" charset="0"/>
                <a:cs typeface="Times New Roman" panose="02020603050405020304" pitchFamily="18" charset="0"/>
              </a:rPr>
              <a:t>lấy</a:t>
            </a:r>
            <a:r>
              <a:rPr lang="en-US" altLang="en-US" sz="2000" dirty="0">
                <a:latin typeface="Times New Roman" panose="02020603050405020304" pitchFamily="18" charset="0"/>
                <a:cs typeface="Times New Roman" panose="02020603050405020304" pitchFamily="18" charset="0"/>
              </a:rPr>
              <a:t>: m : a%</a:t>
            </a: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a:latin typeface="Lucida Calligraphy" panose="03010101010101010101" pitchFamily="66" charset="0"/>
                <a:cs typeface="Times New Roman" panose="02020603050405020304" pitchFamily="18" charset="0"/>
              </a:rPr>
              <a:t>x</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được</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tăng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thêm</a:t>
            </a:r>
            <a:r>
              <a:rPr lang="en-US" altLang="en-US" sz="2000" dirty="0">
                <a:latin typeface="Times New Roman" panose="02020603050405020304" pitchFamily="18" charset="0"/>
                <a:cs typeface="Times New Roman" panose="02020603050405020304" pitchFamily="18" charset="0"/>
              </a:rPr>
              <a:t> a% </a:t>
            </a:r>
            <a:r>
              <a:rPr lang="en-US" altLang="en-US" sz="2000" dirty="0" err="1">
                <a:latin typeface="Times New Roman" panose="02020603050405020304" pitchFamily="18" charset="0"/>
                <a:cs typeface="Times New Roman" panose="02020603050405020304" pitchFamily="18" charset="0"/>
              </a:rPr>
              <a:t>là</a:t>
            </a:r>
            <a:r>
              <a:rPr lang="en-US" altLang="en-US" sz="2000" dirty="0">
                <a:latin typeface="Times New Roman" panose="02020603050405020304" pitchFamily="18" charset="0"/>
                <a:cs typeface="Times New Roman" panose="02020603050405020304" pitchFamily="18" charset="0"/>
              </a:rPr>
              <a:t> </a:t>
            </a:r>
            <a:r>
              <a:rPr lang="en-US" altLang="en-US" sz="2000" dirty="0">
                <a:latin typeface="Lucida Calligraphy" panose="03010101010101010101" pitchFamily="66" charset="0"/>
                <a:cs typeface="Times New Roman" panose="02020603050405020304" pitchFamily="18" charset="0"/>
              </a:rPr>
              <a:t>x</a:t>
            </a:r>
            <a:r>
              <a:rPr lang="en-US" altLang="en-US" sz="2000" dirty="0">
                <a:latin typeface="Times New Roman" panose="02020603050405020304" pitchFamily="18" charset="0"/>
                <a:cs typeface="Times New Roman" panose="02020603050405020304" pitchFamily="18" charset="0"/>
              </a:rPr>
              <a:t> + </a:t>
            </a:r>
            <a:r>
              <a:rPr lang="en-US" altLang="en-US" sz="2000" dirty="0" err="1">
                <a:latin typeface="Times New Roman" panose="02020603050405020304" pitchFamily="18" charset="0"/>
                <a:cs typeface="Times New Roman" panose="02020603050405020304" pitchFamily="18" charset="0"/>
              </a:rPr>
              <a:t>a%.</a:t>
            </a:r>
            <a:r>
              <a:rPr lang="en-US" altLang="en-US" sz="2000" dirty="0" err="1">
                <a:latin typeface="Lucida Calligraphy" panose="03010101010101010101" pitchFamily="66" charset="0"/>
                <a:cs typeface="Times New Roman" panose="02020603050405020304" pitchFamily="18" charset="0"/>
              </a:rPr>
              <a:t>x</a:t>
            </a:r>
            <a:endParaRPr lang="en-US" altLang="en-US" sz="2000" dirty="0">
              <a:latin typeface="Times New Roman" panose="02020603050405020304" pitchFamily="18" charset="0"/>
              <a:cs typeface="Times New Roman" panose="02020603050405020304" pitchFamily="18" charset="0"/>
            </a:endParaRPr>
          </a:p>
          <a:p>
            <a:pPr eaLnBrk="0" hangingPunct="0">
              <a:spcBef>
                <a:spcPct val="50000"/>
              </a:spcBef>
            </a:pPr>
            <a:r>
              <a:rPr lang="en-US" altLang="en-US" sz="2000" dirty="0">
                <a:latin typeface="Times New Roman" panose="02020603050405020304" pitchFamily="18" charset="0"/>
                <a:cs typeface="Times New Roman" panose="02020603050405020304" pitchFamily="18" charset="0"/>
              </a:rPr>
              <a:t>- </a:t>
            </a:r>
            <a:r>
              <a:rPr lang="en-US" altLang="en-US" sz="2000" dirty="0">
                <a:latin typeface="Lucida Calligraphy" panose="03010101010101010101" pitchFamily="66" charset="0"/>
                <a:cs typeface="Times New Roman" panose="02020603050405020304" pitchFamily="18" charset="0"/>
              </a:rPr>
              <a:t>x</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giảm</a:t>
            </a:r>
            <a:r>
              <a:rPr lang="en-US" altLang="en-US" sz="2000" dirty="0">
                <a:latin typeface="Times New Roman" panose="02020603050405020304" pitchFamily="18" charset="0"/>
                <a:cs typeface="Times New Roman" panose="02020603050405020304" pitchFamily="18" charset="0"/>
              </a:rPr>
              <a:t> a% </a:t>
            </a:r>
            <a:r>
              <a:rPr lang="en-US" altLang="en-US" sz="2000" dirty="0" err="1">
                <a:latin typeface="Times New Roman" panose="02020603050405020304" pitchFamily="18" charset="0"/>
                <a:cs typeface="Times New Roman" panose="02020603050405020304" pitchFamily="18" charset="0"/>
              </a:rPr>
              <a:t>là</a:t>
            </a:r>
            <a:r>
              <a:rPr lang="en-US" altLang="en-US" sz="2000" dirty="0">
                <a:latin typeface="Times New Roman" panose="02020603050405020304" pitchFamily="18" charset="0"/>
                <a:cs typeface="Times New Roman" panose="02020603050405020304" pitchFamily="18" charset="0"/>
              </a:rPr>
              <a:t> </a:t>
            </a:r>
            <a:r>
              <a:rPr lang="en-US" altLang="en-US" sz="2000" dirty="0">
                <a:latin typeface="Lucida Calligraphy" panose="03010101010101010101" pitchFamily="66" charset="0"/>
                <a:cs typeface="Times New Roman" panose="02020603050405020304" pitchFamily="18" charset="0"/>
              </a:rPr>
              <a:t>x</a:t>
            </a:r>
            <a:r>
              <a:rPr lang="en-US" altLang="en-US" sz="2000" dirty="0">
                <a:latin typeface="Times New Roman" panose="02020603050405020304" pitchFamily="18" charset="0"/>
                <a:cs typeface="Times New Roman" panose="02020603050405020304" pitchFamily="18" charset="0"/>
              </a:rPr>
              <a:t> – </a:t>
            </a:r>
            <a:r>
              <a:rPr lang="en-US" altLang="en-US" sz="2000" dirty="0" err="1">
                <a:latin typeface="Times New Roman" panose="02020603050405020304" pitchFamily="18" charset="0"/>
                <a:cs typeface="Times New Roman" panose="02020603050405020304" pitchFamily="18" charset="0"/>
              </a:rPr>
              <a:t>a%</a:t>
            </a:r>
            <a:r>
              <a:rPr lang="en-US" altLang="en-US" sz="2000" dirty="0" err="1">
                <a:latin typeface="Lucida Calligraphy" panose="03010101010101010101" pitchFamily="66" charset="0"/>
                <a:cs typeface="Times New Roman" panose="02020603050405020304" pitchFamily="18" charset="0"/>
              </a:rPr>
              <a:t>.x</a:t>
            </a:r>
            <a:endParaRPr lang="en-US" altLang="en-US" sz="2600" b="1" dirty="0">
              <a:latin typeface="Bell MT" panose="02020503060305020303" pitchFamily="18" charset="0"/>
              <a:cs typeface="Times New Roman" panose="02020603050405020304" pitchFamily="18" charset="0"/>
            </a:endParaRPr>
          </a:p>
        </p:txBody>
      </p:sp>
    </p:spTree>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883872B8-5AFA-5D6E-D4D7-042D18D9B488}"/>
              </a:ext>
            </a:extLst>
          </p:cNvPr>
          <p:cNvSpPr>
            <a:spLocks noChangeArrowheads="1"/>
          </p:cNvSpPr>
          <p:nvPr/>
        </p:nvSpPr>
        <p:spPr bwMode="auto">
          <a:xfrm>
            <a:off x="2209800" y="366646"/>
            <a:ext cx="7772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nchorCtr="1"/>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en-US" altLang="en-US" sz="3200" b="1" dirty="0">
                <a:solidFill>
                  <a:schemeClr val="tx1"/>
                </a:solidFill>
                <a:latin typeface="Times New Roman" panose="02020603050405020304" pitchFamily="18" charset="0"/>
              </a:rPr>
              <a:t>PHIẾU BÀI TẬP TIẾT 44</a:t>
            </a:r>
          </a:p>
        </p:txBody>
      </p:sp>
      <p:sp>
        <p:nvSpPr>
          <p:cNvPr id="2054" name="Line 6">
            <a:extLst>
              <a:ext uri="{FF2B5EF4-FFF2-40B4-BE49-F238E27FC236}">
                <a16:creationId xmlns="" xmlns:a16="http://schemas.microsoft.com/office/drawing/2014/main" id="{88547EBF-FFD0-B6A1-961D-EB306B5F42BF}"/>
              </a:ext>
            </a:extLst>
          </p:cNvPr>
          <p:cNvSpPr>
            <a:spLocks noChangeShapeType="1"/>
          </p:cNvSpPr>
          <p:nvPr/>
        </p:nvSpPr>
        <p:spPr bwMode="auto">
          <a:xfrm>
            <a:off x="6096000" y="1114911"/>
            <a:ext cx="0" cy="516512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60" name="Text Box 12">
            <a:extLst>
              <a:ext uri="{FF2B5EF4-FFF2-40B4-BE49-F238E27FC236}">
                <a16:creationId xmlns="" xmlns:a16="http://schemas.microsoft.com/office/drawing/2014/main" id="{A8418956-5C56-FDB4-C588-43018395CA81}"/>
              </a:ext>
            </a:extLst>
          </p:cNvPr>
          <p:cNvSpPr txBox="1">
            <a:spLocks noChangeArrowheads="1"/>
          </p:cNvSpPr>
          <p:nvPr/>
        </p:nvSpPr>
        <p:spPr bwMode="auto">
          <a:xfrm>
            <a:off x="1338950" y="1015189"/>
            <a:ext cx="4757050" cy="582409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nSpc>
                <a:spcPct val="107000"/>
              </a:lnSpc>
              <a:spcBef>
                <a:spcPts val="0"/>
              </a:spcBef>
              <a:spcAft>
                <a:spcPts val="800"/>
              </a:spcAft>
            </a:pPr>
            <a:r>
              <a:rPr lang="vi-VN" dirty="0">
                <a:effectLst/>
                <a:latin typeface="Times New Roman" panose="02020603050405020304" pitchFamily="18" charset="0"/>
                <a:ea typeface="Calibri" panose="020F0502020204030204" pitchFamily="34" charset="0"/>
                <a:cs typeface="Times New Roman" panose="02020603050405020304" pitchFamily="18" charset="0"/>
              </a:rPr>
              <a:t>Dạng 1</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r>
              <a:rPr lang="vi-VN" dirty="0">
                <a:effectLst/>
                <a:latin typeface="Times New Roman" panose="02020603050405020304" pitchFamily="18" charset="0"/>
                <a:ea typeface="Calibri" panose="020F0502020204030204" pitchFamily="34" charset="0"/>
                <a:cs typeface="Times New Roman" panose="02020603050405020304" pitchFamily="18" charset="0"/>
              </a:rPr>
              <a:t> Toán năng suất chung, riêng</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vi-VN" dirty="0">
                <a:effectLst/>
                <a:latin typeface="Times New Roman" panose="02020603050405020304" pitchFamily="18" charset="0"/>
                <a:ea typeface="Calibri" panose="020F0502020204030204" pitchFamily="34" charset="0"/>
                <a:cs typeface="Times New Roman" panose="02020603050405020304" pitchFamily="18" charset="0"/>
              </a:rPr>
              <a:t>Bài 1</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r>
              <a:rPr lang="vi-VN" dirty="0">
                <a:effectLst/>
                <a:latin typeface="Times New Roman" panose="02020603050405020304" pitchFamily="18" charset="0"/>
                <a:ea typeface="Calibri" panose="020F0502020204030204" pitchFamily="34" charset="0"/>
                <a:cs typeface="Times New Roman" panose="02020603050405020304" pitchFamily="18" charset="0"/>
              </a:rPr>
              <a:t> Hai người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làm</a:t>
            </a:r>
            <a:r>
              <a:rPr lang="vi-VN" dirty="0">
                <a:effectLst/>
                <a:latin typeface="Times New Roman" panose="02020603050405020304" pitchFamily="18" charset="0"/>
                <a:ea typeface="Calibri" panose="020F0502020204030204" pitchFamily="34" charset="0"/>
                <a:cs typeface="Times New Roman" panose="02020603050405020304" pitchFamily="18" charset="0"/>
              </a:rPr>
              <a:t> một công việc thì sau 12 giờ xong. Nhưng hai tổ cùng làm trong 4 giờ thì tổ I được điều đi làm việc khác, tổ II tiếp tục làm trong 10 giờ nữa thì xong việc. Hỏi mỗi tổ làm riêng thì sau bao lâu xong việc?</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vi-VN" dirty="0">
                <a:effectLst/>
                <a:latin typeface="Times New Roman" panose="02020603050405020304" pitchFamily="18" charset="0"/>
                <a:ea typeface="Calibri" panose="020F0502020204030204" pitchFamily="34" charset="0"/>
                <a:cs typeface="Times New Roman" panose="02020603050405020304" pitchFamily="18" charset="0"/>
              </a:rPr>
              <a:t>Bài 2: Hai vòi nước cùng chảy vào một bể không chứa nước thì sau 1h30 phút đầy bể. Nếu mở vòi thứ nhất trong 45 phút rồi khóa lại và mở vòi thứ hai với công suất tăng gấp đôi, chảy trong 30 phút thì được 60% bể. Hỏi mỗi vòi chảy riêng với công suất ban đầu thì sau bao lâu đầy bể?</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vi-VN" dirty="0">
                <a:effectLst/>
                <a:latin typeface="Times New Roman" panose="02020603050405020304" pitchFamily="18" charset="0"/>
                <a:ea typeface="Calibri" panose="020F0502020204030204" pitchFamily="34" charset="0"/>
                <a:cs typeface="Times New Roman" panose="02020603050405020304" pitchFamily="18" charset="0"/>
              </a:rPr>
              <a:t>Bài 3: Hai vòi nước cùng chảy vào một bể không có nước thì sau 4 giờ đầy bể. Nếu mỗi vòi chảy một mình đầy bể, vòi thứ nhất cần ít thời gian hơn vòi thứ hai là 6 giờ. Tính thời gian mỗi vòi chảy một mình đầy bể?</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 Box 12">
            <a:extLst>
              <a:ext uri="{FF2B5EF4-FFF2-40B4-BE49-F238E27FC236}">
                <a16:creationId xmlns="" xmlns:a16="http://schemas.microsoft.com/office/drawing/2014/main" id="{7A3AA5DA-0914-E3AE-B64B-8FF03C76672D}"/>
              </a:ext>
            </a:extLst>
          </p:cNvPr>
          <p:cNvSpPr txBox="1">
            <a:spLocks noChangeArrowheads="1"/>
          </p:cNvSpPr>
          <p:nvPr/>
        </p:nvSpPr>
        <p:spPr bwMode="auto">
          <a:xfrm>
            <a:off x="6346372" y="1019757"/>
            <a:ext cx="5421079" cy="4238212"/>
          </a:xfrm>
          <a:prstGeom prst="rect">
            <a:avLst/>
          </a:prstGeom>
          <a:noFill/>
          <a:ln w="9525">
            <a:noFill/>
            <a:miter lim="800000"/>
            <a:headEnd/>
            <a:tailEnd/>
          </a:ln>
          <a:effectLst/>
        </p:spPr>
        <p:txBody>
          <a:bodyPr wrap="square">
            <a:spAutoFit/>
          </a:bodyPr>
          <a:lstStyle/>
          <a:p>
            <a:pPr marL="0" marR="0">
              <a:lnSpc>
                <a:spcPct val="107000"/>
              </a:lnSpc>
              <a:spcBef>
                <a:spcPts val="0"/>
              </a:spcBef>
              <a:spcAft>
                <a:spcPts val="800"/>
              </a:spcAft>
            </a:pP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Dạng 2</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 Toán tỉ số phần trăm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Bài 1: Trong tuần đầu hai tổ làm được 1.500 sản phẩm. Sang tuần thứ hai tổ A vượt mức 25%, tổ B giảm mức 18%,</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nên cả hai tổ đã làm được 1.617 sản phẩm ở tuần thứ hai. Tính số sản phẩm làm ở tuần đầu mỗi tổ?</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Bài 2: Trong kỳ thi vào lớp 10 Trung học phổ thông, hai trường có 350 học sinh dự thi. Kết quả hai trường có 338 học sinh trúng tuyển. Tính ra trường A có 97% và trường B có 96% học sinh trúng tuyển. Hỏi mỗi trường có bao nhiêu học sinh dự thi?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vi-VN" sz="1800" dirty="0">
                <a:effectLst/>
                <a:latin typeface="Times New Roman" panose="02020603050405020304" pitchFamily="18" charset="0"/>
                <a:ea typeface="Calibri" panose="020F0502020204030204" pitchFamily="34" charset="0"/>
                <a:cs typeface="Times New Roman" panose="02020603050405020304" pitchFamily="18" charset="0"/>
              </a:rPr>
              <a:t>Bài 3: Có hai loại quặng, loại I chứa 75% sắt, loại II chứa 50% sắt. Tính khối lượng quặng mỗi loại đem trộn để được 25 tấn quặng chứa 66% sắt?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6909948"/>
      </p:ext>
    </p:extLst>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1640" y="956388"/>
            <a:ext cx="10328989" cy="4525963"/>
          </a:xfrm>
        </p:spPr>
        <p:txBody>
          <a:bodyPr>
            <a:normAutofit fontScale="85000" lnSpcReduction="20000"/>
          </a:bodyPr>
          <a:lstStyle/>
          <a:p>
            <a:pPr marL="0" marR="0" indent="0">
              <a:lnSpc>
                <a:spcPct val="107000"/>
              </a:lnSpc>
              <a:spcBef>
                <a:spcPts val="0"/>
              </a:spcBef>
              <a:spcAft>
                <a:spcPts val="800"/>
              </a:spcAft>
              <a:buNone/>
            </a:pPr>
            <a:r>
              <a:rPr lang="vi-VN" sz="4000" b="1" dirty="0">
                <a:latin typeface="Times New Roman" panose="02020603050405020304" pitchFamily="18" charset="0"/>
                <a:ea typeface="Calibri" panose="020F0502020204030204" pitchFamily="34" charset="0"/>
                <a:cs typeface="Times New Roman" panose="02020603050405020304" pitchFamily="18" charset="0"/>
              </a:rPr>
              <a:t>Dạng 1</a:t>
            </a:r>
            <a:r>
              <a:rPr lang="en-US" sz="4000" b="1" dirty="0">
                <a:latin typeface="Times New Roman" panose="02020603050405020304" pitchFamily="18" charset="0"/>
                <a:ea typeface="Calibri" panose="020F0502020204030204" pitchFamily="34" charset="0"/>
                <a:cs typeface="Times New Roman" panose="02020603050405020304" pitchFamily="18" charset="0"/>
              </a:rPr>
              <a:t>.</a:t>
            </a:r>
            <a:r>
              <a:rPr lang="vi-VN" sz="4000" b="1" dirty="0">
                <a:latin typeface="Times New Roman" panose="02020603050405020304" pitchFamily="18" charset="0"/>
                <a:ea typeface="Calibri" panose="020F0502020204030204" pitchFamily="34" charset="0"/>
                <a:cs typeface="Times New Roman" panose="02020603050405020304" pitchFamily="18" charset="0"/>
              </a:rPr>
              <a:t> Toán năng suất chung, riêng</a:t>
            </a:r>
            <a:endParaRPr lang="en-US" sz="4000" b="1"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Bài 1</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vi-VN" dirty="0">
                <a:latin typeface="Times New Roman" panose="02020603050405020304" pitchFamily="18" charset="0"/>
                <a:ea typeface="Calibri" panose="020F0502020204030204" pitchFamily="34" charset="0"/>
                <a:cs typeface="Times New Roman" panose="02020603050405020304" pitchFamily="18" charset="0"/>
              </a:rPr>
              <a:t> Hai người </a:t>
            </a:r>
            <a:r>
              <a:rPr lang="en-US" dirty="0" err="1">
                <a:latin typeface="Times New Roman" panose="02020603050405020304" pitchFamily="18" charset="0"/>
                <a:ea typeface="Calibri" panose="020F0502020204030204" pitchFamily="34" charset="0"/>
                <a:cs typeface="Times New Roman" panose="02020603050405020304" pitchFamily="18" charset="0"/>
              </a:rPr>
              <a:t>cùng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làm</a:t>
            </a:r>
            <a:r>
              <a:rPr lang="vi-VN" dirty="0">
                <a:latin typeface="Times New Roman" panose="02020603050405020304" pitchFamily="18" charset="0"/>
                <a:ea typeface="Calibri" panose="020F0502020204030204" pitchFamily="34" charset="0"/>
                <a:cs typeface="Times New Roman" panose="02020603050405020304" pitchFamily="18" charset="0"/>
              </a:rPr>
              <a:t> một công việc thì sau 12 giờ xong. Nhưng hai tổ cùng làm trong 4 giờ thì tổ I được điều đi làm việc khác, tổ II tiếp tục làm trong 10 giờ nữa thì xong việc. </a:t>
            </a:r>
            <a:endParaRPr lang="en-US" dirty="0" smtClean="0">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vi-VN" dirty="0" smtClean="0">
                <a:latin typeface="Times New Roman" panose="02020603050405020304" pitchFamily="18" charset="0"/>
                <a:ea typeface="Calibri" panose="020F0502020204030204" pitchFamily="34" charset="0"/>
                <a:cs typeface="Times New Roman" panose="02020603050405020304" pitchFamily="18" charset="0"/>
              </a:rPr>
              <a:t>Hỏi </a:t>
            </a:r>
            <a:r>
              <a:rPr lang="vi-VN" dirty="0">
                <a:latin typeface="Times New Roman" panose="02020603050405020304" pitchFamily="18" charset="0"/>
                <a:ea typeface="Calibri" panose="020F0502020204030204" pitchFamily="34" charset="0"/>
                <a:cs typeface="Times New Roman" panose="02020603050405020304" pitchFamily="18" charset="0"/>
              </a:rPr>
              <a:t>mỗi tổ làm riêng thì sau bao lâu xong việc?</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vi-VN" sz="4000" b="1" dirty="0">
                <a:latin typeface="Times New Roman" panose="02020603050405020304" pitchFamily="18" charset="0"/>
                <a:ea typeface="Calibri" panose="020F0502020204030204" pitchFamily="34" charset="0"/>
                <a:cs typeface="Times New Roman" panose="02020603050405020304" pitchFamily="18" charset="0"/>
              </a:rPr>
              <a:t>Dạng </a:t>
            </a:r>
            <a:r>
              <a:rPr lang="en-US" sz="4000" b="1" dirty="0">
                <a:latin typeface="Times New Roman" panose="02020603050405020304" pitchFamily="18" charset="0"/>
                <a:ea typeface="Calibri" panose="020F0502020204030204" pitchFamily="34" charset="0"/>
                <a:cs typeface="Times New Roman" panose="02020603050405020304" pitchFamily="18" charset="0"/>
              </a:rPr>
              <a:t>2.</a:t>
            </a:r>
            <a:r>
              <a:rPr lang="vi-VN" sz="4000" b="1" dirty="0">
                <a:latin typeface="Times New Roman" panose="02020603050405020304" pitchFamily="18" charset="0"/>
                <a:ea typeface="Calibri" panose="020F0502020204030204" pitchFamily="34" charset="0"/>
                <a:cs typeface="Times New Roman" panose="02020603050405020304" pitchFamily="18" charset="0"/>
              </a:rPr>
              <a:t> Toán </a:t>
            </a:r>
            <a:r>
              <a:rPr lang="en-US" sz="4000" b="1" dirty="0" err="1">
                <a:latin typeface="Times New Roman" panose="02020603050405020304" pitchFamily="18" charset="0"/>
                <a:ea typeface="Calibri" panose="020F0502020204030204" pitchFamily="34" charset="0"/>
                <a:cs typeface="Times New Roman" panose="02020603050405020304" pitchFamily="18" charset="0"/>
              </a:rPr>
              <a:t>tỉ</a:t>
            </a:r>
            <a:r>
              <a:rPr lang="en-US" sz="4000" b="1" dirty="0">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latin typeface="Times New Roman" panose="02020603050405020304" pitchFamily="18" charset="0"/>
                <a:ea typeface="Calibri" panose="020F0502020204030204" pitchFamily="34" charset="0"/>
                <a:cs typeface="Times New Roman" panose="02020603050405020304" pitchFamily="18" charset="0"/>
              </a:rPr>
              <a:t>số</a:t>
            </a:r>
            <a:r>
              <a:rPr lang="en-US" sz="4000" b="1" dirty="0">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4000" b="1" dirty="0">
                <a:latin typeface="Times New Roman" panose="02020603050405020304" pitchFamily="18" charset="0"/>
                <a:ea typeface="Calibri" panose="020F0502020204030204" pitchFamily="34" charset="0"/>
                <a:cs typeface="Times New Roman" panose="02020603050405020304" pitchFamily="18" charset="0"/>
              </a:rPr>
              <a:t> </a:t>
            </a:r>
            <a:r>
              <a:rPr lang="en-US" sz="4000" b="1" dirty="0" err="1">
                <a:latin typeface="Times New Roman" panose="02020603050405020304" pitchFamily="18" charset="0"/>
                <a:ea typeface="Calibri" panose="020F0502020204030204" pitchFamily="34" charset="0"/>
                <a:cs typeface="Times New Roman" panose="02020603050405020304" pitchFamily="18" charset="0"/>
              </a:rPr>
              <a:t>trăm</a:t>
            </a:r>
            <a:endParaRPr lang="en-US" sz="4000" b="1"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Bài 1: Trong tuần đầu hai tổ làm được 1.500 sản phẩm. Sang tuần thứ hai tổ A vượt mức 25%, tổ B giảm mức 18%,</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nên cả hai tổ đã làm được 1.617 sản phẩm ở tuần thứ hai. Tính số sản phẩm làm ở tuần đầu mỗi tổ?</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cxnSp>
        <p:nvCxnSpPr>
          <p:cNvPr id="5" name="Straight Connector 4"/>
          <p:cNvCxnSpPr/>
          <p:nvPr/>
        </p:nvCxnSpPr>
        <p:spPr>
          <a:xfrm>
            <a:off x="2248678" y="1884783"/>
            <a:ext cx="2696546" cy="933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529804" y="1875453"/>
            <a:ext cx="209005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229098" y="2628513"/>
            <a:ext cx="6782626" cy="507831"/>
          </a:xfrm>
          <a:prstGeom prst="rect">
            <a:avLst/>
          </a:prstGeom>
        </p:spPr>
        <p:txBody>
          <a:bodyPr wrap="none">
            <a:spAutoFit/>
          </a:bodyPr>
          <a:lstStyle/>
          <a:p>
            <a:r>
              <a:rPr lang="vi-VN" sz="27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Hỏi mỗi tổ làm riêng thì sau bao lâu xong việc?</a:t>
            </a:r>
            <a:endParaRPr lang="en-US" sz="2700" dirty="0">
              <a:solidFill>
                <a:srgbClr val="FF0000"/>
              </a:solidFill>
            </a:endParaRPr>
          </a:p>
        </p:txBody>
      </p:sp>
      <p:cxnSp>
        <p:nvCxnSpPr>
          <p:cNvPr id="10" name="Straight Connector 9"/>
          <p:cNvCxnSpPr/>
          <p:nvPr/>
        </p:nvCxnSpPr>
        <p:spPr>
          <a:xfrm>
            <a:off x="10944808" y="1875453"/>
            <a:ext cx="345233"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352939" y="2202025"/>
            <a:ext cx="3135085" cy="933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489233" y="2230018"/>
            <a:ext cx="52251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52939" y="2600520"/>
            <a:ext cx="2244012"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786603" y="2591189"/>
            <a:ext cx="12129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035559" y="4239207"/>
            <a:ext cx="209627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654282" y="4245426"/>
            <a:ext cx="222846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705198" y="4239207"/>
            <a:ext cx="1584843" cy="6219"/>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589897" y="4607769"/>
            <a:ext cx="2324877" cy="6219"/>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68973" y="4613988"/>
            <a:ext cx="2324877" cy="6219"/>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52939" y="4998294"/>
            <a:ext cx="396201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664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0" name="Text Box 12">
            <a:extLst>
              <a:ext uri="{FF2B5EF4-FFF2-40B4-BE49-F238E27FC236}">
                <a16:creationId xmlns="" xmlns:a16="http://schemas.microsoft.com/office/drawing/2014/main" id="{A8418956-5C56-FDB4-C588-43018395CA81}"/>
              </a:ext>
            </a:extLst>
          </p:cNvPr>
          <p:cNvSpPr txBox="1">
            <a:spLocks noChangeArrowheads="1"/>
          </p:cNvSpPr>
          <p:nvPr/>
        </p:nvSpPr>
        <p:spPr bwMode="auto">
          <a:xfrm>
            <a:off x="1524007" y="495180"/>
            <a:ext cx="10243450" cy="149752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a:lnSpc>
                <a:spcPct val="107000"/>
              </a:lnSpc>
              <a:spcBef>
                <a:spcPts val="0"/>
              </a:spcBef>
              <a:spcAft>
                <a:spcPts val="800"/>
              </a:spcAft>
            </a:pPr>
            <a:r>
              <a:rPr lang="vi-VN" sz="2600" b="1" dirty="0">
                <a:effectLst/>
                <a:latin typeface="Times New Roman" panose="02020603050405020304" pitchFamily="18" charset="0"/>
                <a:ea typeface="Calibri" panose="020F0502020204030204" pitchFamily="34" charset="0"/>
                <a:cs typeface="Times New Roman" panose="02020603050405020304" pitchFamily="18" charset="0"/>
              </a:rPr>
              <a:t>Dạng 1</a:t>
            </a:r>
            <a:r>
              <a:rPr lang="en-US" sz="2600" b="1"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2600" b="1" dirty="0">
                <a:effectLst/>
                <a:latin typeface="Times New Roman" panose="02020603050405020304" pitchFamily="18" charset="0"/>
                <a:ea typeface="Calibri" panose="020F0502020204030204" pitchFamily="34" charset="0"/>
                <a:cs typeface="Times New Roman" panose="02020603050405020304" pitchFamily="18" charset="0"/>
              </a:rPr>
              <a:t> Toán năng suất chung, riêng</a:t>
            </a:r>
            <a:endParaRPr lang="en-US" sz="26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vi-VN" dirty="0">
                <a:effectLst/>
                <a:latin typeface="Times New Roman" panose="02020603050405020304" pitchFamily="18" charset="0"/>
                <a:ea typeface="Calibri" panose="020F0502020204030204" pitchFamily="34" charset="0"/>
                <a:cs typeface="Times New Roman" panose="02020603050405020304" pitchFamily="18" charset="0"/>
              </a:rPr>
              <a:t>Bài 1</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r>
              <a:rPr lang="vi-VN" dirty="0">
                <a:effectLst/>
                <a:latin typeface="Times New Roman" panose="02020603050405020304" pitchFamily="18" charset="0"/>
                <a:ea typeface="Calibri" panose="020F0502020204030204" pitchFamily="34" charset="0"/>
                <a:cs typeface="Times New Roman" panose="02020603050405020304" pitchFamily="18" charset="0"/>
              </a:rPr>
              <a:t> Hai người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làm</a:t>
            </a:r>
            <a:r>
              <a:rPr lang="vi-VN" dirty="0">
                <a:effectLst/>
                <a:latin typeface="Times New Roman" panose="02020603050405020304" pitchFamily="18" charset="0"/>
                <a:ea typeface="Calibri" panose="020F0502020204030204" pitchFamily="34" charset="0"/>
                <a:cs typeface="Times New Roman" panose="02020603050405020304" pitchFamily="18" charset="0"/>
              </a:rPr>
              <a:t> một công việc thì sau 12 giờ xong. Nhưng hai tổ cùng làm trong 4 giờ thì tổ I được điều đi làm việc khác, tổ II tiếp tục làm trong 10 giờ nữa thì xong việc. Hỏi mỗi tổ làm riêng thì sau bao lâu xong việc?</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 xmlns:a16="http://schemas.microsoft.com/office/drawing/2014/main" id="{04FE10CD-4268-BF37-F538-6F9A05DDB932}"/>
                  </a:ext>
                </a:extLst>
              </p:cNvPr>
              <p:cNvGraphicFramePr>
                <a:graphicFrameLocks noGrp="1"/>
              </p:cNvGraphicFramePr>
              <p:nvPr>
                <p:extLst>
                  <p:ext uri="{D42A27DB-BD31-4B8C-83A1-F6EECF244321}">
                    <p14:modId xmlns:p14="http://schemas.microsoft.com/office/powerpoint/2010/main" val="2761315161"/>
                  </p:ext>
                </p:extLst>
              </p:nvPr>
            </p:nvGraphicFramePr>
            <p:xfrm>
              <a:off x="1524007" y="598714"/>
              <a:ext cx="10080164" cy="5636261"/>
            </p:xfrm>
            <a:graphic>
              <a:graphicData uri="http://schemas.openxmlformats.org/drawingml/2006/table">
                <a:tbl>
                  <a:tblPr firstRow="1" bandRow="1">
                    <a:tableStyleId>{5940675A-B579-460E-94D1-54222C63F5DA}</a:tableStyleId>
                  </a:tblPr>
                  <a:tblGrid>
                    <a:gridCol w="9296393">
                      <a:extLst>
                        <a:ext uri="{9D8B030D-6E8A-4147-A177-3AD203B41FA5}">
                          <a16:colId xmlns="" xmlns:a16="http://schemas.microsoft.com/office/drawing/2014/main" val="20939131"/>
                        </a:ext>
                      </a:extLst>
                    </a:gridCol>
                    <a:gridCol w="783771">
                      <a:extLst>
                        <a:ext uri="{9D8B030D-6E8A-4147-A177-3AD203B41FA5}">
                          <a16:colId xmlns="" xmlns:a16="http://schemas.microsoft.com/office/drawing/2014/main" val="2192423833"/>
                        </a:ext>
                      </a:extLst>
                    </a:gridCol>
                  </a:tblGrid>
                  <a:tr h="293915">
                    <a:tc>
                      <a:txBody>
                        <a:bodyPr/>
                        <a:lstStyle/>
                        <a:p>
                          <a:pPr algn="ctr">
                            <a:lnSpc>
                              <a:spcPct val="100000"/>
                            </a:lnSpc>
                          </a:pPr>
                          <a:r>
                            <a:rPr lang="en-US" sz="1800" b="0" dirty="0" err="1">
                              <a:ln>
                                <a:solidFill>
                                  <a:schemeClr val="tx1"/>
                                </a:solidFill>
                              </a:ln>
                              <a:solidFill>
                                <a:schemeClr val="tx1"/>
                              </a:solidFill>
                              <a:latin typeface="Arial" panose="020B0604020202020204" pitchFamily="34" charset="0"/>
                              <a:cs typeface="Arial" panose="020B0604020202020204" pitchFamily="34" charset="0"/>
                            </a:rPr>
                            <a:t>Đáp</a:t>
                          </a:r>
                          <a:r>
                            <a:rPr lang="en-US" sz="1800" b="0" dirty="0">
                              <a:ln>
                                <a:solidFill>
                                  <a:schemeClr val="tx1"/>
                                </a:solidFill>
                              </a:ln>
                              <a:solidFill>
                                <a:schemeClr val="tx1"/>
                              </a:solidFill>
                              <a:latin typeface="Arial" panose="020B0604020202020204" pitchFamily="34" charset="0"/>
                              <a:cs typeface="Arial" panose="020B0604020202020204" pitchFamily="34" charset="0"/>
                            </a:rPr>
                            <a:t> </a:t>
                          </a:r>
                          <a:r>
                            <a:rPr lang="en-US" sz="1800" b="0" dirty="0" err="1">
                              <a:ln>
                                <a:solidFill>
                                  <a:schemeClr val="tx1"/>
                                </a:solidFill>
                              </a:ln>
                              <a:solidFill>
                                <a:schemeClr val="tx1"/>
                              </a:solidFill>
                              <a:latin typeface="Arial" panose="020B0604020202020204" pitchFamily="34" charset="0"/>
                              <a:cs typeface="Arial" panose="020B0604020202020204" pitchFamily="34" charset="0"/>
                            </a:rPr>
                            <a:t>án</a:t>
                          </a:r>
                          <a:endParaRPr lang="en-US" sz="1800" b="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tc>
                      <a:txBody>
                        <a:bodyPr/>
                        <a:lstStyle/>
                        <a:p>
                          <a:pPr algn="ctr">
                            <a:lnSpc>
                              <a:spcPct val="100000"/>
                            </a:lnSpc>
                          </a:pPr>
                          <a:r>
                            <a:rPr lang="en-US" sz="1800" dirty="0" err="1">
                              <a:ln>
                                <a:solidFill>
                                  <a:schemeClr val="tx1"/>
                                </a:solidFill>
                              </a:ln>
                              <a:solidFill>
                                <a:schemeClr val="tx1"/>
                              </a:solidFill>
                              <a:latin typeface="Arial" panose="020B0604020202020204" pitchFamily="34" charset="0"/>
                              <a:cs typeface="Arial" panose="020B0604020202020204" pitchFamily="34" charset="0"/>
                            </a:rPr>
                            <a:t>Điểm</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2766372672"/>
                      </a:ext>
                    </a:extLst>
                  </a:tr>
                  <a:tr h="219892">
                    <a:tc>
                      <a:txBody>
                        <a:bodyPr/>
                        <a:lstStyle/>
                        <a:p>
                          <a:pPr marL="0" indent="0" algn="l">
                            <a:lnSpc>
                              <a:spcPct val="100000"/>
                            </a:lnSpc>
                            <a:buFont typeface="Arial" panose="020B0604020202020204" pitchFamily="34" charset="0"/>
                            <a:buNone/>
                          </a:pPr>
                          <a:r>
                            <a:rPr lang="en-US" sz="1800" kern="1200" dirty="0">
                              <a:solidFill>
                                <a:schemeClr val="tx1"/>
                              </a:solidFill>
                              <a:effectLst/>
                              <a:latin typeface="Arial" panose="020B0604020202020204" pitchFamily="34" charset="0"/>
                              <a:ea typeface="+mn-ea"/>
                              <a:cs typeface="Arial" panose="020B0604020202020204" pitchFamily="34" charset="0"/>
                            </a:rPr>
                            <a:t>+ </a:t>
                          </a:r>
                          <a:r>
                            <a:rPr lang="vi-VN" sz="1800" kern="1200" dirty="0">
                              <a:solidFill>
                                <a:schemeClr val="tx1"/>
                              </a:solidFill>
                              <a:effectLst/>
                              <a:latin typeface="Arial" panose="020B0604020202020204" pitchFamily="34" charset="0"/>
                              <a:ea typeface="+mn-ea"/>
                              <a:cs typeface="Arial" panose="020B0604020202020204" pitchFamily="34" charset="0"/>
                            </a:rPr>
                            <a:t>Gọi thời gian để tổ I làm một mình xong việc là x (giờ, x</a:t>
                          </a:r>
                          <a:r>
                            <a:rPr lang="en-US" sz="1800" kern="1200" dirty="0">
                              <a:solidFill>
                                <a:schemeClr val="tx1"/>
                              </a:solidFill>
                              <a:effectLst/>
                              <a:latin typeface="Arial" panose="020B0604020202020204" pitchFamily="34" charset="0"/>
                              <a:ea typeface="+mn-ea"/>
                              <a:cs typeface="Arial" panose="020B0604020202020204" pitchFamily="34" charset="0"/>
                            </a:rPr>
                            <a:t>&gt;</a:t>
                          </a:r>
                          <a:r>
                            <a:rPr lang="vi-VN" sz="1800" kern="1200" dirty="0">
                              <a:solidFill>
                                <a:schemeClr val="tx1"/>
                              </a:solidFill>
                              <a:effectLst/>
                              <a:latin typeface="Arial" panose="020B0604020202020204" pitchFamily="34" charset="0"/>
                              <a:ea typeface="+mn-ea"/>
                              <a:cs typeface="Arial" panose="020B0604020202020204" pitchFamily="34" charset="0"/>
                            </a:rPr>
                            <a:t>12)</a:t>
                          </a:r>
                          <a:r>
                            <a:rPr lang="en-US" sz="1800" kern="1200" dirty="0">
                              <a:solidFill>
                                <a:schemeClr val="tx1"/>
                              </a:solidFill>
                              <a:effectLst/>
                              <a:latin typeface="Arial" panose="020B0604020202020204" pitchFamily="34" charset="0"/>
                              <a:ea typeface="+mn-ea"/>
                              <a:cs typeface="Arial" panose="020B0604020202020204" pitchFamily="34" charset="0"/>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algn="ctr">
                            <a:lnSpc>
                              <a:spcPct val="100000"/>
                            </a:lnSpc>
                          </a:pPr>
                          <a:r>
                            <a:rPr lang="en-US" sz="1600" dirty="0">
                              <a:ln>
                                <a:solidFill>
                                  <a:schemeClr val="tx1"/>
                                </a:solidFill>
                              </a:ln>
                              <a:solidFill>
                                <a:schemeClr val="tx1"/>
                              </a:solidFill>
                              <a:latin typeface="Arial" panose="020B0604020202020204" pitchFamily="34" charset="0"/>
                              <a:cs typeface="Arial" panose="020B0604020202020204" pitchFamily="34" charset="0"/>
                            </a:rPr>
                            <a:t>0,25</a:t>
                          </a:r>
                        </a:p>
                      </a:txBody>
                      <a:tcPr anchor="ctr"/>
                    </a:tc>
                    <a:extLst>
                      <a:ext uri="{0D108BD9-81ED-4DB2-BD59-A6C34878D82A}">
                        <a16:rowId xmlns="" xmlns:a16="http://schemas.microsoft.com/office/drawing/2014/main" val="4080953053"/>
                      </a:ext>
                    </a:extLst>
                  </a:tr>
                  <a:tr h="18505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chemeClr val="tx1"/>
                              </a:solidFill>
                              <a:effectLst/>
                              <a:latin typeface="+mn-lt"/>
                              <a:ea typeface="+mn-ea"/>
                              <a:cs typeface="Arial" panose="020B0604020202020204" pitchFamily="34" charset="0"/>
                            </a:rPr>
                            <a:t>+ </a:t>
                          </a:r>
                          <a:r>
                            <a:rPr lang="vi-VN" sz="1800" kern="1200" dirty="0">
                              <a:solidFill>
                                <a:schemeClr val="tx1"/>
                              </a:solidFill>
                              <a:effectLst/>
                              <a:latin typeface="+mn-lt"/>
                              <a:ea typeface="+mn-ea"/>
                              <a:cs typeface="Arial" panose="020B0604020202020204" pitchFamily="34" charset="0"/>
                            </a:rPr>
                            <a:t>Gọi</a:t>
                          </a:r>
                          <a:r>
                            <a:rPr lang="en-US" sz="1800" kern="1200" dirty="0">
                              <a:solidFill>
                                <a:schemeClr val="tx1"/>
                              </a:solidFill>
                              <a:effectLst/>
                              <a:latin typeface="+mn-lt"/>
                              <a:ea typeface="+mn-ea"/>
                              <a:cs typeface="Arial" panose="020B0604020202020204" pitchFamily="34" charset="0"/>
                            </a:rPr>
                            <a:t> </a:t>
                          </a:r>
                          <a:r>
                            <a:rPr lang="vi-VN" sz="1800" kern="1200" dirty="0">
                              <a:solidFill>
                                <a:schemeClr val="tx1"/>
                              </a:solidFill>
                              <a:effectLst/>
                              <a:latin typeface="+mn-lt"/>
                              <a:ea typeface="+mn-ea"/>
                              <a:cs typeface="+mn-cs"/>
                            </a:rPr>
                            <a:t>thời gian</a:t>
                          </a:r>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Arial" panose="020B0604020202020204" pitchFamily="34" charset="0"/>
                            </a:rPr>
                            <a:t>để</a:t>
                          </a:r>
                          <a:r>
                            <a:rPr lang="vi-VN" sz="1800" kern="1200" dirty="0">
                              <a:solidFill>
                                <a:schemeClr val="tx1"/>
                              </a:solidFill>
                              <a:effectLst/>
                              <a:latin typeface="+mn-lt"/>
                              <a:ea typeface="+mn-ea"/>
                              <a:cs typeface="+mn-cs"/>
                            </a:rPr>
                            <a:t> tổ II làm một mình xong việc là y (giờ, y&gt;12)</a:t>
                          </a:r>
                          <a:r>
                            <a:rPr lang="en-US" sz="1800" kern="1200" dirty="0">
                              <a:solidFill>
                                <a:schemeClr val="tx1"/>
                              </a:solidFill>
                              <a:effectLst/>
                              <a:latin typeface="+mn-lt"/>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n>
                                <a:solidFill>
                                  <a:schemeClr val="tx1"/>
                                </a:solidFill>
                              </a:ln>
                              <a:solidFill>
                                <a:schemeClr val="tx1"/>
                              </a:solidFill>
                              <a:latin typeface="Arial" panose="020B0604020202020204" pitchFamily="34" charset="0"/>
                              <a:cs typeface="Arial" panose="020B0604020202020204" pitchFamily="34" charset="0"/>
                            </a:rPr>
                            <a:t>0,25</a:t>
                          </a:r>
                        </a:p>
                      </a:txBody>
                      <a:tcPr anchor="ctr"/>
                    </a:tc>
                    <a:extLst>
                      <a:ext uri="{0D108BD9-81ED-4DB2-BD59-A6C34878D82A}">
                        <a16:rowId xmlns="" xmlns:a16="http://schemas.microsoft.com/office/drawing/2014/main" val="2527505600"/>
                      </a:ext>
                    </a:extLst>
                  </a:tr>
                  <a:tr h="0">
                    <a:tc>
                      <a:txBody>
                        <a:bodyPr/>
                        <a:lstStyle/>
                        <a:p>
                          <a:pPr marL="0" indent="0" algn="l">
                            <a:lnSpc>
                              <a:spcPct val="100000"/>
                            </a:lnSpc>
                            <a:buFont typeface="Arial" panose="020B0604020202020204" pitchFamily="34" charset="0"/>
                            <a:buNone/>
                          </a:pPr>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mn-cs"/>
                            </a:rPr>
                            <a:t>N</a:t>
                          </a:r>
                          <a:r>
                            <a:rPr lang="en-US" sz="1800" kern="1200" dirty="0" err="1">
                              <a:solidFill>
                                <a:schemeClr val="tx1"/>
                              </a:solidFill>
                              <a:effectLst/>
                              <a:latin typeface="Arial" panose="020B0604020202020204" pitchFamily="34" charset="0"/>
                              <a:ea typeface="+mn-ea"/>
                              <a:cs typeface="Arial" panose="020B0604020202020204" pitchFamily="34" charset="0"/>
                            </a:rPr>
                            <a:t>ăng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suất</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của</a:t>
                          </a:r>
                          <a:r>
                            <a:rPr lang="vi-VN" sz="1800" kern="1200" dirty="0">
                              <a:solidFill>
                                <a:schemeClr val="tx1"/>
                              </a:solidFill>
                              <a:effectLst/>
                              <a:latin typeface="+mn-lt"/>
                              <a:ea typeface="+mn-ea"/>
                              <a:cs typeface="+mn-cs"/>
                            </a:rPr>
                            <a:t> tổ I là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𝑥</m:t>
                                  </m:r>
                                </m:den>
                              </m:f>
                            </m:oMath>
                          </a14:m>
                          <a:r>
                            <a:rPr lang="en-US" sz="1800" kern="1200" dirty="0">
                              <a:solidFill>
                                <a:schemeClr val="tx1"/>
                              </a:solidFill>
                              <a:effectLst/>
                              <a:latin typeface="+mn-lt"/>
                              <a:ea typeface="+mn-ea"/>
                              <a:cs typeface="+mn-cs"/>
                            </a:rPr>
                            <a:t> </a:t>
                          </a: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dirty="0" err="1">
                              <a:solidFill>
                                <a:schemeClr val="tx1"/>
                              </a:solidFill>
                              <a:effectLst/>
                              <a:latin typeface="Arial" panose="020B0604020202020204" pitchFamily="34" charset="0"/>
                              <a:ea typeface="+mn-ea"/>
                              <a:cs typeface="Arial" panose="020B0604020202020204" pitchFamily="34" charset="0"/>
                            </a:rPr>
                            <a:t>công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việc</a:t>
                          </a:r>
                          <a:r>
                            <a:rPr lang="en-US" sz="1800" kern="1200" baseline="0" dirty="0">
                              <a:solidFill>
                                <a:schemeClr val="tx1"/>
                              </a:solidFill>
                              <a:effectLst/>
                              <a:latin typeface="Arial" panose="020B0604020202020204" pitchFamily="34" charset="0"/>
                              <a:ea typeface="+mn-ea"/>
                              <a:cs typeface="Arial" panose="020B0604020202020204" pitchFamily="34" charset="0"/>
                            </a:rPr>
                            <a:t>/</a:t>
                          </a:r>
                          <a:r>
                            <a:rPr lang="en-US" sz="1800" kern="1200" baseline="0" dirty="0" err="1">
                              <a:solidFill>
                                <a:schemeClr val="tx1"/>
                              </a:solidFill>
                              <a:effectLst/>
                              <a:latin typeface="Arial" panose="020B0604020202020204" pitchFamily="34" charset="0"/>
                              <a:ea typeface="+mn-ea"/>
                              <a:cs typeface="Arial" panose="020B0604020202020204" pitchFamily="34" charset="0"/>
                            </a:rPr>
                            <a:t>giờ</a:t>
                          </a:r>
                          <a:r>
                            <a:rPr lang="en-US" sz="1800" kern="1200" baseline="0" dirty="0">
                              <a:solidFill>
                                <a:schemeClr val="tx1"/>
                              </a:solidFill>
                              <a:effectLst/>
                              <a:latin typeface="Arial" panose="020B0604020202020204" pitchFamily="34" charset="0"/>
                              <a:ea typeface="+mn-ea"/>
                              <a:cs typeface="Arial" panose="020B0604020202020204" pitchFamily="34" charset="0"/>
                            </a:rPr>
                            <a:t>)</a:t>
                          </a:r>
                          <a:r>
                            <a:rPr lang="en-US" sz="1800" kern="1200" dirty="0">
                              <a:solidFill>
                                <a:schemeClr val="tx1"/>
                              </a:solidFill>
                              <a:effectLst/>
                              <a:latin typeface="+mn-lt"/>
                              <a:ea typeface="+mn-ea"/>
                              <a:cs typeface="+mn-cs"/>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endPar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txBody>
                      <a:tcPr anchor="ctr"/>
                    </a:tc>
                    <a:extLst>
                      <a:ext uri="{0D108BD9-81ED-4DB2-BD59-A6C34878D82A}">
                        <a16:rowId xmlns="" xmlns:a16="http://schemas.microsoft.com/office/drawing/2014/main" val="3141501523"/>
                      </a:ext>
                    </a:extLst>
                  </a:tr>
                  <a:tr h="13441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mn-cs"/>
                            </a:rPr>
                            <a:t>N</a:t>
                          </a:r>
                          <a:r>
                            <a:rPr lang="en-US" sz="1800" kern="1200" dirty="0" err="1">
                              <a:solidFill>
                                <a:schemeClr val="tx1"/>
                              </a:solidFill>
                              <a:effectLst/>
                              <a:latin typeface="Arial" panose="020B0604020202020204" pitchFamily="34" charset="0"/>
                              <a:ea typeface="+mn-ea"/>
                              <a:cs typeface="Arial" panose="020B0604020202020204" pitchFamily="34" charset="0"/>
                            </a:rPr>
                            <a:t>ăng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suất</a:t>
                          </a:r>
                          <a:r>
                            <a:rPr lang="en-US" sz="1800" kern="1200" dirty="0">
                              <a:solidFill>
                                <a:schemeClr val="tx1"/>
                              </a:solidFill>
                              <a:effectLst/>
                              <a:latin typeface="+mn-lt"/>
                              <a:ea typeface="+mn-ea"/>
                              <a:cs typeface="+mn-cs"/>
                            </a:rPr>
                            <a:t> </a:t>
                          </a:r>
                          <a:r>
                            <a:rPr lang="en-US" sz="1800" kern="1200" dirty="0" err="1">
                              <a:solidFill>
                                <a:schemeClr val="tx1"/>
                              </a:solidFill>
                              <a:effectLst/>
                              <a:latin typeface="Arial" panose="020B0604020202020204" pitchFamily="34" charset="0"/>
                              <a:ea typeface="+mn-ea"/>
                              <a:cs typeface="Arial" panose="020B0604020202020204" pitchFamily="34" charset="0"/>
                            </a:rPr>
                            <a:t>của</a:t>
                          </a:r>
                          <a:r>
                            <a:rPr lang="en-US" sz="1800" kern="1200" dirty="0">
                              <a:solidFill>
                                <a:schemeClr val="tx1"/>
                              </a:solidFill>
                              <a:effectLst/>
                              <a:latin typeface="Arial" panose="020B0604020202020204" pitchFamily="34" charset="0"/>
                              <a:ea typeface="+mn-ea"/>
                              <a:cs typeface="Arial" panose="020B0604020202020204" pitchFamily="34" charset="0"/>
                            </a:rPr>
                            <a:t> </a:t>
                          </a:r>
                          <a:r>
                            <a:rPr lang="vi-VN" sz="1800" kern="1200" dirty="0">
                              <a:solidFill>
                                <a:schemeClr val="tx1"/>
                              </a:solidFill>
                              <a:effectLst/>
                              <a:latin typeface="+mn-lt"/>
                              <a:ea typeface="+mn-ea"/>
                              <a:cs typeface="+mn-cs"/>
                            </a:rPr>
                            <a:t>tổ II là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panose="02040503050406030204" pitchFamily="18" charset="0"/>
                                      <a:ea typeface="+mn-ea"/>
                                      <a:cs typeface="+mn-cs"/>
                                    </a:rPr>
                                    <m:t>1</m:t>
                                  </m:r>
                                </m:num>
                                <m:den>
                                  <m:r>
                                    <a:rPr lang="en-US" sz="1800" b="0" i="1" kern="1200" smtClean="0">
                                      <a:solidFill>
                                        <a:schemeClr val="tx1"/>
                                      </a:solidFill>
                                      <a:effectLst/>
                                      <a:latin typeface="Cambria Math" panose="02040503050406030204" pitchFamily="18" charset="0"/>
                                      <a:ea typeface="+mn-ea"/>
                                      <a:cs typeface="+mn-cs"/>
                                    </a:rPr>
                                    <m:t>𝑦</m:t>
                                  </m:r>
                                </m:den>
                              </m:f>
                            </m:oMath>
                          </a14:m>
                          <a:r>
                            <a:rPr lang="en-US" sz="1800" kern="1200" dirty="0">
                              <a:solidFill>
                                <a:schemeClr val="tx1"/>
                              </a:solidFill>
                              <a:effectLst/>
                              <a:latin typeface="+mn-lt"/>
                              <a:ea typeface="+mn-ea"/>
                              <a:cs typeface="+mn-cs"/>
                            </a:rPr>
                            <a:t> </a:t>
                          </a: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dirty="0" err="1">
                              <a:solidFill>
                                <a:schemeClr val="tx1"/>
                              </a:solidFill>
                              <a:effectLst/>
                              <a:latin typeface="Arial" panose="020B0604020202020204" pitchFamily="34" charset="0"/>
                              <a:ea typeface="+mn-ea"/>
                              <a:cs typeface="Arial" panose="020B0604020202020204" pitchFamily="34" charset="0"/>
                            </a:rPr>
                            <a:t>công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việc</a:t>
                          </a:r>
                          <a:r>
                            <a:rPr lang="en-US" sz="1800" kern="1200" baseline="0" dirty="0">
                              <a:solidFill>
                                <a:schemeClr val="tx1"/>
                              </a:solidFill>
                              <a:effectLst/>
                              <a:latin typeface="Arial" panose="020B0604020202020204" pitchFamily="34" charset="0"/>
                              <a:ea typeface="+mn-ea"/>
                              <a:cs typeface="Arial" panose="020B0604020202020204" pitchFamily="34" charset="0"/>
                            </a:rPr>
                            <a:t>/</a:t>
                          </a:r>
                          <a:r>
                            <a:rPr lang="en-US" sz="1800" kern="1200" baseline="0" dirty="0" err="1">
                              <a:solidFill>
                                <a:schemeClr val="tx1"/>
                              </a:solidFill>
                              <a:effectLst/>
                              <a:latin typeface="Arial" panose="020B0604020202020204" pitchFamily="34" charset="0"/>
                              <a:ea typeface="+mn-ea"/>
                              <a:cs typeface="Arial" panose="020B0604020202020204" pitchFamily="34" charset="0"/>
                            </a:rPr>
                            <a:t>giờ</a:t>
                          </a:r>
                          <a:r>
                            <a:rPr lang="en-US" sz="1800" kern="1200" baseline="0" dirty="0">
                              <a:solidFill>
                                <a:schemeClr val="tx1"/>
                              </a:solidFill>
                              <a:effectLst/>
                              <a:latin typeface="Arial" panose="020B0604020202020204" pitchFamily="34" charset="0"/>
                              <a:ea typeface="+mn-ea"/>
                              <a:cs typeface="Arial" panose="020B0604020202020204" pitchFamily="34" charset="0"/>
                            </a:rPr>
                            <a:t>)</a:t>
                          </a:r>
                          <a:r>
                            <a:rPr lang="en-US" sz="1800" kern="1200" dirty="0">
                              <a:solidFill>
                                <a:schemeClr val="tx1"/>
                              </a:solidFill>
                              <a:effectLst/>
                              <a:latin typeface="+mn-lt"/>
                              <a:ea typeface="+mn-ea"/>
                              <a:cs typeface="+mn-cs"/>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2314230700"/>
                      </a:ext>
                    </a:extLst>
                  </a:tr>
                  <a:tr h="317290">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Vì</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n</a:t>
                          </a:r>
                          <a:r>
                            <a:rPr lang="en-US" sz="1800" kern="1200" dirty="0" err="1">
                              <a:solidFill>
                                <a:schemeClr val="tx1"/>
                              </a:solidFill>
                              <a:effectLst/>
                              <a:latin typeface="Arial" panose="020B0604020202020204" pitchFamily="34" charset="0"/>
                              <a:ea typeface="+mn-ea"/>
                              <a:cs typeface="Arial" panose="020B0604020202020204" pitchFamily="34" charset="0"/>
                            </a:rPr>
                            <a:t>ăng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suất</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của</a:t>
                          </a:r>
                          <a:r>
                            <a:rPr lang="vi-VN" sz="1800" kern="1200" dirty="0">
                              <a:solidFill>
                                <a:schemeClr val="tx1"/>
                              </a:solidFill>
                              <a:effectLst/>
                              <a:latin typeface="+mn-lt"/>
                              <a:ea typeface="+mn-ea"/>
                              <a:cs typeface="+mn-cs"/>
                            </a:rPr>
                            <a:t> 2 tổ là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12</m:t>
                                  </m:r>
                                </m:den>
                              </m:f>
                            </m:oMath>
                          </a14:m>
                          <a:r>
                            <a:rPr lang="vi-VN" sz="1800" kern="1200" dirty="0">
                              <a:solidFill>
                                <a:schemeClr val="tx1"/>
                              </a:solidFill>
                              <a:effectLst/>
                              <a:latin typeface="+mn-lt"/>
                              <a:ea typeface="+mn-ea"/>
                              <a:cs typeface="+mn-cs"/>
                            </a:rPr>
                            <a:t> </a:t>
                          </a:r>
                          <a:r>
                            <a:rPr lang="en-US" sz="1800" kern="1200" dirty="0">
                              <a:solidFill>
                                <a:schemeClr val="tx1"/>
                              </a:solidFill>
                              <a:effectLst/>
                              <a:latin typeface="Arial" panose="020B0604020202020204" pitchFamily="34" charset="0"/>
                              <a:ea typeface="+mn-ea"/>
                              <a:cs typeface="Arial" panose="020B0604020202020204" pitchFamily="34" charset="0"/>
                            </a:rPr>
                            <a:t>(công</a:t>
                          </a:r>
                          <a:r>
                            <a:rPr lang="en-US" sz="1800" kern="1200" baseline="0" dirty="0">
                              <a:solidFill>
                                <a:schemeClr val="tx1"/>
                              </a:solidFill>
                              <a:effectLst/>
                              <a:latin typeface="Arial" panose="020B0604020202020204" pitchFamily="34" charset="0"/>
                              <a:ea typeface="+mn-ea"/>
                              <a:cs typeface="Arial" panose="020B0604020202020204" pitchFamily="34" charset="0"/>
                            </a:rPr>
                            <a:t> việc/</a:t>
                          </a:r>
                          <a:r>
                            <a:rPr lang="en-US" sz="1800" kern="1200" baseline="0" dirty="0" err="1">
                              <a:solidFill>
                                <a:schemeClr val="tx1"/>
                              </a:solidFill>
                              <a:effectLst/>
                              <a:latin typeface="Arial" panose="020B0604020202020204" pitchFamily="34" charset="0"/>
                              <a:ea typeface="+mn-ea"/>
                              <a:cs typeface="Arial" panose="020B0604020202020204" pitchFamily="34" charset="0"/>
                            </a:rPr>
                            <a:t>giờ</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nên</a:t>
                          </a:r>
                          <a:r>
                            <a:rPr lang="en-US" sz="1800" kern="1200" baseline="0" dirty="0">
                              <a:solidFill>
                                <a:schemeClr val="tx1"/>
                              </a:solidFill>
                              <a:effectLst/>
                              <a:latin typeface="+mn-lt"/>
                              <a:ea typeface="+mn-ea"/>
                              <a:cs typeface="+mn-cs"/>
                            </a:rPr>
                            <a:t> </a:t>
                          </a:r>
                          <a:r>
                            <a:rPr lang="en-US" sz="1800" kern="1200" baseline="0" dirty="0">
                              <a:solidFill>
                                <a:schemeClr val="tx1"/>
                              </a:solidFill>
                              <a:effectLst/>
                              <a:latin typeface="Arial" panose="020B0604020202020204" pitchFamily="34" charset="0"/>
                              <a:ea typeface="+mn-ea"/>
                              <a:cs typeface="Arial" panose="020B0604020202020204" pitchFamily="34" charset="0"/>
                            </a:rPr>
                            <a:t>ta</a:t>
                          </a:r>
                          <a:r>
                            <a:rPr lang="vi-VN" sz="1800" kern="1200" dirty="0">
                              <a:solidFill>
                                <a:schemeClr val="tx1"/>
                              </a:solidFill>
                              <a:effectLst/>
                              <a:latin typeface="+mn-lt"/>
                              <a:ea typeface="+mn-ea"/>
                              <a:cs typeface="+mn-cs"/>
                            </a:rPr>
                            <a:t> có phương trình: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𝑥</m:t>
                                  </m:r>
                                </m:den>
                              </m:f>
                              <m:r>
                                <a:rPr lang="vi-VN" sz="1800" i="1" kern="1200">
                                  <a:solidFill>
                                    <a:schemeClr val="tx1"/>
                                  </a:solidFill>
                                  <a:effectLst/>
                                  <a:latin typeface="Cambria Math"/>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7</m:t>
                                  </m:r>
                                </m:den>
                              </m:f>
                              <m:r>
                                <a:rPr lang="en-US" sz="1800" b="0" i="1" kern="1200" smtClean="0">
                                  <a:solidFill>
                                    <a:schemeClr val="tx1"/>
                                  </a:solidFill>
                                  <a:effectLst/>
                                  <a:latin typeface="Cambria Math" panose="02040503050406030204" pitchFamily="18" charset="0"/>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12</m:t>
                                  </m:r>
                                </m:den>
                              </m:f>
                            </m:oMath>
                          </a14:m>
                          <a:endParaRPr lang="en-US" sz="1800" kern="1200" dirty="0">
                            <a:solidFill>
                              <a:schemeClr val="tx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4171090944"/>
                      </a:ext>
                    </a:extLst>
                  </a:tr>
                  <a:tr h="776342">
                    <a:tc>
                      <a:txBody>
                        <a:bodyPr/>
                        <a:lstStyle/>
                        <a:p>
                          <a:pPr fontAlgn="base"/>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mn-cs"/>
                            </a:rPr>
                            <a:t>Công việc 2 tổ làm</a:t>
                          </a:r>
                          <a:r>
                            <a:rPr lang="en-US" sz="1800" kern="1200" baseline="0" dirty="0">
                              <a:solidFill>
                                <a:schemeClr val="tx1"/>
                              </a:solidFill>
                              <a:effectLst/>
                              <a:latin typeface="+mn-lt"/>
                              <a:ea typeface="+mn-ea"/>
                              <a:cs typeface="+mn-cs"/>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được</a:t>
                          </a:r>
                          <a:r>
                            <a:rPr lang="vi-VN" sz="1800" kern="1200" dirty="0">
                              <a:solidFill>
                                <a:schemeClr val="tx1"/>
                              </a:solidFill>
                              <a:effectLst/>
                              <a:latin typeface="+mn-lt"/>
                              <a:ea typeface="+mn-ea"/>
                              <a:cs typeface="+mn-cs"/>
                            </a:rPr>
                            <a:t> trong 4h là: </a:t>
                          </a:r>
                          <a:r>
                            <a:rPr lang="en-US" sz="1800" kern="1200" dirty="0">
                              <a:solidFill>
                                <a:schemeClr val="tx1"/>
                              </a:solidFill>
                              <a:effectLst/>
                              <a:latin typeface="+mn-lt"/>
                              <a:ea typeface="+mn-ea"/>
                              <a:cs typeface="+mn-cs"/>
                            </a:rPr>
                            <a:t>4 .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12</m:t>
                                  </m:r>
                                </m:den>
                              </m:f>
                              <m:r>
                                <a:rPr lang="en-US" sz="1800" b="0" i="0" kern="1200" smtClean="0">
                                  <a:solidFill>
                                    <a:schemeClr val="tx1"/>
                                  </a:solidFill>
                                  <a:effectLst/>
                                  <a:latin typeface="Cambria Math" panose="02040503050406030204" pitchFamily="18" charset="0"/>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a:ea typeface="+mn-ea"/>
                                      <a:cs typeface="+mn-cs"/>
                                    </a:rPr>
                                    <m:t>1</m:t>
                                  </m:r>
                                </m:num>
                                <m:den>
                                  <m:r>
                                    <a:rPr lang="vi-VN" sz="1800" i="1" kern="1200">
                                      <a:solidFill>
                                        <a:schemeClr val="tx1"/>
                                      </a:solidFill>
                                      <a:effectLst/>
                                      <a:latin typeface="Cambria Math"/>
                                      <a:ea typeface="+mn-ea"/>
                                      <a:cs typeface="+mn-cs"/>
                                    </a:rPr>
                                    <m:t>3</m:t>
                                  </m:r>
                                </m:den>
                              </m:f>
                            </m:oMath>
                          </a14:m>
                          <a:r>
                            <a:rPr lang="vi-VN" sz="1800" kern="1200" dirty="0">
                              <a:solidFill>
                                <a:schemeClr val="tx1"/>
                              </a:solidFill>
                              <a:effectLst/>
                              <a:latin typeface="+mn-lt"/>
                              <a:ea typeface="+mn-ea"/>
                              <a:cs typeface="+mn-cs"/>
                            </a:rPr>
                            <a:t> (</a:t>
                          </a:r>
                          <a:r>
                            <a:rPr lang="en-US" sz="1800" kern="1200" dirty="0">
                              <a:solidFill>
                                <a:schemeClr val="tx1"/>
                              </a:solidFill>
                              <a:effectLst/>
                              <a:latin typeface="Arial" panose="020B0604020202020204" pitchFamily="34" charset="0"/>
                              <a:ea typeface="+mn-ea"/>
                              <a:cs typeface="Arial" panose="020B0604020202020204" pitchFamily="34" charset="0"/>
                            </a:rPr>
                            <a:t>công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việc</a:t>
                          </a:r>
                          <a:r>
                            <a:rPr lang="vi-VN" sz="1800" kern="1200" dirty="0">
                              <a:solidFill>
                                <a:schemeClr val="tx1"/>
                              </a:solidFill>
                              <a:effectLst/>
                              <a:latin typeface="+mn-lt"/>
                              <a:ea typeface="+mn-ea"/>
                              <a:cs typeface="+mn-cs"/>
                            </a:rPr>
                            <a:t>)</a:t>
                          </a:r>
                          <a:r>
                            <a:rPr lang="en-US" sz="1800" kern="1200" dirty="0">
                              <a:solidFill>
                                <a:schemeClr val="tx1"/>
                              </a:solidFill>
                              <a:effectLst/>
                              <a:latin typeface="+mn-lt"/>
                              <a:ea typeface="+mn-ea"/>
                              <a:cs typeface="+mn-cs"/>
                            </a:rPr>
                            <a:t>.</a:t>
                          </a:r>
                        </a:p>
                        <a:p>
                          <a:pPr fontAlgn="base"/>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mn-cs"/>
                            </a:rPr>
                            <a:t>Công việc tổ 2 làm</a:t>
                          </a:r>
                          <a:r>
                            <a:rPr lang="en-US" sz="1800" kern="1200" dirty="0">
                              <a:solidFill>
                                <a:schemeClr val="tx1"/>
                              </a:solidFill>
                              <a:effectLst/>
                              <a:latin typeface="+mn-lt"/>
                              <a:ea typeface="+mn-ea"/>
                              <a:cs typeface="+mn-cs"/>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được</a:t>
                          </a:r>
                          <a:r>
                            <a:rPr lang="vi-VN" sz="1800" kern="1200" dirty="0">
                              <a:solidFill>
                                <a:schemeClr val="tx1"/>
                              </a:solidFill>
                              <a:effectLst/>
                              <a:latin typeface="+mn-lt"/>
                              <a:ea typeface="+mn-ea"/>
                              <a:cs typeface="+mn-cs"/>
                            </a:rPr>
                            <a:t> trong 10h là: </a:t>
                          </a:r>
                          <a:r>
                            <a:rPr lang="en-US" sz="1800" kern="1200" dirty="0">
                              <a:solidFill>
                                <a:schemeClr val="tx1"/>
                              </a:solidFill>
                              <a:effectLst/>
                              <a:latin typeface="+mn-lt"/>
                              <a:ea typeface="+mn-ea"/>
                              <a:cs typeface="+mn-cs"/>
                            </a:rPr>
                            <a:t>10 </a:t>
                          </a:r>
                          <a:r>
                            <a:rPr lang="vi-VN" sz="1800" kern="1200" dirty="0">
                              <a:solidFill>
                                <a:schemeClr val="tx1"/>
                              </a:solidFill>
                              <a:effectLst/>
                              <a:latin typeface="+mn-lt"/>
                              <a:ea typeface="+mn-ea"/>
                              <a:cs typeface="+mn-cs"/>
                            </a:rPr>
                            <a:t>.</a:t>
                          </a:r>
                          <a:r>
                            <a:rPr lang="en-US" sz="1800" kern="1200" dirty="0">
                              <a:solidFill>
                                <a:schemeClr val="tx1"/>
                              </a:solidFill>
                              <a:effectLst/>
                              <a:latin typeface="+mn-lt"/>
                              <a:ea typeface="+mn-ea"/>
                              <a:cs typeface="+mn-cs"/>
                            </a:rPr>
                            <a:t>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smtClean="0">
                                      <a:solidFill>
                                        <a:schemeClr val="tx1"/>
                                      </a:solidFill>
                                      <a:effectLst/>
                                      <a:latin typeface="Cambria Math"/>
                                      <a:ea typeface="+mn-ea"/>
                                      <a:cs typeface="+mn-cs"/>
                                    </a:rPr>
                                    <m:t>1</m:t>
                                  </m:r>
                                </m:num>
                                <m:den>
                                  <m:r>
                                    <a:rPr lang="vi-VN" sz="1800" i="1" kern="1200" smtClean="0">
                                      <a:solidFill>
                                        <a:schemeClr val="tx1"/>
                                      </a:solidFill>
                                      <a:effectLst/>
                                      <a:latin typeface="Cambria Math"/>
                                      <a:ea typeface="+mn-ea"/>
                                      <a:cs typeface="+mn-cs"/>
                                    </a:rPr>
                                    <m:t>𝑦</m:t>
                                  </m:r>
                                </m:den>
                              </m:f>
                              <m:r>
                                <a:rPr lang="en-US" sz="1800" b="0" i="0" kern="1200" smtClean="0">
                                  <a:solidFill>
                                    <a:schemeClr val="tx1"/>
                                  </a:solidFill>
                                  <a:effectLst/>
                                  <a:latin typeface="Cambria Math" panose="02040503050406030204" pitchFamily="18" charset="0"/>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smtClean="0">
                                      <a:solidFill>
                                        <a:schemeClr val="tx1"/>
                                      </a:solidFill>
                                      <a:effectLst/>
                                      <a:latin typeface="Cambria Math"/>
                                      <a:ea typeface="+mn-ea"/>
                                      <a:cs typeface="+mn-cs"/>
                                    </a:rPr>
                                    <m:t>10</m:t>
                                  </m:r>
                                </m:num>
                                <m:den>
                                  <m:r>
                                    <a:rPr lang="vi-VN" sz="1800" i="1" kern="1200" smtClean="0">
                                      <a:solidFill>
                                        <a:schemeClr val="tx1"/>
                                      </a:solidFill>
                                      <a:effectLst/>
                                      <a:latin typeface="Cambria Math"/>
                                      <a:ea typeface="+mn-ea"/>
                                      <a:cs typeface="+mn-cs"/>
                                    </a:rPr>
                                    <m:t>𝑦</m:t>
                                  </m:r>
                                </m:den>
                              </m:f>
                            </m:oMath>
                          </a14:m>
                          <a:r>
                            <a:rPr lang="vi-VN" sz="1800" kern="1200" dirty="0">
                              <a:solidFill>
                                <a:schemeClr val="tx1"/>
                              </a:solidFill>
                              <a:effectLst/>
                              <a:latin typeface="+mn-lt"/>
                              <a:ea typeface="+mn-ea"/>
                              <a:cs typeface="+mn-cs"/>
                            </a:rPr>
                            <a:t> (</a:t>
                          </a:r>
                          <a:r>
                            <a:rPr lang="en-US" sz="1800" kern="1200" dirty="0" err="1">
                              <a:solidFill>
                                <a:schemeClr val="tx1"/>
                              </a:solidFill>
                              <a:effectLst/>
                              <a:latin typeface="Arial" panose="020B0604020202020204" pitchFamily="34" charset="0"/>
                              <a:ea typeface="+mn-ea"/>
                              <a:cs typeface="Arial" panose="020B0604020202020204" pitchFamily="34" charset="0"/>
                            </a:rPr>
                            <a:t>công</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a:solidFill>
                                <a:schemeClr val="tx1"/>
                              </a:solidFill>
                              <a:effectLst/>
                              <a:latin typeface="Arial" panose="020B0604020202020204" pitchFamily="34" charset="0"/>
                              <a:ea typeface="+mn-ea"/>
                              <a:cs typeface="Arial" panose="020B0604020202020204" pitchFamily="34" charset="0"/>
                            </a:rPr>
                            <a:t>việc</a:t>
                          </a:r>
                          <a:r>
                            <a:rPr lang="vi-VN" sz="1800" kern="1200" dirty="0">
                              <a:solidFill>
                                <a:schemeClr val="tx1"/>
                              </a:solidFill>
                              <a:effectLst/>
                              <a:latin typeface="+mn-lt"/>
                              <a:ea typeface="+mn-ea"/>
                              <a:cs typeface="+mn-cs"/>
                            </a:rPr>
                            <a:t>)</a:t>
                          </a:r>
                          <a:r>
                            <a:rPr lang="en-US" sz="1800" kern="1200" dirty="0">
                              <a:solidFill>
                                <a:schemeClr val="tx1"/>
                              </a:solidFill>
                              <a:effectLst/>
                              <a:latin typeface="+mn-lt"/>
                              <a:ea typeface="+mn-ea"/>
                              <a:cs typeface="+mn-cs"/>
                            </a:rPr>
                            <a:t>.</a:t>
                          </a:r>
                        </a:p>
                        <a:p>
                          <a:pPr fontAlgn="base"/>
                          <a:r>
                            <a:rPr lang="en-US" sz="1800" kern="1200" dirty="0">
                              <a:solidFill>
                                <a:schemeClr val="tx1"/>
                              </a:solidFill>
                              <a:effectLst/>
                              <a:latin typeface="Arial" panose="020B0604020202020204" pitchFamily="34" charset="0"/>
                              <a:ea typeface="+mn-ea"/>
                              <a:cs typeface="Arial" panose="020B0604020202020204" pitchFamily="34" charset="0"/>
                            </a:rPr>
                            <a:t>+ 2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trong</a:t>
                          </a:r>
                          <a:r>
                            <a:rPr lang="en-US" sz="1800" kern="1200" dirty="0">
                              <a:solidFill>
                                <a:schemeClr val="tx1"/>
                              </a:solidFill>
                              <a:effectLst/>
                              <a:latin typeface="Arial" panose="020B0604020202020204" pitchFamily="34" charset="0"/>
                              <a:ea typeface="+mn-ea"/>
                              <a:cs typeface="Arial" panose="020B0604020202020204" pitchFamily="34" charset="0"/>
                            </a:rPr>
                            <a:t> 4 </a:t>
                          </a:r>
                          <a:r>
                            <a:rPr lang="en-US" sz="1800" kern="1200" dirty="0" err="1">
                              <a:solidFill>
                                <a:schemeClr val="tx1"/>
                              </a:solidFill>
                              <a:effectLst/>
                              <a:latin typeface="Arial" panose="020B0604020202020204" pitchFamily="34" charset="0"/>
                              <a:ea typeface="+mn-ea"/>
                              <a:cs typeface="Arial" panose="020B0604020202020204" pitchFamily="34" charset="0"/>
                            </a:rPr>
                            <a:t>giờ</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và</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2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tiếp</a:t>
                          </a:r>
                          <a:r>
                            <a:rPr lang="en-US" sz="1800" kern="1200" dirty="0">
                              <a:solidFill>
                                <a:schemeClr val="tx1"/>
                              </a:solidFill>
                              <a:effectLst/>
                              <a:latin typeface="Arial" panose="020B0604020202020204" pitchFamily="34" charset="0"/>
                              <a:ea typeface="+mn-ea"/>
                              <a:cs typeface="Arial" panose="020B0604020202020204" pitchFamily="34" charset="0"/>
                            </a:rPr>
                            <a:t> 10h </a:t>
                          </a:r>
                          <a:r>
                            <a:rPr lang="en-US" sz="1800" kern="1200" dirty="0" err="1">
                              <a:solidFill>
                                <a:schemeClr val="tx1"/>
                              </a:solidFill>
                              <a:effectLst/>
                              <a:latin typeface="Arial" panose="020B0604020202020204" pitchFamily="34" charset="0"/>
                              <a:ea typeface="+mn-ea"/>
                              <a:cs typeface="Arial" panose="020B0604020202020204" pitchFamily="34" charset="0"/>
                            </a:rPr>
                            <a:t>thì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xong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việc</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nên</a:t>
                          </a:r>
                          <a:r>
                            <a:rPr lang="en-US" sz="1800" kern="1200" dirty="0">
                              <a:solidFill>
                                <a:schemeClr val="tx1"/>
                              </a:solidFill>
                              <a:effectLst/>
                              <a:latin typeface="Arial" panose="020B0604020202020204" pitchFamily="34" charset="0"/>
                              <a:ea typeface="+mn-ea"/>
                              <a:cs typeface="Arial" panose="020B0604020202020204" pitchFamily="34" charset="0"/>
                            </a:rPr>
                            <a:t> ta</a:t>
                          </a:r>
                          <a:r>
                            <a:rPr lang="vi-VN" sz="1800" kern="1200" dirty="0">
                              <a:solidFill>
                                <a:schemeClr val="tx1"/>
                              </a:solidFill>
                              <a:effectLst/>
                              <a:latin typeface="Arial" panose="020B0604020202020204" pitchFamily="34" charset="0"/>
                              <a:ea typeface="+mn-ea"/>
                              <a:cs typeface="Arial" panose="020B0604020202020204" pitchFamily="34" charset="0"/>
                            </a:rPr>
                            <a:t> </a:t>
                          </a:r>
                          <a:r>
                            <a:rPr lang="vi-VN" sz="1800" kern="1200" dirty="0">
                              <a:solidFill>
                                <a:schemeClr val="tx1"/>
                              </a:solidFill>
                              <a:effectLst/>
                              <a:latin typeface="+mn-lt"/>
                              <a:ea typeface="+mn-ea"/>
                              <a:cs typeface="+mn-cs"/>
                            </a:rPr>
                            <a:t>có phương trình: </a:t>
                          </a:r>
                          <a14:m>
                            <m:oMath xmlns:m="http://schemas.openxmlformats.org/officeDocument/2006/math">
                              <m:f>
                                <m:fPr>
                                  <m:ctrlPr>
                                    <a:rPr lang="en-US" sz="1800" i="1" kern="1200">
                                      <a:solidFill>
                                        <a:schemeClr val="tx1"/>
                                      </a:solidFill>
                                      <a:effectLst/>
                                      <a:latin typeface="Cambria Math" panose="02040503050406030204" pitchFamily="18" charset="0"/>
                                      <a:ea typeface="+mn-ea"/>
                                      <a:cs typeface="+mn-cs"/>
                                    </a:rPr>
                                  </m:ctrlPr>
                                </m:fPr>
                                <m:num>
                                  <m:r>
                                    <a:rPr lang="vi-VN" sz="1800" i="1" kern="1200" smtClean="0">
                                      <a:solidFill>
                                        <a:schemeClr val="tx1"/>
                                      </a:solidFill>
                                      <a:effectLst/>
                                      <a:latin typeface="Cambria Math"/>
                                      <a:ea typeface="+mn-ea"/>
                                      <a:cs typeface="+mn-cs"/>
                                    </a:rPr>
                                    <m:t>1</m:t>
                                  </m:r>
                                </m:num>
                                <m:den>
                                  <m:r>
                                    <a:rPr lang="vi-VN" sz="1800" i="1" kern="1200" smtClean="0">
                                      <a:solidFill>
                                        <a:schemeClr val="tx1"/>
                                      </a:solidFill>
                                      <a:effectLst/>
                                      <a:latin typeface="Cambria Math"/>
                                      <a:ea typeface="+mn-ea"/>
                                      <a:cs typeface="+mn-cs"/>
                                    </a:rPr>
                                    <m:t>3</m:t>
                                  </m:r>
                                </m:den>
                              </m:f>
                              <m:r>
                                <a:rPr lang="vi-VN" sz="1800" i="1" kern="1200" smtClean="0">
                                  <a:solidFill>
                                    <a:schemeClr val="tx1"/>
                                  </a:solidFill>
                                  <a:effectLst/>
                                  <a:latin typeface="Cambria Math"/>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smtClean="0">
                                      <a:solidFill>
                                        <a:schemeClr val="tx1"/>
                                      </a:solidFill>
                                      <a:effectLst/>
                                      <a:latin typeface="Cambria Math"/>
                                      <a:ea typeface="+mn-ea"/>
                                      <a:cs typeface="+mn-cs"/>
                                    </a:rPr>
                                    <m:t>10</m:t>
                                  </m:r>
                                </m:num>
                                <m:den>
                                  <m:r>
                                    <a:rPr lang="vi-VN" sz="1800" i="1" kern="1200" smtClean="0">
                                      <a:solidFill>
                                        <a:schemeClr val="tx1"/>
                                      </a:solidFill>
                                      <a:effectLst/>
                                      <a:latin typeface="Cambria Math"/>
                                      <a:ea typeface="+mn-ea"/>
                                      <a:cs typeface="+mn-cs"/>
                                    </a:rPr>
                                    <m:t>𝑦</m:t>
                                  </m:r>
                                </m:den>
                              </m:f>
                              <m:r>
                                <a:rPr lang="vi-VN" sz="1800" i="1" kern="1200" smtClean="0">
                                  <a:solidFill>
                                    <a:schemeClr val="tx1"/>
                                  </a:solidFill>
                                  <a:effectLst/>
                                  <a:latin typeface="Cambria Math"/>
                                  <a:ea typeface="+mn-ea"/>
                                  <a:cs typeface="+mn-cs"/>
                                </a:rPr>
                                <m:t>=1</m:t>
                              </m:r>
                            </m:oMath>
                          </a14:m>
                          <a:endParaRPr lang="en-US" sz="1800" kern="1200" dirty="0">
                            <a:solidFill>
                              <a:schemeClr val="tx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1885122884"/>
                      </a:ext>
                    </a:extLst>
                  </a:tr>
                  <a:tr h="828751">
                    <a:tc>
                      <a:txBody>
                        <a:bodyPr/>
                        <a:lstStyle/>
                        <a:p>
                          <a:pPr fontAlgn="base"/>
                          <a:r>
                            <a:rPr lang="vi-VN" sz="1800" kern="1200" dirty="0">
                              <a:solidFill>
                                <a:schemeClr val="tx1"/>
                              </a:solidFill>
                              <a:effectLst/>
                              <a:latin typeface="+mn-lt"/>
                              <a:ea typeface="+mn-ea"/>
                              <a:cs typeface="+mn-cs"/>
                            </a:rPr>
                            <a:t>+ Giải hệ phương trình</a:t>
                          </a:r>
                          <a:r>
                            <a:rPr lang="en-US" sz="1800" kern="1200" dirty="0">
                              <a:solidFill>
                                <a:schemeClr val="tx1"/>
                              </a:solidFill>
                              <a:effectLst/>
                              <a:latin typeface="+mn-lt"/>
                              <a:ea typeface="+mn-ea"/>
                              <a:cs typeface="+mn-cs"/>
                            </a:rPr>
                            <a:t>: </a:t>
                          </a:r>
                          <a14:m>
                            <m:oMath xmlns:m="http://schemas.openxmlformats.org/officeDocument/2006/math">
                              <m:d>
                                <m:dPr>
                                  <m:begChr m:val="{"/>
                                  <m:endChr m:val=""/>
                                  <m:ctrlPr>
                                    <a:rPr lang="en-US" sz="1800" i="1" kern="1200" smtClean="0">
                                      <a:solidFill>
                                        <a:schemeClr val="tx1"/>
                                      </a:solidFill>
                                      <a:effectLst/>
                                      <a:latin typeface="Cambria Math" panose="02040503050406030204" pitchFamily="18" charset="0"/>
                                      <a:ea typeface="+mn-ea"/>
                                      <a:cs typeface="+mn-cs"/>
                                    </a:rPr>
                                  </m:ctrlPr>
                                </m:dPr>
                                <m:e>
                                  <m:eqArr>
                                    <m:eqArrPr>
                                      <m:ctrlPr>
                                        <a:rPr lang="en-US" sz="1800" i="1" kern="1200">
                                          <a:solidFill>
                                            <a:schemeClr val="tx1"/>
                                          </a:solidFill>
                                          <a:effectLst/>
                                          <a:latin typeface="Cambria Math" panose="02040503050406030204" pitchFamily="18" charset="0"/>
                                          <a:ea typeface="+mn-ea"/>
                                          <a:cs typeface="+mn-cs"/>
                                        </a:rPr>
                                      </m:ctrlPr>
                                    </m:eqArrPr>
                                    <m:e>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panose="02040503050406030204" pitchFamily="18" charset="0"/>
                                              <a:ea typeface="+mn-ea"/>
                                              <a:cs typeface="+mn-cs"/>
                                            </a:rPr>
                                            <m:t>1</m:t>
                                          </m:r>
                                        </m:num>
                                        <m:den>
                                          <m:r>
                                            <a:rPr lang="vi-VN" sz="1800" i="1" kern="1200">
                                              <a:solidFill>
                                                <a:schemeClr val="tx1"/>
                                              </a:solidFill>
                                              <a:effectLst/>
                                              <a:latin typeface="Cambria Math" panose="02040503050406030204" pitchFamily="18" charset="0"/>
                                              <a:ea typeface="+mn-ea"/>
                                              <a:cs typeface="+mn-cs"/>
                                            </a:rPr>
                                            <m:t>𝑥</m:t>
                                          </m:r>
                                        </m:den>
                                      </m:f>
                                      <m:r>
                                        <a:rPr lang="vi-VN" sz="1800" i="1" kern="1200">
                                          <a:solidFill>
                                            <a:schemeClr val="tx1"/>
                                          </a:solidFill>
                                          <a:effectLst/>
                                          <a:latin typeface="Cambria Math" panose="02040503050406030204" pitchFamily="18" charset="0"/>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panose="02040503050406030204" pitchFamily="18" charset="0"/>
                                              <a:ea typeface="+mn-ea"/>
                                              <a:cs typeface="+mn-cs"/>
                                            </a:rPr>
                                            <m:t>1</m:t>
                                          </m:r>
                                        </m:num>
                                        <m:den>
                                          <m:r>
                                            <a:rPr lang="vi-VN" sz="1800" i="1" kern="1200">
                                              <a:solidFill>
                                                <a:schemeClr val="tx1"/>
                                              </a:solidFill>
                                              <a:effectLst/>
                                              <a:latin typeface="Cambria Math" panose="02040503050406030204" pitchFamily="18" charset="0"/>
                                              <a:ea typeface="+mn-ea"/>
                                              <a:cs typeface="+mn-cs"/>
                                            </a:rPr>
                                            <m:t>𝑦</m:t>
                                          </m:r>
                                        </m:den>
                                      </m:f>
                                      <m:r>
                                        <a:rPr lang="vi-VN" sz="1800" i="1" kern="1200">
                                          <a:solidFill>
                                            <a:schemeClr val="tx1"/>
                                          </a:solidFill>
                                          <a:effectLst/>
                                          <a:latin typeface="Cambria Math" panose="02040503050406030204" pitchFamily="18" charset="0"/>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panose="02040503050406030204" pitchFamily="18" charset="0"/>
                                              <a:ea typeface="+mn-ea"/>
                                              <a:cs typeface="+mn-cs"/>
                                            </a:rPr>
                                            <m:t>1</m:t>
                                          </m:r>
                                        </m:num>
                                        <m:den>
                                          <m:r>
                                            <a:rPr lang="vi-VN" sz="1800" i="1" kern="1200">
                                              <a:solidFill>
                                                <a:schemeClr val="tx1"/>
                                              </a:solidFill>
                                              <a:effectLst/>
                                              <a:latin typeface="Cambria Math" panose="02040503050406030204" pitchFamily="18" charset="0"/>
                                              <a:ea typeface="+mn-ea"/>
                                              <a:cs typeface="+mn-cs"/>
                                            </a:rPr>
                                            <m:t>12</m:t>
                                          </m:r>
                                        </m:den>
                                      </m:f>
                                    </m:e>
                                    <m:e>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panose="02040503050406030204" pitchFamily="18" charset="0"/>
                                              <a:ea typeface="+mn-ea"/>
                                              <a:cs typeface="+mn-cs"/>
                                            </a:rPr>
                                            <m:t>1</m:t>
                                          </m:r>
                                        </m:num>
                                        <m:den>
                                          <m:r>
                                            <a:rPr lang="vi-VN" sz="1800" i="1" kern="1200">
                                              <a:solidFill>
                                                <a:schemeClr val="tx1"/>
                                              </a:solidFill>
                                              <a:effectLst/>
                                              <a:latin typeface="Cambria Math" panose="02040503050406030204" pitchFamily="18" charset="0"/>
                                              <a:ea typeface="+mn-ea"/>
                                              <a:cs typeface="+mn-cs"/>
                                            </a:rPr>
                                            <m:t>3</m:t>
                                          </m:r>
                                        </m:den>
                                      </m:f>
                                      <m:r>
                                        <a:rPr lang="vi-VN" sz="1800" i="1" kern="1200">
                                          <a:solidFill>
                                            <a:schemeClr val="tx1"/>
                                          </a:solidFill>
                                          <a:effectLst/>
                                          <a:latin typeface="Cambria Math" panose="02040503050406030204" pitchFamily="18" charset="0"/>
                                          <a:ea typeface="+mn-ea"/>
                                          <a:cs typeface="+mn-cs"/>
                                        </a:rPr>
                                        <m:t>+</m:t>
                                      </m:r>
                                      <m:f>
                                        <m:fPr>
                                          <m:ctrlPr>
                                            <a:rPr lang="en-US" sz="1800" i="1" kern="1200">
                                              <a:solidFill>
                                                <a:schemeClr val="tx1"/>
                                              </a:solidFill>
                                              <a:effectLst/>
                                              <a:latin typeface="Cambria Math" panose="02040503050406030204" pitchFamily="18" charset="0"/>
                                              <a:ea typeface="+mn-ea"/>
                                              <a:cs typeface="+mn-cs"/>
                                            </a:rPr>
                                          </m:ctrlPr>
                                        </m:fPr>
                                        <m:num>
                                          <m:r>
                                            <a:rPr lang="vi-VN" sz="1800" i="1" kern="1200">
                                              <a:solidFill>
                                                <a:schemeClr val="tx1"/>
                                              </a:solidFill>
                                              <a:effectLst/>
                                              <a:latin typeface="Cambria Math" panose="02040503050406030204" pitchFamily="18" charset="0"/>
                                              <a:ea typeface="+mn-ea"/>
                                              <a:cs typeface="+mn-cs"/>
                                            </a:rPr>
                                            <m:t>10</m:t>
                                          </m:r>
                                        </m:num>
                                        <m:den>
                                          <m:r>
                                            <a:rPr lang="vi-VN" sz="1800" i="1" kern="1200">
                                              <a:solidFill>
                                                <a:schemeClr val="tx1"/>
                                              </a:solidFill>
                                              <a:effectLst/>
                                              <a:latin typeface="Cambria Math" panose="02040503050406030204" pitchFamily="18" charset="0"/>
                                              <a:ea typeface="+mn-ea"/>
                                              <a:cs typeface="+mn-cs"/>
                                            </a:rPr>
                                            <m:t>𝑦</m:t>
                                          </m:r>
                                        </m:den>
                                      </m:f>
                                      <m:r>
                                        <a:rPr lang="vi-VN" sz="1800" i="1" kern="1200">
                                          <a:solidFill>
                                            <a:schemeClr val="tx1"/>
                                          </a:solidFill>
                                          <a:effectLst/>
                                          <a:latin typeface="Cambria Math" panose="02040503050406030204" pitchFamily="18" charset="0"/>
                                          <a:ea typeface="+mn-ea"/>
                                          <a:cs typeface="+mn-cs"/>
                                        </a:rPr>
                                        <m:t>=1</m:t>
                                      </m:r>
                                    </m:e>
                                  </m:eqArr>
                                </m:e>
                              </m:d>
                            </m:oMath>
                          </a14:m>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mn-cs"/>
                              <a:sym typeface="Wingdings" panose="05000000000000000000" pitchFamily="2" charset="2"/>
                            </a:rPr>
                            <a:t></a:t>
                          </a:r>
                          <a:r>
                            <a:rPr lang="vi-VN" sz="1800" kern="1200" dirty="0">
                              <a:solidFill>
                                <a:schemeClr val="tx1"/>
                              </a:solidFill>
                              <a:effectLst/>
                              <a:latin typeface="+mn-lt"/>
                              <a:ea typeface="+mn-ea"/>
                              <a:cs typeface="+mn-cs"/>
                            </a:rPr>
                            <a:t> </a:t>
                          </a:r>
                          <a14:m>
                            <m:oMath xmlns:m="http://schemas.openxmlformats.org/officeDocument/2006/math">
                              <m:d>
                                <m:dPr>
                                  <m:begChr m:val="{"/>
                                  <m:endChr m:val=""/>
                                  <m:ctrlPr>
                                    <a:rPr lang="en-US" sz="1800" i="1" kern="1200">
                                      <a:solidFill>
                                        <a:schemeClr val="tx1"/>
                                      </a:solidFill>
                                      <a:effectLst/>
                                      <a:latin typeface="Cambria Math" panose="02040503050406030204" pitchFamily="18" charset="0"/>
                                      <a:ea typeface="+mn-ea"/>
                                      <a:cs typeface="+mn-cs"/>
                                    </a:rPr>
                                  </m:ctrlPr>
                                </m:dPr>
                                <m:e>
                                  <m:eqArr>
                                    <m:eqArrPr>
                                      <m:ctrlPr>
                                        <a:rPr lang="en-US" sz="1800" i="1" kern="1200">
                                          <a:solidFill>
                                            <a:schemeClr val="tx1"/>
                                          </a:solidFill>
                                          <a:effectLst/>
                                          <a:latin typeface="Cambria Math" panose="02040503050406030204" pitchFamily="18" charset="0"/>
                                          <a:ea typeface="+mn-ea"/>
                                          <a:cs typeface="+mn-cs"/>
                                        </a:rPr>
                                      </m:ctrlPr>
                                    </m:eqArrPr>
                                    <m:e>
                                      <m:r>
                                        <a:rPr lang="vi-VN" sz="1800" i="1" kern="1200">
                                          <a:solidFill>
                                            <a:schemeClr val="tx1"/>
                                          </a:solidFill>
                                          <a:effectLst/>
                                          <a:latin typeface="Cambria Math" panose="02040503050406030204" pitchFamily="18" charset="0"/>
                                          <a:ea typeface="+mn-ea"/>
                                          <a:cs typeface="+mn-cs"/>
                                        </a:rPr>
                                        <m:t>𝑥</m:t>
                                      </m:r>
                                      <m:r>
                                        <a:rPr lang="vi-VN" sz="1800" i="1" kern="1200">
                                          <a:solidFill>
                                            <a:schemeClr val="tx1"/>
                                          </a:solidFill>
                                          <a:effectLst/>
                                          <a:latin typeface="Cambria Math" panose="02040503050406030204" pitchFamily="18" charset="0"/>
                                          <a:ea typeface="+mn-ea"/>
                                          <a:cs typeface="+mn-cs"/>
                                        </a:rPr>
                                        <m:t>=60</m:t>
                                      </m:r>
                                    </m:e>
                                    <m:e>
                                      <m:r>
                                        <a:rPr lang="vi-VN" sz="1800" i="1" kern="1200">
                                          <a:solidFill>
                                            <a:schemeClr val="tx1"/>
                                          </a:solidFill>
                                          <a:effectLst/>
                                          <a:latin typeface="Cambria Math" panose="02040503050406030204" pitchFamily="18" charset="0"/>
                                          <a:ea typeface="+mn-ea"/>
                                          <a:cs typeface="+mn-cs"/>
                                        </a:rPr>
                                        <m:t>𝑦</m:t>
                                      </m:r>
                                      <m:r>
                                        <a:rPr lang="vi-VN" sz="1800" i="1" kern="1200">
                                          <a:solidFill>
                                            <a:schemeClr val="tx1"/>
                                          </a:solidFill>
                                          <a:effectLst/>
                                          <a:latin typeface="Cambria Math" panose="02040503050406030204" pitchFamily="18" charset="0"/>
                                          <a:ea typeface="+mn-ea"/>
                                          <a:cs typeface="+mn-cs"/>
                                        </a:rPr>
                                        <m:t>=15</m:t>
                                      </m:r>
                                    </m:e>
                                  </m:eqArr>
                                </m:e>
                              </m:d>
                            </m:oMath>
                          </a14:m>
                          <a:r>
                            <a:rPr lang="en-US" sz="1800" kern="1200" dirty="0">
                              <a:solidFill>
                                <a:schemeClr val="tx1"/>
                              </a:solidFill>
                              <a:effectLst/>
                              <a:latin typeface="+mn-lt"/>
                              <a:ea typeface="+mn-ea"/>
                              <a:cs typeface="+mn-cs"/>
                            </a:rPr>
                            <a:t>  </a:t>
                          </a:r>
                          <a:r>
                            <a:rPr lang="en-US" sz="1800" kern="1200" dirty="0">
                              <a:solidFill>
                                <a:schemeClr val="tx1"/>
                              </a:solidFill>
                              <a:effectLst/>
                              <a:latin typeface="Arial" panose="020B0604020202020204" pitchFamily="34" charset="0"/>
                              <a:ea typeface="+mn-ea"/>
                              <a:cs typeface="Arial" panose="020B0604020202020204" pitchFamily="34" charset="0"/>
                            </a:rPr>
                            <a:t>(</a:t>
                          </a:r>
                          <a:r>
                            <a:rPr lang="en-US" sz="1800" kern="1200" dirty="0" err="1">
                              <a:solidFill>
                                <a:schemeClr val="tx1"/>
                              </a:solidFill>
                              <a:effectLst/>
                              <a:latin typeface="Arial" panose="020B0604020202020204" pitchFamily="34" charset="0"/>
                              <a:ea typeface="+mn-ea"/>
                              <a:cs typeface="Arial" panose="020B0604020202020204" pitchFamily="34" charset="0"/>
                            </a:rPr>
                            <a:t>thoả</a:t>
                          </a:r>
                          <a:r>
                            <a:rPr lang="en-US" sz="1800" kern="1200" baseline="0" dirty="0">
                              <a:solidFill>
                                <a:schemeClr val="tx1"/>
                              </a:solidFill>
                              <a:effectLst/>
                              <a:latin typeface="Arial" panose="020B0604020202020204" pitchFamily="34" charset="0"/>
                              <a:ea typeface="+mn-ea"/>
                              <a:cs typeface="Arial" panose="020B0604020202020204" pitchFamily="34" charset="0"/>
                            </a:rPr>
                            <a:t> </a:t>
                          </a:r>
                          <a:r>
                            <a:rPr lang="en-US" sz="1800" kern="1200" baseline="0" dirty="0" err="1" smtClean="0">
                              <a:solidFill>
                                <a:schemeClr val="tx1"/>
                              </a:solidFill>
                              <a:effectLst/>
                              <a:latin typeface="Arial" panose="020B0604020202020204" pitchFamily="34" charset="0"/>
                              <a:ea typeface="+mn-ea"/>
                              <a:cs typeface="Arial" panose="020B0604020202020204" pitchFamily="34" charset="0"/>
                            </a:rPr>
                            <a:t>mãn</a:t>
                          </a:r>
                          <a:r>
                            <a:rPr lang="en-US" sz="1800" kern="1200" baseline="0" dirty="0">
                              <a:solidFill>
                                <a:schemeClr val="tx1"/>
                              </a:solidFill>
                              <a:effectLst/>
                              <a:latin typeface="Arial" panose="020B0604020202020204" pitchFamily="34" charset="0"/>
                              <a:ea typeface="+mn-ea"/>
                              <a:cs typeface="Arial" panose="020B0604020202020204" pitchFamily="34" charset="0"/>
                            </a:rPr>
                            <a:t>)</a:t>
                          </a:r>
                          <a:endParaRPr lang="en-US" sz="1800" kern="1200" dirty="0">
                            <a:solidFill>
                              <a:schemeClr val="tx1"/>
                            </a:solidFill>
                            <a:effectLst/>
                            <a:latin typeface="Arial" panose="020B0604020202020204" pitchFamily="34" charset="0"/>
                            <a:ea typeface="+mn-ea"/>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0,5</a:t>
                          </a:r>
                        </a:p>
                      </a:txBody>
                      <a:tcPr anchor="ctr"/>
                    </a:tc>
                    <a:extLst>
                      <a:ext uri="{0D108BD9-81ED-4DB2-BD59-A6C34878D82A}">
                        <a16:rowId xmlns="" xmlns:a16="http://schemas.microsoft.com/office/drawing/2014/main" val="787202686"/>
                      </a:ext>
                    </a:extLst>
                  </a:tr>
                  <a:tr h="0">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Vậy</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I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riêng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trong</a:t>
                          </a:r>
                          <a:r>
                            <a:rPr lang="en-US" sz="1800" kern="1200" dirty="0">
                              <a:solidFill>
                                <a:schemeClr val="tx1"/>
                              </a:solidFill>
                              <a:effectLst/>
                              <a:latin typeface="Arial" panose="020B0604020202020204" pitchFamily="34" charset="0"/>
                              <a:ea typeface="+mn-ea"/>
                              <a:cs typeface="Arial" panose="020B0604020202020204" pitchFamily="34" charset="0"/>
                            </a:rPr>
                            <a:t> 60 </a:t>
                          </a:r>
                          <a:r>
                            <a:rPr lang="en-US" sz="1800" kern="1200" dirty="0" err="1">
                              <a:solidFill>
                                <a:schemeClr val="tx1"/>
                              </a:solidFill>
                              <a:effectLst/>
                              <a:latin typeface="Arial" panose="020B0604020202020204" pitchFamily="34" charset="0"/>
                              <a:ea typeface="+mn-ea"/>
                              <a:cs typeface="Arial" panose="020B0604020202020204" pitchFamily="34" charset="0"/>
                            </a:rPr>
                            <a:t>giờ</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thì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xong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việc</a:t>
                          </a:r>
                          <a:r>
                            <a:rPr lang="en-US" sz="1800" kern="1200" dirty="0">
                              <a:solidFill>
                                <a:schemeClr val="tx1"/>
                              </a:solidFill>
                              <a:effectLst/>
                              <a:latin typeface="Arial" panose="020B0604020202020204" pitchFamily="34" charset="0"/>
                              <a:ea typeface="+mn-ea"/>
                              <a:cs typeface="Arial" panose="020B0604020202020204" pitchFamily="34" charset="0"/>
                            </a:rPr>
                            <a:t>.</a:t>
                          </a:r>
                        </a:p>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II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riêng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trong</a:t>
                          </a:r>
                          <a:r>
                            <a:rPr lang="en-US" sz="1800" kern="1200" dirty="0">
                              <a:solidFill>
                                <a:schemeClr val="tx1"/>
                              </a:solidFill>
                              <a:effectLst/>
                              <a:latin typeface="Arial" panose="020B0604020202020204" pitchFamily="34" charset="0"/>
                              <a:ea typeface="+mn-ea"/>
                              <a:cs typeface="Arial" panose="020B0604020202020204" pitchFamily="34" charset="0"/>
                            </a:rPr>
                            <a:t> 15 </a:t>
                          </a:r>
                          <a:r>
                            <a:rPr lang="en-US" sz="1800" kern="1200" dirty="0" err="1">
                              <a:solidFill>
                                <a:schemeClr val="tx1"/>
                              </a:solidFill>
                              <a:effectLst/>
                              <a:latin typeface="Arial" panose="020B0604020202020204" pitchFamily="34" charset="0"/>
                              <a:ea typeface="+mn-ea"/>
                              <a:cs typeface="Arial" panose="020B0604020202020204" pitchFamily="34" charset="0"/>
                            </a:rPr>
                            <a:t>giờ</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thì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xong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việc</a:t>
                          </a:r>
                          <a:r>
                            <a:rPr lang="en-US" sz="1800" kern="1200" dirty="0">
                              <a:solidFill>
                                <a:schemeClr val="tx1"/>
                              </a:solidFill>
                              <a:effectLst/>
                              <a:latin typeface="Arial" panose="020B0604020202020204" pitchFamily="34" charset="0"/>
                              <a:ea typeface="+mn-ea"/>
                              <a:cs typeface="Arial" panose="020B060402020202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val="312516109"/>
                      </a:ext>
                    </a:extLst>
                  </a:tr>
                </a:tbl>
              </a:graphicData>
            </a:graphic>
          </p:graphicFrame>
        </mc:Choice>
        <mc:Fallback xmlns="">
          <p:graphicFrame>
            <p:nvGraphicFramePr>
              <p:cNvPr id="2" name="Table 2">
                <a:extLst>
                  <a:ext uri="{FF2B5EF4-FFF2-40B4-BE49-F238E27FC236}">
                    <a16:creationId xmlns="" xmlns:a16="http://schemas.microsoft.com/office/drawing/2014/main" xmlns:a14="http://schemas.microsoft.com/office/drawing/2010/main" id="{04FE10CD-4268-BF37-F538-6F9A05DDB932}"/>
                  </a:ext>
                </a:extLst>
              </p:cNvPr>
              <p:cNvGraphicFramePr>
                <a:graphicFrameLocks noGrp="1"/>
              </p:cNvGraphicFramePr>
              <p:nvPr>
                <p:extLst>
                  <p:ext uri="{D42A27DB-BD31-4B8C-83A1-F6EECF244321}">
                    <p14:modId xmlns:p14="http://schemas.microsoft.com/office/powerpoint/2010/main" val="2761315161"/>
                  </p:ext>
                </p:extLst>
              </p:nvPr>
            </p:nvGraphicFramePr>
            <p:xfrm>
              <a:off x="1524007" y="598714"/>
              <a:ext cx="10080164" cy="5499482"/>
            </p:xfrm>
            <a:graphic>
              <a:graphicData uri="http://schemas.openxmlformats.org/drawingml/2006/table">
                <a:tbl>
                  <a:tblPr firstRow="1" bandRow="1">
                    <a:tableStyleId>{5940675A-B579-460E-94D1-54222C63F5DA}</a:tableStyleId>
                  </a:tblPr>
                  <a:tblGrid>
                    <a:gridCol w="9296393">
                      <a:extLst>
                        <a:ext uri="{9D8B030D-6E8A-4147-A177-3AD203B41FA5}">
                          <a16:colId xmlns="" xmlns:a16="http://schemas.microsoft.com/office/drawing/2014/main" xmlns:a14="http://schemas.microsoft.com/office/drawing/2010/main" val="20939131"/>
                        </a:ext>
                      </a:extLst>
                    </a:gridCol>
                    <a:gridCol w="783771">
                      <a:extLst>
                        <a:ext uri="{9D8B030D-6E8A-4147-A177-3AD203B41FA5}">
                          <a16:colId xmlns="" xmlns:a16="http://schemas.microsoft.com/office/drawing/2014/main" xmlns:a14="http://schemas.microsoft.com/office/drawing/2010/main" val="2192423833"/>
                        </a:ext>
                      </a:extLst>
                    </a:gridCol>
                  </a:tblGrid>
                  <a:tr h="365760">
                    <a:tc>
                      <a:txBody>
                        <a:bodyPr/>
                        <a:lstStyle/>
                        <a:p>
                          <a:pPr algn="ctr">
                            <a:lnSpc>
                              <a:spcPct val="100000"/>
                            </a:lnSpc>
                          </a:pPr>
                          <a:r>
                            <a:rPr lang="en-US" sz="1800" b="0" dirty="0" err="1">
                              <a:ln>
                                <a:solidFill>
                                  <a:schemeClr val="tx1"/>
                                </a:solidFill>
                              </a:ln>
                              <a:solidFill>
                                <a:schemeClr val="tx1"/>
                              </a:solidFill>
                              <a:latin typeface="Arial" panose="020B0604020202020204" pitchFamily="34" charset="0"/>
                              <a:cs typeface="Arial" panose="020B0604020202020204" pitchFamily="34" charset="0"/>
                            </a:rPr>
                            <a:t>Đáp</a:t>
                          </a:r>
                          <a:r>
                            <a:rPr lang="en-US" sz="1800" b="0" dirty="0">
                              <a:ln>
                                <a:solidFill>
                                  <a:schemeClr val="tx1"/>
                                </a:solidFill>
                              </a:ln>
                              <a:solidFill>
                                <a:schemeClr val="tx1"/>
                              </a:solidFill>
                              <a:latin typeface="Arial" panose="020B0604020202020204" pitchFamily="34" charset="0"/>
                              <a:cs typeface="Arial" panose="020B0604020202020204" pitchFamily="34" charset="0"/>
                            </a:rPr>
                            <a:t> </a:t>
                          </a:r>
                          <a:r>
                            <a:rPr lang="en-US" sz="1800" b="0" dirty="0" err="1">
                              <a:ln>
                                <a:solidFill>
                                  <a:schemeClr val="tx1"/>
                                </a:solidFill>
                              </a:ln>
                              <a:solidFill>
                                <a:schemeClr val="tx1"/>
                              </a:solidFill>
                              <a:latin typeface="Arial" panose="020B0604020202020204" pitchFamily="34" charset="0"/>
                              <a:cs typeface="Arial" panose="020B0604020202020204" pitchFamily="34" charset="0"/>
                            </a:rPr>
                            <a:t>án</a:t>
                          </a:r>
                          <a:endParaRPr lang="en-US" sz="1800" b="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tc>
                      <a:txBody>
                        <a:bodyPr/>
                        <a:lstStyle/>
                        <a:p>
                          <a:pPr algn="ctr">
                            <a:lnSpc>
                              <a:spcPct val="100000"/>
                            </a:lnSpc>
                          </a:pPr>
                          <a:r>
                            <a:rPr lang="en-US" sz="1800" dirty="0" err="1">
                              <a:ln>
                                <a:solidFill>
                                  <a:schemeClr val="tx1"/>
                                </a:solidFill>
                              </a:ln>
                              <a:solidFill>
                                <a:schemeClr val="tx1"/>
                              </a:solidFill>
                              <a:latin typeface="Arial" panose="020B0604020202020204" pitchFamily="34" charset="0"/>
                              <a:cs typeface="Arial" panose="020B0604020202020204" pitchFamily="34" charset="0"/>
                            </a:rPr>
                            <a:t>Điểm</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xmlns:a14="http://schemas.microsoft.com/office/drawing/2010/main" val="2766372672"/>
                      </a:ext>
                    </a:extLst>
                  </a:tr>
                  <a:tr h="365760">
                    <a:tc>
                      <a:txBody>
                        <a:bodyPr/>
                        <a:lstStyle/>
                        <a:p>
                          <a:pPr marL="0" indent="0" algn="l">
                            <a:lnSpc>
                              <a:spcPct val="100000"/>
                            </a:lnSpc>
                            <a:buFont typeface="Arial" panose="020B0604020202020204" pitchFamily="34" charset="0"/>
                            <a:buNone/>
                          </a:pPr>
                          <a:r>
                            <a:rPr lang="en-US" sz="1800" kern="1200" dirty="0">
                              <a:solidFill>
                                <a:schemeClr val="tx1"/>
                              </a:solidFill>
                              <a:effectLst/>
                              <a:latin typeface="Arial" panose="020B0604020202020204" pitchFamily="34" charset="0"/>
                              <a:ea typeface="+mn-ea"/>
                              <a:cs typeface="Arial" panose="020B0604020202020204" pitchFamily="34" charset="0"/>
                            </a:rPr>
                            <a:t>+ </a:t>
                          </a:r>
                          <a:r>
                            <a:rPr lang="vi-VN" sz="1800" kern="1200" dirty="0">
                              <a:solidFill>
                                <a:schemeClr val="tx1"/>
                              </a:solidFill>
                              <a:effectLst/>
                              <a:latin typeface="Arial" panose="020B0604020202020204" pitchFamily="34" charset="0"/>
                              <a:ea typeface="+mn-ea"/>
                              <a:cs typeface="Arial" panose="020B0604020202020204" pitchFamily="34" charset="0"/>
                            </a:rPr>
                            <a:t>Gọi thời gian để tổ I làm một mình xong việc là x (giờ, x</a:t>
                          </a:r>
                          <a:r>
                            <a:rPr lang="en-US" sz="1800" kern="1200" dirty="0">
                              <a:solidFill>
                                <a:schemeClr val="tx1"/>
                              </a:solidFill>
                              <a:effectLst/>
                              <a:latin typeface="Arial" panose="020B0604020202020204" pitchFamily="34" charset="0"/>
                              <a:ea typeface="+mn-ea"/>
                              <a:cs typeface="Arial" panose="020B0604020202020204" pitchFamily="34" charset="0"/>
                            </a:rPr>
                            <a:t>&gt;</a:t>
                          </a:r>
                          <a:r>
                            <a:rPr lang="vi-VN" sz="1800" kern="1200" dirty="0">
                              <a:solidFill>
                                <a:schemeClr val="tx1"/>
                              </a:solidFill>
                              <a:effectLst/>
                              <a:latin typeface="Arial" panose="020B0604020202020204" pitchFamily="34" charset="0"/>
                              <a:ea typeface="+mn-ea"/>
                              <a:cs typeface="Arial" panose="020B0604020202020204" pitchFamily="34" charset="0"/>
                            </a:rPr>
                            <a:t>12)</a:t>
                          </a:r>
                          <a:r>
                            <a:rPr lang="en-US" sz="1800" kern="1200" dirty="0">
                              <a:solidFill>
                                <a:schemeClr val="tx1"/>
                              </a:solidFill>
                              <a:effectLst/>
                              <a:latin typeface="Arial" panose="020B0604020202020204" pitchFamily="34" charset="0"/>
                              <a:ea typeface="+mn-ea"/>
                              <a:cs typeface="Arial" panose="020B0604020202020204" pitchFamily="34" charset="0"/>
                            </a:rPr>
                            <a:t>.</a:t>
                          </a:r>
                          <a:endParaRPr lang="en-US" sz="1800" dirty="0">
                            <a:ln>
                              <a:solidFill>
                                <a:schemeClr val="tx1"/>
                              </a:solidFill>
                            </a:ln>
                            <a:solidFill>
                              <a:schemeClr val="tx1"/>
                            </a:solidFill>
                            <a:latin typeface="Arial" panose="020B0604020202020204" pitchFamily="34" charset="0"/>
                            <a:cs typeface="Arial" panose="020B0604020202020204" pitchFamily="34" charset="0"/>
                          </a:endParaRPr>
                        </a:p>
                      </a:txBody>
                      <a:tcPr/>
                    </a:tc>
                    <a:tc>
                      <a:txBody>
                        <a:bodyPr/>
                        <a:lstStyle/>
                        <a:p>
                          <a:pPr algn="ctr">
                            <a:lnSpc>
                              <a:spcPct val="100000"/>
                            </a:lnSpc>
                          </a:pPr>
                          <a:r>
                            <a:rPr lang="en-US" sz="1600" dirty="0">
                              <a:ln>
                                <a:solidFill>
                                  <a:schemeClr val="tx1"/>
                                </a:solidFill>
                              </a:ln>
                              <a:solidFill>
                                <a:schemeClr val="tx1"/>
                              </a:solidFill>
                              <a:latin typeface="Arial" panose="020B0604020202020204" pitchFamily="34" charset="0"/>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4080953053"/>
                      </a:ext>
                    </a:extLst>
                  </a:tr>
                  <a:tr h="36576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chemeClr val="tx1"/>
                              </a:solidFill>
                              <a:effectLst/>
                              <a:latin typeface="+mn-lt"/>
                              <a:ea typeface="+mn-ea"/>
                              <a:cs typeface="Arial" panose="020B0604020202020204" pitchFamily="34" charset="0"/>
                            </a:rPr>
                            <a:t>+ </a:t>
                          </a:r>
                          <a:r>
                            <a:rPr lang="vi-VN" sz="1800" kern="1200" dirty="0">
                              <a:solidFill>
                                <a:schemeClr val="tx1"/>
                              </a:solidFill>
                              <a:effectLst/>
                              <a:latin typeface="+mn-lt"/>
                              <a:ea typeface="+mn-ea"/>
                              <a:cs typeface="Arial" panose="020B0604020202020204" pitchFamily="34" charset="0"/>
                            </a:rPr>
                            <a:t>Gọi</a:t>
                          </a:r>
                          <a:r>
                            <a:rPr lang="en-US" sz="1800" kern="1200" dirty="0">
                              <a:solidFill>
                                <a:schemeClr val="tx1"/>
                              </a:solidFill>
                              <a:effectLst/>
                              <a:latin typeface="+mn-lt"/>
                              <a:ea typeface="+mn-ea"/>
                              <a:cs typeface="Arial" panose="020B0604020202020204" pitchFamily="34" charset="0"/>
                            </a:rPr>
                            <a:t> </a:t>
                          </a:r>
                          <a:r>
                            <a:rPr lang="vi-VN" sz="1800" kern="1200" dirty="0">
                              <a:solidFill>
                                <a:schemeClr val="tx1"/>
                              </a:solidFill>
                              <a:effectLst/>
                              <a:latin typeface="+mn-lt"/>
                              <a:ea typeface="+mn-ea"/>
                              <a:cs typeface="+mn-cs"/>
                            </a:rPr>
                            <a:t>thời gian</a:t>
                          </a:r>
                          <a:r>
                            <a:rPr lang="en-US" sz="1800" kern="1200" dirty="0">
                              <a:solidFill>
                                <a:schemeClr val="tx1"/>
                              </a:solidFill>
                              <a:effectLst/>
                              <a:latin typeface="+mn-lt"/>
                              <a:ea typeface="+mn-ea"/>
                              <a:cs typeface="+mn-cs"/>
                            </a:rPr>
                            <a:t> </a:t>
                          </a:r>
                          <a:r>
                            <a:rPr lang="vi-VN" sz="1800" kern="1200" dirty="0">
                              <a:solidFill>
                                <a:schemeClr val="tx1"/>
                              </a:solidFill>
                              <a:effectLst/>
                              <a:latin typeface="+mn-lt"/>
                              <a:ea typeface="+mn-ea"/>
                              <a:cs typeface="Arial" panose="020B0604020202020204" pitchFamily="34" charset="0"/>
                            </a:rPr>
                            <a:t>để</a:t>
                          </a:r>
                          <a:r>
                            <a:rPr lang="vi-VN" sz="1800" kern="1200" dirty="0">
                              <a:solidFill>
                                <a:schemeClr val="tx1"/>
                              </a:solidFill>
                              <a:effectLst/>
                              <a:latin typeface="+mn-lt"/>
                              <a:ea typeface="+mn-ea"/>
                              <a:cs typeface="+mn-cs"/>
                            </a:rPr>
                            <a:t> tổ II làm một mình xong việc là y (giờ, y&gt;12)</a:t>
                          </a:r>
                          <a:r>
                            <a:rPr lang="en-US" sz="1800" kern="1200" dirty="0">
                              <a:solidFill>
                                <a:schemeClr val="tx1"/>
                              </a:solidFill>
                              <a:effectLst/>
                              <a:latin typeface="+mn-lt"/>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n>
                                <a:solidFill>
                                  <a:schemeClr val="tx1"/>
                                </a:solidFill>
                              </a:ln>
                              <a:solidFill>
                                <a:schemeClr val="tx1"/>
                              </a:solidFill>
                              <a:latin typeface="Arial" panose="020B0604020202020204" pitchFamily="34" charset="0"/>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2527505600"/>
                      </a:ext>
                    </a:extLst>
                  </a:tr>
                  <a:tr h="480251">
                    <a:tc>
                      <a:txBody>
                        <a:bodyPr/>
                        <a:lstStyle/>
                        <a:p>
                          <a:endParaRPr lang="en-US"/>
                        </a:p>
                      </a:txBody>
                      <a:tcPr>
                        <a:blipFill rotWithShape="1">
                          <a:blip r:embed="rId2"/>
                          <a:stretch>
                            <a:fillRect t="-234177" r="-8459" b="-834177"/>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endPar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endParaRPr>
                        </a:p>
                      </a:txBody>
                      <a:tcPr anchor="ctr"/>
                    </a:tc>
                    <a:extLst>
                      <a:ext uri="{0D108BD9-81ED-4DB2-BD59-A6C34878D82A}">
                        <a16:rowId xmlns="" xmlns:a16="http://schemas.microsoft.com/office/drawing/2014/main" xmlns:a14="http://schemas.microsoft.com/office/drawing/2010/main" val="3141501523"/>
                      </a:ext>
                    </a:extLst>
                  </a:tr>
                  <a:tr h="510921">
                    <a:tc>
                      <a:txBody>
                        <a:bodyPr/>
                        <a:lstStyle/>
                        <a:p>
                          <a:endParaRPr lang="en-US"/>
                        </a:p>
                      </a:txBody>
                      <a:tcPr>
                        <a:blipFill rotWithShape="1">
                          <a:blip r:embed="rId2"/>
                          <a:stretch>
                            <a:fillRect t="-314286" r="-8459" b="-684524"/>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2314230700"/>
                      </a:ext>
                    </a:extLst>
                  </a:tr>
                  <a:tr h="480251">
                    <a:tc>
                      <a:txBody>
                        <a:bodyPr/>
                        <a:lstStyle/>
                        <a:p>
                          <a:endParaRPr lang="en-US"/>
                        </a:p>
                      </a:txBody>
                      <a:tcPr>
                        <a:blipFill rotWithShape="1">
                          <a:blip r:embed="rId2"/>
                          <a:stretch>
                            <a:fillRect t="-446154" r="-8459" b="-637179"/>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4171090944"/>
                      </a:ext>
                    </a:extLst>
                  </a:tr>
                  <a:tr h="1320292">
                    <a:tc>
                      <a:txBody>
                        <a:bodyPr/>
                        <a:lstStyle/>
                        <a:p>
                          <a:endParaRPr lang="en-US"/>
                        </a:p>
                      </a:txBody>
                      <a:tcPr>
                        <a:blipFill rotWithShape="1">
                          <a:blip r:embed="rId2"/>
                          <a:stretch>
                            <a:fillRect t="-196313" r="-8459" b="-129032"/>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1885122884"/>
                      </a:ext>
                    </a:extLst>
                  </a:tr>
                  <a:tr h="970407">
                    <a:tc>
                      <a:txBody>
                        <a:bodyPr/>
                        <a:lstStyle/>
                        <a:p>
                          <a:endParaRPr lang="en-US"/>
                        </a:p>
                      </a:txBody>
                      <a:tcPr>
                        <a:blipFill rotWithShape="1">
                          <a:blip r:embed="rId2"/>
                          <a:stretch>
                            <a:fillRect t="-404403" r="-8459" b="-76101"/>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0,5</a:t>
                          </a:r>
                        </a:p>
                      </a:txBody>
                      <a:tcPr anchor="ctr"/>
                    </a:tc>
                    <a:extLst>
                      <a:ext uri="{0D108BD9-81ED-4DB2-BD59-A6C34878D82A}">
                        <a16:rowId xmlns="" xmlns:a16="http://schemas.microsoft.com/office/drawing/2014/main" xmlns:a14="http://schemas.microsoft.com/office/drawing/2010/main" val="787202686"/>
                      </a:ext>
                    </a:extLst>
                  </a:tr>
                  <a:tr h="640080">
                    <a:tc>
                      <a:txBody>
                        <a:bodyPr/>
                        <a:lstStyle/>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Vậy</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I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riêng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trong</a:t>
                          </a:r>
                          <a:r>
                            <a:rPr lang="en-US" sz="1800" kern="1200" dirty="0">
                              <a:solidFill>
                                <a:schemeClr val="tx1"/>
                              </a:solidFill>
                              <a:effectLst/>
                              <a:latin typeface="Arial" panose="020B0604020202020204" pitchFamily="34" charset="0"/>
                              <a:ea typeface="+mn-ea"/>
                              <a:cs typeface="Arial" panose="020B0604020202020204" pitchFamily="34" charset="0"/>
                            </a:rPr>
                            <a:t> 60 </a:t>
                          </a:r>
                          <a:r>
                            <a:rPr lang="en-US" sz="1800" kern="1200" dirty="0" err="1">
                              <a:solidFill>
                                <a:schemeClr val="tx1"/>
                              </a:solidFill>
                              <a:effectLst/>
                              <a:latin typeface="Arial" panose="020B0604020202020204" pitchFamily="34" charset="0"/>
                              <a:ea typeface="+mn-ea"/>
                              <a:cs typeface="Arial" panose="020B0604020202020204" pitchFamily="34" charset="0"/>
                            </a:rPr>
                            <a:t>giờ</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thì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xong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việc</a:t>
                          </a:r>
                          <a:r>
                            <a:rPr lang="en-US" sz="1800" kern="1200" dirty="0">
                              <a:solidFill>
                                <a:schemeClr val="tx1"/>
                              </a:solidFill>
                              <a:effectLst/>
                              <a:latin typeface="Arial" panose="020B0604020202020204" pitchFamily="34" charset="0"/>
                              <a:ea typeface="+mn-ea"/>
                              <a:cs typeface="Arial" panose="020B0604020202020204" pitchFamily="34" charset="0"/>
                            </a:rPr>
                            <a:t>.</a:t>
                          </a:r>
                        </a:p>
                        <a:p>
                          <a:pPr fontAlgn="base"/>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tổ</a:t>
                          </a:r>
                          <a:r>
                            <a:rPr lang="en-US" sz="1800" kern="1200" dirty="0">
                              <a:solidFill>
                                <a:schemeClr val="tx1"/>
                              </a:solidFill>
                              <a:effectLst/>
                              <a:latin typeface="Arial" panose="020B0604020202020204" pitchFamily="34" charset="0"/>
                              <a:ea typeface="+mn-ea"/>
                              <a:cs typeface="Arial" panose="020B0604020202020204" pitchFamily="34" charset="0"/>
                            </a:rPr>
                            <a:t> II </a:t>
                          </a:r>
                          <a:r>
                            <a:rPr lang="en-US" sz="1800" kern="1200" dirty="0" err="1">
                              <a:solidFill>
                                <a:schemeClr val="tx1"/>
                              </a:solidFill>
                              <a:effectLst/>
                              <a:latin typeface="Arial" panose="020B0604020202020204" pitchFamily="34" charset="0"/>
                              <a:ea typeface="+mn-ea"/>
                              <a:cs typeface="Arial" panose="020B0604020202020204" pitchFamily="34" charset="0"/>
                            </a:rPr>
                            <a:t>làm</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riêng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trong</a:t>
                          </a:r>
                          <a:r>
                            <a:rPr lang="en-US" sz="1800" kern="1200" dirty="0">
                              <a:solidFill>
                                <a:schemeClr val="tx1"/>
                              </a:solidFill>
                              <a:effectLst/>
                              <a:latin typeface="Arial" panose="020B0604020202020204" pitchFamily="34" charset="0"/>
                              <a:ea typeface="+mn-ea"/>
                              <a:cs typeface="Arial" panose="020B0604020202020204" pitchFamily="34" charset="0"/>
                            </a:rPr>
                            <a:t> 15 </a:t>
                          </a:r>
                          <a:r>
                            <a:rPr lang="en-US" sz="1800" kern="1200" dirty="0" err="1">
                              <a:solidFill>
                                <a:schemeClr val="tx1"/>
                              </a:solidFill>
                              <a:effectLst/>
                              <a:latin typeface="Arial" panose="020B0604020202020204" pitchFamily="34" charset="0"/>
                              <a:ea typeface="+mn-ea"/>
                              <a:cs typeface="Arial" panose="020B0604020202020204" pitchFamily="34" charset="0"/>
                            </a:rPr>
                            <a:t>giờ</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thì</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xong</a:t>
                          </a:r>
                          <a:r>
                            <a:rPr lang="en-US" sz="1800" kern="1200" dirty="0">
                              <a:solidFill>
                                <a:schemeClr val="tx1"/>
                              </a:solidFill>
                              <a:effectLst/>
                              <a:latin typeface="Arial" panose="020B0604020202020204" pitchFamily="34" charset="0"/>
                              <a:ea typeface="+mn-ea"/>
                              <a:cs typeface="Arial" panose="020B0604020202020204" pitchFamily="34" charset="0"/>
                            </a:rPr>
                            <a:t> </a:t>
                          </a:r>
                          <a:r>
                            <a:rPr lang="en-US" sz="1800" kern="1200" dirty="0" err="1">
                              <a:solidFill>
                                <a:schemeClr val="tx1"/>
                              </a:solidFill>
                              <a:effectLst/>
                              <a:latin typeface="Arial" panose="020B0604020202020204" pitchFamily="34" charset="0"/>
                              <a:ea typeface="+mn-ea"/>
                              <a:cs typeface="Arial" panose="020B0604020202020204" pitchFamily="34" charset="0"/>
                            </a:rPr>
                            <a:t>việc</a:t>
                          </a:r>
                          <a:r>
                            <a:rPr lang="en-US" sz="1800" kern="1200" dirty="0">
                              <a:solidFill>
                                <a:schemeClr val="tx1"/>
                              </a:solidFill>
                              <a:effectLst/>
                              <a:latin typeface="Arial" panose="020B0604020202020204" pitchFamily="34" charset="0"/>
                              <a:ea typeface="+mn-ea"/>
                              <a:cs typeface="Arial" panose="020B060402020202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solidFill>
                                  <a:prstClr val="black"/>
                                </a:solidFill>
                              </a:ln>
                              <a:solidFill>
                                <a:prstClr val="black"/>
                              </a:solidFill>
                              <a:effectLst/>
                              <a:uLnTx/>
                              <a:uFillTx/>
                              <a:latin typeface="Arial" panose="020B0604020202020204" pitchFamily="34" charset="0"/>
                              <a:ea typeface="+mn-ea"/>
                              <a:cs typeface="Arial" panose="020B0604020202020204" pitchFamily="34" charset="0"/>
                            </a:rPr>
                            <a:t>0,25</a:t>
                          </a:r>
                        </a:p>
                      </a:txBody>
                      <a:tcPr anchor="ctr"/>
                    </a:tc>
                    <a:extLst>
                      <a:ext uri="{0D108BD9-81ED-4DB2-BD59-A6C34878D82A}">
                        <a16:rowId xmlns="" xmlns:a16="http://schemas.microsoft.com/office/drawing/2014/main" xmlns:a14="http://schemas.microsoft.com/office/drawing/2010/main" val="312516109"/>
                      </a:ext>
                    </a:extLst>
                  </a:tr>
                </a:tbl>
              </a:graphicData>
            </a:graphic>
          </p:graphicFrame>
        </mc:Fallback>
      </mc:AlternateContent>
    </p:spTree>
    <p:extLst>
      <p:ext uri="{BB962C8B-B14F-4D97-AF65-F5344CB8AC3E}">
        <p14:creationId xmlns:p14="http://schemas.microsoft.com/office/powerpoint/2010/main" val="186433194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500"/>
                                        <p:tgtEl>
                                          <p:spTgt spid="206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060"/>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P spid="2060" grpId="1"/>
    </p:bldLst>
  </p:timing>
</p:sld>
</file>

<file path=ppt/theme/theme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TotalTime>
  <Words>1406</Words>
  <Application>Microsoft Office PowerPoint</Application>
  <PresentationFormat>Widescreen</PresentationFormat>
  <Paragraphs>108</Paragraphs>
  <Slides>11</Slides>
  <Notes>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2" baseType="lpstr">
      <vt:lpstr>.VnAristote</vt:lpstr>
      <vt:lpstr>Arial</vt:lpstr>
      <vt:lpstr>Bell MT</vt:lpstr>
      <vt:lpstr>Calibri</vt:lpstr>
      <vt:lpstr>Cambria Math</vt:lpstr>
      <vt:lpstr>FlowerDeco</vt:lpstr>
      <vt:lpstr>Lucida Calligraphy</vt:lpstr>
      <vt:lpstr>Times New Roman</vt:lpstr>
      <vt:lpstr>Wingdings</vt:lpstr>
      <vt:lpstr>5_Office Theme</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honghuyen</cp:lastModifiedBy>
  <cp:revision>161</cp:revision>
  <dcterms:created xsi:type="dcterms:W3CDTF">2020-09-19T13:09:12Z</dcterms:created>
  <dcterms:modified xsi:type="dcterms:W3CDTF">2023-10-29T17:45:30Z</dcterms:modified>
</cp:coreProperties>
</file>