
<file path=[Content_Types].xml><?xml version="1.0" encoding="utf-8"?>
<Types xmlns="http://schemas.openxmlformats.org/package/2006/content-types">
  <Default Extension="bmp" ContentType="image/bmp"/>
  <Default Extension="emf" ContentType="image/x-emf"/>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1" r:id="rId1"/>
  </p:sldMasterIdLst>
  <p:notesMasterIdLst>
    <p:notesMasterId r:id="rId18"/>
  </p:notesMasterIdLst>
  <p:sldIdLst>
    <p:sldId id="317" r:id="rId2"/>
    <p:sldId id="292" r:id="rId3"/>
    <p:sldId id="318" r:id="rId4"/>
    <p:sldId id="293" r:id="rId5"/>
    <p:sldId id="294" r:id="rId6"/>
    <p:sldId id="295" r:id="rId7"/>
    <p:sldId id="338" r:id="rId8"/>
    <p:sldId id="312" r:id="rId9"/>
    <p:sldId id="297" r:id="rId10"/>
    <p:sldId id="321" r:id="rId11"/>
    <p:sldId id="354" r:id="rId12"/>
    <p:sldId id="357" r:id="rId13"/>
    <p:sldId id="356" r:id="rId14"/>
    <p:sldId id="358" r:id="rId15"/>
    <p:sldId id="360" r:id="rId16"/>
    <p:sldId id="310" r:id="rId17"/>
  </p:sldIdLst>
  <p:sldSz cx="12192000" cy="6858000"/>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009900"/>
    <a:srgbClr val="FF7043"/>
    <a:srgbClr val="FF00FF"/>
    <a:srgbClr val="FF9900"/>
    <a:srgbClr val="CC00CC"/>
    <a:srgbClr val="FFCC66"/>
    <a:srgbClr val="FFE36D"/>
    <a:srgbClr val="FFF1B3"/>
    <a:srgbClr val="C8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35" autoAdjust="0"/>
    <p:restoredTop sz="94356" autoAdjust="0"/>
  </p:normalViewPr>
  <p:slideViewPr>
    <p:cSldViewPr>
      <p:cViewPr varScale="1">
        <p:scale>
          <a:sx n="66" d="100"/>
          <a:sy n="66" d="100"/>
        </p:scale>
        <p:origin x="632" y="44"/>
      </p:cViewPr>
      <p:guideLst>
        <p:guide orient="horz" pos="2160"/>
        <p:guide pos="384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3467A44-B9E3-4839-A5C6-5F8A911FFAFC}" type="datetimeFigureOut">
              <a:rPr lang="en-US" smtClean="0"/>
              <a:pPr/>
              <a:t>12/8/2023</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A8F8F5B-8E1F-4947-81C1-D51EE90A8652}"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08C4A0E-AE95-454F-A2E2-71B23AF28C39}"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2DEE483-DD1C-4192-AD40-C8F21048B1C7}"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EE4362E-EEC3-4576-BDFE-7739F93EDDF3}"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Media" preserve="1">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Media Placeholder 3"/>
          <p:cNvSpPr>
            <a:spLocks noGrp="1"/>
          </p:cNvSpPr>
          <p:nvPr>
            <p:ph type="media" sz="half" idx="2"/>
          </p:nvPr>
        </p:nvSpPr>
        <p:spPr>
          <a:xfrm>
            <a:off x="6197600" y="1600201"/>
            <a:ext cx="5384800" cy="4525963"/>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ACDB6DB-3D4F-49D8-8FDB-612300820E85}" type="slidenum">
              <a:rPr lang="en-US"/>
              <a:pPr>
                <a:defRPr/>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0B6A0F44-ECC0-4664-BB81-4589E688E0BB}" type="slidenum">
              <a:rPr lang="en-US"/>
              <a:pPr>
                <a:defRPr/>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09600" y="274638"/>
            <a:ext cx="10972800" cy="1143000"/>
          </a:xfrm>
        </p:spPr>
        <p:txBody>
          <a:bodyPr/>
          <a:lstStyle/>
          <a:p>
            <a:r>
              <a:rPr lang="en-US"/>
              <a:t>Click to edit Master title style</a:t>
            </a:r>
          </a:p>
        </p:txBody>
      </p:sp>
      <p:sp>
        <p:nvSpPr>
          <p:cNvPr id="3" name="Content Placeholder 2"/>
          <p:cNvSpPr>
            <a:spLocks noGrp="1"/>
          </p:cNvSpPr>
          <p:nvPr>
            <p:ph sz="quarter" idx="1"/>
          </p:nvPr>
        </p:nvSpPr>
        <p:spPr>
          <a:xfrm>
            <a:off x="609600" y="1600200"/>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0"/>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09600" y="3938589"/>
            <a:ext cx="538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7600" y="3938589"/>
            <a:ext cx="538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77BB2E09-7A25-4679-9E62-65DB48CA281D}" type="slidenum">
              <a:rPr lang="en-US"/>
              <a:pPr>
                <a:defRPr/>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E40C62B-41F5-48A8-B539-C8361A2645AC}"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F7130BA-9B41-4D5B-8CD7-263DBE816A0B}"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663D9F9-6FA6-4913-AC9C-E88B45A27373}"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1FEDE19-A640-4E92-93C1-021EA31184C3}"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0C395E3F-7D6A-4CA7-B93E-E99E08BA59C6}"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8FB3C4FF-FCF3-423C-AF0D-CC2F270ACB4A}"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A154EED5-014E-4B21-AF20-0FAAD83CEF94}"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549440E-59E1-47FA-B69F-0F304E999609}"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80BE4AC-A57C-4D7A-8622-A771FD9AD32B}"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580"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vl1pPr>
          </a:lstStyle>
          <a:p>
            <a:pPr>
              <a:defRPr/>
            </a:pPr>
            <a:endParaRPr lang="en-US"/>
          </a:p>
        </p:txBody>
      </p:sp>
      <p:sp>
        <p:nvSpPr>
          <p:cNvPr id="24581"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vl1pPr>
          </a:lstStyle>
          <a:p>
            <a:pPr>
              <a:defRPr/>
            </a:pPr>
            <a:endParaRPr lang="en-US"/>
          </a:p>
        </p:txBody>
      </p:sp>
      <p:sp>
        <p:nvSpPr>
          <p:cNvPr id="24582"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035C7E76-F3A5-4018-853D-E449C62038C8}"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52" r:id="rId1"/>
    <p:sldLayoutId id="2147483653" r:id="rId2"/>
    <p:sldLayoutId id="2147483654" r:id="rId3"/>
    <p:sldLayoutId id="2147483655" r:id="rId4"/>
    <p:sldLayoutId id="2147483656" r:id="rId5"/>
    <p:sldLayoutId id="2147483657" r:id="rId6"/>
    <p:sldLayoutId id="2147483658" r:id="rId7"/>
    <p:sldLayoutId id="2147483659" r:id="rId8"/>
    <p:sldLayoutId id="2147483660" r:id="rId9"/>
    <p:sldLayoutId id="2147483661" r:id="rId10"/>
    <p:sldLayoutId id="2147483662" r:id="rId11"/>
    <p:sldLayoutId id="2147483663" r:id="rId12"/>
    <p:sldLayoutId id="2147483664" r:id="rId13"/>
    <p:sldLayoutId id="2147483665" r:id="rId14"/>
    <p:sldLayoutId id="2147483666" r:id="rId15"/>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8.mp4"/><Relationship Id="rId1" Type="http://schemas.microsoft.com/office/2007/relationships/media" Target="../media/media8.mp4"/><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em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19.emf"/><Relationship Id="rId1" Type="http://schemas.openxmlformats.org/officeDocument/2006/relationships/slideLayout" Target="../slideLayouts/slideLayout2.xml"/><Relationship Id="rId4" Type="http://schemas.openxmlformats.org/officeDocument/2006/relationships/image" Target="../media/image22.jpg"/></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emf"/><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5.bmp"/><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0.pn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8" Type="http://schemas.openxmlformats.org/officeDocument/2006/relationships/audio" Target="../media/media6.wav"/><Relationship Id="rId13" Type="http://schemas.openxmlformats.org/officeDocument/2006/relationships/image" Target="../media/image14.png"/><Relationship Id="rId3" Type="http://schemas.microsoft.com/office/2007/relationships/media" Target="../media/media4.wav"/><Relationship Id="rId7" Type="http://schemas.microsoft.com/office/2007/relationships/media" Target="../media/media6.wav"/><Relationship Id="rId12" Type="http://schemas.openxmlformats.org/officeDocument/2006/relationships/image" Target="../media/image13.png"/><Relationship Id="rId2" Type="http://schemas.openxmlformats.org/officeDocument/2006/relationships/audio" Target="../media/media3.wav"/><Relationship Id="rId1" Type="http://schemas.microsoft.com/office/2007/relationships/media" Target="../media/media3.wav"/><Relationship Id="rId6" Type="http://schemas.openxmlformats.org/officeDocument/2006/relationships/audio" Target="../media/media5.wav"/><Relationship Id="rId11" Type="http://schemas.openxmlformats.org/officeDocument/2006/relationships/image" Target="../media/image12.png"/><Relationship Id="rId5" Type="http://schemas.microsoft.com/office/2007/relationships/media" Target="../media/media5.wav"/><Relationship Id="rId10" Type="http://schemas.openxmlformats.org/officeDocument/2006/relationships/image" Target="../media/image11.gif"/><Relationship Id="rId4" Type="http://schemas.openxmlformats.org/officeDocument/2006/relationships/audio" Target="../media/media4.wav"/><Relationship Id="rId9" Type="http://schemas.openxmlformats.org/officeDocument/2006/relationships/slideLayout" Target="../slideLayouts/slideLayout2.xml"/><Relationship Id="rId1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7.mp4"/><Relationship Id="rId1" Type="http://schemas.microsoft.com/office/2007/relationships/media" Target="../media/media7.mp4"/><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ectangle 4"/>
          <p:cNvSpPr>
            <a:spLocks noGrp="1" noChangeArrowheads="1"/>
          </p:cNvSpPr>
          <p:nvPr>
            <p:ph type="title"/>
          </p:nvPr>
        </p:nvSpPr>
        <p:spPr>
          <a:xfrm>
            <a:off x="1981200" y="4800600"/>
            <a:ext cx="8229600" cy="914400"/>
          </a:xfrm>
        </p:spPr>
        <p:txBody>
          <a:bodyPr/>
          <a:lstStyle/>
          <a:p>
            <a:pPr eaLnBrk="1" hangingPunct="1">
              <a:defRPr/>
            </a:pPr>
            <a:r>
              <a:rPr lang="en-US" sz="2800" b="1" dirty="0" err="1">
                <a:solidFill>
                  <a:srgbClr val="0000FF"/>
                </a:solidFill>
                <a:effectLst>
                  <a:outerShdw blurRad="38100" dist="38100" dir="2700000" algn="tl">
                    <a:srgbClr val="000000">
                      <a:alpha val="43137"/>
                    </a:srgbClr>
                  </a:outerShdw>
                </a:effectLst>
                <a:cs typeface="Times New Roman" panose="02020603050405020304" pitchFamily="18" charset="0"/>
              </a:rPr>
              <a:t>Giáo</a:t>
            </a:r>
            <a:r>
              <a:rPr lang="en-US" sz="2800" b="1" dirty="0">
                <a:solidFill>
                  <a:srgbClr val="0000FF"/>
                </a:solidFill>
                <a:effectLst>
                  <a:outerShdw blurRad="38100" dist="38100" dir="2700000" algn="tl">
                    <a:srgbClr val="000000">
                      <a:alpha val="43137"/>
                    </a:srgbClr>
                  </a:outerShdw>
                </a:effectLst>
                <a:cs typeface="Times New Roman" panose="02020603050405020304" pitchFamily="18" charset="0"/>
              </a:rPr>
              <a:t> </a:t>
            </a:r>
            <a:r>
              <a:rPr lang="en-US" sz="2800" b="1" dirty="0" err="1">
                <a:solidFill>
                  <a:srgbClr val="0000FF"/>
                </a:solidFill>
                <a:effectLst>
                  <a:outerShdw blurRad="38100" dist="38100" dir="2700000" algn="tl">
                    <a:srgbClr val="000000">
                      <a:alpha val="43137"/>
                    </a:srgbClr>
                  </a:outerShdw>
                </a:effectLst>
                <a:cs typeface="Times New Roman" panose="02020603050405020304" pitchFamily="18" charset="0"/>
              </a:rPr>
              <a:t>viên</a:t>
            </a:r>
            <a:r>
              <a:rPr lang="en-US" sz="2800" b="1" dirty="0">
                <a:solidFill>
                  <a:srgbClr val="0000FF"/>
                </a:solidFill>
                <a:effectLst>
                  <a:outerShdw blurRad="38100" dist="38100" dir="2700000" algn="tl">
                    <a:srgbClr val="000000">
                      <a:alpha val="43137"/>
                    </a:srgbClr>
                  </a:outerShdw>
                </a:effectLst>
                <a:cs typeface="Times New Roman" panose="02020603050405020304" pitchFamily="18" charset="0"/>
              </a:rPr>
              <a:t>: Chu </a:t>
            </a:r>
            <a:r>
              <a:rPr lang="en-US" sz="2800" b="1" dirty="0" err="1">
                <a:solidFill>
                  <a:srgbClr val="0000FF"/>
                </a:solidFill>
                <a:effectLst>
                  <a:outerShdw blurRad="38100" dist="38100" dir="2700000" algn="tl">
                    <a:srgbClr val="000000">
                      <a:alpha val="43137"/>
                    </a:srgbClr>
                  </a:outerShdw>
                </a:effectLst>
                <a:cs typeface="Times New Roman" panose="02020603050405020304" pitchFamily="18" charset="0"/>
              </a:rPr>
              <a:t>Thị</a:t>
            </a:r>
            <a:r>
              <a:rPr lang="en-US" sz="2800" b="1" dirty="0">
                <a:solidFill>
                  <a:srgbClr val="0000FF"/>
                </a:solidFill>
                <a:effectLst>
                  <a:outerShdw blurRad="38100" dist="38100" dir="2700000" algn="tl">
                    <a:srgbClr val="000000">
                      <a:alpha val="43137"/>
                    </a:srgbClr>
                  </a:outerShdw>
                </a:effectLst>
                <a:cs typeface="Times New Roman" panose="02020603050405020304" pitchFamily="18" charset="0"/>
              </a:rPr>
              <a:t> Thanh Loan</a:t>
            </a:r>
            <a:br>
              <a:rPr lang="en-US" sz="2800" b="1"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r>
              <a:rPr lang="en-US" sz="2800" b="1" dirty="0">
                <a:solidFill>
                  <a:srgbClr val="0000FF"/>
                </a:solidFill>
                <a:effectLst>
                  <a:outerShdw blurRad="38100" dist="38100" dir="2700000" algn="tl">
                    <a:srgbClr val="000000">
                      <a:alpha val="43137"/>
                    </a:srgbClr>
                  </a:outerShdw>
                </a:effectLst>
                <a:cs typeface="Times New Roman" panose="02020603050405020304" pitchFamily="18" charset="0"/>
              </a:rPr>
              <a:t>Tr</a:t>
            </a:r>
            <a:r>
              <a:rPr lang="vi-VN" sz="2800" b="1" dirty="0">
                <a:solidFill>
                  <a:srgbClr val="0000FF"/>
                </a:solidFill>
                <a:effectLst>
                  <a:outerShdw blurRad="38100" dist="38100" dir="2700000" algn="tl">
                    <a:srgbClr val="000000">
                      <a:alpha val="43137"/>
                    </a:srgbClr>
                  </a:outerShdw>
                </a:effectLst>
                <a:cs typeface="Times New Roman" panose="02020603050405020304" pitchFamily="18" charset="0"/>
              </a:rPr>
              <a:t>ường</a:t>
            </a:r>
            <a:r>
              <a:rPr lang="en-US" sz="2800" b="1" dirty="0">
                <a:solidFill>
                  <a:srgbClr val="0000FF"/>
                </a:solidFill>
                <a:effectLst>
                  <a:outerShdw blurRad="38100" dist="38100" dir="2700000" algn="tl">
                    <a:srgbClr val="000000">
                      <a:alpha val="43137"/>
                    </a:srgbClr>
                  </a:outerShdw>
                </a:effectLst>
                <a:cs typeface="Times New Roman" panose="02020603050405020304" pitchFamily="18" charset="0"/>
              </a:rPr>
              <a:t>: THCS </a:t>
            </a:r>
            <a:r>
              <a:rPr lang="en-US" sz="2800" b="1" dirty="0" err="1">
                <a:solidFill>
                  <a:srgbClr val="0000FF"/>
                </a:solidFill>
                <a:effectLst>
                  <a:outerShdw blurRad="38100" dist="38100" dir="2700000" algn="tl">
                    <a:srgbClr val="000000">
                      <a:alpha val="43137"/>
                    </a:srgbClr>
                  </a:outerShdw>
                </a:effectLst>
                <a:cs typeface="Times New Roman" panose="02020603050405020304" pitchFamily="18" charset="0"/>
              </a:rPr>
              <a:t>Nguyễn</a:t>
            </a:r>
            <a:r>
              <a:rPr lang="en-US" sz="2800" b="1" dirty="0">
                <a:solidFill>
                  <a:srgbClr val="0000FF"/>
                </a:solidFill>
                <a:effectLst>
                  <a:outerShdw blurRad="38100" dist="38100" dir="2700000" algn="tl">
                    <a:srgbClr val="000000">
                      <a:alpha val="43137"/>
                    </a:srgbClr>
                  </a:outerShdw>
                </a:effectLst>
                <a:cs typeface="Times New Roman" panose="02020603050405020304" pitchFamily="18" charset="0"/>
              </a:rPr>
              <a:t> Gia </a:t>
            </a:r>
            <a:r>
              <a:rPr lang="en-US" sz="2800" b="1" dirty="0" err="1">
                <a:solidFill>
                  <a:srgbClr val="0000FF"/>
                </a:solidFill>
                <a:effectLst>
                  <a:outerShdw blurRad="38100" dist="38100" dir="2700000" algn="tl">
                    <a:srgbClr val="000000">
                      <a:alpha val="43137"/>
                    </a:srgbClr>
                  </a:outerShdw>
                </a:effectLst>
                <a:cs typeface="Times New Roman" panose="02020603050405020304" pitchFamily="18" charset="0"/>
              </a:rPr>
              <a:t>Thiều</a:t>
            </a:r>
            <a:endParaRPr lang="en-US" sz="2800" b="1" dirty="0">
              <a:solidFill>
                <a:srgbClr val="0070C0"/>
              </a:solidFill>
              <a:effectLst>
                <a:outerShdw blurRad="38100" dist="38100" dir="2700000" algn="tl">
                  <a:srgbClr val="000000">
                    <a:alpha val="43137"/>
                  </a:srgbClr>
                </a:outerShdw>
              </a:effectLst>
              <a:cs typeface="Times New Roman" panose="02020603050405020304" pitchFamily="18"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91000" y="2362201"/>
            <a:ext cx="3600000" cy="3447619"/>
          </a:xfrm>
          <a:prstGeom prst="rect">
            <a:avLst/>
          </a:prstGeom>
        </p:spPr>
      </p:pic>
      <p:sp>
        <p:nvSpPr>
          <p:cNvPr id="3" name="Rectangle 2"/>
          <p:cNvSpPr/>
          <p:nvPr/>
        </p:nvSpPr>
        <p:spPr>
          <a:xfrm>
            <a:off x="3429000" y="762000"/>
            <a:ext cx="5314276" cy="1200329"/>
          </a:xfrm>
          <a:prstGeom prst="rect">
            <a:avLst/>
          </a:prstGeom>
          <a:noFill/>
        </p:spPr>
        <p:txBody>
          <a:bodyPr wrap="none" lIns="91440" tIns="45720" rIns="91440" bIns="45720">
            <a:spAutoFit/>
          </a:bodyPr>
          <a:lstStyle/>
          <a:p>
            <a:pPr algn="ctr"/>
            <a:r>
              <a:rPr lang="en-US" sz="7200" b="1" cap="none" spc="0" dirty="0">
                <a:ln w="19050">
                  <a:solidFill>
                    <a:srgbClr val="FFC000"/>
                  </a:solidFill>
                  <a:prstDash val="solid"/>
                </a:ln>
                <a:solidFill>
                  <a:srgbClr val="00B050"/>
                </a:solidFill>
                <a:effectLst>
                  <a:outerShdw blurRad="38100" dist="38100" dir="2700000" algn="tl">
                    <a:srgbClr val="000000">
                      <a:alpha val="43137"/>
                    </a:srgbClr>
                  </a:outerShdw>
                </a:effectLst>
              </a:rPr>
              <a:t>ÂM NHẠC 6</a:t>
            </a:r>
          </a:p>
        </p:txBody>
      </p:sp>
    </p:spTree>
    <p:extLst>
      <p:ext uri="{BB962C8B-B14F-4D97-AF65-F5344CB8AC3E}">
        <p14:creationId xmlns:p14="http://schemas.microsoft.com/office/powerpoint/2010/main" val="31821485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0" presetClass="path" presetSubtype="0" repeatCount="indefinite" accel="50000" decel="50000" fill="hold" nodeType="withEffect">
                                  <p:stCondLst>
                                    <p:cond delay="0"/>
                                  </p:stCondLst>
                                  <p:childTnLst>
                                    <p:animMotion origin="layout" path="M -3.33333E-6 -3.33333E-6 C -3.33333E-6 -0.01898 -3.33333E-6 -0.03703 0.00018 -0.03703 C 0.00035 -0.03703 0.00052 -0.01898 0.00052 -3.33333E-6 C 0.00052 0.02107 0.0007 0.0419 0.00087 0.0419 C 0.00105 0.0419 0.00105 0.02107 0.00122 -3.33333E-6 C 0.00122 -0.01898 0.00139 -0.03703 0.00157 -0.03703 C 0.00174 -0.03703 0.00174 -0.01898 0.00191 -3.33333E-6 C 0.00191 0.02107 0.00191 0.0419 0.00209 0.0419 C 0.00226 0.0419 0.00261 -3.33333E-6 0.00261 0.00023 C 0.00261 -0.01898 0.00261 -0.03703 0.00278 -0.03703 C 0.00295 -0.03703 0.00313 -0.01898 0.00313 -3.33333E-6 C 0.00313 0.02107 0.0033 0.0419 0.00348 0.0419 C 0.00365 0.0419 0.00365 0.02107 0.00382 -3.33333E-6 C 0.00382 -0.01898 0.004 -0.03703 0.00417 -0.03703 C 0.00434 -0.03703 0.00434 -0.01898 0.00452 -3.33333E-6 C 0.00452 0.02107 0.00452 0.0419 0.00469 0.0419 C 0.00486 0.0419 0.00504 0.02107 0.00521 -3.33333E-6 " pathEditMode="relative" rAng="0" ptsTypes="AAAAAAAAAAAAAAAAA">
                                      <p:cBhvr>
                                        <p:cTn id="6" dur="5000" fill="hold"/>
                                        <p:tgtEl>
                                          <p:spTgt spid="2"/>
                                        </p:tgtEl>
                                        <p:attrNameLst>
                                          <p:attrName>ppt_x</p:attrName>
                                          <p:attrName>ppt_y</p:attrName>
                                        </p:attrNameLst>
                                      </p:cBhvr>
                                      <p:rCtr x="26000" y="2310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a Tru The Non Nuoc">
            <a:hlinkClick r:id="" action="ppaction://media"/>
            <a:extLst>
              <a:ext uri="{FF2B5EF4-FFF2-40B4-BE49-F238E27FC236}">
                <a16:creationId xmlns:a16="http://schemas.microsoft.com/office/drawing/2014/main" id="{63943EA4-77E3-4DFB-8DC8-0421BC5BC551}"/>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943100" y="1371600"/>
            <a:ext cx="8305800" cy="4672013"/>
          </a:xfrm>
          <a:prstGeom prst="roundRect">
            <a:avLst/>
          </a:prstGeom>
          <a:ln w="38100">
            <a:solidFill>
              <a:srgbClr val="FFC000"/>
            </a:solidFill>
          </a:ln>
        </p:spPr>
      </p:pic>
      <p:sp>
        <p:nvSpPr>
          <p:cNvPr id="2" name="Title 1"/>
          <p:cNvSpPr>
            <a:spLocks noGrp="1"/>
          </p:cNvSpPr>
          <p:nvPr>
            <p:ph type="title"/>
          </p:nvPr>
        </p:nvSpPr>
        <p:spPr>
          <a:xfrm>
            <a:off x="1676400" y="198438"/>
            <a:ext cx="8839200" cy="1554162"/>
          </a:xfrm>
        </p:spPr>
        <p:txBody>
          <a:bodyPr/>
          <a:lstStyle/>
          <a:p>
            <a:r>
              <a:rPr lang="vi-VN" sz="3200" b="1">
                <a:solidFill>
                  <a:srgbClr val="0070C0"/>
                </a:solidFill>
              </a:rPr>
              <a:t>2.</a:t>
            </a:r>
            <a:r>
              <a:rPr lang="en-US" sz="3200" b="1">
                <a:solidFill>
                  <a:srgbClr val="0070C0"/>
                </a:solidFill>
              </a:rPr>
              <a:t> </a:t>
            </a:r>
            <a:r>
              <a:rPr lang="en-US" sz="3200" b="1">
                <a:solidFill>
                  <a:srgbClr val="0070C0"/>
                </a:solidFill>
                <a:latin typeface="+mj-lt"/>
                <a:cs typeface="Times New Roman" panose="02020603050405020304" pitchFamily="18" charset="0"/>
              </a:rPr>
              <a:t>Th</a:t>
            </a:r>
            <a:r>
              <a:rPr lang="vi-VN" sz="3200" b="1">
                <a:solidFill>
                  <a:srgbClr val="0070C0"/>
                </a:solidFill>
                <a:latin typeface="+mj-lt"/>
                <a:cs typeface="Times New Roman" panose="02020603050405020304" pitchFamily="18" charset="0"/>
              </a:rPr>
              <a:t>ường</a:t>
            </a:r>
            <a:r>
              <a:rPr lang="en-US" sz="3200" b="1">
                <a:solidFill>
                  <a:srgbClr val="0070C0"/>
                </a:solidFill>
                <a:latin typeface="+mj-lt"/>
                <a:cs typeface="Times New Roman" panose="02020603050405020304" pitchFamily="18" charset="0"/>
              </a:rPr>
              <a:t> thức âm nhạc </a:t>
            </a:r>
            <a:br>
              <a:rPr lang="en-US" sz="3200" b="1">
                <a:solidFill>
                  <a:srgbClr val="0000FF"/>
                </a:solidFill>
                <a:latin typeface="+mj-lt"/>
                <a:cs typeface="Times New Roman" panose="02020603050405020304" pitchFamily="18" charset="0"/>
              </a:rPr>
            </a:br>
            <a:r>
              <a:rPr lang="en-US" sz="3200" b="1">
                <a:solidFill>
                  <a:srgbClr val="0000FF"/>
                </a:solidFill>
                <a:latin typeface="+mj-lt"/>
                <a:cs typeface="Times New Roman" panose="02020603050405020304" pitchFamily="18" charset="0"/>
              </a:rPr>
              <a:t> </a:t>
            </a:r>
            <a:r>
              <a:rPr lang="en-US" sz="3200" b="1">
                <a:solidFill>
                  <a:srgbClr val="C00000"/>
                </a:solidFill>
                <a:latin typeface="+mj-lt"/>
                <a:cs typeface="Times New Roman" panose="02020603050405020304" pitchFamily="18" charset="0"/>
              </a:rPr>
              <a:t>Nghệ sĩ Nhân dân Quách Thị Hồ</a:t>
            </a:r>
            <a:r>
              <a:rPr lang="en-US" sz="3200" b="1">
                <a:solidFill>
                  <a:srgbClr val="0000FF"/>
                </a:solidFill>
                <a:latin typeface="+mj-lt"/>
                <a:cs typeface="Times New Roman" panose="02020603050405020304" pitchFamily="18" charset="0"/>
              </a:rPr>
              <a:t>                                        </a:t>
            </a:r>
            <a:br>
              <a:rPr lang="en-US" sz="3200">
                <a:solidFill>
                  <a:srgbClr val="0000FF"/>
                </a:solidFill>
                <a:latin typeface="+mj-lt"/>
                <a:cs typeface="Times New Roman" panose="02020603050405020304" pitchFamily="18" charset="0"/>
              </a:rPr>
            </a:br>
            <a:endParaRPr lang="en-US" sz="3200" b="1" dirty="0">
              <a:solidFill>
                <a:srgbClr val="C00000"/>
              </a:solidFill>
            </a:endParaRPr>
          </a:p>
        </p:txBody>
      </p:sp>
      <p:sp>
        <p:nvSpPr>
          <p:cNvPr id="6" name="TextBox 5"/>
          <p:cNvSpPr txBox="1"/>
          <p:nvPr/>
        </p:nvSpPr>
        <p:spPr>
          <a:xfrm>
            <a:off x="3962400" y="6197897"/>
            <a:ext cx="4645538" cy="461665"/>
          </a:xfrm>
          <a:prstGeom prst="rect">
            <a:avLst/>
          </a:prstGeom>
          <a:noFill/>
        </p:spPr>
        <p:txBody>
          <a:bodyPr wrap="square" rtlCol="0">
            <a:spAutoFit/>
          </a:bodyPr>
          <a:lstStyle/>
          <a:p>
            <a:r>
              <a:rPr lang="en-US" sz="2400" b="1">
                <a:solidFill>
                  <a:srgbClr val="0000FF"/>
                </a:solidFill>
              </a:rPr>
              <a:t>Ca trù: Thề non nước </a:t>
            </a:r>
            <a:r>
              <a:rPr lang="en-US" sz="2400">
                <a:solidFill>
                  <a:srgbClr val="0000FF"/>
                </a:solidFill>
              </a:rPr>
              <a:t>(Trích)</a:t>
            </a:r>
            <a:endParaRPr lang="vi-VN" sz="2400">
              <a:solidFill>
                <a:srgbClr val="0000FF"/>
              </a:solidFill>
            </a:endParaRPr>
          </a:p>
        </p:txBody>
      </p:sp>
    </p:spTree>
    <p:extLst>
      <p:ext uri="{BB962C8B-B14F-4D97-AF65-F5344CB8AC3E}">
        <p14:creationId xmlns:p14="http://schemas.microsoft.com/office/powerpoint/2010/main" val="33003336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video>
              <p:cMediaNode vol="80000">
                <p:cTn id="2" fill="hold" display="0">
                  <p:stCondLst>
                    <p:cond delay="indefinite"/>
                  </p:stCondLst>
                </p:cTn>
                <p:tgtEl>
                  <p:spTgt spid="3"/>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0600" y="228600"/>
            <a:ext cx="3962400" cy="457200"/>
          </a:xfrm>
        </p:spPr>
        <p:txBody>
          <a:bodyPr/>
          <a:lstStyle/>
          <a:p>
            <a:r>
              <a:rPr lang="en-US" sz="3200" b="1">
                <a:solidFill>
                  <a:srgbClr val="00B050"/>
                </a:solidFill>
                <a:cs typeface="Times New Roman" panose="02020603050405020304" pitchFamily="18" charset="0"/>
              </a:rPr>
              <a:t>Thảo luận nhóm</a:t>
            </a:r>
          </a:p>
        </p:txBody>
      </p:sp>
      <p:pic>
        <p:nvPicPr>
          <p:cNvPr id="11" name="Picture 4" descr="https://tuannguyenweb.files.wordpress.com/2017/05/8209cd50d6a29bf52a674ca37df94565_students-group-work-by-pietluk-children-group-work-clipart_2213-1650.png?w=107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62200" y="5318462"/>
            <a:ext cx="1676400" cy="1250276"/>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1">
            <a:extLst>
              <a:ext uri="{FF2B5EF4-FFF2-40B4-BE49-F238E27FC236}">
                <a16:creationId xmlns:a16="http://schemas.microsoft.com/office/drawing/2014/main" id="{1E5D9FC4-B321-4BF3-8915-62C03C3E4C0E}"/>
              </a:ext>
            </a:extLst>
          </p:cNvPr>
          <p:cNvSpPr>
            <a:spLocks noChangeArrowheads="1"/>
          </p:cNvSpPr>
          <p:nvPr/>
        </p:nvSpPr>
        <p:spPr bwMode="auto">
          <a:xfrm>
            <a:off x="304800" y="914400"/>
            <a:ext cx="5562600" cy="4291856"/>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38088" rIns="91440" bIns="38088" numCol="1" anchor="ctr" anchorCtr="0" compatLnSpc="1">
            <a:prstTxWarp prst="textNoShape">
              <a:avLst/>
            </a:prstTxWarp>
            <a:spAutoFit/>
          </a:bodyPr>
          <a:lstStyle/>
          <a:p>
            <a:pPr marL="342900" marR="0" lvl="0" indent="-342900" algn="just" defTabSz="914400" rtl="0" eaLnBrk="0" fontAlgn="base" latinLnBrk="0" hangingPunct="0">
              <a:lnSpc>
                <a:spcPct val="114000"/>
              </a:lnSpc>
              <a:spcBef>
                <a:spcPts val="300"/>
              </a:spcBef>
              <a:spcAft>
                <a:spcPts val="300"/>
              </a:spcAft>
              <a:buClrTx/>
              <a:buSzTx/>
              <a:buFont typeface="Wingdings" panose="05000000000000000000" pitchFamily="2" charset="2"/>
              <a:buChar char="Ø"/>
              <a:tabLst/>
            </a:pPr>
            <a:r>
              <a:rPr kumimoji="0" lang="vi-VN" altLang="en-US" sz="2000" b="0" u="none" strike="noStrike" cap="none" normalizeH="0" baseline="0">
                <a:ln>
                  <a:noFill/>
                </a:ln>
                <a:solidFill>
                  <a:srgbClr val="0000FF"/>
                </a:solidFill>
                <a:effectLst/>
                <a:latin typeface="+mj-lt"/>
                <a:ea typeface="Times New Roman" panose="02020603050405020304" pitchFamily="18" charset="0"/>
                <a:cs typeface="Times New Roman" panose="02020603050405020304" pitchFamily="18" charset="0"/>
              </a:rPr>
              <a:t>Bà </a:t>
            </a:r>
            <a:r>
              <a:rPr kumimoji="0" lang="vi-VN" altLang="en-US" sz="2000" b="0" u="none" strike="noStrike" cap="none" normalizeH="0" baseline="0">
                <a:ln>
                  <a:noFill/>
                </a:ln>
                <a:solidFill>
                  <a:srgbClr val="C00000"/>
                </a:solidFill>
                <a:effectLst/>
                <a:latin typeface="+mj-lt"/>
                <a:ea typeface="Times New Roman" panose="02020603050405020304" pitchFamily="18" charset="0"/>
                <a:cs typeface="Times New Roman" panose="02020603050405020304" pitchFamily="18" charset="0"/>
              </a:rPr>
              <a:t>Quách Thị Hồ </a:t>
            </a:r>
            <a:r>
              <a:rPr kumimoji="0" lang="vi-VN" altLang="en-US" sz="2000" b="0" u="none" strike="noStrike" cap="none" normalizeH="0" baseline="0">
                <a:ln>
                  <a:noFill/>
                </a:ln>
                <a:solidFill>
                  <a:srgbClr val="0000FF"/>
                </a:solidFill>
                <a:effectLst/>
                <a:latin typeface="+mj-lt"/>
                <a:ea typeface="Times New Roman" panose="02020603050405020304" pitchFamily="18" charset="0"/>
                <a:cs typeface="Times New Roman" panose="02020603050405020304" pitchFamily="18" charset="0"/>
              </a:rPr>
              <a:t>là nghệ nhân loại hình nghệ thuật nào?</a:t>
            </a:r>
            <a:endParaRPr kumimoji="0" lang="en-US" altLang="en-US" sz="2000" b="0" u="none" strike="noStrike" cap="none" normalizeH="0" baseline="0">
              <a:ln>
                <a:noFill/>
              </a:ln>
              <a:solidFill>
                <a:srgbClr val="0000FF"/>
              </a:solidFill>
              <a:effectLst/>
              <a:latin typeface="+mj-lt"/>
              <a:ea typeface="Times New Roman" panose="02020603050405020304" pitchFamily="18" charset="0"/>
              <a:cs typeface="Times New Roman" panose="02020603050405020304" pitchFamily="18" charset="0"/>
            </a:endParaRPr>
          </a:p>
          <a:p>
            <a:pPr marL="342900" marR="0" lvl="0" indent="-342900" algn="just" defTabSz="914400" rtl="0" eaLnBrk="0" fontAlgn="base" latinLnBrk="0" hangingPunct="0">
              <a:lnSpc>
                <a:spcPct val="114000"/>
              </a:lnSpc>
              <a:spcBef>
                <a:spcPts val="300"/>
              </a:spcBef>
              <a:spcAft>
                <a:spcPts val="300"/>
              </a:spcAft>
              <a:buClrTx/>
              <a:buSzTx/>
              <a:buFont typeface="Wingdings" panose="05000000000000000000" pitchFamily="2" charset="2"/>
              <a:buChar char="Ø"/>
              <a:tabLst/>
            </a:pPr>
            <a:r>
              <a:rPr kumimoji="0" lang="vi-VN" altLang="en-US" sz="2000" b="0" u="none" strike="noStrike" cap="none" normalizeH="0" baseline="0">
                <a:ln>
                  <a:noFill/>
                </a:ln>
                <a:solidFill>
                  <a:srgbClr val="0000FF"/>
                </a:solidFill>
                <a:effectLst/>
                <a:latin typeface="+mj-lt"/>
                <a:ea typeface="Times New Roman" panose="02020603050405020304" pitchFamily="18" charset="0"/>
                <a:cs typeface="Times New Roman" panose="02020603050405020304" pitchFamily="18" charset="0"/>
              </a:rPr>
              <a:t>Hát</a:t>
            </a:r>
            <a:r>
              <a:rPr kumimoji="0" lang="en-US" altLang="en-US" sz="2000" b="0" u="none" strike="noStrike" cap="none" normalizeH="0" baseline="0">
                <a:ln>
                  <a:noFill/>
                </a:ln>
                <a:solidFill>
                  <a:srgbClr val="0000FF"/>
                </a:solidFill>
                <a:effectLst/>
                <a:latin typeface="+mj-lt"/>
                <a:ea typeface="Times New Roman" panose="02020603050405020304" pitchFamily="18" charset="0"/>
                <a:cs typeface="Times New Roman" panose="02020603050405020304" pitchFamily="18" charset="0"/>
              </a:rPr>
              <a:t> Ca trù phổ biến ở vùng, miền nào của Việt Nam?</a:t>
            </a:r>
            <a:endParaRPr lang="en-US" altLang="en-US" sz="2000">
              <a:solidFill>
                <a:srgbClr val="0000FF"/>
              </a:solidFill>
              <a:latin typeface="+mj-lt"/>
              <a:ea typeface="Times New Roman" panose="02020603050405020304" pitchFamily="18" charset="0"/>
              <a:cs typeface="Times New Roman" panose="02020603050405020304" pitchFamily="18" charset="0"/>
            </a:endParaRPr>
          </a:p>
          <a:p>
            <a:pPr marL="342900" marR="0" lvl="0" indent="-342900" algn="just" defTabSz="914400" rtl="0" eaLnBrk="0" fontAlgn="base" latinLnBrk="0" hangingPunct="0">
              <a:lnSpc>
                <a:spcPct val="114000"/>
              </a:lnSpc>
              <a:spcBef>
                <a:spcPts val="300"/>
              </a:spcBef>
              <a:spcAft>
                <a:spcPts val="300"/>
              </a:spcAft>
              <a:buClrTx/>
              <a:buSzTx/>
              <a:buFont typeface="Wingdings" panose="05000000000000000000" pitchFamily="2" charset="2"/>
              <a:buChar char="Ø"/>
              <a:tabLst/>
            </a:pPr>
            <a:r>
              <a:rPr kumimoji="0" lang="en-US" altLang="en-US" sz="2000" b="0" u="none" strike="noStrike" cap="none" normalizeH="0" baseline="0">
                <a:ln>
                  <a:noFill/>
                </a:ln>
                <a:solidFill>
                  <a:srgbClr val="0000FF"/>
                </a:solidFill>
                <a:effectLst/>
                <a:latin typeface="+mj-lt"/>
                <a:ea typeface="Times New Roman" panose="02020603050405020304" pitchFamily="18" charset="0"/>
                <a:cs typeface="Times New Roman" panose="02020603050405020304" pitchFamily="18" charset="0"/>
              </a:rPr>
              <a:t>Một tiết mục hát Ca trù thường do mấy nghệ sĩ biểu diễn?</a:t>
            </a:r>
          </a:p>
          <a:p>
            <a:pPr marL="342900" marR="0" lvl="0" indent="-342900" algn="just" defTabSz="914400" rtl="0" eaLnBrk="0" fontAlgn="base" latinLnBrk="0" hangingPunct="0">
              <a:lnSpc>
                <a:spcPct val="114000"/>
              </a:lnSpc>
              <a:spcBef>
                <a:spcPts val="300"/>
              </a:spcBef>
              <a:spcAft>
                <a:spcPts val="300"/>
              </a:spcAft>
              <a:buClrTx/>
              <a:buSzTx/>
              <a:buFont typeface="Wingdings" panose="05000000000000000000" pitchFamily="2" charset="2"/>
              <a:buChar char="Ø"/>
              <a:tabLst/>
            </a:pPr>
            <a:r>
              <a:rPr kumimoji="0" lang="vi-VN" altLang="en-US" sz="2000" b="0" u="none" strike="noStrike" cap="none" normalizeH="0" baseline="0">
                <a:ln>
                  <a:noFill/>
                </a:ln>
                <a:solidFill>
                  <a:srgbClr val="0000FF"/>
                </a:solidFill>
                <a:effectLst/>
                <a:latin typeface="+mj-lt"/>
                <a:ea typeface="Times New Roman" panose="02020603050405020304" pitchFamily="18" charset="0"/>
                <a:cs typeface="Times New Roman" panose="02020603050405020304" pitchFamily="18" charset="0"/>
              </a:rPr>
              <a:t>Những loại nhạc cụ nào được sử dụng để đệm cho hát Ca trù?</a:t>
            </a:r>
            <a:endParaRPr kumimoji="0" lang="en-US" altLang="en-US" sz="2000" b="0" u="none" strike="noStrike" cap="none" normalizeH="0" baseline="0">
              <a:ln>
                <a:noFill/>
              </a:ln>
              <a:solidFill>
                <a:srgbClr val="0000FF"/>
              </a:solidFill>
              <a:effectLst/>
              <a:latin typeface="+mj-lt"/>
              <a:ea typeface="Times New Roman" panose="02020603050405020304" pitchFamily="18" charset="0"/>
              <a:cs typeface="Times New Roman" panose="02020603050405020304" pitchFamily="18" charset="0"/>
            </a:endParaRPr>
          </a:p>
          <a:p>
            <a:pPr marL="342900" marR="0" lvl="0" indent="-342900" algn="just" defTabSz="914400" rtl="0" eaLnBrk="0" fontAlgn="base" latinLnBrk="0" hangingPunct="0">
              <a:lnSpc>
                <a:spcPct val="114000"/>
              </a:lnSpc>
              <a:spcBef>
                <a:spcPts val="300"/>
              </a:spcBef>
              <a:spcAft>
                <a:spcPts val="300"/>
              </a:spcAft>
              <a:buClrTx/>
              <a:buSzTx/>
              <a:buFont typeface="Wingdings" panose="05000000000000000000" pitchFamily="2" charset="2"/>
              <a:buChar char="Ø"/>
              <a:tabLst/>
            </a:pPr>
            <a:r>
              <a:rPr kumimoji="0" lang="vi-VN" altLang="en-US" sz="2000" b="0" u="none" strike="noStrike" cap="none" normalizeH="0" baseline="0">
                <a:ln>
                  <a:noFill/>
                </a:ln>
                <a:solidFill>
                  <a:srgbClr val="0000FF"/>
                </a:solidFill>
                <a:effectLst/>
                <a:latin typeface="+mj-lt"/>
                <a:ea typeface="Times New Roman" panose="02020603050405020304" pitchFamily="18" charset="0"/>
                <a:cs typeface="Times New Roman" panose="02020603050405020304" pitchFamily="18" charset="0"/>
              </a:rPr>
              <a:t>Kể tên </a:t>
            </a:r>
            <a:r>
              <a:rPr lang="en-US" altLang="en-US" sz="2000">
                <a:solidFill>
                  <a:srgbClr val="0000FF"/>
                </a:solidFill>
                <a:latin typeface="+mj-lt"/>
                <a:ea typeface="Times New Roman" panose="02020603050405020304" pitchFamily="18" charset="0"/>
                <a:cs typeface="Times New Roman" panose="02020603050405020304" pitchFamily="18" charset="0"/>
              </a:rPr>
              <a:t>một vài</a:t>
            </a:r>
            <a:r>
              <a:rPr kumimoji="0" lang="vi-VN" altLang="en-US" sz="2000" b="0" u="none" strike="noStrike" cap="none" normalizeH="0" baseline="0">
                <a:ln>
                  <a:noFill/>
                </a:ln>
                <a:solidFill>
                  <a:srgbClr val="0000FF"/>
                </a:solidFill>
                <a:effectLst/>
                <a:latin typeface="+mj-lt"/>
                <a:ea typeface="Times New Roman" panose="02020603050405020304" pitchFamily="18" charset="0"/>
                <a:cs typeface="Times New Roman" panose="02020603050405020304" pitchFamily="18" charset="0"/>
              </a:rPr>
              <a:t> tác phẩm Ca trù</a:t>
            </a:r>
            <a:r>
              <a:rPr kumimoji="0" lang="en-US" altLang="en-US" sz="2000" b="0" u="none" strike="noStrike" cap="none" normalizeH="0" baseline="0">
                <a:ln>
                  <a:noFill/>
                </a:ln>
                <a:solidFill>
                  <a:srgbClr val="0000FF"/>
                </a:solidFill>
                <a:effectLst/>
                <a:latin typeface="+mj-lt"/>
                <a:ea typeface="Times New Roman" panose="02020603050405020304" pitchFamily="18" charset="0"/>
                <a:cs typeface="Times New Roman" panose="02020603050405020304" pitchFamily="18" charset="0"/>
              </a:rPr>
              <a:t> mà em biết.</a:t>
            </a:r>
          </a:p>
          <a:p>
            <a:pPr marL="342900" marR="0" lvl="0" indent="-342900" algn="just" defTabSz="914400" rtl="0" eaLnBrk="0" fontAlgn="base" latinLnBrk="0" hangingPunct="0">
              <a:lnSpc>
                <a:spcPct val="114000"/>
              </a:lnSpc>
              <a:spcBef>
                <a:spcPts val="300"/>
              </a:spcBef>
              <a:spcAft>
                <a:spcPts val="300"/>
              </a:spcAft>
              <a:buClrTx/>
              <a:buSzTx/>
              <a:buFont typeface="Wingdings" panose="05000000000000000000" pitchFamily="2" charset="2"/>
              <a:buChar char="Ø"/>
              <a:tabLst/>
            </a:pPr>
            <a:r>
              <a:rPr lang="en-US" altLang="en-US" sz="2000">
                <a:solidFill>
                  <a:srgbClr val="0000FF"/>
                </a:solidFill>
                <a:latin typeface="+mj-lt"/>
                <a:ea typeface="Times New Roman" panose="02020603050405020304" pitchFamily="18" charset="0"/>
                <a:cs typeface="Times New Roman" panose="02020603050405020304" pitchFamily="18" charset="0"/>
              </a:rPr>
              <a:t>Kể tên một vài nghệ nhân Ca trù hoặc nghệ sĩ hát nhạc cổ truyền.</a:t>
            </a:r>
            <a:r>
              <a:rPr kumimoji="0" lang="vi-VN" altLang="en-US" sz="2000" b="0" u="none" strike="noStrike" cap="none" normalizeH="0" baseline="0">
                <a:ln>
                  <a:noFill/>
                </a:ln>
                <a:solidFill>
                  <a:srgbClr val="0000FF"/>
                </a:solidFill>
                <a:effectLst/>
                <a:latin typeface="+mj-lt"/>
                <a:ea typeface="Times New Roman" panose="02020603050405020304" pitchFamily="18" charset="0"/>
                <a:cs typeface="Times New Roman" panose="02020603050405020304" pitchFamily="18" charset="0"/>
              </a:rPr>
              <a:t> </a:t>
            </a:r>
            <a:endParaRPr kumimoji="0" lang="vi-VN" altLang="en-US" sz="2000" b="0" u="none" strike="noStrike" cap="none" normalizeH="0" baseline="0">
              <a:ln>
                <a:noFill/>
              </a:ln>
              <a:solidFill>
                <a:srgbClr val="0000FF"/>
              </a:solidFill>
              <a:effectLst/>
              <a:latin typeface="+mj-lt"/>
            </a:endParaRPr>
          </a:p>
        </p:txBody>
      </p:sp>
      <p:pic>
        <p:nvPicPr>
          <p:cNvPr id="1027" name="Picture 3" descr="Đặt vé xem ca trù Thăng Long tại Hà Nội">
            <a:extLst>
              <a:ext uri="{FF2B5EF4-FFF2-40B4-BE49-F238E27FC236}">
                <a16:creationId xmlns:a16="http://schemas.microsoft.com/office/drawing/2014/main" id="{049D7B10-5F3D-4514-BD6C-A6128AF8312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72200" y="1066800"/>
            <a:ext cx="5550167" cy="3886200"/>
          </a:xfrm>
          <a:prstGeom prst="round2DiagRect">
            <a:avLst>
              <a:gd name="adj1" fmla="val 16667"/>
              <a:gd name="adj2" fmla="val 0"/>
            </a:avLst>
          </a:prstGeom>
          <a:ln w="28575" cap="sq">
            <a:solidFill>
              <a:srgbClr val="00B0F0"/>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57926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6BC8C9D-5F73-4060-A656-DC42325F4B24}"/>
              </a:ext>
            </a:extLst>
          </p:cNvPr>
          <p:cNvPicPr>
            <a:picLocks noChangeAspect="1"/>
          </p:cNvPicPr>
          <p:nvPr/>
        </p:nvPicPr>
        <p:blipFill rotWithShape="1">
          <a:blip r:embed="rId2"/>
          <a:srcRect l="29870" b="82882"/>
          <a:stretch/>
        </p:blipFill>
        <p:spPr>
          <a:xfrm>
            <a:off x="2362200" y="152400"/>
            <a:ext cx="7208086" cy="983360"/>
          </a:xfrm>
          <a:prstGeom prst="rect">
            <a:avLst/>
          </a:prstGeom>
        </p:spPr>
      </p:pic>
      <p:pic>
        <p:nvPicPr>
          <p:cNvPr id="8" name="Picture 7">
            <a:extLst>
              <a:ext uri="{FF2B5EF4-FFF2-40B4-BE49-F238E27FC236}">
                <a16:creationId xmlns:a16="http://schemas.microsoft.com/office/drawing/2014/main" id="{49CE7702-2BCD-4315-99AB-8FFB25B6490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603891" y="1524000"/>
            <a:ext cx="3733800" cy="4567683"/>
          </a:xfrm>
          <a:prstGeom prst="ellipse">
            <a:avLst/>
          </a:prstGeom>
          <a:ln w="38100" cap="rnd">
            <a:solidFill>
              <a:srgbClr val="FF9900"/>
            </a:solidFill>
          </a:ln>
          <a:effectLst/>
          <a:scene3d>
            <a:camera prst="orthographicFront"/>
            <a:lightRig rig="contrasting" dir="t">
              <a:rot lat="0" lon="0" rev="3000000"/>
            </a:lightRig>
          </a:scene3d>
          <a:sp3d contourW="7620">
            <a:bevelT w="95250" h="31750"/>
            <a:contourClr>
              <a:srgbClr val="333333"/>
            </a:contourClr>
          </a:sp3d>
        </p:spPr>
      </p:pic>
      <p:pic>
        <p:nvPicPr>
          <p:cNvPr id="4" name="Picture 3">
            <a:extLst>
              <a:ext uri="{FF2B5EF4-FFF2-40B4-BE49-F238E27FC236}">
                <a16:creationId xmlns:a16="http://schemas.microsoft.com/office/drawing/2014/main" id="{E78D0373-F1D1-43C2-AF56-EF8C05631889}"/>
              </a:ext>
            </a:extLst>
          </p:cNvPr>
          <p:cNvPicPr>
            <a:picLocks noChangeAspect="1"/>
          </p:cNvPicPr>
          <p:nvPr/>
        </p:nvPicPr>
        <p:blipFill rotWithShape="1">
          <a:blip r:embed="rId2"/>
          <a:srcRect l="32058" t="17118" r="2565" b="-1282"/>
          <a:stretch/>
        </p:blipFill>
        <p:spPr>
          <a:xfrm>
            <a:off x="4953000" y="1219200"/>
            <a:ext cx="6863709" cy="4938522"/>
          </a:xfrm>
          <a:prstGeom prst="rect">
            <a:avLst/>
          </a:prstGeom>
        </p:spPr>
      </p:pic>
    </p:spTree>
    <p:extLst>
      <p:ext uri="{BB962C8B-B14F-4D97-AF65-F5344CB8AC3E}">
        <p14:creationId xmlns:p14="http://schemas.microsoft.com/office/powerpoint/2010/main" val="17130968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6BC8C9D-5F73-4060-A656-DC42325F4B24}"/>
              </a:ext>
            </a:extLst>
          </p:cNvPr>
          <p:cNvPicPr>
            <a:picLocks noChangeAspect="1"/>
          </p:cNvPicPr>
          <p:nvPr/>
        </p:nvPicPr>
        <p:blipFill rotWithShape="1">
          <a:blip r:embed="rId2"/>
          <a:srcRect l="29870" b="82882"/>
          <a:stretch/>
        </p:blipFill>
        <p:spPr>
          <a:xfrm>
            <a:off x="2514600" y="76200"/>
            <a:ext cx="6702605" cy="914400"/>
          </a:xfrm>
          <a:prstGeom prst="rect">
            <a:avLst/>
          </a:prstGeom>
        </p:spPr>
      </p:pic>
      <p:pic>
        <p:nvPicPr>
          <p:cNvPr id="6" name="Picture 5">
            <a:extLst>
              <a:ext uri="{FF2B5EF4-FFF2-40B4-BE49-F238E27FC236}">
                <a16:creationId xmlns:a16="http://schemas.microsoft.com/office/drawing/2014/main" id="{537E6007-D239-4AA5-913C-602A13230DAD}"/>
              </a:ext>
            </a:extLst>
          </p:cNvPr>
          <p:cNvPicPr>
            <a:picLocks noChangeAspect="1"/>
          </p:cNvPicPr>
          <p:nvPr/>
        </p:nvPicPr>
        <p:blipFill rotWithShape="1">
          <a:blip r:embed="rId3"/>
          <a:srcRect l="33603" t="61642" r="1539"/>
          <a:stretch/>
        </p:blipFill>
        <p:spPr>
          <a:xfrm>
            <a:off x="4876800" y="2667000"/>
            <a:ext cx="7118314" cy="3230101"/>
          </a:xfrm>
          <a:prstGeom prst="rect">
            <a:avLst/>
          </a:prstGeom>
        </p:spPr>
      </p:pic>
      <p:pic>
        <p:nvPicPr>
          <p:cNvPr id="3" name="Picture 2">
            <a:extLst>
              <a:ext uri="{FF2B5EF4-FFF2-40B4-BE49-F238E27FC236}">
                <a16:creationId xmlns:a16="http://schemas.microsoft.com/office/drawing/2014/main" id="{0D42E71A-81A0-49B8-A2F1-4B079358650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0848" y="1676400"/>
            <a:ext cx="4067503" cy="3276600"/>
          </a:xfrm>
          <a:prstGeom prst="round2DiagRect">
            <a:avLst>
              <a:gd name="adj1" fmla="val 16667"/>
              <a:gd name="adj2" fmla="val 0"/>
            </a:avLst>
          </a:prstGeom>
          <a:ln w="38100" cap="sq">
            <a:solidFill>
              <a:srgbClr val="00B0F0"/>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29673229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8C13DD4-13A3-4742-9F11-969318090BCB}"/>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1981200" y="1867328"/>
            <a:ext cx="8686800" cy="1831040"/>
          </a:xfrm>
          <a:prstGeom prst="rect">
            <a:avLst/>
          </a:prstGeom>
        </p:spPr>
      </p:pic>
      <p:sp>
        <p:nvSpPr>
          <p:cNvPr id="2" name="Title 1"/>
          <p:cNvSpPr>
            <a:spLocks noGrp="1"/>
          </p:cNvSpPr>
          <p:nvPr>
            <p:ph type="title"/>
          </p:nvPr>
        </p:nvSpPr>
        <p:spPr>
          <a:xfrm>
            <a:off x="1981200" y="838200"/>
            <a:ext cx="8382000" cy="609600"/>
          </a:xfrm>
        </p:spPr>
        <p:txBody>
          <a:bodyPr/>
          <a:lstStyle/>
          <a:p>
            <a:r>
              <a:rPr lang="en-US" sz="3600" b="1">
                <a:solidFill>
                  <a:srgbClr val="0070C0"/>
                </a:solidFill>
              </a:rPr>
              <a:t>3. </a:t>
            </a:r>
            <a:r>
              <a:rPr lang="en-US" sz="3600" b="1" dirty="0" err="1">
                <a:solidFill>
                  <a:srgbClr val="0070C0"/>
                </a:solidFill>
              </a:rPr>
              <a:t>Trải</a:t>
            </a:r>
            <a:r>
              <a:rPr lang="en-US" sz="3600" b="1" dirty="0">
                <a:solidFill>
                  <a:srgbClr val="0070C0"/>
                </a:solidFill>
              </a:rPr>
              <a:t> </a:t>
            </a:r>
            <a:r>
              <a:rPr lang="en-US" sz="3600" b="1" dirty="0" err="1">
                <a:solidFill>
                  <a:srgbClr val="0070C0"/>
                </a:solidFill>
              </a:rPr>
              <a:t>nghiệm</a:t>
            </a:r>
            <a:r>
              <a:rPr lang="en-US" sz="3600" b="1" dirty="0">
                <a:solidFill>
                  <a:srgbClr val="0070C0"/>
                </a:solidFill>
              </a:rPr>
              <a:t> </a:t>
            </a:r>
            <a:r>
              <a:rPr lang="en-US" sz="3600" b="1" dirty="0" err="1">
                <a:solidFill>
                  <a:srgbClr val="0070C0"/>
                </a:solidFill>
              </a:rPr>
              <a:t>và</a:t>
            </a:r>
            <a:r>
              <a:rPr lang="en-US" sz="3600" b="1" dirty="0">
                <a:solidFill>
                  <a:srgbClr val="0070C0"/>
                </a:solidFill>
              </a:rPr>
              <a:t> </a:t>
            </a:r>
            <a:r>
              <a:rPr lang="en-US" sz="3600" b="1" err="1">
                <a:solidFill>
                  <a:srgbClr val="0070C0"/>
                </a:solidFill>
              </a:rPr>
              <a:t>khám</a:t>
            </a:r>
            <a:r>
              <a:rPr lang="en-US" sz="3600" b="1">
                <a:solidFill>
                  <a:srgbClr val="0070C0"/>
                </a:solidFill>
              </a:rPr>
              <a:t> phá</a:t>
            </a:r>
            <a:endParaRPr lang="en-US" sz="3600" b="1" dirty="0">
              <a:solidFill>
                <a:srgbClr val="0070C0"/>
              </a:solidFill>
            </a:endParaRPr>
          </a:p>
        </p:txBody>
      </p:sp>
      <p:pic>
        <p:nvPicPr>
          <p:cNvPr id="10" name="Picture 9"/>
          <p:cNvPicPr>
            <a:picLocks noChangeAspect="1"/>
          </p:cNvPicPr>
          <p:nvPr/>
        </p:nvPicPr>
        <p:blipFill rotWithShape="1">
          <a:blip r:embed="rId3">
            <a:extLst>
              <a:ext uri="{28A0092B-C50C-407E-A947-70E740481C1C}">
                <a14:useLocalDpi xmlns:a14="http://schemas.microsoft.com/office/drawing/2010/main" val="0"/>
              </a:ext>
            </a:extLst>
          </a:blip>
          <a:srcRect l="73545" t="11765" r="6685" b="3922"/>
          <a:stretch/>
        </p:blipFill>
        <p:spPr>
          <a:xfrm flipH="1">
            <a:off x="239037" y="1752600"/>
            <a:ext cx="2057400" cy="3538727"/>
          </a:xfrm>
          <a:prstGeom prst="rect">
            <a:avLst/>
          </a:prstGeom>
        </p:spPr>
      </p:pic>
      <p:pic>
        <p:nvPicPr>
          <p:cNvPr id="9" name="Picture 8">
            <a:extLst>
              <a:ext uri="{FF2B5EF4-FFF2-40B4-BE49-F238E27FC236}">
                <a16:creationId xmlns:a16="http://schemas.microsoft.com/office/drawing/2014/main" id="{C20BE594-BBD6-4AAE-9733-5266F94BA267}"/>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562600" y="2649932"/>
            <a:ext cx="6508800" cy="3903268"/>
          </a:xfrm>
          <a:prstGeom prst="rect">
            <a:avLst/>
          </a:prstGeom>
        </p:spPr>
      </p:pic>
    </p:spTree>
    <p:extLst>
      <p:ext uri="{BB962C8B-B14F-4D97-AF65-F5344CB8AC3E}">
        <p14:creationId xmlns:p14="http://schemas.microsoft.com/office/powerpoint/2010/main" val="35070073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2">
            <a:extLst>
              <a:ext uri="{28A0092B-C50C-407E-A947-70E740481C1C}">
                <a14:useLocalDpi xmlns:a14="http://schemas.microsoft.com/office/drawing/2010/main" val="0"/>
              </a:ext>
            </a:extLst>
          </a:blip>
          <a:srcRect l="73545" t="11765" r="6685" b="3922"/>
          <a:stretch/>
        </p:blipFill>
        <p:spPr>
          <a:xfrm flipH="1">
            <a:off x="304800" y="2667000"/>
            <a:ext cx="2300627" cy="3957077"/>
          </a:xfrm>
          <a:prstGeom prst="rect">
            <a:avLst/>
          </a:prstGeom>
        </p:spPr>
      </p:pic>
      <p:sp>
        <p:nvSpPr>
          <p:cNvPr id="5" name="TextBox 4"/>
          <p:cNvSpPr txBox="1"/>
          <p:nvPr/>
        </p:nvSpPr>
        <p:spPr>
          <a:xfrm>
            <a:off x="2133600" y="457200"/>
            <a:ext cx="7467600" cy="934358"/>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indent="182880" algn="ctr">
              <a:lnSpc>
                <a:spcPct val="114000"/>
              </a:lnSpc>
            </a:pPr>
            <a:r>
              <a:rPr lang="en-US" sz="2400">
                <a:solidFill>
                  <a:srgbClr val="0000FF"/>
                </a:solidFill>
              </a:rPr>
              <a:t>Có thể lựa chọn những câu thơ ca ngợi công ơn thầy cô rồi hát lên theo cách riêng của mình.</a:t>
            </a:r>
          </a:p>
        </p:txBody>
      </p:sp>
      <p:sp>
        <p:nvSpPr>
          <p:cNvPr id="8" name="TextBox 7"/>
          <p:cNvSpPr txBox="1"/>
          <p:nvPr/>
        </p:nvSpPr>
        <p:spPr>
          <a:xfrm>
            <a:off x="2895600" y="1752600"/>
            <a:ext cx="7620000" cy="1200329"/>
          </a:xfrm>
          <a:prstGeom prst="rect">
            <a:avLst/>
          </a:prstGeom>
          <a:noFill/>
        </p:spPr>
        <p:txBody>
          <a:bodyPr wrap="square" rtlCol="0">
            <a:spAutoFit/>
          </a:bodyPr>
          <a:lstStyle/>
          <a:p>
            <a:pPr algn="ctr"/>
            <a:r>
              <a:rPr lang="en-US" sz="2400" i="1">
                <a:solidFill>
                  <a:srgbClr val="00B050"/>
                </a:solidFill>
              </a:rPr>
              <a:t>Ăn quả nhớ kẻ trồng cây</a:t>
            </a:r>
            <a:br>
              <a:rPr lang="vi-VN" sz="2400" i="1">
                <a:solidFill>
                  <a:srgbClr val="00B050"/>
                </a:solidFill>
              </a:rPr>
            </a:br>
            <a:r>
              <a:rPr lang="en-US" sz="2400" i="1">
                <a:solidFill>
                  <a:srgbClr val="00B050"/>
                </a:solidFill>
              </a:rPr>
              <a:t>Có danh có vọng, nhớ thầy khi xưa</a:t>
            </a:r>
            <a:r>
              <a:rPr lang="vi-VN" sz="2400" i="1">
                <a:solidFill>
                  <a:srgbClr val="00B050"/>
                </a:solidFill>
              </a:rPr>
              <a:t>.</a:t>
            </a:r>
            <a:endParaRPr lang="en-US" sz="2400" i="1">
              <a:solidFill>
                <a:srgbClr val="00B050"/>
              </a:solidFill>
            </a:endParaRPr>
          </a:p>
          <a:p>
            <a:pPr algn="just"/>
            <a:endParaRPr lang="en-US" sz="2400">
              <a:solidFill>
                <a:srgbClr val="0000FF"/>
              </a:solidFill>
            </a:endParaRPr>
          </a:p>
        </p:txBody>
      </p:sp>
      <p:sp>
        <p:nvSpPr>
          <p:cNvPr id="9" name="TextBox 8"/>
          <p:cNvSpPr txBox="1"/>
          <p:nvPr/>
        </p:nvSpPr>
        <p:spPr>
          <a:xfrm>
            <a:off x="4553164" y="3037259"/>
            <a:ext cx="7620000" cy="830997"/>
          </a:xfrm>
          <a:prstGeom prst="rect">
            <a:avLst/>
          </a:prstGeom>
          <a:noFill/>
        </p:spPr>
        <p:txBody>
          <a:bodyPr wrap="square" rtlCol="0">
            <a:spAutoFit/>
          </a:bodyPr>
          <a:lstStyle/>
          <a:p>
            <a:pPr algn="ctr"/>
            <a:r>
              <a:rPr lang="en-US" sz="2400" b="0" i="1">
                <a:solidFill>
                  <a:srgbClr val="0070C0"/>
                </a:solidFill>
                <a:effectLst/>
                <a:latin typeface="+mj-lt"/>
              </a:rPr>
              <a:t>Tình thầy con mãi nặng mang</a:t>
            </a:r>
            <a:br>
              <a:rPr lang="en-US" sz="2400" i="1">
                <a:solidFill>
                  <a:srgbClr val="0070C0"/>
                </a:solidFill>
                <a:latin typeface="+mj-lt"/>
              </a:rPr>
            </a:br>
            <a:r>
              <a:rPr lang="en-US" sz="2400" b="0" i="1">
                <a:solidFill>
                  <a:srgbClr val="0070C0"/>
                </a:solidFill>
                <a:effectLst/>
                <a:latin typeface="+mj-lt"/>
              </a:rPr>
              <a:t>Dù xa cách vẫn nồng nàn trong tim.</a:t>
            </a:r>
            <a:endParaRPr lang="vi-VN" sz="2400" i="1">
              <a:solidFill>
                <a:srgbClr val="0070C0"/>
              </a:solidFill>
              <a:latin typeface="+mj-lt"/>
            </a:endParaRPr>
          </a:p>
        </p:txBody>
      </p:sp>
      <p:sp>
        <p:nvSpPr>
          <p:cNvPr id="11" name="TextBox 10"/>
          <p:cNvSpPr txBox="1"/>
          <p:nvPr/>
        </p:nvSpPr>
        <p:spPr>
          <a:xfrm>
            <a:off x="2286000" y="4495800"/>
            <a:ext cx="7620000" cy="830997"/>
          </a:xfrm>
          <a:prstGeom prst="rect">
            <a:avLst/>
          </a:prstGeom>
          <a:noFill/>
        </p:spPr>
        <p:txBody>
          <a:bodyPr wrap="square" rtlCol="0">
            <a:spAutoFit/>
          </a:bodyPr>
          <a:lstStyle/>
          <a:p>
            <a:pPr algn="ctr"/>
            <a:r>
              <a:rPr lang="en-US" sz="2400" b="0" i="1">
                <a:solidFill>
                  <a:srgbClr val="CC00CC"/>
                </a:solidFill>
                <a:effectLst/>
                <a:latin typeface="+mj-lt"/>
              </a:rPr>
              <a:t>Qua sông là những chuyến đò</a:t>
            </a:r>
            <a:br>
              <a:rPr lang="en-US" sz="2400" i="1">
                <a:solidFill>
                  <a:srgbClr val="CC00CC"/>
                </a:solidFill>
                <a:latin typeface="+mj-lt"/>
              </a:rPr>
            </a:br>
            <a:r>
              <a:rPr lang="en-US" sz="2400" b="0" i="1">
                <a:solidFill>
                  <a:srgbClr val="CC00CC"/>
                </a:solidFill>
                <a:effectLst/>
                <a:latin typeface="+mj-lt"/>
              </a:rPr>
              <a:t>Thầy cô cầm lái cho con vào đời.</a:t>
            </a:r>
            <a:endParaRPr lang="vi-VN" sz="2400" i="1">
              <a:solidFill>
                <a:srgbClr val="CC00CC"/>
              </a:solidFill>
              <a:latin typeface="+mj-lt"/>
            </a:endParaRPr>
          </a:p>
        </p:txBody>
      </p:sp>
    </p:spTree>
    <p:extLst>
      <p:ext uri="{BB962C8B-B14F-4D97-AF65-F5344CB8AC3E}">
        <p14:creationId xmlns:p14="http://schemas.microsoft.com/office/powerpoint/2010/main" val="38461130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7" name="Group 6"/>
          <p:cNvGrpSpPr/>
          <p:nvPr/>
        </p:nvGrpSpPr>
        <p:grpSpPr>
          <a:xfrm>
            <a:off x="-14555" y="0"/>
            <a:ext cx="12192000" cy="6858000"/>
            <a:chOff x="-14555" y="0"/>
            <a:chExt cx="12192000" cy="6858000"/>
          </a:xfrm>
        </p:grpSpPr>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t="35899"/>
            <a:stretch/>
          </p:blipFill>
          <p:spPr>
            <a:xfrm>
              <a:off x="-14555" y="0"/>
              <a:ext cx="12192000" cy="6858000"/>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62484" y="3574293"/>
              <a:ext cx="2519671" cy="2909814"/>
            </a:xfrm>
            <a:prstGeom prst="rect">
              <a:avLst/>
            </a:prstGeom>
          </p:spPr>
        </p:pic>
      </p:grpSp>
      <p:sp>
        <p:nvSpPr>
          <p:cNvPr id="2" name="Title 1"/>
          <p:cNvSpPr>
            <a:spLocks noGrp="1"/>
          </p:cNvSpPr>
          <p:nvPr>
            <p:ph type="title"/>
          </p:nvPr>
        </p:nvSpPr>
        <p:spPr>
          <a:xfrm>
            <a:off x="1981200" y="854076"/>
            <a:ext cx="8229600" cy="873587"/>
          </a:xfrm>
        </p:spPr>
        <p:txBody>
          <a:bodyPr/>
          <a:lstStyle/>
          <a:p>
            <a:r>
              <a:rPr lang="en-US" sz="3200" b="1" dirty="0" err="1">
                <a:solidFill>
                  <a:srgbClr val="0000FF"/>
                </a:solidFill>
              </a:rPr>
              <a:t>Dặn</a:t>
            </a:r>
            <a:r>
              <a:rPr lang="en-US" sz="3200" b="1" dirty="0">
                <a:solidFill>
                  <a:srgbClr val="0000FF"/>
                </a:solidFill>
              </a:rPr>
              <a:t> </a:t>
            </a:r>
            <a:r>
              <a:rPr lang="en-US" sz="3200" b="1" dirty="0" err="1">
                <a:solidFill>
                  <a:srgbClr val="0000FF"/>
                </a:solidFill>
              </a:rPr>
              <a:t>dò</a:t>
            </a:r>
            <a:r>
              <a:rPr lang="en-US" sz="3200" b="1" dirty="0">
                <a:solidFill>
                  <a:srgbClr val="0000FF"/>
                </a:solidFill>
              </a:rPr>
              <a:t> </a:t>
            </a:r>
            <a:r>
              <a:rPr lang="en-US" sz="3200" b="1" dirty="0" err="1">
                <a:solidFill>
                  <a:srgbClr val="0000FF"/>
                </a:solidFill>
              </a:rPr>
              <a:t>về</a:t>
            </a:r>
            <a:r>
              <a:rPr lang="en-US" sz="3200" b="1" dirty="0">
                <a:solidFill>
                  <a:srgbClr val="0000FF"/>
                </a:solidFill>
              </a:rPr>
              <a:t> </a:t>
            </a:r>
            <a:r>
              <a:rPr lang="en-US" sz="3200" b="1" dirty="0" err="1">
                <a:solidFill>
                  <a:srgbClr val="0000FF"/>
                </a:solidFill>
              </a:rPr>
              <a:t>nhà</a:t>
            </a:r>
            <a:endParaRPr lang="en-US" sz="3200" b="1" dirty="0">
              <a:solidFill>
                <a:srgbClr val="0000FF"/>
              </a:solidFill>
            </a:endParaRPr>
          </a:p>
        </p:txBody>
      </p:sp>
      <p:sp>
        <p:nvSpPr>
          <p:cNvPr id="3" name="Content Placeholder 2"/>
          <p:cNvSpPr>
            <a:spLocks noGrp="1"/>
          </p:cNvSpPr>
          <p:nvPr>
            <p:ph idx="1"/>
          </p:nvPr>
        </p:nvSpPr>
        <p:spPr>
          <a:xfrm>
            <a:off x="3352800" y="2179639"/>
            <a:ext cx="8229600" cy="1020762"/>
          </a:xfrm>
        </p:spPr>
        <p:txBody>
          <a:bodyPr/>
          <a:lstStyle/>
          <a:p>
            <a:pPr marL="0" indent="0">
              <a:buNone/>
            </a:pPr>
            <a:r>
              <a:rPr lang="en-US" sz="2800">
                <a:solidFill>
                  <a:srgbClr val="0000FF"/>
                </a:solidFill>
              </a:rPr>
              <a:t>- Tập hát bài </a:t>
            </a:r>
            <a:r>
              <a:rPr lang="en-US" sz="2800" i="1">
                <a:solidFill>
                  <a:srgbClr val="0000FF"/>
                </a:solidFill>
              </a:rPr>
              <a:t>Bụi phấn; </a:t>
            </a:r>
            <a:r>
              <a:rPr lang="en-US" sz="2800">
                <a:solidFill>
                  <a:srgbClr val="0000FF"/>
                </a:solidFill>
              </a:rPr>
              <a:t>thuộc lời ca.</a:t>
            </a:r>
          </a:p>
          <a:p>
            <a:pPr marL="0" indent="0">
              <a:buNone/>
            </a:pPr>
            <a:endParaRPr lang="en-US" dirty="0"/>
          </a:p>
        </p:txBody>
      </p:sp>
    </p:spTree>
    <p:extLst>
      <p:ext uri="{BB962C8B-B14F-4D97-AF65-F5344CB8AC3E}">
        <p14:creationId xmlns:p14="http://schemas.microsoft.com/office/powerpoint/2010/main" val="9867219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4" name="Title 3"/>
          <p:cNvSpPr>
            <a:spLocks noGrp="1"/>
          </p:cNvSpPr>
          <p:nvPr>
            <p:ph type="ctrTitle"/>
          </p:nvPr>
        </p:nvSpPr>
        <p:spPr>
          <a:xfrm>
            <a:off x="2209800" y="533401"/>
            <a:ext cx="7772400" cy="1470025"/>
          </a:xfrm>
        </p:spPr>
        <p:txBody>
          <a:bodyPr/>
          <a:lstStyle/>
          <a:p>
            <a:r>
              <a:rPr lang="en-US" sz="4000" b="1" dirty="0" err="1">
                <a:solidFill>
                  <a:srgbClr val="0000FF"/>
                </a:solidFill>
                <a:effectLst>
                  <a:outerShdw blurRad="38100" dist="38100" dir="2700000" algn="tl">
                    <a:srgbClr val="000000">
                      <a:alpha val="43137"/>
                    </a:srgbClr>
                  </a:outerShdw>
                </a:effectLst>
              </a:rPr>
              <a:t>Chủ</a:t>
            </a:r>
            <a:r>
              <a:rPr lang="en-US" sz="4000" b="1" dirty="0">
                <a:solidFill>
                  <a:srgbClr val="0000FF"/>
                </a:solidFill>
                <a:effectLst>
                  <a:outerShdw blurRad="38100" dist="38100" dir="2700000" algn="tl">
                    <a:srgbClr val="000000">
                      <a:alpha val="43137"/>
                    </a:srgbClr>
                  </a:outerShdw>
                </a:effectLst>
              </a:rPr>
              <a:t> </a:t>
            </a:r>
            <a:r>
              <a:rPr lang="en-US" sz="4000" b="1" err="1">
                <a:solidFill>
                  <a:srgbClr val="0000FF"/>
                </a:solidFill>
                <a:effectLst>
                  <a:outerShdw blurRad="38100" dist="38100" dir="2700000" algn="tl">
                    <a:srgbClr val="000000">
                      <a:alpha val="43137"/>
                    </a:srgbClr>
                  </a:outerShdw>
                </a:effectLst>
              </a:rPr>
              <a:t>đề</a:t>
            </a:r>
            <a:r>
              <a:rPr lang="en-US" sz="4000" b="1">
                <a:solidFill>
                  <a:srgbClr val="0000FF"/>
                </a:solidFill>
                <a:effectLst>
                  <a:outerShdw blurRad="38100" dist="38100" dir="2700000" algn="tl">
                    <a:srgbClr val="000000">
                      <a:alpha val="43137"/>
                    </a:srgbClr>
                  </a:outerShdw>
                </a:effectLst>
              </a:rPr>
              <a:t> 3</a:t>
            </a:r>
            <a:br>
              <a:rPr lang="en-US" sz="4000" b="1">
                <a:solidFill>
                  <a:srgbClr val="0000FF"/>
                </a:solidFill>
                <a:effectLst>
                  <a:outerShdw blurRad="38100" dist="38100" dir="2700000" algn="tl">
                    <a:srgbClr val="000000">
                      <a:alpha val="43137"/>
                    </a:srgbClr>
                  </a:outerShdw>
                </a:effectLst>
              </a:rPr>
            </a:br>
            <a:r>
              <a:rPr lang="en-US" b="1">
                <a:solidFill>
                  <a:srgbClr val="C00000"/>
                </a:solidFill>
                <a:effectLst>
                  <a:outerShdw blurRad="38100" dist="38100" dir="2700000" algn="tl">
                    <a:srgbClr val="000000">
                      <a:alpha val="43137"/>
                    </a:srgbClr>
                  </a:outerShdw>
                </a:effectLst>
              </a:rPr>
              <a:t>BIẾT </a:t>
            </a:r>
            <a:r>
              <a:rPr lang="vi-VN" b="1">
                <a:solidFill>
                  <a:srgbClr val="C00000"/>
                </a:solidFill>
                <a:effectLst>
                  <a:outerShdw blurRad="38100" dist="38100" dir="2700000" algn="tl">
                    <a:srgbClr val="000000">
                      <a:alpha val="43137"/>
                    </a:srgbClr>
                  </a:outerShdw>
                </a:effectLst>
              </a:rPr>
              <a:t>Ơ</a:t>
            </a:r>
            <a:r>
              <a:rPr lang="en-US" b="1">
                <a:solidFill>
                  <a:srgbClr val="C00000"/>
                </a:solidFill>
                <a:effectLst>
                  <a:outerShdw blurRad="38100" dist="38100" dir="2700000" algn="tl">
                    <a:srgbClr val="000000">
                      <a:alpha val="43137"/>
                    </a:srgbClr>
                  </a:outerShdw>
                </a:effectLst>
              </a:rPr>
              <a:t>N THẦY CÔ</a:t>
            </a:r>
            <a:endParaRPr lang="en-US" b="1" dirty="0">
              <a:solidFill>
                <a:srgbClr val="C00000"/>
              </a:solidFill>
              <a:effectLst>
                <a:outerShdw blurRad="38100" dist="38100" dir="2700000" algn="tl">
                  <a:srgbClr val="000000">
                    <a:alpha val="43137"/>
                  </a:srgbClr>
                </a:outerShdw>
              </a:effectLst>
            </a:endParaRPr>
          </a:p>
        </p:txBody>
      </p:sp>
      <p:sp>
        <p:nvSpPr>
          <p:cNvPr id="7" name="Subtitle 6"/>
          <p:cNvSpPr>
            <a:spLocks noGrp="1"/>
          </p:cNvSpPr>
          <p:nvPr>
            <p:ph type="subTitle" idx="1"/>
          </p:nvPr>
        </p:nvSpPr>
        <p:spPr>
          <a:xfrm>
            <a:off x="914400" y="2286000"/>
            <a:ext cx="10287000" cy="3733800"/>
          </a:xfrm>
        </p:spPr>
        <p:txBody>
          <a:bodyPr/>
          <a:lstStyle/>
          <a:p>
            <a:pPr algn="just"/>
            <a:r>
              <a:rPr lang="en-US" sz="2800" b="1">
                <a:solidFill>
                  <a:srgbClr val="0000FF"/>
                </a:solidFill>
                <a:latin typeface="+mj-lt"/>
                <a:cs typeface="Times New Roman" panose="02020603050405020304" pitchFamily="18" charset="0"/>
              </a:rPr>
              <a:t>– Hát: Bài </a:t>
            </a:r>
            <a:r>
              <a:rPr lang="en-US" sz="2800" b="1" i="1">
                <a:solidFill>
                  <a:srgbClr val="C00000"/>
                </a:solidFill>
                <a:latin typeface="+mj-lt"/>
                <a:cs typeface="Times New Roman" panose="02020603050405020304" pitchFamily="18" charset="0"/>
              </a:rPr>
              <a:t>Bụi phấn</a:t>
            </a:r>
          </a:p>
          <a:p>
            <a:pPr algn="just"/>
            <a:r>
              <a:rPr lang="en-US" sz="2800" b="1">
                <a:solidFill>
                  <a:srgbClr val="0000FF"/>
                </a:solidFill>
                <a:latin typeface="+mj-lt"/>
                <a:cs typeface="Times New Roman" panose="02020603050405020304" pitchFamily="18" charset="0"/>
              </a:rPr>
              <a:t>– Đọc nhạc: </a:t>
            </a:r>
            <a:r>
              <a:rPr lang="en-US" sz="2800" b="1">
                <a:solidFill>
                  <a:srgbClr val="C00000"/>
                </a:solidFill>
                <a:latin typeface="+mj-lt"/>
                <a:cs typeface="Times New Roman" panose="02020603050405020304" pitchFamily="18" charset="0"/>
              </a:rPr>
              <a:t>Luyện đọc quãng 3; </a:t>
            </a:r>
            <a:r>
              <a:rPr lang="en-US" sz="2800" b="1" i="1">
                <a:solidFill>
                  <a:srgbClr val="C00000"/>
                </a:solidFill>
                <a:latin typeface="+mj-lt"/>
                <a:cs typeface="Times New Roman" panose="02020603050405020304" pitchFamily="18" charset="0"/>
              </a:rPr>
              <a:t>Bài đọc nhạc số 3 </a:t>
            </a:r>
            <a:endParaRPr lang="en-US" sz="2800" i="1" dirty="0">
              <a:solidFill>
                <a:srgbClr val="C00000"/>
              </a:solidFill>
              <a:latin typeface="+mj-lt"/>
              <a:cs typeface="Times New Roman" panose="02020603050405020304" pitchFamily="18" charset="0"/>
            </a:endParaRPr>
          </a:p>
          <a:p>
            <a:pPr algn="just"/>
            <a:r>
              <a:rPr lang="en-US" sz="2800" b="1">
                <a:solidFill>
                  <a:srgbClr val="0000FF"/>
                </a:solidFill>
                <a:latin typeface="+mj-lt"/>
                <a:cs typeface="Times New Roman" panose="02020603050405020304" pitchFamily="18" charset="0"/>
              </a:rPr>
              <a:t>– Nhạc cụ: </a:t>
            </a:r>
            <a:r>
              <a:rPr lang="en-US" sz="2800" b="1">
                <a:solidFill>
                  <a:srgbClr val="C00000"/>
                </a:solidFill>
                <a:latin typeface="+mj-lt"/>
                <a:cs typeface="Times New Roman" panose="02020603050405020304" pitchFamily="18" charset="0"/>
              </a:rPr>
              <a:t>Thể hiện tiết tấu; Thế bấm các hợp âm C, F, G trên kèn phím; Thể hiện hợp âm</a:t>
            </a:r>
          </a:p>
          <a:p>
            <a:pPr algn="just"/>
            <a:r>
              <a:rPr lang="en-US" sz="2800" b="1">
                <a:solidFill>
                  <a:srgbClr val="0000FF"/>
                </a:solidFill>
                <a:latin typeface="+mj-lt"/>
                <a:cs typeface="Times New Roman" panose="02020603050405020304" pitchFamily="18" charset="0"/>
              </a:rPr>
              <a:t>– Th</a:t>
            </a:r>
            <a:r>
              <a:rPr lang="vi-VN" sz="2800" b="1">
                <a:solidFill>
                  <a:srgbClr val="0000FF"/>
                </a:solidFill>
                <a:latin typeface="+mj-lt"/>
                <a:cs typeface="Times New Roman" panose="02020603050405020304" pitchFamily="18" charset="0"/>
              </a:rPr>
              <a:t>ường</a:t>
            </a:r>
            <a:r>
              <a:rPr lang="en-US" sz="2800" b="1">
                <a:solidFill>
                  <a:srgbClr val="0000FF"/>
                </a:solidFill>
                <a:latin typeface="+mj-lt"/>
                <a:cs typeface="Times New Roman" panose="02020603050405020304" pitchFamily="18" charset="0"/>
              </a:rPr>
              <a:t> thức âm nhạc: </a:t>
            </a:r>
            <a:r>
              <a:rPr lang="en-US" sz="2800" b="1">
                <a:solidFill>
                  <a:srgbClr val="C00000"/>
                </a:solidFill>
                <a:latin typeface="+mj-lt"/>
                <a:cs typeface="Times New Roman" panose="02020603050405020304" pitchFamily="18" charset="0"/>
              </a:rPr>
              <a:t>Đàn tranh và đàn đáy; Nghệ sĩ Nhân dân Quách Thị Hồ</a:t>
            </a:r>
            <a:r>
              <a:rPr lang="en-US" sz="2800" b="1">
                <a:solidFill>
                  <a:srgbClr val="0000FF"/>
                </a:solidFill>
                <a:latin typeface="+mj-lt"/>
                <a:cs typeface="Times New Roman" panose="02020603050405020304" pitchFamily="18" charset="0"/>
              </a:rPr>
              <a:t>                                        </a:t>
            </a:r>
            <a:endParaRPr lang="en-US" sz="2800" dirty="0">
              <a:solidFill>
                <a:srgbClr val="0000FF"/>
              </a:solidFill>
              <a:latin typeface="+mj-lt"/>
              <a:cs typeface="Times New Roman" panose="02020603050405020304" pitchFamily="18" charset="0"/>
            </a:endParaRPr>
          </a:p>
          <a:p>
            <a:pPr algn="just"/>
            <a:r>
              <a:rPr lang="en-US" sz="2800" b="1" dirty="0">
                <a:solidFill>
                  <a:srgbClr val="0000FF"/>
                </a:solidFill>
                <a:latin typeface="+mj-lt"/>
                <a:cs typeface="Times New Roman" panose="02020603050405020304" pitchFamily="18" charset="0"/>
              </a:rPr>
              <a:t>– </a:t>
            </a:r>
            <a:r>
              <a:rPr lang="en-US" sz="2800" b="1" dirty="0" err="1">
                <a:solidFill>
                  <a:srgbClr val="0000FF"/>
                </a:solidFill>
                <a:latin typeface="+mj-lt"/>
                <a:cs typeface="Times New Roman" panose="02020603050405020304" pitchFamily="18" charset="0"/>
              </a:rPr>
              <a:t>Trải</a:t>
            </a:r>
            <a:r>
              <a:rPr lang="en-US" sz="2800" b="1" dirty="0">
                <a:solidFill>
                  <a:srgbClr val="0000FF"/>
                </a:solidFill>
                <a:latin typeface="+mj-lt"/>
                <a:cs typeface="Times New Roman" panose="02020603050405020304" pitchFamily="18" charset="0"/>
              </a:rPr>
              <a:t> </a:t>
            </a:r>
            <a:r>
              <a:rPr lang="en-US" sz="2800" b="1" err="1">
                <a:solidFill>
                  <a:srgbClr val="0000FF"/>
                </a:solidFill>
                <a:latin typeface="+mj-lt"/>
                <a:cs typeface="Times New Roman" panose="02020603050405020304" pitchFamily="18" charset="0"/>
              </a:rPr>
              <a:t>nghiệm</a:t>
            </a:r>
            <a:r>
              <a:rPr lang="en-US" sz="2800" b="1">
                <a:solidFill>
                  <a:srgbClr val="0000FF"/>
                </a:solidFill>
                <a:latin typeface="+mj-lt"/>
                <a:cs typeface="Times New Roman" panose="02020603050405020304" pitchFamily="18" charset="0"/>
              </a:rPr>
              <a:t> và </a:t>
            </a:r>
            <a:r>
              <a:rPr lang="en-US" sz="2800" b="1" err="1">
                <a:solidFill>
                  <a:srgbClr val="0000FF"/>
                </a:solidFill>
                <a:latin typeface="+mj-lt"/>
                <a:cs typeface="Times New Roman" panose="02020603050405020304" pitchFamily="18" charset="0"/>
              </a:rPr>
              <a:t>khám</a:t>
            </a:r>
            <a:r>
              <a:rPr lang="en-US" sz="2800" b="1">
                <a:solidFill>
                  <a:srgbClr val="0000FF"/>
                </a:solidFill>
                <a:latin typeface="+mj-lt"/>
                <a:cs typeface="Times New Roman" panose="02020603050405020304" pitchFamily="18" charset="0"/>
              </a:rPr>
              <a:t> phá: </a:t>
            </a:r>
            <a:r>
              <a:rPr lang="en-US" sz="2800" b="1">
                <a:solidFill>
                  <a:srgbClr val="C00000"/>
                </a:solidFill>
                <a:latin typeface="+mj-lt"/>
                <a:cs typeface="Times New Roman" panose="02020603050405020304" pitchFamily="18" charset="0"/>
              </a:rPr>
              <a:t>Thể hiện âm hình tiết tấu theo sơ đồ động tác cơ thể; Hát theo cách riêng của mình</a:t>
            </a:r>
            <a:endParaRPr lang="en-US" sz="2800" dirty="0">
              <a:solidFill>
                <a:srgbClr val="C00000"/>
              </a:solidFill>
              <a:latin typeface="+mj-lt"/>
              <a:cs typeface="Times New Roman" panose="02020603050405020304" pitchFamily="18" charset="0"/>
            </a:endParaRPr>
          </a:p>
        </p:txBody>
      </p:sp>
      <p:pic>
        <p:nvPicPr>
          <p:cNvPr id="5" name="Picture 4"/>
          <p:cNvPicPr>
            <a:picLocks noChangeAspect="1"/>
          </p:cNvPicPr>
          <p:nvPr/>
        </p:nvPicPr>
        <p:blipFill>
          <a:blip r:embed="rId3">
            <a:clrChange>
              <a:clrFrom>
                <a:srgbClr val="F9FEFF"/>
              </a:clrFrom>
              <a:clrTo>
                <a:srgbClr val="F9FEFF">
                  <a:alpha val="0"/>
                </a:srgbClr>
              </a:clrTo>
            </a:clrChange>
            <a:extLst>
              <a:ext uri="{28A0092B-C50C-407E-A947-70E740481C1C}">
                <a14:useLocalDpi xmlns:a14="http://schemas.microsoft.com/office/drawing/2010/main" val="0"/>
              </a:ext>
            </a:extLst>
          </a:blip>
          <a:stretch>
            <a:fillRect/>
          </a:stretch>
        </p:blipFill>
        <p:spPr>
          <a:xfrm>
            <a:off x="228600" y="252413"/>
            <a:ext cx="1727200" cy="1930400"/>
          </a:xfrm>
          <a:prstGeom prst="rect">
            <a:avLst/>
          </a:prstGeom>
        </p:spPr>
      </p:pic>
    </p:spTree>
    <p:extLst>
      <p:ext uri="{BB962C8B-B14F-4D97-AF65-F5344CB8AC3E}">
        <p14:creationId xmlns:p14="http://schemas.microsoft.com/office/powerpoint/2010/main" val="27543492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9000" b="-59000"/>
          </a:stretch>
        </a:blipFill>
        <a:effectLst/>
      </p:bgPr>
    </p:bg>
    <p:spTree>
      <p:nvGrpSpPr>
        <p:cNvPr id="1" name=""/>
        <p:cNvGrpSpPr/>
        <p:nvPr/>
      </p:nvGrpSpPr>
      <p:grpSpPr>
        <a:xfrm>
          <a:off x="0" y="0"/>
          <a:ext cx="0" cy="0"/>
          <a:chOff x="0" y="0"/>
          <a:chExt cx="0" cy="0"/>
        </a:xfrm>
      </p:grpSpPr>
      <p:sp>
        <p:nvSpPr>
          <p:cNvPr id="4" name="Title 3"/>
          <p:cNvSpPr>
            <a:spLocks noGrp="1"/>
          </p:cNvSpPr>
          <p:nvPr>
            <p:ph type="ctrTitle"/>
          </p:nvPr>
        </p:nvSpPr>
        <p:spPr>
          <a:xfrm>
            <a:off x="2209800" y="533401"/>
            <a:ext cx="7772400" cy="1470025"/>
          </a:xfrm>
        </p:spPr>
        <p:txBody>
          <a:bodyPr/>
          <a:lstStyle/>
          <a:p>
            <a:r>
              <a:rPr lang="en-US" sz="4000" b="1" dirty="0" err="1">
                <a:solidFill>
                  <a:srgbClr val="0000FF"/>
                </a:solidFill>
                <a:effectLst>
                  <a:outerShdw blurRad="38100" dist="38100" dir="2700000" algn="tl">
                    <a:srgbClr val="000000">
                      <a:alpha val="43137"/>
                    </a:srgbClr>
                  </a:outerShdw>
                </a:effectLst>
              </a:rPr>
              <a:t>Chủ</a:t>
            </a:r>
            <a:r>
              <a:rPr lang="en-US" sz="4000" b="1" dirty="0">
                <a:solidFill>
                  <a:srgbClr val="0000FF"/>
                </a:solidFill>
                <a:effectLst>
                  <a:outerShdw blurRad="38100" dist="38100" dir="2700000" algn="tl">
                    <a:srgbClr val="000000">
                      <a:alpha val="43137"/>
                    </a:srgbClr>
                  </a:outerShdw>
                </a:effectLst>
              </a:rPr>
              <a:t> </a:t>
            </a:r>
            <a:r>
              <a:rPr lang="en-US" sz="4000" b="1" err="1">
                <a:solidFill>
                  <a:srgbClr val="0000FF"/>
                </a:solidFill>
                <a:effectLst>
                  <a:outerShdw blurRad="38100" dist="38100" dir="2700000" algn="tl">
                    <a:srgbClr val="000000">
                      <a:alpha val="43137"/>
                    </a:srgbClr>
                  </a:outerShdw>
                </a:effectLst>
              </a:rPr>
              <a:t>đề</a:t>
            </a:r>
            <a:r>
              <a:rPr lang="en-US" sz="4000" b="1">
                <a:solidFill>
                  <a:srgbClr val="0000FF"/>
                </a:solidFill>
                <a:effectLst>
                  <a:outerShdw blurRad="38100" dist="38100" dir="2700000" algn="tl">
                    <a:srgbClr val="000000">
                      <a:alpha val="43137"/>
                    </a:srgbClr>
                  </a:outerShdw>
                </a:effectLst>
              </a:rPr>
              <a:t> 3</a:t>
            </a:r>
            <a:br>
              <a:rPr lang="en-US" sz="4000" b="1">
                <a:solidFill>
                  <a:srgbClr val="0000FF"/>
                </a:solidFill>
                <a:effectLst>
                  <a:outerShdw blurRad="38100" dist="38100" dir="2700000" algn="tl">
                    <a:srgbClr val="000000">
                      <a:alpha val="43137"/>
                    </a:srgbClr>
                  </a:outerShdw>
                </a:effectLst>
              </a:rPr>
            </a:br>
            <a:r>
              <a:rPr lang="en-US" b="1">
                <a:solidFill>
                  <a:srgbClr val="C00000"/>
                </a:solidFill>
                <a:effectLst>
                  <a:outerShdw blurRad="38100" dist="38100" dir="2700000" algn="tl">
                    <a:srgbClr val="000000">
                      <a:alpha val="43137"/>
                    </a:srgbClr>
                  </a:outerShdw>
                </a:effectLst>
              </a:rPr>
              <a:t>BIẾT </a:t>
            </a:r>
            <a:r>
              <a:rPr lang="vi-VN" b="1">
                <a:solidFill>
                  <a:srgbClr val="C00000"/>
                </a:solidFill>
                <a:effectLst>
                  <a:outerShdw blurRad="38100" dist="38100" dir="2700000" algn="tl">
                    <a:srgbClr val="000000">
                      <a:alpha val="43137"/>
                    </a:srgbClr>
                  </a:outerShdw>
                </a:effectLst>
              </a:rPr>
              <a:t>Ơ</a:t>
            </a:r>
            <a:r>
              <a:rPr lang="en-US" b="1">
                <a:solidFill>
                  <a:srgbClr val="C00000"/>
                </a:solidFill>
                <a:effectLst>
                  <a:outerShdw blurRad="38100" dist="38100" dir="2700000" algn="tl">
                    <a:srgbClr val="000000">
                      <a:alpha val="43137"/>
                    </a:srgbClr>
                  </a:outerShdw>
                </a:effectLst>
              </a:rPr>
              <a:t>N THẦY CÔ</a:t>
            </a:r>
            <a:endParaRPr lang="en-US" b="1" dirty="0">
              <a:solidFill>
                <a:srgbClr val="C00000"/>
              </a:solidFill>
              <a:effectLst>
                <a:outerShdw blurRad="38100" dist="38100" dir="2700000" algn="tl">
                  <a:srgbClr val="000000">
                    <a:alpha val="43137"/>
                  </a:srgbClr>
                </a:outerShdw>
              </a:effectLst>
            </a:endParaRPr>
          </a:p>
        </p:txBody>
      </p:sp>
      <p:sp>
        <p:nvSpPr>
          <p:cNvPr id="7" name="Subtitle 6"/>
          <p:cNvSpPr>
            <a:spLocks noGrp="1"/>
          </p:cNvSpPr>
          <p:nvPr>
            <p:ph type="subTitle" idx="1"/>
          </p:nvPr>
        </p:nvSpPr>
        <p:spPr>
          <a:xfrm>
            <a:off x="1828800" y="2362200"/>
            <a:ext cx="8839200" cy="3733800"/>
          </a:xfrm>
        </p:spPr>
        <p:txBody>
          <a:bodyPr/>
          <a:lstStyle/>
          <a:p>
            <a:r>
              <a:rPr lang="en-US" sz="4000" b="1" dirty="0" err="1">
                <a:solidFill>
                  <a:srgbClr val="0000FF"/>
                </a:solidFill>
                <a:latin typeface="+mj-lt"/>
                <a:cs typeface="Times New Roman" panose="02020603050405020304" pitchFamily="18" charset="0"/>
              </a:rPr>
              <a:t>Tiết</a:t>
            </a:r>
            <a:r>
              <a:rPr lang="vi-VN" sz="4000" b="1" dirty="0">
                <a:solidFill>
                  <a:srgbClr val="0000FF"/>
                </a:solidFill>
                <a:latin typeface="+mj-lt"/>
                <a:cs typeface="Times New Roman" panose="02020603050405020304" pitchFamily="18" charset="0"/>
              </a:rPr>
              <a:t> 1</a:t>
            </a:r>
            <a:endParaRPr lang="en-US" sz="4000" b="1" dirty="0">
              <a:solidFill>
                <a:srgbClr val="0000FF"/>
              </a:solidFill>
              <a:latin typeface="+mj-lt"/>
              <a:cs typeface="Times New Roman" panose="02020603050405020304" pitchFamily="18" charset="0"/>
            </a:endParaRPr>
          </a:p>
          <a:p>
            <a:pPr algn="just"/>
            <a:r>
              <a:rPr lang="en-US" sz="2800" b="1">
                <a:solidFill>
                  <a:srgbClr val="0000FF"/>
                </a:solidFill>
                <a:latin typeface="+mj-lt"/>
                <a:cs typeface="Times New Roman" panose="02020603050405020304" pitchFamily="18" charset="0"/>
              </a:rPr>
              <a:t>– Hát: Bài </a:t>
            </a:r>
            <a:r>
              <a:rPr lang="en-US" sz="2800" b="1" i="1">
                <a:solidFill>
                  <a:srgbClr val="C00000"/>
                </a:solidFill>
                <a:latin typeface="+mj-lt"/>
                <a:cs typeface="Times New Roman" panose="02020603050405020304" pitchFamily="18" charset="0"/>
              </a:rPr>
              <a:t>Bụi phấn</a:t>
            </a:r>
            <a:endParaRPr lang="en-US" sz="2800" i="1" dirty="0">
              <a:solidFill>
                <a:srgbClr val="C00000"/>
              </a:solidFill>
              <a:latin typeface="+mj-lt"/>
              <a:cs typeface="Times New Roman" panose="02020603050405020304" pitchFamily="18" charset="0"/>
            </a:endParaRPr>
          </a:p>
          <a:p>
            <a:pPr algn="just"/>
            <a:r>
              <a:rPr lang="en-US" sz="2800" b="1">
                <a:solidFill>
                  <a:srgbClr val="0000FF"/>
                </a:solidFill>
                <a:latin typeface="+mj-lt"/>
                <a:cs typeface="Times New Roman" panose="02020603050405020304" pitchFamily="18" charset="0"/>
              </a:rPr>
              <a:t>– Th</a:t>
            </a:r>
            <a:r>
              <a:rPr lang="vi-VN" sz="2800" b="1">
                <a:solidFill>
                  <a:srgbClr val="0000FF"/>
                </a:solidFill>
                <a:latin typeface="+mj-lt"/>
                <a:cs typeface="Times New Roman" panose="02020603050405020304" pitchFamily="18" charset="0"/>
              </a:rPr>
              <a:t>ường</a:t>
            </a:r>
            <a:r>
              <a:rPr lang="en-US" sz="2800" b="1">
                <a:solidFill>
                  <a:srgbClr val="0000FF"/>
                </a:solidFill>
                <a:latin typeface="+mj-lt"/>
                <a:cs typeface="Times New Roman" panose="02020603050405020304" pitchFamily="18" charset="0"/>
              </a:rPr>
              <a:t> thức âm nhạc: </a:t>
            </a:r>
            <a:endParaRPr lang="en-US" sz="2800" b="1" dirty="0">
              <a:solidFill>
                <a:srgbClr val="0000FF"/>
              </a:solidFill>
              <a:latin typeface="+mj-lt"/>
              <a:cs typeface="Times New Roman" panose="02020603050405020304" pitchFamily="18" charset="0"/>
            </a:endParaRPr>
          </a:p>
          <a:p>
            <a:pPr algn="just"/>
            <a:r>
              <a:rPr lang="en-US" sz="2800" b="1">
                <a:solidFill>
                  <a:srgbClr val="0000FF"/>
                </a:solidFill>
                <a:latin typeface="+mj-lt"/>
                <a:cs typeface="Times New Roman" panose="02020603050405020304" pitchFamily="18" charset="0"/>
              </a:rPr>
              <a:t> </a:t>
            </a:r>
            <a:r>
              <a:rPr lang="en-US" sz="2800" b="1">
                <a:solidFill>
                  <a:srgbClr val="C00000"/>
                </a:solidFill>
                <a:latin typeface="+mj-lt"/>
                <a:cs typeface="Times New Roman" panose="02020603050405020304" pitchFamily="18" charset="0"/>
              </a:rPr>
              <a:t>Nghệ sĩ Nhân dân Quách Thị Hồ</a:t>
            </a:r>
            <a:r>
              <a:rPr lang="en-US" sz="2800" b="1">
                <a:solidFill>
                  <a:srgbClr val="0000FF"/>
                </a:solidFill>
                <a:latin typeface="+mj-lt"/>
                <a:cs typeface="Times New Roman" panose="02020603050405020304" pitchFamily="18" charset="0"/>
              </a:rPr>
              <a:t>                                        </a:t>
            </a:r>
            <a:endParaRPr lang="en-US" sz="2800" dirty="0">
              <a:solidFill>
                <a:srgbClr val="0000FF"/>
              </a:solidFill>
              <a:latin typeface="+mj-lt"/>
              <a:cs typeface="Times New Roman" panose="02020603050405020304" pitchFamily="18" charset="0"/>
            </a:endParaRPr>
          </a:p>
          <a:p>
            <a:pPr algn="just"/>
            <a:r>
              <a:rPr lang="en-US" sz="2800" b="1" dirty="0">
                <a:solidFill>
                  <a:srgbClr val="0000FF"/>
                </a:solidFill>
                <a:latin typeface="+mj-lt"/>
                <a:cs typeface="Times New Roman" panose="02020603050405020304" pitchFamily="18" charset="0"/>
              </a:rPr>
              <a:t>– </a:t>
            </a:r>
            <a:r>
              <a:rPr lang="en-US" sz="2800" b="1" err="1">
                <a:solidFill>
                  <a:srgbClr val="0000FF"/>
                </a:solidFill>
                <a:latin typeface="+mj-lt"/>
                <a:cs typeface="Times New Roman" panose="02020603050405020304" pitchFamily="18" charset="0"/>
              </a:rPr>
              <a:t>Trải</a:t>
            </a:r>
            <a:r>
              <a:rPr lang="en-US" sz="2800" b="1">
                <a:solidFill>
                  <a:srgbClr val="0000FF"/>
                </a:solidFill>
                <a:latin typeface="+mj-lt"/>
                <a:cs typeface="Times New Roman" panose="02020603050405020304" pitchFamily="18" charset="0"/>
              </a:rPr>
              <a:t> nghiệm và </a:t>
            </a:r>
            <a:r>
              <a:rPr lang="en-US" sz="2800" b="1" err="1">
                <a:solidFill>
                  <a:srgbClr val="0000FF"/>
                </a:solidFill>
                <a:latin typeface="+mj-lt"/>
                <a:cs typeface="Times New Roman" panose="02020603050405020304" pitchFamily="18" charset="0"/>
              </a:rPr>
              <a:t>khám</a:t>
            </a:r>
            <a:r>
              <a:rPr lang="en-US" sz="2800" b="1">
                <a:solidFill>
                  <a:srgbClr val="0000FF"/>
                </a:solidFill>
                <a:latin typeface="+mj-lt"/>
                <a:cs typeface="Times New Roman" panose="02020603050405020304" pitchFamily="18" charset="0"/>
              </a:rPr>
              <a:t> phá</a:t>
            </a:r>
            <a:endParaRPr lang="en-US" sz="2800" dirty="0">
              <a:solidFill>
                <a:srgbClr val="0000FF"/>
              </a:solidFill>
              <a:latin typeface="+mj-lt"/>
              <a:cs typeface="Times New Roman" panose="02020603050405020304" pitchFamily="18" charset="0"/>
            </a:endParaRPr>
          </a:p>
        </p:txBody>
      </p:sp>
      <p:pic>
        <p:nvPicPr>
          <p:cNvPr id="5" name="Picture 4"/>
          <p:cNvPicPr>
            <a:picLocks noChangeAspect="1"/>
          </p:cNvPicPr>
          <p:nvPr/>
        </p:nvPicPr>
        <p:blipFill>
          <a:blip r:embed="rId3">
            <a:clrChange>
              <a:clrFrom>
                <a:srgbClr val="F9FEFF"/>
              </a:clrFrom>
              <a:clrTo>
                <a:srgbClr val="F9FEFF">
                  <a:alpha val="0"/>
                </a:srgbClr>
              </a:clrTo>
            </a:clrChange>
            <a:extLst>
              <a:ext uri="{28A0092B-C50C-407E-A947-70E740481C1C}">
                <a14:useLocalDpi xmlns:a14="http://schemas.microsoft.com/office/drawing/2010/main" val="0"/>
              </a:ext>
            </a:extLst>
          </a:blip>
          <a:stretch>
            <a:fillRect/>
          </a:stretch>
        </p:blipFill>
        <p:spPr>
          <a:xfrm>
            <a:off x="228600" y="252413"/>
            <a:ext cx="1727200" cy="1930400"/>
          </a:xfrm>
          <a:prstGeom prst="rect">
            <a:avLst/>
          </a:prstGeom>
        </p:spPr>
      </p:pic>
    </p:spTree>
    <p:extLst>
      <p:ext uri="{BB962C8B-B14F-4D97-AF65-F5344CB8AC3E}">
        <p14:creationId xmlns:p14="http://schemas.microsoft.com/office/powerpoint/2010/main" val="26614510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D656BCD7-64B3-4B32-A873-64BC6DA7D2FB}"/>
              </a:ext>
            </a:extLst>
          </p:cNvPr>
          <p:cNvPicPr>
            <a:picLocks noChangeAspect="1"/>
          </p:cNvPicPr>
          <p:nvPr/>
        </p:nvPicPr>
        <p:blipFill rotWithShape="1">
          <a:blip r:embed="rId2"/>
          <a:srcRect l="7500" t="17778" r="31875" b="14444"/>
          <a:stretch/>
        </p:blipFill>
        <p:spPr>
          <a:xfrm>
            <a:off x="1106805" y="582053"/>
            <a:ext cx="9978390" cy="6275091"/>
          </a:xfrm>
          <a:prstGeom prst="rect">
            <a:avLst/>
          </a:prstGeom>
        </p:spPr>
      </p:pic>
      <p:sp>
        <p:nvSpPr>
          <p:cNvPr id="2" name="Title 1"/>
          <p:cNvSpPr>
            <a:spLocks noGrp="1"/>
          </p:cNvSpPr>
          <p:nvPr>
            <p:ph type="title"/>
          </p:nvPr>
        </p:nvSpPr>
        <p:spPr>
          <a:xfrm>
            <a:off x="2362200" y="0"/>
            <a:ext cx="7315200" cy="715962"/>
          </a:xfrm>
        </p:spPr>
        <p:txBody>
          <a:bodyPr/>
          <a:lstStyle/>
          <a:p>
            <a:r>
              <a:rPr lang="en-US" sz="2800" b="1" dirty="0">
                <a:solidFill>
                  <a:srgbClr val="0070C0"/>
                </a:solidFill>
                <a:latin typeface="+mn-lt"/>
                <a:cs typeface="Times New Roman" panose="02020603050405020304" pitchFamily="18" charset="0"/>
              </a:rPr>
              <a:t>1</a:t>
            </a:r>
            <a:r>
              <a:rPr lang="en-US" sz="2800" b="1">
                <a:solidFill>
                  <a:srgbClr val="0070C0"/>
                </a:solidFill>
                <a:latin typeface="+mn-lt"/>
                <a:cs typeface="Times New Roman" panose="02020603050405020304" pitchFamily="18" charset="0"/>
              </a:rPr>
              <a:t>.</a:t>
            </a:r>
            <a:r>
              <a:rPr lang="vi-VN" sz="2800" b="1">
                <a:solidFill>
                  <a:srgbClr val="0070C0"/>
                </a:solidFill>
                <a:latin typeface="+mn-lt"/>
                <a:cs typeface="Times New Roman" panose="02020603050405020304" pitchFamily="18" charset="0"/>
              </a:rPr>
              <a:t> HÁT</a:t>
            </a:r>
            <a:endParaRPr lang="en-US" sz="2800" b="1" i="1" dirty="0">
              <a:solidFill>
                <a:srgbClr val="0070C0"/>
              </a:solidFill>
              <a:latin typeface="+mn-lt"/>
              <a:cs typeface="Times New Roman" panose="02020603050405020304" pitchFamily="18" charset="0"/>
            </a:endParaRPr>
          </a:p>
        </p:txBody>
      </p:sp>
    </p:spTree>
    <p:extLst>
      <p:ext uri="{BB962C8B-B14F-4D97-AF65-F5344CB8AC3E}">
        <p14:creationId xmlns:p14="http://schemas.microsoft.com/office/powerpoint/2010/main" val="33752679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5000" y="122238"/>
            <a:ext cx="7848600" cy="715962"/>
          </a:xfrm>
        </p:spPr>
        <p:txBody>
          <a:bodyPr/>
          <a:lstStyle/>
          <a:p>
            <a:r>
              <a:rPr lang="en-US" sz="2800" b="1">
                <a:solidFill>
                  <a:srgbClr val="0000FF"/>
                </a:solidFill>
                <a:cs typeface="Times New Roman" panose="02020603050405020304" pitchFamily="18" charset="0"/>
              </a:rPr>
              <a:t>Giới thiệu </a:t>
            </a:r>
            <a:r>
              <a:rPr lang="vi-VN" sz="2800" b="1">
                <a:solidFill>
                  <a:srgbClr val="0000FF"/>
                </a:solidFill>
                <a:cs typeface="Times New Roman" panose="02020603050405020304" pitchFamily="18" charset="0"/>
              </a:rPr>
              <a:t>bài </a:t>
            </a:r>
            <a:r>
              <a:rPr lang="vi-VN" sz="2800" b="1" dirty="0">
                <a:solidFill>
                  <a:srgbClr val="0000FF"/>
                </a:solidFill>
                <a:cs typeface="Times New Roman" panose="02020603050405020304" pitchFamily="18" charset="0"/>
              </a:rPr>
              <a:t>hát</a:t>
            </a:r>
            <a:endParaRPr lang="en-US" sz="2800" b="1" dirty="0">
              <a:solidFill>
                <a:srgbClr val="0000FF"/>
              </a:solidFill>
              <a:cs typeface="Times New Roman" panose="02020603050405020304" pitchFamily="18" charset="0"/>
            </a:endParaRPr>
          </a:p>
        </p:txBody>
      </p:sp>
      <p:pic>
        <p:nvPicPr>
          <p:cNvPr id="1028" name="Picture 4">
            <a:extLst>
              <a:ext uri="{FF2B5EF4-FFF2-40B4-BE49-F238E27FC236}">
                <a16:creationId xmlns:a16="http://schemas.microsoft.com/office/drawing/2014/main" id="{8A909667-EEF9-4CF8-A540-7659A8104F5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267176" y="1101703"/>
            <a:ext cx="5239024" cy="3636569"/>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76200" y="914400"/>
            <a:ext cx="5486400" cy="4011176"/>
          </a:xfrm>
        </p:spPr>
        <p:txBody>
          <a:bodyPr/>
          <a:lstStyle/>
          <a:p>
            <a:pPr indent="182880" algn="just">
              <a:lnSpc>
                <a:spcPct val="115000"/>
              </a:lnSpc>
              <a:spcBef>
                <a:spcPts val="300"/>
              </a:spcBef>
              <a:spcAft>
                <a:spcPts val="300"/>
              </a:spcAft>
              <a:buNone/>
            </a:pPr>
            <a:r>
              <a:rPr lang="en-US" sz="2400" i="1">
                <a:solidFill>
                  <a:srgbClr val="C00000"/>
                </a:solidFill>
                <a:effectLst/>
                <a:ea typeface="Calibri" panose="020F0502020204030204" pitchFamily="34" charset="0"/>
                <a:cs typeface="Times New Roman" panose="02020603050405020304" pitchFamily="18" charset="0"/>
              </a:rPr>
              <a:t>Bụi phấn </a:t>
            </a:r>
            <a:r>
              <a:rPr lang="en-US" sz="2400">
                <a:solidFill>
                  <a:srgbClr val="0000FF"/>
                </a:solidFill>
                <a:effectLst/>
                <a:ea typeface="Calibri" panose="020F0502020204030204" pitchFamily="34" charset="0"/>
                <a:cs typeface="Times New Roman" panose="02020603050405020304" pitchFamily="18" charset="0"/>
              </a:rPr>
              <a:t>(Nhạc và lời: Vũ Hoàng – Lê Văn Lộc) là một trong những ca khúc được hát nhiều nhất vào dịp 20/11 – ngày </a:t>
            </a:r>
            <a:r>
              <a:rPr lang="en-US" sz="2400">
                <a:solidFill>
                  <a:srgbClr val="0000FF"/>
                </a:solidFill>
                <a:effectLst/>
                <a:ea typeface="Times New Roman" panose="02020603050405020304" pitchFamily="18" charset="0"/>
                <a:cs typeface="Times New Roman" panose="02020603050405020304" pitchFamily="18" charset="0"/>
              </a:rPr>
              <a:t>Nhà giáo Việt Nam.</a:t>
            </a:r>
          </a:p>
          <a:p>
            <a:pPr indent="182880" algn="just">
              <a:lnSpc>
                <a:spcPct val="115000"/>
              </a:lnSpc>
              <a:spcBef>
                <a:spcPts val="300"/>
              </a:spcBef>
              <a:spcAft>
                <a:spcPts val="300"/>
              </a:spcAft>
              <a:buNone/>
            </a:pPr>
            <a:r>
              <a:rPr lang="en-US" sz="2400">
                <a:solidFill>
                  <a:srgbClr val="0000FF"/>
                </a:solidFill>
                <a:effectLst/>
                <a:ea typeface="Times New Roman" panose="02020603050405020304" pitchFamily="18" charset="0"/>
                <a:cs typeface="Times New Roman" panose="02020603050405020304" pitchFamily="18" charset="0"/>
              </a:rPr>
              <a:t>Bài hát </a:t>
            </a:r>
            <a:r>
              <a:rPr lang="en-US" sz="2400">
                <a:solidFill>
                  <a:srgbClr val="0000FF"/>
                </a:solidFill>
                <a:effectLst/>
                <a:ea typeface="Calibri" panose="020F0502020204030204" pitchFamily="34" charset="0"/>
                <a:cs typeface="Times New Roman" panose="02020603050405020304" pitchFamily="18" charset="0"/>
              </a:rPr>
              <a:t>có lời ca giản dị chân thật, giai điệu nhẹ nhàng dễ nghe, dễ hát đã khắc hoạ thành công hình ảnh những người thầy miệt mài trên bục giảng để truyền thụ kiến thức cho học trò.</a:t>
            </a:r>
          </a:p>
          <a:p>
            <a:pPr indent="182880" algn="just">
              <a:lnSpc>
                <a:spcPct val="115000"/>
              </a:lnSpc>
              <a:spcBef>
                <a:spcPts val="300"/>
              </a:spcBef>
              <a:spcAft>
                <a:spcPts val="300"/>
              </a:spcAft>
              <a:buNone/>
            </a:pPr>
            <a:endParaRPr lang="en-US" sz="2400">
              <a:solidFill>
                <a:srgbClr val="0000FF"/>
              </a:solidFill>
              <a:effectLst/>
              <a:ea typeface="Times New Roman" panose="02020603050405020304" pitchFamily="18" charset="0"/>
              <a:cs typeface="Times New Roman" panose="02020603050405020304" pitchFamily="18" charset="0"/>
            </a:endParaRPr>
          </a:p>
        </p:txBody>
      </p:sp>
      <p:sp>
        <p:nvSpPr>
          <p:cNvPr id="7" name="Content Placeholder 2">
            <a:extLst>
              <a:ext uri="{FF2B5EF4-FFF2-40B4-BE49-F238E27FC236}">
                <a16:creationId xmlns:a16="http://schemas.microsoft.com/office/drawing/2014/main" id="{74066A3A-C58F-4522-9577-CD2017356AB3}"/>
              </a:ext>
            </a:extLst>
          </p:cNvPr>
          <p:cNvSpPr txBox="1">
            <a:spLocks/>
          </p:cNvSpPr>
          <p:nvPr/>
        </p:nvSpPr>
        <p:spPr bwMode="auto">
          <a:xfrm>
            <a:off x="76200" y="5257800"/>
            <a:ext cx="11430000" cy="1447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indent="182880" algn="just">
              <a:lnSpc>
                <a:spcPct val="115000"/>
              </a:lnSpc>
              <a:spcBef>
                <a:spcPts val="300"/>
              </a:spcBef>
              <a:spcAft>
                <a:spcPts val="300"/>
              </a:spcAft>
              <a:buFontTx/>
              <a:buNone/>
            </a:pPr>
            <a:r>
              <a:rPr lang="en-US" sz="2400" kern="0">
                <a:solidFill>
                  <a:srgbClr val="0000FF"/>
                </a:solidFill>
                <a:ea typeface="Calibri" panose="020F0502020204030204" pitchFamily="34" charset="0"/>
                <a:cs typeface="Times New Roman" panose="02020603050405020304" pitchFamily="18" charset="0"/>
              </a:rPr>
              <a:t>Năm 2000, báo Thiếu niên </a:t>
            </a:r>
            <a:r>
              <a:rPr lang="vi-VN" sz="2400" kern="0">
                <a:solidFill>
                  <a:srgbClr val="0000FF"/>
                </a:solidFill>
                <a:ea typeface="Calibri" panose="020F0502020204030204" pitchFamily="34" charset="0"/>
                <a:cs typeface="Times New Roman" panose="02020603050405020304" pitchFamily="18" charset="0"/>
              </a:rPr>
              <a:t>T</a:t>
            </a:r>
            <a:r>
              <a:rPr lang="en-US" sz="2400" kern="0">
                <a:solidFill>
                  <a:srgbClr val="0000FF"/>
                </a:solidFill>
                <a:ea typeface="Calibri" panose="020F0502020204030204" pitchFamily="34" charset="0"/>
                <a:cs typeface="Times New Roman" panose="02020603050405020304" pitchFamily="18" charset="0"/>
              </a:rPr>
              <a:t>iền phong, Hội Nhạc sĩ Việt Nam, Ban Khoa học </a:t>
            </a:r>
            <a:r>
              <a:rPr lang="vi-VN" sz="2400" kern="0">
                <a:solidFill>
                  <a:srgbClr val="0000FF"/>
                </a:solidFill>
                <a:ea typeface="Calibri" panose="020F0502020204030204" pitchFamily="34" charset="0"/>
                <a:cs typeface="Times New Roman" panose="02020603050405020304" pitchFamily="18" charset="0"/>
              </a:rPr>
              <a:t>G</a:t>
            </a:r>
            <a:r>
              <a:rPr lang="en-US" sz="2400" kern="0">
                <a:solidFill>
                  <a:srgbClr val="0000FF"/>
                </a:solidFill>
                <a:ea typeface="Calibri" panose="020F0502020204030204" pitchFamily="34" charset="0"/>
                <a:cs typeface="Times New Roman" panose="02020603050405020304" pitchFamily="18" charset="0"/>
              </a:rPr>
              <a:t>iáo</a:t>
            </a:r>
            <a:r>
              <a:rPr lang="vi-VN" sz="2400" kern="0">
                <a:solidFill>
                  <a:srgbClr val="0000FF"/>
                </a:solidFill>
                <a:ea typeface="Calibri" panose="020F0502020204030204" pitchFamily="34" charset="0"/>
                <a:cs typeface="Times New Roman" panose="02020603050405020304" pitchFamily="18" charset="0"/>
              </a:rPr>
              <a:t> dục</a:t>
            </a:r>
            <a:r>
              <a:rPr lang="en-US" sz="2400" kern="0">
                <a:solidFill>
                  <a:srgbClr val="0000FF"/>
                </a:solidFill>
                <a:ea typeface="Calibri" panose="020F0502020204030204" pitchFamily="34" charset="0"/>
                <a:cs typeface="Times New Roman" panose="02020603050405020304" pitchFamily="18" charset="0"/>
              </a:rPr>
              <a:t> VTV, Ban Âm nhạc Đài Tiếng nói Việt Nam</a:t>
            </a:r>
            <a:r>
              <a:rPr lang="vi-VN" sz="2400" kern="0">
                <a:solidFill>
                  <a:srgbClr val="0000FF"/>
                </a:solidFill>
                <a:ea typeface="Calibri" panose="020F0502020204030204" pitchFamily="34" charset="0"/>
                <a:cs typeface="Times New Roman" panose="02020603050405020304" pitchFamily="18" charset="0"/>
              </a:rPr>
              <a:t> đã bình chọn</a:t>
            </a:r>
            <a:r>
              <a:rPr lang="en-US" sz="2400" kern="0">
                <a:solidFill>
                  <a:srgbClr val="0000FF"/>
                </a:solidFill>
                <a:ea typeface="Calibri" panose="020F0502020204030204" pitchFamily="34" charset="0"/>
                <a:cs typeface="Times New Roman" panose="02020603050405020304" pitchFamily="18" charset="0"/>
              </a:rPr>
              <a:t> bài </a:t>
            </a:r>
            <a:r>
              <a:rPr lang="en-US" sz="2400" i="1" kern="0">
                <a:solidFill>
                  <a:srgbClr val="0000FF"/>
                </a:solidFill>
                <a:ea typeface="Calibri" panose="020F0502020204030204" pitchFamily="34" charset="0"/>
                <a:cs typeface="Times New Roman" panose="02020603050405020304" pitchFamily="18" charset="0"/>
              </a:rPr>
              <a:t>Bụi phấn </a:t>
            </a:r>
            <a:r>
              <a:rPr lang="en-US" sz="2400" kern="0">
                <a:solidFill>
                  <a:srgbClr val="0000FF"/>
                </a:solidFill>
                <a:ea typeface="Calibri" panose="020F0502020204030204" pitchFamily="34" charset="0"/>
                <a:cs typeface="Times New Roman" panose="02020603050405020304" pitchFamily="18" charset="0"/>
              </a:rPr>
              <a:t>vào danh sách </a:t>
            </a:r>
            <a:r>
              <a:rPr lang="en-US" sz="2400" kern="0">
                <a:solidFill>
                  <a:srgbClr val="C00000"/>
                </a:solidFill>
                <a:ea typeface="Calibri" panose="020F0502020204030204" pitchFamily="34" charset="0"/>
                <a:cs typeface="Times New Roman" panose="02020603050405020304" pitchFamily="18" charset="0"/>
              </a:rPr>
              <a:t>“</a:t>
            </a:r>
            <a:r>
              <a:rPr lang="en-US" sz="2400" i="1" kern="0">
                <a:solidFill>
                  <a:srgbClr val="C00000"/>
                </a:solidFill>
                <a:ea typeface="Calibri" panose="020F0502020204030204" pitchFamily="34" charset="0"/>
                <a:cs typeface="Times New Roman" panose="02020603050405020304" pitchFamily="18" charset="0"/>
              </a:rPr>
              <a:t>50 bài hát thiếu nhi hay nhất thế kỷ </a:t>
            </a:r>
            <a:r>
              <a:rPr lang="vi-VN" sz="2400" i="1" kern="0">
                <a:solidFill>
                  <a:srgbClr val="C00000"/>
                </a:solidFill>
                <a:ea typeface="Calibri" panose="020F0502020204030204" pitchFamily="34" charset="0"/>
                <a:cs typeface="Times New Roman" panose="02020603050405020304" pitchFamily="18" charset="0"/>
              </a:rPr>
              <a:t>XX</a:t>
            </a:r>
            <a:r>
              <a:rPr lang="en-US" sz="2400" kern="0">
                <a:solidFill>
                  <a:srgbClr val="C00000"/>
                </a:solidFill>
                <a:ea typeface="Calibri" panose="020F0502020204030204" pitchFamily="34" charset="0"/>
                <a:cs typeface="Times New Roman" panose="02020603050405020304" pitchFamily="18" charset="0"/>
              </a:rPr>
              <a:t>”</a:t>
            </a:r>
            <a:r>
              <a:rPr lang="en-US" sz="2400" kern="0">
                <a:solidFill>
                  <a:srgbClr val="0000FF"/>
                </a:solidFill>
                <a:ea typeface="Calibri" panose="020F0502020204030204" pitchFamily="34" charset="0"/>
                <a:cs typeface="Times New Roman" panose="02020603050405020304" pitchFamily="18" charset="0"/>
              </a:rPr>
              <a:t>.</a:t>
            </a:r>
          </a:p>
        </p:txBody>
      </p:sp>
    </p:spTree>
    <p:extLst>
      <p:ext uri="{BB962C8B-B14F-4D97-AF65-F5344CB8AC3E}">
        <p14:creationId xmlns:p14="http://schemas.microsoft.com/office/powerpoint/2010/main" val="25346322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62200" y="-76200"/>
            <a:ext cx="7391400" cy="792162"/>
          </a:xfrm>
        </p:spPr>
        <p:txBody>
          <a:bodyPr/>
          <a:lstStyle/>
          <a:p>
            <a:r>
              <a:rPr lang="vi-VN" sz="2800" b="1" dirty="0">
                <a:solidFill>
                  <a:srgbClr val="0000FF"/>
                </a:solidFill>
                <a:cs typeface="Times New Roman" panose="02020603050405020304" pitchFamily="18" charset="0"/>
              </a:rPr>
              <a:t>Nghe hát mẫu</a:t>
            </a:r>
            <a:endParaRPr lang="en-US" sz="2800" b="1" dirty="0">
              <a:solidFill>
                <a:srgbClr val="0000FF"/>
              </a:solidFill>
              <a:cs typeface="Times New Roman" panose="02020603050405020304" pitchFamily="18" charset="0"/>
            </a:endParaRPr>
          </a:p>
        </p:txBody>
      </p:sp>
      <p:pic>
        <p:nvPicPr>
          <p:cNvPr id="3" name="BuiPhan HatMau mix BQ2 1 lan">
            <a:hlinkClick r:id="" action="ppaction://media"/>
            <a:extLst>
              <a:ext uri="{FF2B5EF4-FFF2-40B4-BE49-F238E27FC236}">
                <a16:creationId xmlns:a16="http://schemas.microsoft.com/office/drawing/2014/main" id="{848E6CA1-81A0-4D38-8B5C-BCC8F91D87EA}"/>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530350" y="609600"/>
            <a:ext cx="9131300" cy="5988858"/>
          </a:xfrm>
          <a:prstGeom prst="rect">
            <a:avLst/>
          </a:prstGeom>
        </p:spPr>
      </p:pic>
    </p:spTree>
    <p:extLst>
      <p:ext uri="{BB962C8B-B14F-4D97-AF65-F5344CB8AC3E}">
        <p14:creationId xmlns:p14="http://schemas.microsoft.com/office/powerpoint/2010/main" val="13783586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video fullScrn="1">
              <p:cMediaNode vol="80000">
                <p:cTn id="2" fill="hold" display="0">
                  <p:stCondLst>
                    <p:cond delay="indefinite"/>
                  </p:stCondLst>
                </p:cTn>
                <p:tgtEl>
                  <p:spTgt spid="3"/>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41710CE-3097-46AD-829E-6ECE8377305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24400" y="4589981"/>
            <a:ext cx="2967227" cy="2191819"/>
          </a:xfrm>
          <a:prstGeom prst="rect">
            <a:avLst/>
          </a:prstGeom>
        </p:spPr>
      </p:pic>
      <p:pic>
        <p:nvPicPr>
          <p:cNvPr id="8" name="Khoi Dong Giong">
            <a:hlinkClick r:id="" action="ppaction://media"/>
            <a:extLst>
              <a:ext uri="{FF2B5EF4-FFF2-40B4-BE49-F238E27FC236}">
                <a16:creationId xmlns:a16="http://schemas.microsoft.com/office/drawing/2014/main" id="{9D6FEEE2-307B-4C17-855A-B534CE2AB210}"/>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l="2490" r="2104"/>
          <a:stretch/>
        </p:blipFill>
        <p:spPr>
          <a:xfrm>
            <a:off x="1562150" y="761999"/>
            <a:ext cx="8953450" cy="3653537"/>
          </a:xfrm>
          <a:prstGeom prst="rect">
            <a:avLst/>
          </a:prstGeom>
        </p:spPr>
      </p:pic>
    </p:spTree>
    <p:extLst>
      <p:ext uri="{BB962C8B-B14F-4D97-AF65-F5344CB8AC3E}">
        <p14:creationId xmlns:p14="http://schemas.microsoft.com/office/powerpoint/2010/main" val="10213117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video>
              <p:cMediaNode vol="80000">
                <p:cTn id="2" fill="hold" display="0">
                  <p:stCondLst>
                    <p:cond delay="indefinite"/>
                  </p:stCondLst>
                </p:cTn>
                <p:tgtEl>
                  <p:spTgt spid="8"/>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1905000" y="370969"/>
            <a:ext cx="8229600" cy="685800"/>
          </a:xfrm>
        </p:spPr>
        <p:txBody>
          <a:bodyPr/>
          <a:lstStyle/>
          <a:p>
            <a:r>
              <a:rPr lang="vi-VN" sz="3200" b="1">
                <a:solidFill>
                  <a:srgbClr val="0000FF"/>
                </a:solidFill>
                <a:cs typeface="Times New Roman" panose="02020603050405020304" pitchFamily="18" charset="0"/>
              </a:rPr>
              <a:t>Học hát từng câu</a:t>
            </a:r>
            <a:r>
              <a:rPr lang="en-US" sz="3200" b="1">
                <a:solidFill>
                  <a:srgbClr val="0000FF"/>
                </a:solidFill>
                <a:cs typeface="Times New Roman" panose="02020603050405020304" pitchFamily="18" charset="0"/>
              </a:rPr>
              <a:t> </a:t>
            </a:r>
            <a:r>
              <a:rPr lang="en-US" sz="3200">
                <a:solidFill>
                  <a:srgbClr val="0000FF"/>
                </a:solidFill>
                <a:cs typeface="Times New Roman" panose="02020603050405020304" pitchFamily="18" charset="0"/>
              </a:rPr>
              <a:t>(Đoạn 1)</a:t>
            </a:r>
            <a:endParaRPr lang="en-US" sz="3200" dirty="0">
              <a:solidFill>
                <a:srgbClr val="0000FF"/>
              </a:solidFill>
              <a:cs typeface="Times New Roman" panose="02020603050405020304" pitchFamily="18" charset="0"/>
            </a:endParaRPr>
          </a:p>
        </p:txBody>
      </p:sp>
      <p:sp>
        <p:nvSpPr>
          <p:cNvPr id="2" name="Left Brace 1"/>
          <p:cNvSpPr/>
          <p:nvPr/>
        </p:nvSpPr>
        <p:spPr bwMode="auto">
          <a:xfrm>
            <a:off x="1665775" y="1285369"/>
            <a:ext cx="544025" cy="4572000"/>
          </a:xfrm>
          <a:prstGeom prst="leftBrace">
            <a:avLst/>
          </a:prstGeom>
          <a:solidFill>
            <a:schemeClr val="bg1"/>
          </a:solidFill>
          <a:ln w="25400"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vi-VN"/>
          </a:p>
        </p:txBody>
      </p:sp>
      <p:pic>
        <p:nvPicPr>
          <p:cNvPr id="4" name="Picture 3"/>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5400000">
            <a:off x="1678337" y="1755599"/>
            <a:ext cx="219075" cy="466725"/>
          </a:xfrm>
          <a:prstGeom prst="rect">
            <a:avLst/>
          </a:prstGeom>
        </p:spPr>
      </p:pic>
      <p:pic>
        <p:nvPicPr>
          <p:cNvPr id="11" name="Picture 10"/>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5400000">
            <a:off x="1666726" y="3304651"/>
            <a:ext cx="219075" cy="466725"/>
          </a:xfrm>
          <a:prstGeom prst="rect">
            <a:avLst/>
          </a:prstGeom>
        </p:spPr>
      </p:pic>
      <p:pic>
        <p:nvPicPr>
          <p:cNvPr id="13" name="Picture 1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5400000">
            <a:off x="1160113" y="3414188"/>
            <a:ext cx="219075" cy="466725"/>
          </a:xfrm>
          <a:prstGeom prst="rect">
            <a:avLst/>
          </a:prstGeom>
        </p:spPr>
      </p:pic>
      <p:pic>
        <p:nvPicPr>
          <p:cNvPr id="24" name="Picture 23">
            <a:extLst>
              <a:ext uri="{FF2B5EF4-FFF2-40B4-BE49-F238E27FC236}">
                <a16:creationId xmlns:a16="http://schemas.microsoft.com/office/drawing/2014/main" id="{380F1552-4982-42CC-88A1-A0180341731A}"/>
              </a:ext>
            </a:extLst>
          </p:cNvPr>
          <p:cNvPicPr>
            <a:picLocks noChangeAspect="1"/>
          </p:cNvPicPr>
          <p:nvPr/>
        </p:nvPicPr>
        <p:blipFill rotWithShape="1">
          <a:blip r:embed="rId11"/>
          <a:srcRect l="9375" t="38889" r="51875" b="47778"/>
          <a:stretch/>
        </p:blipFill>
        <p:spPr>
          <a:xfrm>
            <a:off x="2208130" y="1363156"/>
            <a:ext cx="7086600" cy="1371566"/>
          </a:xfrm>
          <a:prstGeom prst="rect">
            <a:avLst/>
          </a:prstGeom>
        </p:spPr>
      </p:pic>
      <p:pic>
        <p:nvPicPr>
          <p:cNvPr id="25" name="Picture 24">
            <a:extLst>
              <a:ext uri="{FF2B5EF4-FFF2-40B4-BE49-F238E27FC236}">
                <a16:creationId xmlns:a16="http://schemas.microsoft.com/office/drawing/2014/main" id="{C16E0325-159C-45DE-8F7C-9C73BBA4B7A4}"/>
              </a:ext>
            </a:extLst>
          </p:cNvPr>
          <p:cNvPicPr>
            <a:picLocks noChangeAspect="1"/>
          </p:cNvPicPr>
          <p:nvPr/>
        </p:nvPicPr>
        <p:blipFill rotWithShape="1">
          <a:blip r:embed="rId12"/>
          <a:srcRect l="9375" t="27778" r="51875" b="58889"/>
          <a:stretch/>
        </p:blipFill>
        <p:spPr>
          <a:xfrm>
            <a:off x="2208130" y="2986651"/>
            <a:ext cx="7086600" cy="1371566"/>
          </a:xfrm>
          <a:prstGeom prst="rect">
            <a:avLst/>
          </a:prstGeom>
        </p:spPr>
      </p:pic>
      <p:pic>
        <p:nvPicPr>
          <p:cNvPr id="27" name="Picture 26">
            <a:extLst>
              <a:ext uri="{FF2B5EF4-FFF2-40B4-BE49-F238E27FC236}">
                <a16:creationId xmlns:a16="http://schemas.microsoft.com/office/drawing/2014/main" id="{A192762B-0241-4B45-BEA7-8CF980AF319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5400000">
            <a:off x="1666725" y="4962055"/>
            <a:ext cx="219075" cy="466725"/>
          </a:xfrm>
          <a:prstGeom prst="rect">
            <a:avLst/>
          </a:prstGeom>
        </p:spPr>
      </p:pic>
      <p:pic>
        <p:nvPicPr>
          <p:cNvPr id="28" name="Bui Phan Cau 1">
            <a:hlinkClick r:id="" action="ppaction://media"/>
            <a:extLst>
              <a:ext uri="{FF2B5EF4-FFF2-40B4-BE49-F238E27FC236}">
                <a16:creationId xmlns:a16="http://schemas.microsoft.com/office/drawing/2014/main" id="{6EFACBE8-8117-40DC-8310-F3DAF0F48D55}"/>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0134600" y="1711764"/>
            <a:ext cx="406400" cy="406400"/>
          </a:xfrm>
          <a:prstGeom prst="rect">
            <a:avLst/>
          </a:prstGeom>
        </p:spPr>
      </p:pic>
      <p:pic>
        <p:nvPicPr>
          <p:cNvPr id="29" name="Bui Phan Cau 2">
            <a:hlinkClick r:id="" action="ppaction://media"/>
            <a:extLst>
              <a:ext uri="{FF2B5EF4-FFF2-40B4-BE49-F238E27FC236}">
                <a16:creationId xmlns:a16="http://schemas.microsoft.com/office/drawing/2014/main" id="{38D1D11F-08FA-418E-8AF4-8294EA122F93}"/>
              </a:ext>
            </a:extLst>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10134600" y="3251200"/>
            <a:ext cx="406400" cy="406400"/>
          </a:xfrm>
          <a:prstGeom prst="rect">
            <a:avLst/>
          </a:prstGeom>
        </p:spPr>
      </p:pic>
      <p:pic>
        <p:nvPicPr>
          <p:cNvPr id="30" name="Bui Phan Cau 3">
            <a:hlinkClick r:id="" action="ppaction://media"/>
            <a:extLst>
              <a:ext uri="{FF2B5EF4-FFF2-40B4-BE49-F238E27FC236}">
                <a16:creationId xmlns:a16="http://schemas.microsoft.com/office/drawing/2014/main" id="{A7483D0E-DA94-4A16-8774-8898393BDE4B}"/>
              </a:ext>
            </a:extLst>
          </p:cNvPr>
          <p:cNvPicPr>
            <a:picLocks noChangeAspect="1"/>
          </p:cNvPicPr>
          <p:nvPr>
            <a:audioFile r:link="rId6"/>
            <p:extLst>
              <p:ext uri="{DAA4B4D4-6D71-4841-9C94-3DE7FCFB9230}">
                <p14:media xmlns:p14="http://schemas.microsoft.com/office/powerpoint/2010/main" r:embed="rId5"/>
              </p:ext>
            </p:extLst>
          </p:nvPr>
        </p:nvPicPr>
        <p:blipFill>
          <a:blip r:embed="rId13"/>
          <a:stretch>
            <a:fillRect/>
          </a:stretch>
        </p:blipFill>
        <p:spPr>
          <a:xfrm>
            <a:off x="10134600" y="4882680"/>
            <a:ext cx="406400" cy="406400"/>
          </a:xfrm>
          <a:prstGeom prst="rect">
            <a:avLst/>
          </a:prstGeom>
        </p:spPr>
      </p:pic>
      <p:pic>
        <p:nvPicPr>
          <p:cNvPr id="31" name="Picture 30">
            <a:extLst>
              <a:ext uri="{FF2B5EF4-FFF2-40B4-BE49-F238E27FC236}">
                <a16:creationId xmlns:a16="http://schemas.microsoft.com/office/drawing/2014/main" id="{10C15FDA-1C60-4D73-9143-158A4D5998D7}"/>
              </a:ext>
            </a:extLst>
          </p:cNvPr>
          <p:cNvPicPr>
            <a:picLocks noChangeAspect="1"/>
          </p:cNvPicPr>
          <p:nvPr/>
        </p:nvPicPr>
        <p:blipFill rotWithShape="1">
          <a:blip r:embed="rId14"/>
          <a:srcRect l="9376" t="27778" r="51249" b="58889"/>
          <a:stretch/>
        </p:blipFill>
        <p:spPr>
          <a:xfrm>
            <a:off x="2150980" y="4619172"/>
            <a:ext cx="7200900" cy="1371566"/>
          </a:xfrm>
          <a:prstGeom prst="rect">
            <a:avLst/>
          </a:prstGeom>
        </p:spPr>
      </p:pic>
      <p:pic>
        <p:nvPicPr>
          <p:cNvPr id="32" name="Bui Phan Doan 1">
            <a:hlinkClick r:id="" action="ppaction://media"/>
            <a:extLst>
              <a:ext uri="{FF2B5EF4-FFF2-40B4-BE49-F238E27FC236}">
                <a16:creationId xmlns:a16="http://schemas.microsoft.com/office/drawing/2014/main" id="{24A0BEF0-A1CA-4626-B8A2-35223EF43818}"/>
              </a:ext>
            </a:extLst>
          </p:cNvPr>
          <p:cNvPicPr>
            <a:picLocks noChangeAspect="1"/>
          </p:cNvPicPr>
          <p:nvPr>
            <a:audioFile r:link="rId8"/>
            <p:extLst>
              <p:ext uri="{DAA4B4D4-6D71-4841-9C94-3DE7FCFB9230}">
                <p14:media xmlns:p14="http://schemas.microsoft.com/office/powerpoint/2010/main" r:embed="rId7"/>
              </p:ext>
            </p:extLst>
          </p:nvPr>
        </p:nvPicPr>
        <p:blipFill>
          <a:blip r:embed="rId13"/>
          <a:stretch>
            <a:fillRect/>
          </a:stretch>
        </p:blipFill>
        <p:spPr>
          <a:xfrm>
            <a:off x="10649099" y="3241150"/>
            <a:ext cx="406400" cy="406400"/>
          </a:xfrm>
          <a:prstGeom prst="rect">
            <a:avLst/>
          </a:prstGeom>
        </p:spPr>
      </p:pic>
    </p:spTree>
    <p:extLst>
      <p:ext uri="{BB962C8B-B14F-4D97-AF65-F5344CB8AC3E}">
        <p14:creationId xmlns:p14="http://schemas.microsoft.com/office/powerpoint/2010/main" val="28933820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3" presetClass="exit" presetSubtype="10" fill="hold" nodeType="clickEffect">
                                  <p:stCondLst>
                                    <p:cond delay="0"/>
                                  </p:stCondLst>
                                  <p:childTnLst>
                                    <p:animEffect transition="out" filter="blinds(horizontal)">
                                      <p:cBhvr>
                                        <p:cTn id="12" dur="500"/>
                                        <p:tgtEl>
                                          <p:spTgt spid="4"/>
                                        </p:tgtEl>
                                      </p:cBhvr>
                                    </p:animEffect>
                                    <p:set>
                                      <p:cBhvr>
                                        <p:cTn id="13" dur="1" fill="hold">
                                          <p:stCondLst>
                                            <p:cond delay="499"/>
                                          </p:stCondLst>
                                        </p:cTn>
                                        <p:tgtEl>
                                          <p:spTgt spid="4"/>
                                        </p:tgtEl>
                                        <p:attrNameLst>
                                          <p:attrName>style.visibility</p:attrName>
                                        </p:attrNameLst>
                                      </p:cBhvr>
                                      <p:to>
                                        <p:strVal val="hidden"/>
                                      </p:to>
                                    </p:set>
                                  </p:childTnLst>
                                </p:cTn>
                              </p:par>
                              <p:par>
                                <p:cTn id="14" presetID="3" presetClass="exit" presetSubtype="10" fill="hold" nodeType="withEffect">
                                  <p:stCondLst>
                                    <p:cond delay="0"/>
                                  </p:stCondLst>
                                  <p:childTnLst>
                                    <p:animEffect transition="out" filter="blinds(horizontal)">
                                      <p:cBhvr>
                                        <p:cTn id="15" dur="500"/>
                                        <p:tgtEl>
                                          <p:spTgt spid="28"/>
                                        </p:tgtEl>
                                      </p:cBhvr>
                                    </p:animEffect>
                                    <p:set>
                                      <p:cBhvr>
                                        <p:cTn id="16" dur="1" fill="hold">
                                          <p:stCondLst>
                                            <p:cond delay="499"/>
                                          </p:stCondLst>
                                        </p:cTn>
                                        <p:tgtEl>
                                          <p:spTgt spid="28"/>
                                        </p:tgtEl>
                                        <p:attrNameLst>
                                          <p:attrName>style.visibility</p:attrName>
                                        </p:attrNameLst>
                                      </p:cBhvr>
                                      <p:to>
                                        <p:strVal val="hidden"/>
                                      </p:to>
                                    </p:set>
                                    <p:cmd type="call" cmd="stop">
                                      <p:cBhvr>
                                        <p:cTn id="17" dur="1">
                                          <p:stCondLst>
                                            <p:cond delay="499"/>
                                          </p:stCondLst>
                                        </p:cTn>
                                        <p:tgtEl>
                                          <p:spTgt spid="28"/>
                                        </p:tgtEl>
                                      </p:cBhvr>
                                    </p:cmd>
                                  </p:childTnLst>
                                </p:cTn>
                              </p:par>
                              <p:par>
                                <p:cTn id="18" presetID="16" presetClass="entr" presetSubtype="37" fill="hold" nodeType="with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barn(outVertical)">
                                      <p:cBhvr>
                                        <p:cTn id="20" dur="500"/>
                                        <p:tgtEl>
                                          <p:spTgt spid="25"/>
                                        </p:tgtEl>
                                      </p:cBhvr>
                                    </p:animEffect>
                                  </p:childTnLst>
                                </p:cTn>
                              </p:par>
                              <p:par>
                                <p:cTn id="21" presetID="1" presetClass="entr" presetSubtype="0" fill="hold" nodeType="withEffect">
                                  <p:stCondLst>
                                    <p:cond delay="0"/>
                                  </p:stCondLst>
                                  <p:childTnLst>
                                    <p:set>
                                      <p:cBhvr>
                                        <p:cTn id="22" dur="1" fill="hold">
                                          <p:stCondLst>
                                            <p:cond delay="0"/>
                                          </p:stCondLst>
                                        </p:cTn>
                                        <p:tgtEl>
                                          <p:spTgt spid="29"/>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3" presetClass="exit" presetSubtype="10" fill="hold" nodeType="clickEffect">
                                  <p:stCondLst>
                                    <p:cond delay="0"/>
                                  </p:stCondLst>
                                  <p:childTnLst>
                                    <p:animEffect transition="out" filter="blinds(horizontal)">
                                      <p:cBhvr>
                                        <p:cTn id="28" dur="500"/>
                                        <p:tgtEl>
                                          <p:spTgt spid="11"/>
                                        </p:tgtEl>
                                      </p:cBhvr>
                                    </p:animEffect>
                                    <p:set>
                                      <p:cBhvr>
                                        <p:cTn id="29" dur="1" fill="hold">
                                          <p:stCondLst>
                                            <p:cond delay="499"/>
                                          </p:stCondLst>
                                        </p:cTn>
                                        <p:tgtEl>
                                          <p:spTgt spid="11"/>
                                        </p:tgtEl>
                                        <p:attrNameLst>
                                          <p:attrName>style.visibility</p:attrName>
                                        </p:attrNameLst>
                                      </p:cBhvr>
                                      <p:to>
                                        <p:strVal val="hidden"/>
                                      </p:to>
                                    </p:set>
                                  </p:childTnLst>
                                </p:cTn>
                              </p:par>
                              <p:par>
                                <p:cTn id="30" presetID="3" presetClass="exit" presetSubtype="10" fill="hold" nodeType="withEffect">
                                  <p:stCondLst>
                                    <p:cond delay="0"/>
                                  </p:stCondLst>
                                  <p:childTnLst>
                                    <p:animEffect transition="out" filter="blinds(horizontal)">
                                      <p:cBhvr>
                                        <p:cTn id="31" dur="500"/>
                                        <p:tgtEl>
                                          <p:spTgt spid="29"/>
                                        </p:tgtEl>
                                      </p:cBhvr>
                                    </p:animEffect>
                                    <p:set>
                                      <p:cBhvr>
                                        <p:cTn id="32" dur="1" fill="hold">
                                          <p:stCondLst>
                                            <p:cond delay="499"/>
                                          </p:stCondLst>
                                        </p:cTn>
                                        <p:tgtEl>
                                          <p:spTgt spid="29"/>
                                        </p:tgtEl>
                                        <p:attrNameLst>
                                          <p:attrName>style.visibility</p:attrName>
                                        </p:attrNameLst>
                                      </p:cBhvr>
                                      <p:to>
                                        <p:strVal val="hidden"/>
                                      </p:to>
                                    </p:set>
                                    <p:cmd type="call" cmd="stop">
                                      <p:cBhvr>
                                        <p:cTn id="33" dur="1">
                                          <p:stCondLst>
                                            <p:cond delay="499"/>
                                          </p:stCondLst>
                                        </p:cTn>
                                        <p:tgtEl>
                                          <p:spTgt spid="29"/>
                                        </p:tgtEl>
                                      </p:cBhvr>
                                    </p:cmd>
                                  </p:childTnLst>
                                </p:cTn>
                              </p:par>
                              <p:par>
                                <p:cTn id="34" presetID="16" presetClass="entr" presetSubtype="37" fill="hold" nodeType="withEffect">
                                  <p:stCondLst>
                                    <p:cond delay="0"/>
                                  </p:stCondLst>
                                  <p:childTnLst>
                                    <p:set>
                                      <p:cBhvr>
                                        <p:cTn id="35" dur="1" fill="hold">
                                          <p:stCondLst>
                                            <p:cond delay="0"/>
                                          </p:stCondLst>
                                        </p:cTn>
                                        <p:tgtEl>
                                          <p:spTgt spid="31"/>
                                        </p:tgtEl>
                                        <p:attrNameLst>
                                          <p:attrName>style.visibility</p:attrName>
                                        </p:attrNameLst>
                                      </p:cBhvr>
                                      <p:to>
                                        <p:strVal val="visible"/>
                                      </p:to>
                                    </p:set>
                                    <p:animEffect transition="in" filter="barn(outVertical)">
                                      <p:cBhvr>
                                        <p:cTn id="36" dur="500"/>
                                        <p:tgtEl>
                                          <p:spTgt spid="31"/>
                                        </p:tgtEl>
                                      </p:cBhvr>
                                    </p:animEffect>
                                  </p:childTnLst>
                                </p:cTn>
                              </p:par>
                              <p:par>
                                <p:cTn id="37" presetID="1" presetClass="entr" presetSubtype="0" fill="hold" nodeType="withEffect">
                                  <p:stCondLst>
                                    <p:cond delay="0"/>
                                  </p:stCondLst>
                                  <p:childTnLst>
                                    <p:set>
                                      <p:cBhvr>
                                        <p:cTn id="38" dur="1" fill="hold">
                                          <p:stCondLst>
                                            <p:cond delay="0"/>
                                          </p:stCondLst>
                                        </p:cTn>
                                        <p:tgtEl>
                                          <p:spTgt spid="30"/>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27"/>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3" presetClass="exit" presetSubtype="10" fill="hold" nodeType="clickEffect">
                                  <p:stCondLst>
                                    <p:cond delay="0"/>
                                  </p:stCondLst>
                                  <p:childTnLst>
                                    <p:animEffect transition="out" filter="blinds(horizontal)">
                                      <p:cBhvr>
                                        <p:cTn id="44" dur="500"/>
                                        <p:tgtEl>
                                          <p:spTgt spid="27"/>
                                        </p:tgtEl>
                                      </p:cBhvr>
                                    </p:animEffect>
                                    <p:set>
                                      <p:cBhvr>
                                        <p:cTn id="45" dur="1" fill="hold">
                                          <p:stCondLst>
                                            <p:cond delay="499"/>
                                          </p:stCondLst>
                                        </p:cTn>
                                        <p:tgtEl>
                                          <p:spTgt spid="27"/>
                                        </p:tgtEl>
                                        <p:attrNameLst>
                                          <p:attrName>style.visibility</p:attrName>
                                        </p:attrNameLst>
                                      </p:cBhvr>
                                      <p:to>
                                        <p:strVal val="hidden"/>
                                      </p:to>
                                    </p:set>
                                  </p:childTnLst>
                                </p:cTn>
                              </p:par>
                              <p:par>
                                <p:cTn id="46" presetID="3" presetClass="exit" presetSubtype="10" fill="hold" nodeType="withEffect">
                                  <p:stCondLst>
                                    <p:cond delay="0"/>
                                  </p:stCondLst>
                                  <p:childTnLst>
                                    <p:animEffect transition="out" filter="blinds(horizontal)">
                                      <p:cBhvr>
                                        <p:cTn id="47" dur="500"/>
                                        <p:tgtEl>
                                          <p:spTgt spid="30"/>
                                        </p:tgtEl>
                                      </p:cBhvr>
                                    </p:animEffect>
                                    <p:set>
                                      <p:cBhvr>
                                        <p:cTn id="48" dur="1" fill="hold">
                                          <p:stCondLst>
                                            <p:cond delay="499"/>
                                          </p:stCondLst>
                                        </p:cTn>
                                        <p:tgtEl>
                                          <p:spTgt spid="30"/>
                                        </p:tgtEl>
                                        <p:attrNameLst>
                                          <p:attrName>style.visibility</p:attrName>
                                        </p:attrNameLst>
                                      </p:cBhvr>
                                      <p:to>
                                        <p:strVal val="hidden"/>
                                      </p:to>
                                    </p:set>
                                    <p:cmd type="call" cmd="stop">
                                      <p:cBhvr>
                                        <p:cTn id="49" dur="1">
                                          <p:stCondLst>
                                            <p:cond delay="499"/>
                                          </p:stCondLst>
                                        </p:cTn>
                                        <p:tgtEl>
                                          <p:spTgt spid="30"/>
                                        </p:tgtEl>
                                      </p:cBhvr>
                                    </p:cmd>
                                  </p:childTnLst>
                                </p:cTn>
                              </p:par>
                              <p:par>
                                <p:cTn id="50" presetID="6" presetClass="entr" presetSubtype="16" fill="hold" grpId="0" nodeType="withEffect">
                                  <p:stCondLst>
                                    <p:cond delay="0"/>
                                  </p:stCondLst>
                                  <p:childTnLst>
                                    <p:set>
                                      <p:cBhvr>
                                        <p:cTn id="51" dur="1" fill="hold">
                                          <p:stCondLst>
                                            <p:cond delay="0"/>
                                          </p:stCondLst>
                                        </p:cTn>
                                        <p:tgtEl>
                                          <p:spTgt spid="2"/>
                                        </p:tgtEl>
                                        <p:attrNameLst>
                                          <p:attrName>style.visibility</p:attrName>
                                        </p:attrNameLst>
                                      </p:cBhvr>
                                      <p:to>
                                        <p:strVal val="visible"/>
                                      </p:to>
                                    </p:set>
                                    <p:animEffect transition="in" filter="circle(in)">
                                      <p:cBhvr>
                                        <p:cTn id="52" dur="500"/>
                                        <p:tgtEl>
                                          <p:spTgt spid="2"/>
                                        </p:tgtEl>
                                      </p:cBhvr>
                                    </p:animEffect>
                                  </p:childTnLst>
                                </p:cTn>
                              </p:par>
                              <p:par>
                                <p:cTn id="53" presetID="1" presetClass="entr" presetSubtype="0" fill="hold" nodeType="withEffect">
                                  <p:stCondLst>
                                    <p:cond delay="0"/>
                                  </p:stCondLst>
                                  <p:childTnLst>
                                    <p:set>
                                      <p:cBhvr>
                                        <p:cTn id="54" dur="1" fill="hold">
                                          <p:stCondLst>
                                            <p:cond delay="0"/>
                                          </p:stCondLst>
                                        </p:cTn>
                                        <p:tgtEl>
                                          <p:spTgt spid="13"/>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57" fill="hold" display="0">
                  <p:stCondLst>
                    <p:cond delay="indefinite"/>
                  </p:stCondLst>
                  <p:endCondLst>
                    <p:cond evt="onStopAudio" delay="0">
                      <p:tgtEl>
                        <p:sldTgt/>
                      </p:tgtEl>
                    </p:cond>
                  </p:endCondLst>
                </p:cTn>
                <p:tgtEl>
                  <p:spTgt spid="28"/>
                </p:tgtEl>
              </p:cMediaNode>
            </p:audio>
            <p:audio>
              <p:cMediaNode vol="80000">
                <p:cTn id="58" fill="hold" display="0">
                  <p:stCondLst>
                    <p:cond delay="indefinite"/>
                  </p:stCondLst>
                  <p:endCondLst>
                    <p:cond evt="onStopAudio" delay="0">
                      <p:tgtEl>
                        <p:sldTgt/>
                      </p:tgtEl>
                    </p:cond>
                  </p:endCondLst>
                </p:cTn>
                <p:tgtEl>
                  <p:spTgt spid="29"/>
                </p:tgtEl>
              </p:cMediaNode>
            </p:audio>
            <p:audio>
              <p:cMediaNode vol="80000">
                <p:cTn id="59" fill="hold" display="0">
                  <p:stCondLst>
                    <p:cond delay="indefinite"/>
                  </p:stCondLst>
                  <p:endCondLst>
                    <p:cond evt="onStopAudio" delay="0">
                      <p:tgtEl>
                        <p:sldTgt/>
                      </p:tgtEl>
                    </p:cond>
                  </p:endCondLst>
                </p:cTn>
                <p:tgtEl>
                  <p:spTgt spid="30"/>
                </p:tgtEl>
              </p:cMediaNode>
            </p:audio>
            <p:audio>
              <p:cMediaNode vol="80000">
                <p:cTn id="60" fill="hold" display="0">
                  <p:stCondLst>
                    <p:cond delay="indefinite"/>
                  </p:stCondLst>
                  <p:endCondLst>
                    <p:cond evt="onStopAudio" delay="0">
                      <p:tgtEl>
                        <p:sldTgt/>
                      </p:tgtEl>
                    </p:cond>
                  </p:endCondLst>
                </p:cTn>
                <p:tgtEl>
                  <p:spTgt spid="32"/>
                </p:tgtEl>
              </p:cMediaNode>
            </p:audio>
          </p:childTnLst>
        </p:cTn>
      </p:par>
    </p:tnLst>
    <p:bldLst>
      <p:bldP spid="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57400" y="76200"/>
            <a:ext cx="8229600" cy="685800"/>
          </a:xfrm>
        </p:spPr>
        <p:txBody>
          <a:bodyPr/>
          <a:lstStyle/>
          <a:p>
            <a:r>
              <a:rPr lang="vi-VN" sz="3200" b="1">
                <a:solidFill>
                  <a:srgbClr val="0000FF"/>
                </a:solidFill>
                <a:cs typeface="Times New Roman" panose="02020603050405020304" pitchFamily="18" charset="0"/>
              </a:rPr>
              <a:t>Hát hoàn chỉnh cả bài</a:t>
            </a:r>
            <a:endParaRPr lang="en-US" sz="3200" b="1" dirty="0">
              <a:solidFill>
                <a:srgbClr val="0000FF"/>
              </a:solidFill>
              <a:cs typeface="Times New Roman" panose="02020603050405020304" pitchFamily="18" charset="0"/>
            </a:endParaRPr>
          </a:p>
        </p:txBody>
      </p:sp>
      <p:pic>
        <p:nvPicPr>
          <p:cNvPr id="3" name="NhacdemBuiPhan 1 lan BQ2">
            <a:hlinkClick r:id="" action="ppaction://media"/>
            <a:extLst>
              <a:ext uri="{FF2B5EF4-FFF2-40B4-BE49-F238E27FC236}">
                <a16:creationId xmlns:a16="http://schemas.microsoft.com/office/drawing/2014/main" id="{46D00A9B-8BF0-4B54-AF25-6C8AFE04A80C}"/>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416050" y="719213"/>
            <a:ext cx="9359900" cy="6138787"/>
          </a:xfrm>
          <a:prstGeom prst="rect">
            <a:avLst/>
          </a:prstGeom>
        </p:spPr>
      </p:pic>
    </p:spTree>
    <p:extLst>
      <p:ext uri="{BB962C8B-B14F-4D97-AF65-F5344CB8AC3E}">
        <p14:creationId xmlns:p14="http://schemas.microsoft.com/office/powerpoint/2010/main" val="30259127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video fullScrn="1">
              <p:cMediaNode vol="80000">
                <p:cTn id="2" fill="hold" display="0">
                  <p:stCondLst>
                    <p:cond delay="indefinite"/>
                  </p:stCondLst>
                </p:cTn>
                <p:tgtEl>
                  <p:spTgt spid="3"/>
                </p:tgtEl>
              </p:cMediaNode>
            </p:video>
          </p:childTnLst>
        </p:cTn>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6730</TotalTime>
  <Words>518</Words>
  <Application>Microsoft Office PowerPoint</Application>
  <PresentationFormat>Widescreen</PresentationFormat>
  <Paragraphs>38</Paragraphs>
  <Slides>16</Slides>
  <Notes>0</Notes>
  <HiddenSlides>0</HiddenSlides>
  <MMClips>8</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16</vt:i4>
      </vt:variant>
    </vt:vector>
  </HeadingPairs>
  <TitlesOfParts>
    <vt:vector size="21" baseType="lpstr">
      <vt:lpstr>Arial</vt:lpstr>
      <vt:lpstr>Calibri</vt:lpstr>
      <vt:lpstr>Times New Roman</vt:lpstr>
      <vt:lpstr>Wingdings</vt:lpstr>
      <vt:lpstr>Default Design</vt:lpstr>
      <vt:lpstr>Giáo viên: Chu Thị Thanh Loan Trường: THCS Nguyễn Gia Thiều</vt:lpstr>
      <vt:lpstr>Chủ đề 3 BIẾT ƠN THẦY CÔ</vt:lpstr>
      <vt:lpstr>Chủ đề 3 BIẾT ƠN THẦY CÔ</vt:lpstr>
      <vt:lpstr>1. HÁT</vt:lpstr>
      <vt:lpstr>Giới thiệu bài hát</vt:lpstr>
      <vt:lpstr>Nghe hát mẫu</vt:lpstr>
      <vt:lpstr>PowerPoint Presentation</vt:lpstr>
      <vt:lpstr>Học hát từng câu (Đoạn 1)</vt:lpstr>
      <vt:lpstr>Hát hoàn chỉnh cả bài</vt:lpstr>
      <vt:lpstr>2. Thường thức âm nhạc   Nghệ sĩ Nhân dân Quách Thị Hồ                                         </vt:lpstr>
      <vt:lpstr>Thảo luận nhóm</vt:lpstr>
      <vt:lpstr>PowerPoint Presentation</vt:lpstr>
      <vt:lpstr>PowerPoint Presentation</vt:lpstr>
      <vt:lpstr>3. Trải nghiệm và khám phá</vt:lpstr>
      <vt:lpstr>PowerPoint Presentation</vt:lpstr>
      <vt:lpstr>Dặn dò về nhà</vt:lpstr>
    </vt:vector>
  </TitlesOfParts>
  <Company>HOME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User</dc:creator>
  <cp:lastModifiedBy>AAAA</cp:lastModifiedBy>
  <cp:revision>266</cp:revision>
  <dcterms:created xsi:type="dcterms:W3CDTF">2006-11-06T13:45:38Z</dcterms:created>
  <dcterms:modified xsi:type="dcterms:W3CDTF">2023-12-08T03:41:57Z</dcterms:modified>
</cp:coreProperties>
</file>