
<file path=[Content_Types].xml><?xml version="1.0" encoding="utf-8"?>
<Types xmlns="http://schemas.openxmlformats.org/package/2006/content-types">
  <Default Extension="bmp" ContentType="image/bmp"/>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
  </p:notesMasterIdLst>
  <p:sldIdLst>
    <p:sldId id="317" r:id="rId2"/>
    <p:sldId id="292" r:id="rId3"/>
    <p:sldId id="318" r:id="rId4"/>
    <p:sldId id="475" r:id="rId5"/>
    <p:sldId id="294" r:id="rId6"/>
    <p:sldId id="482" r:id="rId7"/>
    <p:sldId id="485" r:id="rId8"/>
    <p:sldId id="487" r:id="rId9"/>
    <p:sldId id="488" r:id="rId10"/>
    <p:sldId id="489" r:id="rId11"/>
    <p:sldId id="372" r:id="rId12"/>
    <p:sldId id="483" r:id="rId13"/>
    <p:sldId id="379" r:id="rId14"/>
    <p:sldId id="375" r:id="rId1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0C0"/>
    <a:srgbClr val="CC00CC"/>
    <a:srgbClr val="009900"/>
    <a:srgbClr val="FFF1B3"/>
    <a:srgbClr val="EDF6F7"/>
    <a:srgbClr val="C8FFFF"/>
    <a:srgbClr val="FF7043"/>
    <a:srgbClr val="FF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7" autoAdjust="0"/>
    <p:restoredTop sz="94356" autoAdjust="0"/>
  </p:normalViewPr>
  <p:slideViewPr>
    <p:cSldViewPr>
      <p:cViewPr varScale="1">
        <p:scale>
          <a:sx n="66" d="100"/>
          <a:sy n="66" d="100"/>
        </p:scale>
        <p:origin x="640"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wav"/><Relationship Id="rId7"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Chu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Thanh Loan</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Nguyễn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Gia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Thiều</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7</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386ABC-A396-5809-AF9C-7C8629A98852}"/>
              </a:ext>
            </a:extLst>
          </p:cNvPr>
          <p:cNvPicPr>
            <a:picLocks noChangeAspect="1"/>
          </p:cNvPicPr>
          <p:nvPr/>
        </p:nvPicPr>
        <p:blipFill>
          <a:blip r:embed="rId2"/>
          <a:stretch>
            <a:fillRect/>
          </a:stretch>
        </p:blipFill>
        <p:spPr>
          <a:xfrm flipH="1">
            <a:off x="533400" y="1981200"/>
            <a:ext cx="1490926" cy="2895600"/>
          </a:xfrm>
          <a:prstGeom prst="rect">
            <a:avLst/>
          </a:prstGeom>
        </p:spPr>
      </p:pic>
      <p:pic>
        <p:nvPicPr>
          <p:cNvPr id="4" name="Picture 3">
            <a:extLst>
              <a:ext uri="{FF2B5EF4-FFF2-40B4-BE49-F238E27FC236}">
                <a16:creationId xmlns:a16="http://schemas.microsoft.com/office/drawing/2014/main" id="{5093D19F-B45C-3219-7768-0D60FBC3A3FE}"/>
              </a:ext>
            </a:extLst>
          </p:cNvPr>
          <p:cNvPicPr>
            <a:picLocks noChangeAspect="1"/>
          </p:cNvPicPr>
          <p:nvPr/>
        </p:nvPicPr>
        <p:blipFill>
          <a:blip r:embed="rId3"/>
          <a:stretch>
            <a:fillRect/>
          </a:stretch>
        </p:blipFill>
        <p:spPr>
          <a:xfrm>
            <a:off x="2362200" y="780680"/>
            <a:ext cx="8897592" cy="5296640"/>
          </a:xfrm>
          <a:prstGeom prst="rect">
            <a:avLst/>
          </a:prstGeom>
        </p:spPr>
      </p:pic>
    </p:spTree>
    <p:extLst>
      <p:ext uri="{BB962C8B-B14F-4D97-AF65-F5344CB8AC3E}">
        <p14:creationId xmlns:p14="http://schemas.microsoft.com/office/powerpoint/2010/main" val="2943867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722AABC8-338F-4925-8968-17077A164B6C}"/>
              </a:ext>
            </a:extLst>
          </p:cNvPr>
          <p:cNvSpPr>
            <a:spLocks noGrp="1"/>
          </p:cNvSpPr>
          <p:nvPr>
            <p:ph type="title"/>
          </p:nvPr>
        </p:nvSpPr>
        <p:spPr>
          <a:xfrm>
            <a:off x="3962400" y="6096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54" name="Picture 4" descr="https://tuannguyenweb.files.wordpress.com/2017/05/8209cd50d6a29bf52a674ca37df94565_students-group-work-by-pietluk-children-group-work-clipart_2213-1650.png?w=1075">
            <a:extLst>
              <a:ext uri="{FF2B5EF4-FFF2-40B4-BE49-F238E27FC236}">
                <a16:creationId xmlns:a16="http://schemas.microsoft.com/office/drawing/2014/main" id="{7F4112E5-77FE-4F2E-B0FA-2B99ECD1A0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529337"/>
            <a:ext cx="2362200" cy="1761726"/>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9B2F4-B5AC-EC05-766C-00FAB9944C4A}"/>
              </a:ext>
            </a:extLst>
          </p:cNvPr>
          <p:cNvSpPr txBox="1"/>
          <p:nvPr/>
        </p:nvSpPr>
        <p:spPr>
          <a:xfrm>
            <a:off x="990600" y="1447800"/>
            <a:ext cx="10363200" cy="2116733"/>
          </a:xfrm>
          <a:prstGeom prst="rect">
            <a:avLst/>
          </a:prstGeom>
          <a:noFill/>
        </p:spPr>
        <p:txBody>
          <a:bodyPr wrap="square" rtlCol="0">
            <a:spAutoFit/>
          </a:bodyPr>
          <a:lstStyle/>
          <a:p>
            <a:pPr>
              <a:lnSpc>
                <a:spcPct val="130000"/>
              </a:lnSpc>
              <a:spcBef>
                <a:spcPts val="600"/>
              </a:spcBef>
              <a:spcAft>
                <a:spcPts val="600"/>
              </a:spcAft>
            </a:pPr>
            <a:r>
              <a:rPr lang="vi-VN" sz="2400">
                <a:solidFill>
                  <a:srgbClr val="0000FF"/>
                </a:solidFill>
              </a:rPr>
              <a:t>– Bản nhạc bài hát </a:t>
            </a:r>
            <a:r>
              <a:rPr lang="vi-VN" sz="2400" i="1">
                <a:solidFill>
                  <a:srgbClr val="C00000"/>
                </a:solidFill>
              </a:rPr>
              <a:t>Bài học đầu tiên </a:t>
            </a:r>
            <a:r>
              <a:rPr lang="vi-VN" sz="2400">
                <a:solidFill>
                  <a:srgbClr val="0000FF"/>
                </a:solidFill>
              </a:rPr>
              <a:t>có sử dụng kí hiệu để tăng trường độ nốt nhạc không? Đó là những kí hiệu nào?</a:t>
            </a:r>
          </a:p>
          <a:p>
            <a:pPr>
              <a:lnSpc>
                <a:spcPct val="130000"/>
              </a:lnSpc>
              <a:spcBef>
                <a:spcPts val="600"/>
              </a:spcBef>
              <a:spcAft>
                <a:spcPts val="600"/>
              </a:spcAft>
            </a:pPr>
            <a:r>
              <a:rPr lang="vi-VN" sz="2400">
                <a:solidFill>
                  <a:srgbClr val="0000FF"/>
                </a:solidFill>
              </a:rPr>
              <a:t>– Trong bài hát </a:t>
            </a:r>
            <a:r>
              <a:rPr lang="vi-VN" sz="2400" i="1">
                <a:solidFill>
                  <a:srgbClr val="C00000"/>
                </a:solidFill>
              </a:rPr>
              <a:t>Bài học đầu tiên</a:t>
            </a:r>
            <a:r>
              <a:rPr lang="vi-VN" sz="2400">
                <a:solidFill>
                  <a:srgbClr val="0000FF"/>
                </a:solidFill>
              </a:rPr>
              <a:t>, những ca từ tương ứng với nốt nhạc có dấu nối cần ngân dài mấy phách?</a:t>
            </a:r>
          </a:p>
        </p:txBody>
      </p:sp>
    </p:spTree>
    <p:extLst>
      <p:ext uri="{BB962C8B-B14F-4D97-AF65-F5344CB8AC3E}">
        <p14:creationId xmlns:p14="http://schemas.microsoft.com/office/powerpoint/2010/main" val="228892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1971C20-65E5-43A5-A71C-73B362A745CB}"/>
              </a:ext>
            </a:extLst>
          </p:cNvPr>
          <p:cNvSpPr>
            <a:spLocks noGrp="1"/>
          </p:cNvSpPr>
          <p:nvPr>
            <p:ph type="title"/>
          </p:nvPr>
        </p:nvSpPr>
        <p:spPr>
          <a:xfrm>
            <a:off x="3276600" y="198438"/>
            <a:ext cx="5715000" cy="715962"/>
          </a:xfrm>
        </p:spPr>
        <p:txBody>
          <a:bodyPr/>
          <a:lstStyle/>
          <a:p>
            <a:r>
              <a:rPr lang="en-US" sz="3200" b="1">
                <a:solidFill>
                  <a:srgbClr val="C00000"/>
                </a:solidFill>
                <a:latin typeface="+mn-lt"/>
                <a:cs typeface="Times New Roman" panose="02020603050405020304" pitchFamily="18" charset="0"/>
              </a:rPr>
              <a:t>III.</a:t>
            </a:r>
            <a:r>
              <a:rPr lang="vi-VN" sz="3200" b="1">
                <a:solidFill>
                  <a:srgbClr val="C00000"/>
                </a:solidFill>
                <a:latin typeface="+mn-lt"/>
                <a:cs typeface="Times New Roman" panose="02020603050405020304" pitchFamily="18" charset="0"/>
              </a:rPr>
              <a:t> </a:t>
            </a:r>
            <a:r>
              <a:rPr lang="en-US" sz="3200" b="1">
                <a:solidFill>
                  <a:srgbClr val="C00000"/>
                </a:solidFill>
                <a:latin typeface="+mn-lt"/>
                <a:cs typeface="Times New Roman" panose="02020603050405020304" pitchFamily="18" charset="0"/>
              </a:rPr>
              <a:t>Trải nghiệm và khám phá</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8AA88213-4FEC-6CFF-4F37-3C547942CC5B}"/>
              </a:ext>
            </a:extLst>
          </p:cNvPr>
          <p:cNvPicPr>
            <a:picLocks noChangeAspect="1"/>
          </p:cNvPicPr>
          <p:nvPr/>
        </p:nvPicPr>
        <p:blipFill>
          <a:blip r:embed="rId2"/>
          <a:stretch>
            <a:fillRect/>
          </a:stretch>
        </p:blipFill>
        <p:spPr>
          <a:xfrm>
            <a:off x="1371720" y="990601"/>
            <a:ext cx="9372480" cy="5211379"/>
          </a:xfrm>
          <a:prstGeom prst="rect">
            <a:avLst/>
          </a:prstGeom>
        </p:spPr>
      </p:pic>
    </p:spTree>
    <p:extLst>
      <p:ext uri="{BB962C8B-B14F-4D97-AF65-F5344CB8AC3E}">
        <p14:creationId xmlns:p14="http://schemas.microsoft.com/office/powerpoint/2010/main" val="2206412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D3 Hat Dau Mien Nhip BQ">
            <a:hlinkClick r:id="" action="ppaction://media"/>
            <a:extLst>
              <a:ext uri="{FF2B5EF4-FFF2-40B4-BE49-F238E27FC236}">
                <a16:creationId xmlns:a16="http://schemas.microsoft.com/office/drawing/2014/main" id="{3A1D192B-7ED9-2DC4-74AB-50D39BD74A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609600"/>
            <a:ext cx="10668000" cy="6000750"/>
          </a:xfrm>
          <a:prstGeom prst="rect">
            <a:avLst/>
          </a:prstGeom>
        </p:spPr>
      </p:pic>
      <p:sp>
        <p:nvSpPr>
          <p:cNvPr id="2" name="Title 1"/>
          <p:cNvSpPr>
            <a:spLocks noGrp="1"/>
          </p:cNvSpPr>
          <p:nvPr>
            <p:ph type="title"/>
          </p:nvPr>
        </p:nvSpPr>
        <p:spPr>
          <a:xfrm>
            <a:off x="1981200" y="381000"/>
            <a:ext cx="8382000" cy="381000"/>
          </a:xfrm>
        </p:spPr>
        <p:txBody>
          <a:bodyPr/>
          <a:lstStyle/>
          <a:p>
            <a:r>
              <a:rPr lang="en-US" sz="2800" b="1">
                <a:solidFill>
                  <a:srgbClr val="0000FF"/>
                </a:solidFill>
              </a:rPr>
              <a:t>Đáp án</a:t>
            </a:r>
            <a:endParaRPr lang="en-US" sz="2800" b="1" dirty="0">
              <a:solidFill>
                <a:srgbClr val="0000FF"/>
              </a:solidFill>
            </a:endParaRPr>
          </a:p>
        </p:txBody>
      </p:sp>
    </p:spTree>
    <p:extLst>
      <p:ext uri="{BB962C8B-B14F-4D97-AF65-F5344CB8AC3E}">
        <p14:creationId xmlns:p14="http://schemas.microsoft.com/office/powerpoint/2010/main" val="16451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Bài học đầu tiên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48616"/>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3</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BIẾT ƠN THẦY CÔ </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685800" y="2077416"/>
            <a:ext cx="10820400" cy="4191000"/>
          </a:xfrm>
        </p:spPr>
        <p:txBody>
          <a:bodyPr/>
          <a:lstStyle/>
          <a:p>
            <a:pPr algn="just">
              <a:spcAft>
                <a:spcPts val="300"/>
              </a:spcAft>
            </a:pPr>
            <a:r>
              <a:rPr lang="en-US" sz="2800" b="1">
                <a:solidFill>
                  <a:srgbClr val="0000FF"/>
                </a:solidFill>
                <a:latin typeface="+mj-lt"/>
                <a:cs typeface="Times New Roman" panose="02020603050405020304" pitchFamily="18" charset="0"/>
              </a:rPr>
              <a:t>– Hát</a:t>
            </a:r>
            <a:r>
              <a:rPr lang="vi-VN" sz="2800" b="1">
                <a:solidFill>
                  <a:srgbClr val="0000FF"/>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bài </a:t>
            </a:r>
            <a:r>
              <a:rPr lang="vi-VN" sz="2800" b="1" i="1">
                <a:solidFill>
                  <a:srgbClr val="C00000"/>
                </a:solidFill>
                <a:latin typeface="+mj-lt"/>
                <a:cs typeface="Times New Roman" panose="02020603050405020304" pitchFamily="18" charset="0"/>
              </a:rPr>
              <a:t>Bài học đầu tiên</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Nghe nhạc: </a:t>
            </a:r>
            <a:r>
              <a:rPr lang="vi-VN" sz="2800" b="1" i="1">
                <a:solidFill>
                  <a:srgbClr val="C00000"/>
                </a:solidFill>
                <a:latin typeface="+mj-lt"/>
                <a:cs typeface="Times New Roman" panose="02020603050405020304" pitchFamily="18" charset="0"/>
              </a:rPr>
              <a:t>Thầy cô và mái trường</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Đọc nhạc: </a:t>
            </a:r>
            <a:r>
              <a:rPr lang="vi-VN" sz="2800" b="1">
                <a:solidFill>
                  <a:srgbClr val="C00000"/>
                </a:solidFill>
                <a:latin typeface="+mj-lt"/>
                <a:cs typeface="Times New Roman" panose="02020603050405020304" pitchFamily="18" charset="0"/>
              </a:rPr>
              <a:t>Luyện đọc quãng theo mẫu; </a:t>
            </a:r>
            <a:r>
              <a:rPr lang="vi-VN" sz="2800" b="1" i="1">
                <a:solidFill>
                  <a:srgbClr val="C00000"/>
                </a:solidFill>
                <a:latin typeface="+mj-lt"/>
                <a:cs typeface="Times New Roman" panose="02020603050405020304" pitchFamily="18" charset="0"/>
              </a:rPr>
              <a:t>Bài đọc nhạc số 3</a:t>
            </a:r>
          </a:p>
          <a:p>
            <a:pPr algn="just">
              <a:spcAft>
                <a:spcPts val="300"/>
              </a:spcAft>
            </a:pPr>
            <a:r>
              <a:rPr lang="vi-VN" sz="2800" b="1">
                <a:solidFill>
                  <a:srgbClr val="0000FF"/>
                </a:solidFill>
                <a:latin typeface="+mj-lt"/>
                <a:cs typeface="Times New Roman" panose="02020603050405020304" pitchFamily="18" charset="0"/>
              </a:rPr>
              <a:t>– Nhạc cụ: </a:t>
            </a:r>
            <a:r>
              <a:rPr lang="vi-VN" sz="2800" b="1" i="1">
                <a:solidFill>
                  <a:srgbClr val="C00000"/>
                </a:solidFill>
                <a:latin typeface="+mj-lt"/>
                <a:cs typeface="Times New Roman" panose="02020603050405020304" pitchFamily="18" charset="0"/>
              </a:rPr>
              <a:t>Thể hiện tiết tấu; Hoà tấu</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Lí thuyết âm nhạc: </a:t>
            </a:r>
            <a:r>
              <a:rPr lang="vi-VN" sz="2800" b="1">
                <a:solidFill>
                  <a:srgbClr val="C00000"/>
                </a:solidFill>
                <a:latin typeface="+mj-lt"/>
                <a:cs typeface="Times New Roman" panose="02020603050405020304" pitchFamily="18" charset="0"/>
              </a:rPr>
              <a:t>Kí hiệu để tăng trường độ nốt nhạc</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Thường thức âm nhạc: </a:t>
            </a:r>
            <a:r>
              <a:rPr lang="vi-VN" sz="2800" b="1">
                <a:solidFill>
                  <a:srgbClr val="C00000"/>
                </a:solidFill>
                <a:latin typeface="+mj-lt"/>
                <a:cs typeface="Times New Roman" panose="02020603050405020304" pitchFamily="18" charset="0"/>
              </a:rPr>
              <a:t>Kèn clarinet và sáo flute</a:t>
            </a:r>
            <a:endParaRPr lang="vi-VN" sz="2800" b="1">
              <a:solidFill>
                <a:srgbClr val="0000FF"/>
              </a:solidFill>
              <a:latin typeface="+mj-lt"/>
              <a:cs typeface="Times New Roman" panose="02020603050405020304" pitchFamily="18" charset="0"/>
            </a:endParaRPr>
          </a:p>
          <a:p>
            <a:pPr algn="just">
              <a:spcAft>
                <a:spcPts val="300"/>
              </a:spcAft>
            </a:pPr>
            <a:r>
              <a:rPr lang="vi-VN" sz="2800" b="1">
                <a:solidFill>
                  <a:srgbClr val="0000FF"/>
                </a:solidFill>
                <a:latin typeface="+mj-lt"/>
                <a:cs typeface="Times New Roman" panose="02020603050405020304" pitchFamily="18" charset="0"/>
              </a:rPr>
              <a:t>– Trải nghiệm và khám phá: </a:t>
            </a:r>
            <a:r>
              <a:rPr lang="vi-VN" sz="2800" b="1">
                <a:solidFill>
                  <a:srgbClr val="C00000"/>
                </a:solidFill>
                <a:latin typeface="+mj-lt"/>
                <a:cs typeface="Times New Roman" panose="02020603050405020304" pitchFamily="18" charset="0"/>
              </a:rPr>
              <a:t>Hát với sự thay đổi vị trí đặt dấu miễn nhịp; Tạo ra 4 ô nhịp </a:t>
            </a:r>
            <a:r>
              <a:rPr lang="en-US" sz="2800" b="1">
                <a:solidFill>
                  <a:srgbClr val="C00000"/>
                </a:solidFill>
                <a:latin typeface="+mj-lt"/>
                <a:cs typeface="Times New Roman" panose="02020603050405020304" pitchFamily="18" charset="0"/>
              </a:rPr>
              <a:t>  </a:t>
            </a:r>
            <a:r>
              <a:rPr lang="vi-VN" sz="2800" b="1">
                <a:solidFill>
                  <a:srgbClr val="C00000"/>
                </a:solidFill>
                <a:latin typeface="+mj-lt"/>
                <a:cs typeface="Times New Roman" panose="02020603050405020304" pitchFamily="18" charset="0"/>
              </a:rPr>
              <a:t>  rồi thể hiện các ô nhịp đó</a:t>
            </a: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76200"/>
            <a:ext cx="1727200" cy="1930400"/>
          </a:xfrm>
          <a:prstGeom prst="rect">
            <a:avLst/>
          </a:prstGeom>
        </p:spPr>
      </p:pic>
      <p:sp>
        <p:nvSpPr>
          <p:cNvPr id="6" name="Subtitle 6">
            <a:extLst>
              <a:ext uri="{FF2B5EF4-FFF2-40B4-BE49-F238E27FC236}">
                <a16:creationId xmlns:a16="http://schemas.microsoft.com/office/drawing/2014/main" id="{8110AF52-419B-93B0-C921-AC2D59CD0A1B}"/>
              </a:ext>
            </a:extLst>
          </p:cNvPr>
          <p:cNvSpPr txBox="1">
            <a:spLocks/>
          </p:cNvSpPr>
          <p:nvPr/>
        </p:nvSpPr>
        <p:spPr bwMode="auto">
          <a:xfrm>
            <a:off x="5249636" y="5726852"/>
            <a:ext cx="381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just">
              <a:spcAft>
                <a:spcPts val="300"/>
              </a:spcAft>
            </a:pPr>
            <a:r>
              <a:rPr lang="en-US" sz="2800" b="1" kern="0">
                <a:solidFill>
                  <a:srgbClr val="C00000"/>
                </a:solidFill>
                <a:latin typeface="+mj-lt"/>
                <a:ea typeface="Calibri" panose="020F0502020204030204" pitchFamily="34" charset="0"/>
                <a:cs typeface="Times New Roman" panose="02020603050405020304" pitchFamily="18" charset="0"/>
              </a:rPr>
              <a:t>3</a:t>
            </a:r>
            <a:endParaRPr lang="en-US" sz="2800" kern="0" dirty="0">
              <a:solidFill>
                <a:srgbClr val="C00000"/>
              </a:solidFill>
              <a:latin typeface="+mj-lt"/>
              <a:cs typeface="Times New Roman" panose="02020603050405020304" pitchFamily="18" charset="0"/>
            </a:endParaRPr>
          </a:p>
        </p:txBody>
      </p:sp>
      <p:sp>
        <p:nvSpPr>
          <p:cNvPr id="8" name="Subtitle 6">
            <a:extLst>
              <a:ext uri="{FF2B5EF4-FFF2-40B4-BE49-F238E27FC236}">
                <a16:creationId xmlns:a16="http://schemas.microsoft.com/office/drawing/2014/main" id="{78EEAD00-F26B-211B-D875-2C14A162373C}"/>
              </a:ext>
            </a:extLst>
          </p:cNvPr>
          <p:cNvSpPr txBox="1">
            <a:spLocks/>
          </p:cNvSpPr>
          <p:nvPr/>
        </p:nvSpPr>
        <p:spPr bwMode="auto">
          <a:xfrm>
            <a:off x="5249636" y="6023488"/>
            <a:ext cx="381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just">
              <a:spcAft>
                <a:spcPts val="300"/>
              </a:spcAft>
            </a:pPr>
            <a:r>
              <a:rPr lang="en-US" sz="2800" b="1" kern="0">
                <a:solidFill>
                  <a:srgbClr val="C00000"/>
                </a:solidFill>
                <a:latin typeface="+mj-lt"/>
                <a:cs typeface="Times New Roman" panose="02020603050405020304" pitchFamily="18" charset="0"/>
              </a:rPr>
              <a:t>4</a:t>
            </a:r>
            <a:endParaRPr lang="en-US" sz="2800" kern="0"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3</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BIẾT ƠN THẦY CÔ</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2438400" y="2548991"/>
            <a:ext cx="74676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Bài học đầu tiên</a:t>
            </a:r>
            <a:endParaRPr lang="en-US" dirty="0">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a:t>
            </a:r>
            <a:r>
              <a:rPr lang="vi-VN" sz="3200" b="1">
                <a:solidFill>
                  <a:srgbClr val="C00000"/>
                </a:solidFill>
                <a:latin typeface="+mj-lt"/>
                <a:cs typeface="Times New Roman" panose="02020603050405020304" pitchFamily="18" charset="0"/>
              </a:rPr>
              <a:t>Kí hiệu để tăng trường độ nốt nhạc</a:t>
            </a:r>
            <a:endParaRPr lang="en-US" b="1" i="1">
              <a:solidFill>
                <a:srgbClr val="C00000"/>
              </a:solidFill>
              <a:latin typeface="+mj-lt"/>
              <a:cs typeface="Times New Roman" panose="02020603050405020304" pitchFamily="18" charset="0"/>
            </a:endParaRPr>
          </a:p>
          <a:p>
            <a:pPr algn="just"/>
            <a:r>
              <a:rPr lang="en-US" b="1">
                <a:solidFill>
                  <a:srgbClr val="C00000"/>
                </a:solidFill>
                <a:latin typeface="+mj-lt"/>
                <a:cs typeface="Times New Roman" panose="02020603050405020304" pitchFamily="18" charset="0"/>
              </a:rPr>
              <a:t>– Trải nghiệm và khám phá</a:t>
            </a:r>
            <a:endParaRPr lang="en-US"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C3017452-0DD4-894C-7C2E-878EF3CCCFD1}"/>
              </a:ext>
            </a:extLst>
          </p:cNvPr>
          <p:cNvPicPr>
            <a:picLocks noChangeAspect="1"/>
          </p:cNvPicPr>
          <p:nvPr/>
        </p:nvPicPr>
        <p:blipFill rotWithShape="1">
          <a:blip r:embed="rId2"/>
          <a:srcRect l="5625" t="12222" r="48125" b="15556"/>
          <a:stretch/>
        </p:blipFill>
        <p:spPr>
          <a:xfrm>
            <a:off x="2564130" y="533402"/>
            <a:ext cx="7189470" cy="6315055"/>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0" y="1450512"/>
            <a:ext cx="6172200" cy="4874088"/>
          </a:xfrm>
        </p:spPr>
        <p:txBody>
          <a:bodyPr/>
          <a:lstStyle/>
          <a:p>
            <a:pPr indent="274320" algn="just">
              <a:lnSpc>
                <a:spcPct val="115000"/>
              </a:lnSpc>
              <a:spcBef>
                <a:spcPts val="300"/>
              </a:spcBef>
              <a:spcAft>
                <a:spcPts val="300"/>
              </a:spcAft>
              <a:buNone/>
            </a:pPr>
            <a:r>
              <a:rPr lang="vi-VN" sz="2000" i="1">
                <a:solidFill>
                  <a:srgbClr val="C00000"/>
                </a:solidFill>
                <a:effectLst/>
                <a:latin typeface="+mj-lt"/>
                <a:ea typeface="Calibri" panose="020F0502020204030204" pitchFamily="34" charset="0"/>
                <a:cs typeface="Times New Roman" panose="02020603050405020304" pitchFamily="18" charset="0"/>
              </a:rPr>
              <a:t>Bài học đầu tiên </a:t>
            </a:r>
            <a:r>
              <a:rPr lang="vi-VN" sz="2000">
                <a:solidFill>
                  <a:srgbClr val="0000FF"/>
                </a:solidFill>
                <a:effectLst/>
                <a:latin typeface="+mj-lt"/>
                <a:ea typeface="Calibri" panose="020F0502020204030204" pitchFamily="34" charset="0"/>
                <a:cs typeface="Times New Roman" panose="02020603050405020304" pitchFamily="18" charset="0"/>
              </a:rPr>
              <a:t>là bài hát quen thuộc của biết bao thế hệ học</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sinh Việt Nam. Với giai điệu sâu lắng, lời ca giàu hình ảnh, dạt dào cảm</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xúc, bài hát thể hiện tình cảm sâu sắc mà chân thành của học trò dành</a:t>
            </a:r>
            <a:r>
              <a:rPr lang="en-US" sz="2000">
                <a:solidFill>
                  <a:srgbClr val="0000FF"/>
                </a:solidFill>
                <a:effectLst/>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cho thầy, cô giáo kính yêu. Hình ảnh thầy cô được khắc hoạ giản dị gắn liền với phấn trắng, bảng đen, say sưa giảng bài, đong đầy bao tình thương mến và chan chứa kỷ niệm dấu yêu. Những bài học đầu tiên mà thầy cô đã dạy về tình cảm gia đình, về tình yêu quê hương đất nước,… sẽ nâng cánh ước mơ cho các bạn nhỏ vươn tới tương lai tươi sáng.</a:t>
            </a:r>
            <a:r>
              <a:rPr lang="en-US" sz="2000">
                <a:solidFill>
                  <a:srgbClr val="0000FF"/>
                </a:solidFill>
                <a:latin typeface="+mj-lt"/>
                <a:ea typeface="Calibri" panose="020F0502020204030204" pitchFamily="34" charset="0"/>
                <a:cs typeface="Times New Roman" panose="02020603050405020304" pitchFamily="18" charset="0"/>
              </a:rPr>
              <a:t> </a:t>
            </a:r>
            <a:r>
              <a:rPr lang="vi-VN" sz="2000">
                <a:solidFill>
                  <a:srgbClr val="0000FF"/>
                </a:solidFill>
                <a:effectLst/>
                <a:latin typeface="+mj-lt"/>
                <a:ea typeface="Calibri" panose="020F0502020204030204" pitchFamily="34" charset="0"/>
                <a:cs typeface="Times New Roman" panose="02020603050405020304" pitchFamily="18" charset="0"/>
              </a:rPr>
              <a:t>Tác giả bài hát là nhạc sĩ Trương Xuân Mẫn. </a:t>
            </a:r>
            <a:endParaRPr lang="en-US" sz="2000" i="1">
              <a:solidFill>
                <a:srgbClr val="0000FF"/>
              </a:solidFill>
              <a:effectLst/>
              <a:latin typeface="+mj-lt"/>
              <a:ea typeface="Calibri" panose="020F0502020204030204" pitchFamily="34" charset="0"/>
            </a:endParaRPr>
          </a:p>
          <a:p>
            <a:pPr indent="274320" algn="just">
              <a:lnSpc>
                <a:spcPct val="115000"/>
              </a:lnSpc>
              <a:spcBef>
                <a:spcPts val="300"/>
              </a:spcBef>
              <a:spcAft>
                <a:spcPts val="300"/>
              </a:spcAft>
              <a:buNone/>
            </a:pPr>
            <a:endParaRPr lang="en-US" sz="2000">
              <a:solidFill>
                <a:srgbClr val="0000FF"/>
              </a:solidFill>
              <a:effectLst/>
              <a:latin typeface="+mj-lt"/>
              <a:ea typeface="Calibri" panose="020F0502020204030204" pitchFamily="34" charset="0"/>
              <a:cs typeface="Times New Roman" panose="02020603050405020304" pitchFamily="18" charset="0"/>
            </a:endParaRPr>
          </a:p>
          <a:p>
            <a:pPr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BAEFC5F-3278-EBB4-BD4C-F2BAC7C6054F}"/>
              </a:ext>
            </a:extLst>
          </p:cNvPr>
          <p:cNvPicPr>
            <a:picLocks noChangeAspect="1"/>
          </p:cNvPicPr>
          <p:nvPr/>
        </p:nvPicPr>
        <p:blipFill rotWithShape="1">
          <a:blip r:embed="rId2"/>
          <a:srcRect l="15205"/>
          <a:stretch/>
        </p:blipFill>
        <p:spPr>
          <a:xfrm>
            <a:off x="6400800" y="1295400"/>
            <a:ext cx="5410200" cy="4702462"/>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382000" cy="381000"/>
          </a:xfrm>
        </p:spPr>
        <p:txBody>
          <a:bodyPr/>
          <a:lstStyle/>
          <a:p>
            <a:r>
              <a:rPr lang="en-US" sz="3200" b="1">
                <a:solidFill>
                  <a:srgbClr val="C00000"/>
                </a:solidFill>
              </a:rPr>
              <a:t>II. </a:t>
            </a:r>
            <a:r>
              <a:rPr lang="vi-VN" sz="3200" b="1">
                <a:solidFill>
                  <a:srgbClr val="C00000"/>
                </a:solidFill>
              </a:rPr>
              <a:t>Kí hiệu để tăng trường độ nốt nhạc</a:t>
            </a:r>
            <a:endParaRPr lang="en-US" sz="3200" b="1" dirty="0">
              <a:solidFill>
                <a:srgbClr val="C00000"/>
              </a:solidFill>
            </a:endParaRPr>
          </a:p>
        </p:txBody>
      </p:sp>
      <p:sp>
        <p:nvSpPr>
          <p:cNvPr id="3" name="TextBox 2">
            <a:extLst>
              <a:ext uri="{FF2B5EF4-FFF2-40B4-BE49-F238E27FC236}">
                <a16:creationId xmlns:a16="http://schemas.microsoft.com/office/drawing/2014/main" id="{BA2A765E-BBEE-4B96-A875-6D07D37941DD}"/>
              </a:ext>
            </a:extLst>
          </p:cNvPr>
          <p:cNvSpPr txBox="1"/>
          <p:nvPr/>
        </p:nvSpPr>
        <p:spPr>
          <a:xfrm>
            <a:off x="4876800" y="990600"/>
            <a:ext cx="19050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1. Dấu nối</a:t>
            </a:r>
            <a:endParaRPr lang="en-US" sz="2800">
              <a:solidFill>
                <a:srgbClr val="0000FF"/>
              </a:solidFill>
            </a:endParaRPr>
          </a:p>
        </p:txBody>
      </p:sp>
      <p:sp>
        <p:nvSpPr>
          <p:cNvPr id="25" name="TextBox 24">
            <a:extLst>
              <a:ext uri="{FF2B5EF4-FFF2-40B4-BE49-F238E27FC236}">
                <a16:creationId xmlns:a16="http://schemas.microsoft.com/office/drawing/2014/main"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pic>
        <p:nvPicPr>
          <p:cNvPr id="5" name="Picture 4">
            <a:extLst>
              <a:ext uri="{FF2B5EF4-FFF2-40B4-BE49-F238E27FC236}">
                <a16:creationId xmlns:a16="http://schemas.microsoft.com/office/drawing/2014/main" id="{4FD2F492-D101-0402-D8DB-07FDAF550121}"/>
              </a:ext>
            </a:extLst>
          </p:cNvPr>
          <p:cNvPicPr>
            <a:picLocks noChangeAspect="1"/>
          </p:cNvPicPr>
          <p:nvPr/>
        </p:nvPicPr>
        <p:blipFill rotWithShape="1">
          <a:blip r:embed="rId6"/>
          <a:srcRect l="23125" t="42222" r="46250" b="49867"/>
          <a:stretch/>
        </p:blipFill>
        <p:spPr>
          <a:xfrm>
            <a:off x="3438525" y="3429000"/>
            <a:ext cx="5040630" cy="732425"/>
          </a:xfrm>
          <a:prstGeom prst="rect">
            <a:avLst/>
          </a:prstGeom>
        </p:spPr>
      </p:pic>
      <p:pic>
        <p:nvPicPr>
          <p:cNvPr id="7" name="Picture 6">
            <a:extLst>
              <a:ext uri="{FF2B5EF4-FFF2-40B4-BE49-F238E27FC236}">
                <a16:creationId xmlns:a16="http://schemas.microsoft.com/office/drawing/2014/main" id="{94EDAFE6-1A3F-0ECA-8821-72050D812B84}"/>
              </a:ext>
            </a:extLst>
          </p:cNvPr>
          <p:cNvPicPr>
            <a:picLocks noChangeAspect="1"/>
          </p:cNvPicPr>
          <p:nvPr/>
        </p:nvPicPr>
        <p:blipFill rotWithShape="1">
          <a:blip r:embed="rId7"/>
          <a:srcRect l="23125" t="42222" r="46250" b="49867"/>
          <a:stretch/>
        </p:blipFill>
        <p:spPr>
          <a:xfrm>
            <a:off x="3429000" y="2245359"/>
            <a:ext cx="5040630" cy="732425"/>
          </a:xfrm>
          <a:prstGeom prst="rect">
            <a:avLst/>
          </a:prstGeom>
        </p:spPr>
      </p:pic>
      <p:pic>
        <p:nvPicPr>
          <p:cNvPr id="8" name="Dau Noi VD1">
            <a:hlinkClick r:id="" action="ppaction://media"/>
            <a:extLst>
              <a:ext uri="{FF2B5EF4-FFF2-40B4-BE49-F238E27FC236}">
                <a16:creationId xmlns:a16="http://schemas.microsoft.com/office/drawing/2014/main" id="{7A435FB6-8CE7-1A9B-D061-4AEFC090BD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3720" y="2408372"/>
            <a:ext cx="406400" cy="406400"/>
          </a:xfrm>
          <a:prstGeom prst="rect">
            <a:avLst/>
          </a:prstGeom>
        </p:spPr>
      </p:pic>
      <p:pic>
        <p:nvPicPr>
          <p:cNvPr id="9" name="Dau Noi VD2">
            <a:hlinkClick r:id="" action="ppaction://media"/>
            <a:extLst>
              <a:ext uri="{FF2B5EF4-FFF2-40B4-BE49-F238E27FC236}">
                <a16:creationId xmlns:a16="http://schemas.microsoft.com/office/drawing/2014/main" id="{8027C3C8-DA6B-562E-E4DB-2D35AD5798F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12925" y="3592012"/>
            <a:ext cx="406400" cy="406400"/>
          </a:xfrm>
          <a:prstGeom prst="rect">
            <a:avLst/>
          </a:prstGeom>
        </p:spPr>
      </p:pic>
      <p:sp>
        <p:nvSpPr>
          <p:cNvPr id="12" name="TextBox 11">
            <a:extLst>
              <a:ext uri="{FF2B5EF4-FFF2-40B4-BE49-F238E27FC236}">
                <a16:creationId xmlns:a16="http://schemas.microsoft.com/office/drawing/2014/main" id="{CDA27E8C-55F6-BDBF-4489-8E4E5CB12C96}"/>
              </a:ext>
            </a:extLst>
          </p:cNvPr>
          <p:cNvSpPr txBox="1"/>
          <p:nvPr/>
        </p:nvSpPr>
        <p:spPr>
          <a:xfrm>
            <a:off x="1905000" y="4907340"/>
            <a:ext cx="8915400" cy="1200329"/>
          </a:xfrm>
          <a:prstGeom prst="rect">
            <a:avLst/>
          </a:prstGeom>
          <a:noFill/>
        </p:spPr>
        <p:txBody>
          <a:bodyPr wrap="square" rtlCol="0">
            <a:spAutoFit/>
          </a:bodyPr>
          <a:lstStyle/>
          <a:p>
            <a:pPr algn="just"/>
            <a:r>
              <a:rPr lang="vi-VN" sz="2400">
                <a:solidFill>
                  <a:srgbClr val="0000FF"/>
                </a:solidFill>
              </a:rPr>
              <a:t>– Dấu nố</a:t>
            </a:r>
            <a:r>
              <a:rPr lang="en-US" sz="2400">
                <a:solidFill>
                  <a:srgbClr val="0000FF"/>
                </a:solidFill>
              </a:rPr>
              <a:t>i </a:t>
            </a:r>
            <a:r>
              <a:rPr lang="vi-VN" sz="2400">
                <a:solidFill>
                  <a:srgbClr val="0000FF"/>
                </a:solidFill>
              </a:rPr>
              <a:t>có kí hiệu như thế nào? </a:t>
            </a:r>
          </a:p>
          <a:p>
            <a:pPr algn="just"/>
            <a:r>
              <a:rPr lang="vi-VN" sz="2400">
                <a:solidFill>
                  <a:srgbClr val="0000FF"/>
                </a:solidFill>
              </a:rPr>
              <a:t>– Âm thanh của các nốt nhạc có dấu nối sẽ thay đổi như thế nào so với khi chưa có dấu?</a:t>
            </a:r>
          </a:p>
        </p:txBody>
      </p:sp>
      <p:pic>
        <p:nvPicPr>
          <p:cNvPr id="19" name="Picture 18">
            <a:extLst>
              <a:ext uri="{FF2B5EF4-FFF2-40B4-BE49-F238E27FC236}">
                <a16:creationId xmlns:a16="http://schemas.microsoft.com/office/drawing/2014/main" id="{9CF77B36-4E27-4E91-5536-8F707E14D813}"/>
              </a:ext>
            </a:extLst>
          </p:cNvPr>
          <p:cNvPicPr>
            <a:picLocks noChangeAspect="1"/>
          </p:cNvPicPr>
          <p:nvPr/>
        </p:nvPicPr>
        <p:blipFill>
          <a:blip r:embed="rId9"/>
          <a:stretch>
            <a:fillRect/>
          </a:stretch>
        </p:blipFill>
        <p:spPr>
          <a:xfrm>
            <a:off x="762000" y="4773444"/>
            <a:ext cx="857250" cy="754380"/>
          </a:xfrm>
          <a:prstGeom prst="rect">
            <a:avLst/>
          </a:prstGeom>
        </p:spPr>
      </p:pic>
    </p:spTree>
    <p:extLst>
      <p:ext uri="{BB962C8B-B14F-4D97-AF65-F5344CB8AC3E}">
        <p14:creationId xmlns:p14="http://schemas.microsoft.com/office/powerpoint/2010/main" val="314579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4115AE-DE02-57C8-07FD-1564838327B9}"/>
              </a:ext>
            </a:extLst>
          </p:cNvPr>
          <p:cNvPicPr>
            <a:picLocks noChangeAspect="1"/>
          </p:cNvPicPr>
          <p:nvPr/>
        </p:nvPicPr>
        <p:blipFill>
          <a:blip r:embed="rId2"/>
          <a:stretch>
            <a:fillRect/>
          </a:stretch>
        </p:blipFill>
        <p:spPr>
          <a:xfrm>
            <a:off x="3124200" y="838200"/>
            <a:ext cx="7925906" cy="4344006"/>
          </a:xfrm>
          <a:prstGeom prst="rect">
            <a:avLst/>
          </a:prstGeom>
        </p:spPr>
      </p:pic>
      <p:pic>
        <p:nvPicPr>
          <p:cNvPr id="13" name="Picture 12">
            <a:extLst>
              <a:ext uri="{FF2B5EF4-FFF2-40B4-BE49-F238E27FC236}">
                <a16:creationId xmlns:a16="http://schemas.microsoft.com/office/drawing/2014/main" id="{24386ABC-A396-5809-AF9C-7C8629A98852}"/>
              </a:ext>
            </a:extLst>
          </p:cNvPr>
          <p:cNvPicPr>
            <a:picLocks noChangeAspect="1"/>
          </p:cNvPicPr>
          <p:nvPr/>
        </p:nvPicPr>
        <p:blipFill>
          <a:blip r:embed="rId3"/>
          <a:stretch>
            <a:fillRect/>
          </a:stretch>
        </p:blipFill>
        <p:spPr>
          <a:xfrm flipH="1">
            <a:off x="533400" y="1981200"/>
            <a:ext cx="1490926" cy="2895600"/>
          </a:xfrm>
          <a:prstGeom prst="rect">
            <a:avLst/>
          </a:prstGeom>
        </p:spPr>
      </p:pic>
    </p:spTree>
    <p:extLst>
      <p:ext uri="{BB962C8B-B14F-4D97-AF65-F5344CB8AC3E}">
        <p14:creationId xmlns:p14="http://schemas.microsoft.com/office/powerpoint/2010/main" val="910651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386ABC-A396-5809-AF9C-7C8629A98852}"/>
              </a:ext>
            </a:extLst>
          </p:cNvPr>
          <p:cNvPicPr>
            <a:picLocks noChangeAspect="1"/>
          </p:cNvPicPr>
          <p:nvPr/>
        </p:nvPicPr>
        <p:blipFill>
          <a:blip r:embed="rId2"/>
          <a:stretch>
            <a:fillRect/>
          </a:stretch>
        </p:blipFill>
        <p:spPr>
          <a:xfrm flipH="1">
            <a:off x="533400" y="1981200"/>
            <a:ext cx="1490926" cy="2895600"/>
          </a:xfrm>
          <a:prstGeom prst="rect">
            <a:avLst/>
          </a:prstGeom>
        </p:spPr>
      </p:pic>
      <p:pic>
        <p:nvPicPr>
          <p:cNvPr id="3" name="Picture 2">
            <a:extLst>
              <a:ext uri="{FF2B5EF4-FFF2-40B4-BE49-F238E27FC236}">
                <a16:creationId xmlns:a16="http://schemas.microsoft.com/office/drawing/2014/main" id="{9B522150-D255-A25E-D3DC-7494ECA3B2C7}"/>
              </a:ext>
            </a:extLst>
          </p:cNvPr>
          <p:cNvPicPr>
            <a:picLocks noChangeAspect="1"/>
          </p:cNvPicPr>
          <p:nvPr/>
        </p:nvPicPr>
        <p:blipFill>
          <a:blip r:embed="rId3"/>
          <a:stretch>
            <a:fillRect/>
          </a:stretch>
        </p:blipFill>
        <p:spPr>
          <a:xfrm>
            <a:off x="2971800" y="1752600"/>
            <a:ext cx="8097380" cy="2934110"/>
          </a:xfrm>
          <a:prstGeom prst="rect">
            <a:avLst/>
          </a:prstGeom>
        </p:spPr>
      </p:pic>
    </p:spTree>
    <p:extLst>
      <p:ext uri="{BB962C8B-B14F-4D97-AF65-F5344CB8AC3E}">
        <p14:creationId xmlns:p14="http://schemas.microsoft.com/office/powerpoint/2010/main" val="3576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A765E-BBEE-4B96-A875-6D07D37941DD}"/>
              </a:ext>
            </a:extLst>
          </p:cNvPr>
          <p:cNvSpPr txBox="1"/>
          <p:nvPr/>
        </p:nvSpPr>
        <p:spPr>
          <a:xfrm>
            <a:off x="4343400" y="838200"/>
            <a:ext cx="3200400" cy="54252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14000"/>
              </a:lnSpc>
            </a:pPr>
            <a:r>
              <a:rPr lang="en-US" sz="2800" b="1">
                <a:solidFill>
                  <a:srgbClr val="0000FF"/>
                </a:solidFill>
              </a:rPr>
              <a:t>3. Dấu miễn nhịp</a:t>
            </a:r>
            <a:endParaRPr lang="en-US" sz="2800">
              <a:solidFill>
                <a:srgbClr val="0000FF"/>
              </a:solidFill>
            </a:endParaRPr>
          </a:p>
        </p:txBody>
      </p:sp>
      <p:sp>
        <p:nvSpPr>
          <p:cNvPr id="25" name="TextBox 24">
            <a:extLst>
              <a:ext uri="{FF2B5EF4-FFF2-40B4-BE49-F238E27FC236}">
                <a16:creationId xmlns:a16="http://schemas.microsoft.com/office/drawing/2014/main" id="{2EACA103-54C7-4FDC-87B8-43FC732D726C}"/>
              </a:ext>
            </a:extLst>
          </p:cNvPr>
          <p:cNvSpPr txBox="1"/>
          <p:nvPr/>
        </p:nvSpPr>
        <p:spPr>
          <a:xfrm>
            <a:off x="1066800" y="1731656"/>
            <a:ext cx="2286000" cy="47814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Ø"/>
            </a:pPr>
            <a:r>
              <a:rPr lang="en-US" sz="2400" b="1">
                <a:solidFill>
                  <a:srgbClr val="0000FF"/>
                </a:solidFill>
              </a:rPr>
              <a:t>Ví dụ :</a:t>
            </a:r>
            <a:endParaRPr lang="en-US" sz="2400">
              <a:solidFill>
                <a:srgbClr val="0000FF"/>
              </a:solidFill>
            </a:endParaRPr>
          </a:p>
        </p:txBody>
      </p:sp>
      <p:sp>
        <p:nvSpPr>
          <p:cNvPr id="12" name="TextBox 11">
            <a:extLst>
              <a:ext uri="{FF2B5EF4-FFF2-40B4-BE49-F238E27FC236}">
                <a16:creationId xmlns:a16="http://schemas.microsoft.com/office/drawing/2014/main" id="{CDA27E8C-55F6-BDBF-4489-8E4E5CB12C96}"/>
              </a:ext>
            </a:extLst>
          </p:cNvPr>
          <p:cNvSpPr txBox="1"/>
          <p:nvPr/>
        </p:nvSpPr>
        <p:spPr>
          <a:xfrm>
            <a:off x="1905000" y="4907340"/>
            <a:ext cx="8915400" cy="1200329"/>
          </a:xfrm>
          <a:prstGeom prst="rect">
            <a:avLst/>
          </a:prstGeom>
          <a:noFill/>
        </p:spPr>
        <p:txBody>
          <a:bodyPr wrap="square" rtlCol="0">
            <a:spAutoFit/>
          </a:bodyPr>
          <a:lstStyle/>
          <a:p>
            <a:pPr algn="just"/>
            <a:r>
              <a:rPr lang="vi-VN" sz="2400">
                <a:solidFill>
                  <a:srgbClr val="0000FF"/>
                </a:solidFill>
              </a:rPr>
              <a:t>– Dấu </a:t>
            </a:r>
            <a:r>
              <a:rPr lang="en-US" sz="2400">
                <a:solidFill>
                  <a:srgbClr val="0000FF"/>
                </a:solidFill>
              </a:rPr>
              <a:t>miễn nhịp </a:t>
            </a:r>
            <a:r>
              <a:rPr lang="vi-VN" sz="2400">
                <a:solidFill>
                  <a:srgbClr val="0000FF"/>
                </a:solidFill>
              </a:rPr>
              <a:t>có kí hiệu như thế nào? </a:t>
            </a:r>
          </a:p>
          <a:p>
            <a:pPr algn="just"/>
            <a:r>
              <a:rPr lang="vi-VN" sz="2400">
                <a:solidFill>
                  <a:srgbClr val="0000FF"/>
                </a:solidFill>
              </a:rPr>
              <a:t>– Âm thanh của các nốt nhạc có dấu </a:t>
            </a:r>
            <a:r>
              <a:rPr lang="en-US" sz="2400">
                <a:solidFill>
                  <a:srgbClr val="0000FF"/>
                </a:solidFill>
              </a:rPr>
              <a:t>miễn nhịp</a:t>
            </a:r>
            <a:r>
              <a:rPr lang="vi-VN" sz="2400">
                <a:solidFill>
                  <a:srgbClr val="0000FF"/>
                </a:solidFill>
              </a:rPr>
              <a:t> sẽ thay đổi như thế nào so với khi chưa có dấu?</a:t>
            </a:r>
          </a:p>
        </p:txBody>
      </p:sp>
      <p:pic>
        <p:nvPicPr>
          <p:cNvPr id="19" name="Picture 18">
            <a:extLst>
              <a:ext uri="{FF2B5EF4-FFF2-40B4-BE49-F238E27FC236}">
                <a16:creationId xmlns:a16="http://schemas.microsoft.com/office/drawing/2014/main" id="{9CF77B36-4E27-4E91-5536-8F707E14D813}"/>
              </a:ext>
            </a:extLst>
          </p:cNvPr>
          <p:cNvPicPr>
            <a:picLocks noChangeAspect="1"/>
          </p:cNvPicPr>
          <p:nvPr/>
        </p:nvPicPr>
        <p:blipFill>
          <a:blip r:embed="rId6"/>
          <a:stretch>
            <a:fillRect/>
          </a:stretch>
        </p:blipFill>
        <p:spPr>
          <a:xfrm>
            <a:off x="762000" y="4773444"/>
            <a:ext cx="857250" cy="754380"/>
          </a:xfrm>
          <a:prstGeom prst="rect">
            <a:avLst/>
          </a:prstGeom>
        </p:spPr>
      </p:pic>
      <p:pic>
        <p:nvPicPr>
          <p:cNvPr id="4" name="Picture 3">
            <a:extLst>
              <a:ext uri="{FF2B5EF4-FFF2-40B4-BE49-F238E27FC236}">
                <a16:creationId xmlns:a16="http://schemas.microsoft.com/office/drawing/2014/main" id="{5D6A30D0-338A-A9B6-FA31-93A21387F7C0}"/>
              </a:ext>
            </a:extLst>
          </p:cNvPr>
          <p:cNvPicPr>
            <a:picLocks noChangeAspect="1"/>
          </p:cNvPicPr>
          <p:nvPr/>
        </p:nvPicPr>
        <p:blipFill rotWithShape="1">
          <a:blip r:embed="rId7"/>
          <a:srcRect l="23125" t="43333" r="49375" b="47150"/>
          <a:stretch/>
        </p:blipFill>
        <p:spPr>
          <a:xfrm>
            <a:off x="3612962" y="3387128"/>
            <a:ext cx="4526280" cy="881113"/>
          </a:xfrm>
          <a:prstGeom prst="rect">
            <a:avLst/>
          </a:prstGeom>
        </p:spPr>
      </p:pic>
      <p:pic>
        <p:nvPicPr>
          <p:cNvPr id="6" name="Picture 5">
            <a:extLst>
              <a:ext uri="{FF2B5EF4-FFF2-40B4-BE49-F238E27FC236}">
                <a16:creationId xmlns:a16="http://schemas.microsoft.com/office/drawing/2014/main" id="{52AD65B6-1A77-657A-C6C9-3C6602CAD6B1}"/>
              </a:ext>
            </a:extLst>
          </p:cNvPr>
          <p:cNvPicPr>
            <a:picLocks noChangeAspect="1"/>
          </p:cNvPicPr>
          <p:nvPr/>
        </p:nvPicPr>
        <p:blipFill rotWithShape="1">
          <a:blip r:embed="rId8"/>
          <a:srcRect l="23125" t="44444" r="49375" b="47645"/>
          <a:stretch/>
        </p:blipFill>
        <p:spPr>
          <a:xfrm>
            <a:off x="3550920" y="2254390"/>
            <a:ext cx="4526280" cy="732425"/>
          </a:xfrm>
          <a:prstGeom prst="rect">
            <a:avLst/>
          </a:prstGeom>
        </p:spPr>
      </p:pic>
      <p:pic>
        <p:nvPicPr>
          <p:cNvPr id="7" name="DauMienNhip VD 1 amthanh">
            <a:hlinkClick r:id="" action="ppaction://media"/>
            <a:extLst>
              <a:ext uri="{FF2B5EF4-FFF2-40B4-BE49-F238E27FC236}">
                <a16:creationId xmlns:a16="http://schemas.microsoft.com/office/drawing/2014/main" id="{D3FA7560-DBB4-C1A1-931F-100D82C852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25320" y="2442499"/>
            <a:ext cx="406400" cy="406400"/>
          </a:xfrm>
          <a:prstGeom prst="rect">
            <a:avLst/>
          </a:prstGeom>
        </p:spPr>
      </p:pic>
      <p:pic>
        <p:nvPicPr>
          <p:cNvPr id="8" name="DauMienNhip VD 2 amthanh">
            <a:hlinkClick r:id="" action="ppaction://media"/>
            <a:extLst>
              <a:ext uri="{FF2B5EF4-FFF2-40B4-BE49-F238E27FC236}">
                <a16:creationId xmlns:a16="http://schemas.microsoft.com/office/drawing/2014/main" id="{20026F32-2CF0-85E2-6070-ADF40E65121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25320" y="3657600"/>
            <a:ext cx="406400" cy="406400"/>
          </a:xfrm>
          <a:prstGeom prst="rect">
            <a:avLst/>
          </a:prstGeom>
        </p:spPr>
      </p:pic>
    </p:spTree>
    <p:extLst>
      <p:ext uri="{BB962C8B-B14F-4D97-AF65-F5344CB8AC3E}">
        <p14:creationId xmlns:p14="http://schemas.microsoft.com/office/powerpoint/2010/main" val="1272485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8458</TotalTime>
  <Words>492</Words>
  <Application>Microsoft Office PowerPoint</Application>
  <PresentationFormat>Widescreen</PresentationFormat>
  <Paragraphs>36</Paragraphs>
  <Slides>14</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Wingdings</vt:lpstr>
      <vt:lpstr>Default Design</vt:lpstr>
      <vt:lpstr>Giáo viên: Chu Thị Thanh Loan Trường: THCS Nguyễn Gia Thiều</vt:lpstr>
      <vt:lpstr>Chủ đề 3 BIẾT ƠN THẦY CÔ </vt:lpstr>
      <vt:lpstr>Chủ đề 3 BIẾT ƠN THẦY CÔ</vt:lpstr>
      <vt:lpstr>I. Hát bài</vt:lpstr>
      <vt:lpstr>Giới thiệu bài hát</vt:lpstr>
      <vt:lpstr>II. Kí hiệu để tăng trường độ nốt nhạc</vt:lpstr>
      <vt:lpstr>PowerPoint Presentation</vt:lpstr>
      <vt:lpstr>PowerPoint Presentation</vt:lpstr>
      <vt:lpstr>PowerPoint Presentation</vt:lpstr>
      <vt:lpstr>PowerPoint Presentation</vt:lpstr>
      <vt:lpstr>Thảo luận nhóm</vt:lpstr>
      <vt:lpstr>III. Trải nghiệm và khám phá</vt:lpstr>
      <vt:lpstr>Đáp án</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AAAA</cp:lastModifiedBy>
  <cp:revision>301</cp:revision>
  <dcterms:created xsi:type="dcterms:W3CDTF">2006-11-06T13:45:38Z</dcterms:created>
  <dcterms:modified xsi:type="dcterms:W3CDTF">2023-12-08T04:06:05Z</dcterms:modified>
</cp:coreProperties>
</file>