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notesMasterIdLst>
    <p:notesMasterId r:id="rId19"/>
  </p:notesMasterIdLst>
  <p:sldIdLst>
    <p:sldId id="279" r:id="rId2"/>
    <p:sldId id="288" r:id="rId3"/>
    <p:sldId id="293" r:id="rId4"/>
    <p:sldId id="289" r:id="rId5"/>
    <p:sldId id="292" r:id="rId6"/>
    <p:sldId id="294" r:id="rId7"/>
    <p:sldId id="295" r:id="rId8"/>
    <p:sldId id="296" r:id="rId9"/>
    <p:sldId id="298" r:id="rId10"/>
    <p:sldId id="301" r:id="rId11"/>
    <p:sldId id="302" r:id="rId12"/>
    <p:sldId id="299" r:id="rId13"/>
    <p:sldId id="303" r:id="rId14"/>
    <p:sldId id="304" r:id="rId15"/>
    <p:sldId id="305" r:id="rId16"/>
    <p:sldId id="306" r:id="rId17"/>
    <p:sldId id="30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3300"/>
    <a:srgbClr val="DA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A0DF3-28B0-4798-925D-5D09F361F2F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E934-B2BC-4D55-B7B8-62073BEAC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1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C3D7BF-7E41-4F2D-A4D6-4259D215AC37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30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42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3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06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809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5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39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83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93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064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1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2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02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4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4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84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6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7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0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8.jpeg"/><Relationship Id="rId5" Type="http://schemas.openxmlformats.org/officeDocument/2006/relationships/image" Target="../media/image11.pn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WAV"/><Relationship Id="rId7" Type="http://schemas.openxmlformats.org/officeDocument/2006/relationships/image" Target="../media/image30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 full of school material Fre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-37902"/>
            <a:ext cx="12200980" cy="69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64664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573199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435350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HÌNH KHỐI TRONG KHÔNG GIAN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47741"/>
              <a:ext cx="44253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Mẫu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vật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dạng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trụ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,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cầu</a:t>
              </a:r>
              <a:endPara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1067064" y="313661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1067064" y="365912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94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2151281" y="223596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262"/>
          <p:cNvSpPr txBox="1">
            <a:spLocks noChangeArrowheads="1"/>
          </p:cNvSpPr>
          <p:nvPr/>
        </p:nvSpPr>
        <p:spPr bwMode="auto">
          <a:xfrm>
            <a:off x="1515291" y="1333938"/>
            <a:ext cx="96403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162594" y="937350"/>
            <a:ext cx="10202092" cy="261574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48" name="Picture 29" descr="fghg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39" y="3666307"/>
            <a:ext cx="3581400" cy="274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8" descr="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698"/>
          <a:stretch>
            <a:fillRect/>
          </a:stretch>
        </p:blipFill>
        <p:spPr bwMode="auto">
          <a:xfrm>
            <a:off x="1942010" y="3670662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05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262"/>
          <p:cNvSpPr txBox="1">
            <a:spLocks noChangeArrowheads="1"/>
          </p:cNvSpPr>
          <p:nvPr/>
        </p:nvSpPr>
        <p:spPr bwMode="auto">
          <a:xfrm>
            <a:off x="3304903" y="249718"/>
            <a:ext cx="7916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BÀI THAM KHẢO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9" descr="fghg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48" y="1027611"/>
            <a:ext cx="35814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8" descr="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698"/>
          <a:stretch>
            <a:fillRect/>
          </a:stretch>
        </p:blipFill>
        <p:spPr bwMode="auto">
          <a:xfrm>
            <a:off x="1471748" y="3618411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3" descr="img167"/>
          <p:cNvPicPr>
            <a:picLocks noChangeAspect="1" noChangeArrowheads="1"/>
          </p:cNvPicPr>
          <p:nvPr/>
        </p:nvPicPr>
        <p:blipFill>
          <a:blip r:embed="rId9">
            <a:lum bright="-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2" t="2087" b="4352"/>
          <a:stretch>
            <a:fillRect/>
          </a:stretch>
        </p:blipFill>
        <p:spPr bwMode="auto">
          <a:xfrm>
            <a:off x="7720148" y="1027611"/>
            <a:ext cx="2895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10 copy"/>
          <p:cNvPicPr>
            <a:picLocks noChangeAspect="1" noChangeArrowheads="1"/>
          </p:cNvPicPr>
          <p:nvPr/>
        </p:nvPicPr>
        <p:blipFill>
          <a:blip r:embed="rId10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88"/>
          <a:stretch>
            <a:fillRect/>
          </a:stretch>
        </p:blipFill>
        <p:spPr bwMode="auto">
          <a:xfrm>
            <a:off x="4976948" y="1027611"/>
            <a:ext cx="29718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HÌNH KHỐI TRONG KHÔNG GIAN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47741"/>
              <a:ext cx="44253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Mẫu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vật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dạng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trụ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,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cầu</a:t>
              </a:r>
              <a:endPara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1067064" y="313661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1067064" y="365912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262"/>
          <p:cNvSpPr txBox="1">
            <a:spLocks noChangeArrowheads="1"/>
          </p:cNvSpPr>
          <p:nvPr/>
        </p:nvSpPr>
        <p:spPr bwMode="auto">
          <a:xfrm>
            <a:off x="1067064" y="4183562"/>
            <a:ext cx="10389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cầuTrưng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17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 Box 262"/>
          <p:cNvSpPr txBox="1">
            <a:spLocks noChangeArrowheads="1"/>
          </p:cNvSpPr>
          <p:nvPr/>
        </p:nvSpPr>
        <p:spPr bwMode="auto">
          <a:xfrm>
            <a:off x="2099031" y="160202"/>
            <a:ext cx="90958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cầuTrưng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262"/>
          <p:cNvSpPr txBox="1">
            <a:spLocks noChangeArrowheads="1"/>
          </p:cNvSpPr>
          <p:nvPr/>
        </p:nvSpPr>
        <p:spPr bwMode="auto">
          <a:xfrm>
            <a:off x="1075765" y="1333938"/>
            <a:ext cx="1007991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+/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+/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+/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+/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+/ Ý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99247" y="1286974"/>
            <a:ext cx="10625098" cy="3943932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74692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HÌNH KHỐI TRONG KHÔNG GIAN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47741"/>
              <a:ext cx="44253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Mẫu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vật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dạng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trụ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,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cầu</a:t>
              </a:r>
              <a:endPara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1067064" y="313661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1067064" y="365912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262"/>
          <p:cNvSpPr txBox="1">
            <a:spLocks noChangeArrowheads="1"/>
          </p:cNvSpPr>
          <p:nvPr/>
        </p:nvSpPr>
        <p:spPr bwMode="auto">
          <a:xfrm>
            <a:off x="1067064" y="4183562"/>
            <a:ext cx="10389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cầuTrưng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262"/>
          <p:cNvSpPr txBox="1">
            <a:spLocks noChangeArrowheads="1"/>
          </p:cNvSpPr>
          <p:nvPr/>
        </p:nvSpPr>
        <p:spPr bwMode="auto">
          <a:xfrm>
            <a:off x="1107405" y="5192091"/>
            <a:ext cx="90585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87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 Box 262"/>
          <p:cNvSpPr txBox="1">
            <a:spLocks noChangeArrowheads="1"/>
          </p:cNvSpPr>
          <p:nvPr/>
        </p:nvSpPr>
        <p:spPr bwMode="auto">
          <a:xfrm>
            <a:off x="2400628" y="189016"/>
            <a:ext cx="90585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62"/>
          <p:cNvSpPr txBox="1">
            <a:spLocks noChangeArrowheads="1"/>
          </p:cNvSpPr>
          <p:nvPr/>
        </p:nvSpPr>
        <p:spPr bwMode="auto">
          <a:xfrm>
            <a:off x="1254034" y="1260171"/>
            <a:ext cx="100322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9" descr="fghg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45" y="4606785"/>
            <a:ext cx="2355670" cy="180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8" descr="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698"/>
          <a:stretch>
            <a:fillRect/>
          </a:stretch>
        </p:blipFill>
        <p:spPr bwMode="auto">
          <a:xfrm>
            <a:off x="2764969" y="4611187"/>
            <a:ext cx="2455817" cy="1881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DO ART: Hướng Dẫn Vẽ Hình Khối Cơ Bản - Tổ Hợp Khố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2970" r="1523" b="3294"/>
          <a:stretch/>
        </p:blipFill>
        <p:spPr bwMode="auto">
          <a:xfrm>
            <a:off x="7599129" y="2291944"/>
            <a:ext cx="3126595" cy="218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2" descr="Vẽ cơ bản, lớp vẽ đầu tượng, lớp vẽ tĩnh vật, hình họa chì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45" y="2292536"/>
            <a:ext cx="3144918" cy="22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4" descr="VẼ KHỐI CƠ BẢN 8 - VẼ KHỐI CƠ BẢN VÀ ĐỒ VẬT - Nguyễn Hữu Quang - Website  Nghệ thuật học - GV Nguyễn Hữu Quang - Đ.H Phạm Văn Đồ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5786" r="4858" b="5883"/>
          <a:stretch/>
        </p:blipFill>
        <p:spPr bwMode="auto">
          <a:xfrm>
            <a:off x="679269" y="2281815"/>
            <a:ext cx="3053504" cy="22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0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444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54">
            <a:off x="3744913" y="296863"/>
            <a:ext cx="67357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/>
          <p:cNvSpPr>
            <a:spLocks/>
          </p:cNvSpPr>
          <p:nvPr/>
        </p:nvSpPr>
        <p:spPr bwMode="auto">
          <a:xfrm>
            <a:off x="1371600" y="1828801"/>
            <a:ext cx="10224655" cy="5051426"/>
          </a:xfrm>
          <a:custGeom>
            <a:avLst/>
            <a:gdLst>
              <a:gd name="T0" fmla="*/ 696852 w 8882591"/>
              <a:gd name="T1" fmla="*/ 0 h 4241740"/>
              <a:gd name="T2" fmla="*/ 8884709 w 8882591"/>
              <a:gd name="T3" fmla="*/ 2507514 h 4241740"/>
              <a:gd name="T4" fmla="*/ 8362070 w 8882591"/>
              <a:gd name="T5" fmla="*/ 7328105 h 4241740"/>
              <a:gd name="T6" fmla="*/ 0 w 8882591"/>
              <a:gd name="T7" fmla="*/ 7328105 h 4241740"/>
              <a:gd name="T8" fmla="*/ 696852 w 8882591"/>
              <a:gd name="T9" fmla="*/ 0 h 4241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82591" h="4241740">
                <a:moveTo>
                  <a:pt x="696686" y="0"/>
                </a:moveTo>
                <a:lnTo>
                  <a:pt x="8882591" y="1451428"/>
                </a:lnTo>
                <a:lnTo>
                  <a:pt x="8360076" y="4241740"/>
                </a:lnTo>
                <a:lnTo>
                  <a:pt x="0" y="4241740"/>
                </a:lnTo>
                <a:lnTo>
                  <a:pt x="6966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86276" y="2639222"/>
            <a:ext cx="2193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DẶN DÒ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3895726"/>
            <a:ext cx="2260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735013"/>
            <a:ext cx="19812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66" y="4447309"/>
            <a:ext cx="2333934" cy="24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A8220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-960438"/>
            <a:ext cx="609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586289" y="5030788"/>
            <a:ext cx="3476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汇报：</a:t>
            </a:r>
            <a:r>
              <a:rPr lang="en-US" altLang="zh-CN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PENG  </a:t>
            </a:r>
            <a:r>
              <a:rPr lang="zh-CN" altLang="en-US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导师：</a:t>
            </a:r>
            <a:r>
              <a:rPr lang="en-US" altLang="zh-CN" sz="200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BAOTU</a:t>
            </a:r>
            <a:endParaRPr lang="zh-CN" altLang="en-US" sz="200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40718" y="3548773"/>
            <a:ext cx="75407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Hoàn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thiện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vẽ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nếu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lớp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chưa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xong</a:t>
            </a:r>
            <a:endParaRPr lang="en-US" altLang="zh-CN" sz="2800" b="1" dirty="0" smtClean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Chuẩn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bị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cụ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đầy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đủ</a:t>
            </a:r>
            <a:endParaRPr lang="en-US" altLang="zh-CN" sz="2800" b="1" dirty="0" smtClean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Sưu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tầm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vẽ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ngôi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tranh</a:t>
            </a:r>
            <a:endParaRPr lang="en-US" altLang="zh-CN" sz="2800" b="1" dirty="0" smtClean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4.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Xem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trước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bài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7: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Ngôi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 </a:t>
            </a:r>
            <a:r>
              <a:rPr lang="en-US" altLang="zh-CN" sz="2800" b="1" smtClean="0">
                <a:latin typeface="Times New Roman" panose="02020603050405020304" pitchFamily="18" charset="0"/>
                <a:ea typeface="方正大黑简体"/>
                <a:cs typeface="Times New Roman" panose="02020603050405020304" pitchFamily="18" charset="0"/>
              </a:rPr>
              <a:t>tranh</a:t>
            </a:r>
            <a:endParaRPr lang="zh-CN" altLang="en-US" sz="2800" b="1" dirty="0">
              <a:latin typeface="Times New Roman" panose="02020603050405020304" pitchFamily="18" charset="0"/>
              <a:ea typeface="方正大黑简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6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HÌNH KHỐI TRONG KHÔNG GIAN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47741"/>
              <a:ext cx="44253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Mẫu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vật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dạng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trụ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,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cầu</a:t>
              </a:r>
              <a:endPara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1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07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2164348" y="162889"/>
            <a:ext cx="8939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auto">
          <a:xfrm>
            <a:off x="3260802" y="766866"/>
            <a:ext cx="5060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utoShape 24"/>
          <p:cNvSpPr>
            <a:spLocks noChangeArrowheads="1"/>
          </p:cNvSpPr>
          <p:nvPr/>
        </p:nvSpPr>
        <p:spPr bwMode="auto">
          <a:xfrm>
            <a:off x="5486400" y="1918068"/>
            <a:ext cx="1447800" cy="1981200"/>
          </a:xfrm>
          <a:prstGeom prst="can">
            <a:avLst>
              <a:gd name="adj" fmla="val 34211"/>
            </a:avLst>
          </a:prstGeom>
          <a:gradFill rotWithShape="1">
            <a:gsLst>
              <a:gs pos="0">
                <a:srgbClr val="B74505"/>
              </a:gs>
              <a:gs pos="100000">
                <a:srgbClr val="FFCCCC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800">
              <a:solidFill>
                <a:srgbClr val="000000"/>
              </a:solidFill>
              <a:latin typeface=".VnTimeH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438400" y="1918068"/>
            <a:ext cx="1676400" cy="1600200"/>
          </a:xfrm>
          <a:prstGeom prst="cube">
            <a:avLst>
              <a:gd name="adj" fmla="val 25000"/>
            </a:avLst>
          </a:prstGeom>
          <a:solidFill>
            <a:srgbClr val="FF4215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800">
              <a:solidFill>
                <a:srgbClr val="000000"/>
              </a:solidFill>
              <a:latin typeface=".VnTimeH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47" name="Group 29"/>
          <p:cNvGrpSpPr>
            <a:grpSpLocks/>
          </p:cNvGrpSpPr>
          <p:nvPr/>
        </p:nvGrpSpPr>
        <p:grpSpPr bwMode="auto">
          <a:xfrm>
            <a:off x="3124200" y="3899268"/>
            <a:ext cx="2133600" cy="2057400"/>
            <a:chOff x="1200" y="1344"/>
            <a:chExt cx="1056" cy="1070"/>
          </a:xfrm>
        </p:grpSpPr>
        <p:sp>
          <p:nvSpPr>
            <p:cNvPr id="48" name="AutoShape 26"/>
            <p:cNvSpPr>
              <a:spLocks noChangeArrowheads="1"/>
            </p:cNvSpPr>
            <p:nvPr/>
          </p:nvSpPr>
          <p:spPr bwMode="auto">
            <a:xfrm>
              <a:off x="1200" y="1344"/>
              <a:ext cx="1056" cy="913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385D25"/>
                </a:gs>
                <a:gs pos="100000">
                  <a:srgbClr val="99FF66"/>
                </a:gs>
              </a:gsLst>
              <a:lin ang="0" scaled="1"/>
            </a:gradFill>
            <a:ln w="9525">
              <a:solidFill>
                <a:srgbClr val="6699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2800">
                <a:latin typeface=".VnTimeH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1200" y="2122"/>
              <a:ext cx="1056" cy="292"/>
            </a:xfrm>
            <a:prstGeom prst="ellipse">
              <a:avLst/>
            </a:prstGeom>
            <a:gradFill rotWithShape="1">
              <a:gsLst>
                <a:gs pos="0">
                  <a:srgbClr val="385D25"/>
                </a:gs>
                <a:gs pos="100000">
                  <a:srgbClr val="99FF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2800">
                <a:latin typeface=".VnTimeH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50" name="Text Box 162"/>
          <p:cNvSpPr txBox="1">
            <a:spLocks noChangeArrowheads="1"/>
          </p:cNvSpPr>
          <p:nvPr/>
        </p:nvSpPr>
        <p:spPr bwMode="auto">
          <a:xfrm>
            <a:off x="7467600" y="258799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2000" b="1">
                <a:latin typeface=".VnTimeH" pitchFamily="34" charset="0"/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51" name="Text Box 163"/>
          <p:cNvSpPr txBox="1">
            <a:spLocks noChangeArrowheads="1"/>
          </p:cNvSpPr>
          <p:nvPr/>
        </p:nvSpPr>
        <p:spPr bwMode="auto">
          <a:xfrm>
            <a:off x="2667000" y="534706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2400" b="1">
                <a:latin typeface=".VnTimeH" pitchFamily="34" charset="0"/>
                <a:ea typeface="ＭＳ Ｐゴシック" panose="020B0600070205080204" pitchFamily="34" charset="-128"/>
              </a:rPr>
              <a:t>4</a:t>
            </a:r>
          </a:p>
        </p:txBody>
      </p:sp>
      <p:sp>
        <p:nvSpPr>
          <p:cNvPr id="52" name="Text Box 164"/>
          <p:cNvSpPr txBox="1">
            <a:spLocks noChangeArrowheads="1"/>
          </p:cNvSpPr>
          <p:nvPr/>
        </p:nvSpPr>
        <p:spPr bwMode="auto">
          <a:xfrm>
            <a:off x="1981200" y="298486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2400" b="1">
                <a:latin typeface=".VnTimeH" pitchFamily="34" charset="0"/>
                <a:ea typeface="ＭＳ Ｐゴシック" panose="020B0600070205080204" pitchFamily="34" charset="-128"/>
              </a:rPr>
              <a:t>1</a:t>
            </a:r>
          </a:p>
        </p:txBody>
      </p:sp>
      <p:sp>
        <p:nvSpPr>
          <p:cNvPr id="53" name="Text Box 165"/>
          <p:cNvSpPr txBox="1">
            <a:spLocks noChangeArrowheads="1"/>
          </p:cNvSpPr>
          <p:nvPr/>
        </p:nvSpPr>
        <p:spPr bwMode="auto">
          <a:xfrm>
            <a:off x="7696200" y="473746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2400" b="1">
                <a:latin typeface=".VnTimeH" pitchFamily="34" charset="0"/>
                <a:ea typeface="ＭＳ Ｐゴシック" panose="020B0600070205080204" pitchFamily="34" charset="-128"/>
              </a:rPr>
              <a:t>5</a:t>
            </a:r>
          </a:p>
        </p:txBody>
      </p:sp>
      <p:sp>
        <p:nvSpPr>
          <p:cNvPr id="54" name="Oval 23"/>
          <p:cNvSpPr>
            <a:spLocks noChangeArrowheads="1"/>
          </p:cNvSpPr>
          <p:nvPr/>
        </p:nvSpPr>
        <p:spPr bwMode="auto">
          <a:xfrm rot="20852714">
            <a:off x="8135938" y="3824656"/>
            <a:ext cx="1624012" cy="161925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42F00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ja-JP" sz="2800">
              <a:latin typeface=".VnTimeH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5" name="Text Box 166"/>
          <p:cNvSpPr txBox="1">
            <a:spLocks noChangeArrowheads="1"/>
          </p:cNvSpPr>
          <p:nvPr/>
        </p:nvSpPr>
        <p:spPr bwMode="auto">
          <a:xfrm>
            <a:off x="5029200" y="328966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2400" b="1">
                <a:latin typeface=".VnTimeH" pitchFamily="34" charset="0"/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5486400" y="3959593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1800" b="1">
                <a:ea typeface="ＭＳ Ｐゴシック" panose="020B0600070205080204" pitchFamily="34" charset="-128"/>
              </a:rPr>
              <a:t>HÌNH TRỤ</a:t>
            </a:r>
          </a:p>
        </p:txBody>
      </p:sp>
      <p:sp>
        <p:nvSpPr>
          <p:cNvPr id="58" name="Text Box 18"/>
          <p:cNvSpPr txBox="1">
            <a:spLocks noChangeArrowheads="1"/>
          </p:cNvSpPr>
          <p:nvPr/>
        </p:nvSpPr>
        <p:spPr bwMode="auto">
          <a:xfrm>
            <a:off x="8077200" y="3105518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1600" b="1">
                <a:ea typeface="ＭＳ Ｐゴシック" panose="020B0600070205080204" pitchFamily="34" charset="-128"/>
              </a:rPr>
              <a:t>HÌNH NÓN CỤT</a:t>
            </a: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581400" y="6007468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1800" b="1">
                <a:ea typeface="ＭＳ Ｐゴシック" panose="020B0600070205080204" pitchFamily="34" charset="-128"/>
              </a:rPr>
              <a:t>HÌNH NÓN</a:t>
            </a:r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8229600" y="5437556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1800" b="1">
                <a:ea typeface="ＭＳ Ｐゴシック" panose="020B0600070205080204" pitchFamily="34" charset="-128"/>
              </a:rPr>
              <a:t>HÌNH CẦU</a:t>
            </a:r>
          </a:p>
        </p:txBody>
      </p:sp>
      <p:grpSp>
        <p:nvGrpSpPr>
          <p:cNvPr id="61" name="Group 32"/>
          <p:cNvGrpSpPr>
            <a:grpSpLocks/>
          </p:cNvGrpSpPr>
          <p:nvPr/>
        </p:nvGrpSpPr>
        <p:grpSpPr bwMode="auto">
          <a:xfrm>
            <a:off x="7848600" y="2070468"/>
            <a:ext cx="2057400" cy="1009650"/>
            <a:chOff x="3984" y="696"/>
            <a:chExt cx="864" cy="540"/>
          </a:xfrm>
        </p:grpSpPr>
        <p:sp>
          <p:nvSpPr>
            <p:cNvPr id="62" name="Oval 29"/>
            <p:cNvSpPr>
              <a:spLocks noChangeArrowheads="1"/>
            </p:cNvSpPr>
            <p:nvPr/>
          </p:nvSpPr>
          <p:spPr bwMode="auto">
            <a:xfrm>
              <a:off x="4203" y="696"/>
              <a:ext cx="423" cy="132"/>
            </a:xfrm>
            <a:prstGeom prst="ellipse">
              <a:avLst/>
            </a:prstGeom>
            <a:gradFill rotWithShape="1">
              <a:gsLst>
                <a:gs pos="0">
                  <a:srgbClr val="9E9A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rgbClr val="9E9A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2800">
                <a:solidFill>
                  <a:srgbClr val="000000"/>
                </a:solidFill>
                <a:latin typeface=".VnTimeH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3" name="AutoShape 30"/>
            <p:cNvSpPr>
              <a:spLocks noChangeArrowheads="1"/>
            </p:cNvSpPr>
            <p:nvPr/>
          </p:nvSpPr>
          <p:spPr bwMode="auto">
            <a:xfrm rot="10800000">
              <a:off x="3984" y="750"/>
              <a:ext cx="864" cy="3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27 h 21600"/>
                <a:gd name="T14" fmla="*/ 17100 w 21600"/>
                <a:gd name="T15" fmla="*/ 1712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64" name="Oval 31"/>
            <p:cNvSpPr>
              <a:spLocks noChangeArrowheads="1"/>
            </p:cNvSpPr>
            <p:nvPr/>
          </p:nvSpPr>
          <p:spPr bwMode="auto">
            <a:xfrm>
              <a:off x="3984" y="1060"/>
              <a:ext cx="864" cy="1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42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ja-JP" altLang="ja-JP" sz="2800">
                <a:solidFill>
                  <a:srgbClr val="000000"/>
                </a:solidFill>
                <a:latin typeface=".VnTimeH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2438400" y="3581768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ja-JP" sz="1800" b="1">
                <a:ea typeface="ＭＳ Ｐゴシック" panose="020B0600070205080204" pitchFamily="34" charset="-128"/>
              </a:rPr>
              <a:t>HÌNH HỘP</a:t>
            </a:r>
          </a:p>
        </p:txBody>
      </p:sp>
    </p:spTree>
    <p:extLst>
      <p:ext uri="{BB962C8B-B14F-4D97-AF65-F5344CB8AC3E}">
        <p14:creationId xmlns:p14="http://schemas.microsoft.com/office/powerpoint/2010/main" val="799279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50" grpId="0"/>
      <p:bldP spid="51" grpId="0"/>
      <p:bldP spid="52" grpId="0"/>
      <p:bldP spid="53" grpId="0"/>
      <p:bldP spid="54" grpId="0" animBg="1"/>
      <p:bldP spid="55" grpId="0"/>
      <p:bldP spid="57" grpId="0"/>
      <p:bldP spid="58" grpId="0"/>
      <p:bldP spid="59" grpId="0"/>
      <p:bldP spid="60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9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16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/>
          </p:cNvPr>
          <p:cNvGrpSpPr/>
          <p:nvPr/>
        </p:nvGrpSpPr>
        <p:grpSpPr>
          <a:xfrm>
            <a:off x="609600" y="0"/>
            <a:ext cx="5486400" cy="1673225"/>
            <a:chOff x="609600" y="0"/>
            <a:chExt cx="5486400" cy="1673225"/>
          </a:xfrm>
          <a:solidFill>
            <a:schemeClr val="accent6">
              <a:lumMod val="75000"/>
            </a:schemeClr>
          </a:solidFill>
        </p:grpSpPr>
        <p:grpSp>
          <p:nvGrpSpPr>
            <p:cNvPr id="5" name="Group 4">
              <a:extLst/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7" name="Freeform: Shape 6">
                <a:extLst/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Freeform: Shape 7">
                <a:extLst/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TextBox 5">
              <a:extLst/>
            </p:cNvPr>
            <p:cNvSpPr txBox="1"/>
            <p:nvPr/>
          </p:nvSpPr>
          <p:spPr>
            <a:xfrm>
              <a:off x="1451708" y="288915"/>
              <a:ext cx="4109703" cy="52322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HÌNH KHỐI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89672" y="1868487"/>
            <a:ext cx="5688916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89" descr="C:\Users\Admin\Pictures\Sách giáo khoa Mĩ Thuật 7 - Chân trời sáng tạo_page-002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95" y="1835943"/>
            <a:ext cx="5099988" cy="385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609600" y="1825625"/>
            <a:ext cx="6070600" cy="3863975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479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43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1906621" y="200296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689468" y="200296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HÌNH KHỐI TRONG KHÔNG GIAN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0611" y="1571893"/>
            <a:ext cx="9687916" cy="1066802"/>
            <a:chOff x="3170520" y="1676397"/>
            <a:chExt cx="579345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3170520" y="2068513"/>
              <a:ext cx="637893" cy="493713"/>
              <a:chOff x="2124357" y="3094038"/>
              <a:chExt cx="637893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2124357" y="3094038"/>
                <a:ext cx="637893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198687" y="3152517"/>
                <a:ext cx="536575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5271452" cy="1066802"/>
              <a:chOff x="2530645" y="2460170"/>
              <a:chExt cx="5271956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5271956" cy="1011237"/>
                <a:chOff x="2671148" y="1311914"/>
                <a:chExt cx="4463642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4463642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4298781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055624" cy="663575"/>
              <a:chOff x="2452688" y="2863775"/>
              <a:chExt cx="1055624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055624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457055" y="1847741"/>
              <a:ext cx="44253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0"/>
                </a:spcBef>
                <a:buNone/>
              </a:pP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Mẫu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vật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dạng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trụ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,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khối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ea typeface="Kalam"/>
                  <a:cs typeface="Times New Roman" panose="02020603050405020304" pitchFamily="18" charset="0"/>
                  <a:sym typeface="Kalam"/>
                </a:rPr>
                <a:t>cầu</a:t>
              </a:r>
              <a:endPara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795284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2657897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62"/>
          <p:cNvSpPr txBox="1">
            <a:spLocks noChangeArrowheads="1"/>
          </p:cNvSpPr>
          <p:nvPr/>
        </p:nvSpPr>
        <p:spPr bwMode="auto">
          <a:xfrm>
            <a:off x="1067064" y="3136612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07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7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4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53" descr="DSC000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8696"/>
          <a:stretch>
            <a:fillRect/>
          </a:stretch>
        </p:blipFill>
        <p:spPr bwMode="auto">
          <a:xfrm>
            <a:off x="7239000" y="1493521"/>
            <a:ext cx="1918064" cy="209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7874000" y="3626169"/>
            <a:ext cx="60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C3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7772400" y="3611881"/>
            <a:ext cx="685800" cy="4572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5" tIns="45712" rIns="91425" bIns="457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800" b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57" descr="DSC000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99" y="4127865"/>
            <a:ext cx="1860550" cy="221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7978775" y="6278881"/>
            <a:ext cx="631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C6</a:t>
            </a:r>
          </a:p>
        </p:txBody>
      </p:sp>
      <p:pic>
        <p:nvPicPr>
          <p:cNvPr id="9" name="Picture 60" descr="DSC000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9" y="4127864"/>
            <a:ext cx="2908662" cy="22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1" descr="DSC000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06583"/>
            <a:ext cx="2057400" cy="208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3" descr="DSC0000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11505" b="6599"/>
          <a:stretch>
            <a:fillRect/>
          </a:stretch>
        </p:blipFill>
        <p:spPr bwMode="auto">
          <a:xfrm>
            <a:off x="2895600" y="1506583"/>
            <a:ext cx="1828800" cy="208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4" descr="DSC000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6"/>
          <a:stretch>
            <a:fillRect/>
          </a:stretch>
        </p:blipFill>
        <p:spPr bwMode="auto">
          <a:xfrm>
            <a:off x="4963885" y="4145281"/>
            <a:ext cx="207699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5791200" y="3562669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C2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5845175" y="6278881"/>
            <a:ext cx="631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C5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3635375" y="6278881"/>
            <a:ext cx="631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C4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581400" y="3549969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C1</a:t>
            </a:r>
          </a:p>
        </p:txBody>
      </p:sp>
      <p:sp>
        <p:nvSpPr>
          <p:cNvPr id="17" name="Rectangle 77"/>
          <p:cNvSpPr>
            <a:spLocks noChangeArrowheads="1"/>
          </p:cNvSpPr>
          <p:nvPr/>
        </p:nvSpPr>
        <p:spPr bwMode="auto">
          <a:xfrm>
            <a:off x="2771503" y="770074"/>
            <a:ext cx="7744462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 Theo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em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cách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bày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mẫu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nào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hợp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lý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chưa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hợp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lý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Vì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sao</a:t>
            </a:r>
            <a:r>
              <a:rPr lang="en-US" altLang="ja-JP" sz="2400" b="1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89"/>
          <p:cNvSpPr txBox="1">
            <a:spLocks noChangeArrowheads="1"/>
          </p:cNvSpPr>
          <p:nvPr/>
        </p:nvSpPr>
        <p:spPr bwMode="auto">
          <a:xfrm>
            <a:off x="4361771" y="156754"/>
            <a:ext cx="4114800" cy="64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 2" panose="05020102010507070707" pitchFamily="18" charset="2"/>
              </a:rPr>
              <a:t> </a:t>
            </a:r>
            <a:r>
              <a:rPr lang="en-US" altLang="ja-JP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BÀY VẬT </a:t>
            </a:r>
            <a:r>
              <a:rPr lang="en-US" altLang="ja-JP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MẪU</a:t>
            </a:r>
          </a:p>
        </p:txBody>
      </p:sp>
    </p:spTree>
    <p:extLst>
      <p:ext uri="{BB962C8B-B14F-4D97-AF65-F5344CB8AC3E}">
        <p14:creationId xmlns:p14="http://schemas.microsoft.com/office/powerpoint/2010/main" val="31803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05840" y="1445627"/>
            <a:ext cx="5570946" cy="4154967"/>
          </a:xfrm>
          <a:prstGeom prst="rect">
            <a:avLst/>
          </a:prstGeom>
          <a:noFill/>
          <a:ln>
            <a:noFill/>
          </a:ln>
          <a:effectLst>
            <a:outerShdw dist="12637" dir="12242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2" rIns="91425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Em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cho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biết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vị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trí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hai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vật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mẫu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(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trước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sau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 So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sánh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xác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định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khung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hình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chung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hai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vật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mẫu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 So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sánh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cho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biết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khối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trụ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nằm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trong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khung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hình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gì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Khối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cầu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nằm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trong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khung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hình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gì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?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?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Vật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nào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to,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vật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nào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bé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 So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sánh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độ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đậm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nhạt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hai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vật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mẫu</a:t>
            </a:r>
            <a:r>
              <a:rPr lang="en-US" altLang="ja-JP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ja-JP" sz="2400" b="1" dirty="0">
              <a:solidFill>
                <a:srgbClr val="003399"/>
              </a:solidFill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11" descr="DSC000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8696"/>
          <a:stretch>
            <a:fillRect/>
          </a:stretch>
        </p:blipFill>
        <p:spPr bwMode="auto">
          <a:xfrm>
            <a:off x="6705600" y="1447800"/>
            <a:ext cx="3500338" cy="407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7249887" y="4572000"/>
            <a:ext cx="1606731" cy="13063"/>
          </a:xfrm>
          <a:prstGeom prst="line">
            <a:avLst/>
          </a:prstGeom>
          <a:noFill/>
          <a:ln w="28575">
            <a:solidFill>
              <a:srgbClr val="FF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7207704" y="2184308"/>
            <a:ext cx="0" cy="2631224"/>
          </a:xfrm>
          <a:prstGeom prst="line">
            <a:avLst/>
          </a:prstGeom>
          <a:noFill/>
          <a:ln w="12700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7161440" y="2554696"/>
            <a:ext cx="1871472" cy="0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V="1">
            <a:off x="7207704" y="2129245"/>
            <a:ext cx="1844856" cy="13063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>
            <a:off x="8817067" y="2145119"/>
            <a:ext cx="0" cy="2631224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8564878" y="3226437"/>
            <a:ext cx="1166951" cy="13151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8564879" y="3174911"/>
            <a:ext cx="0" cy="1607970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>
            <a:off x="8020594" y="2024743"/>
            <a:ext cx="17418" cy="2524557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>
            <a:off x="9771016" y="3304903"/>
            <a:ext cx="13062" cy="1436914"/>
          </a:xfrm>
          <a:prstGeom prst="line">
            <a:avLst/>
          </a:prstGeom>
          <a:noFill/>
          <a:ln w="9525">
            <a:solidFill>
              <a:srgbClr val="E8D14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>
            <a:off x="8553995" y="4762047"/>
            <a:ext cx="1247648" cy="0"/>
          </a:xfrm>
          <a:prstGeom prst="line">
            <a:avLst/>
          </a:prstGeom>
          <a:noFill/>
          <a:ln w="28575">
            <a:solidFill>
              <a:srgbClr val="FF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2294975" y="249718"/>
            <a:ext cx="8926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70709" y="1058093"/>
            <a:ext cx="5786846" cy="476213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701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24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21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2294975" y="249718"/>
            <a:ext cx="8926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546816" y="1012190"/>
            <a:ext cx="1969330" cy="1263650"/>
            <a:chOff x="609600" y="2165130"/>
            <a:chExt cx="2522484" cy="1263870"/>
          </a:xfrm>
        </p:grpSpPr>
        <p:sp>
          <p:nvSpPr>
            <p:cNvPr id="27" name="Freeform: Shape 60">
              <a:extLst/>
            </p:cNvPr>
            <p:cNvSpPr/>
            <p:nvPr/>
          </p:nvSpPr>
          <p:spPr>
            <a:xfrm>
              <a:off x="609600" y="21651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/>
            </p:cNvPr>
            <p:cNvSpPr txBox="1"/>
            <p:nvPr/>
          </p:nvSpPr>
          <p:spPr>
            <a:xfrm>
              <a:off x="1093777" y="2412823"/>
              <a:ext cx="1160439" cy="461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B1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1524591" y="2334215"/>
            <a:ext cx="1969330" cy="1263650"/>
            <a:chOff x="609600" y="3612930"/>
            <a:chExt cx="2522484" cy="1263870"/>
          </a:xfrm>
        </p:grpSpPr>
        <p:sp>
          <p:nvSpPr>
            <p:cNvPr id="30" name="Freeform: Shape 62">
              <a:extLst/>
            </p:cNvPr>
            <p:cNvSpPr/>
            <p:nvPr/>
          </p:nvSpPr>
          <p:spPr>
            <a:xfrm>
              <a:off x="609600" y="36129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/>
            </p:cNvPr>
            <p:cNvSpPr txBox="1"/>
            <p:nvPr/>
          </p:nvSpPr>
          <p:spPr>
            <a:xfrm>
              <a:off x="1014403" y="3860623"/>
              <a:ext cx="1455707" cy="461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B2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515813" y="3659145"/>
            <a:ext cx="1969330" cy="1263650"/>
            <a:chOff x="609600" y="5060730"/>
            <a:chExt cx="2522484" cy="1263870"/>
          </a:xfrm>
        </p:grpSpPr>
        <p:sp>
          <p:nvSpPr>
            <p:cNvPr id="33" name="Freeform: Shape 63">
              <a:extLst/>
            </p:cNvPr>
            <p:cNvSpPr/>
            <p:nvPr/>
          </p:nvSpPr>
          <p:spPr>
            <a:xfrm>
              <a:off x="609600" y="50607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/>
            </p:cNvPr>
            <p:cNvSpPr txBox="1"/>
            <p:nvPr/>
          </p:nvSpPr>
          <p:spPr>
            <a:xfrm>
              <a:off x="1014403" y="5386815"/>
              <a:ext cx="1455707" cy="461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B3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620682" y="1039084"/>
            <a:ext cx="6465700" cy="1263646"/>
            <a:chOff x="3266337" y="1437189"/>
            <a:chExt cx="8282153" cy="1263869"/>
          </a:xfrm>
        </p:grpSpPr>
        <p:sp>
          <p:nvSpPr>
            <p:cNvPr id="36" name="Rectangle: Rounded Corners 57">
              <a:extLst/>
            </p:cNvPr>
            <p:cNvSpPr/>
            <p:nvPr/>
          </p:nvSpPr>
          <p:spPr>
            <a:xfrm>
              <a:off x="3266337" y="1437189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/>
            </p:cNvPr>
            <p:cNvSpPr txBox="1"/>
            <p:nvPr/>
          </p:nvSpPr>
          <p:spPr>
            <a:xfrm>
              <a:off x="3767997" y="1454561"/>
              <a:ext cx="7670954" cy="12005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 ước lượng tỉ lệ chiều ngang so với chiều cao của toàn bộ vật mẫu để xác định bố cục chung của hình vẽ trên giấy.</a:t>
              </a:r>
              <a:endParaRPr lang="en-US" sz="2400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564656" y="2385284"/>
            <a:ext cx="6465700" cy="1279340"/>
            <a:chOff x="3266336" y="2790084"/>
            <a:chExt cx="8282153" cy="1279414"/>
          </a:xfrm>
        </p:grpSpPr>
        <p:sp>
          <p:nvSpPr>
            <p:cNvPr id="39" name="Rectangle: Rounded Corners 58">
              <a:extLst/>
            </p:cNvPr>
            <p:cNvSpPr/>
            <p:nvPr/>
          </p:nvSpPr>
          <p:spPr>
            <a:xfrm>
              <a:off x="3266336" y="2790084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3640995" y="2869100"/>
              <a:ext cx="7308996" cy="12003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vị trí, tỉ lệ và vẽ khung hình chung toàn bộ mẫu và khung hình riêng của từng vật mẫu</a:t>
              </a:r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3561263" y="3721690"/>
            <a:ext cx="6465700" cy="1263650"/>
            <a:chOff x="2971239" y="5060731"/>
            <a:chExt cx="8282153" cy="1263869"/>
          </a:xfrm>
        </p:grpSpPr>
        <p:sp>
          <p:nvSpPr>
            <p:cNvPr id="42" name="Rectangle: Rounded Corners 59">
              <a:extLst/>
            </p:cNvPr>
            <p:cNvSpPr/>
            <p:nvPr/>
          </p:nvSpPr>
          <p:spPr>
            <a:xfrm>
              <a:off x="2971239" y="5060731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/>
            </p:cNvPr>
            <p:cNvSpPr txBox="1"/>
            <p:nvPr/>
          </p:nvSpPr>
          <p:spPr>
            <a:xfrm>
              <a:off x="3569737" y="5319538"/>
              <a:ext cx="7085155" cy="461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512335" y="4993413"/>
            <a:ext cx="1969331" cy="1603330"/>
            <a:chOff x="583765" y="5068915"/>
            <a:chExt cx="2522484" cy="1263870"/>
          </a:xfrm>
        </p:grpSpPr>
        <p:sp>
          <p:nvSpPr>
            <p:cNvPr id="45" name="Freeform: Shape 28">
              <a:extLst/>
            </p:cNvPr>
            <p:cNvSpPr/>
            <p:nvPr/>
          </p:nvSpPr>
          <p:spPr>
            <a:xfrm>
              <a:off x="583765" y="5068915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rgbClr val="9E450E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/>
            </p:cNvPr>
            <p:cNvSpPr txBox="1"/>
            <p:nvPr/>
          </p:nvSpPr>
          <p:spPr>
            <a:xfrm>
              <a:off x="791724" y="5490073"/>
              <a:ext cx="1844636" cy="4617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B4-B5</a:t>
              </a:r>
            </a:p>
          </p:txBody>
        </p:sp>
      </p:grpSp>
      <p:sp>
        <p:nvSpPr>
          <p:cNvPr id="47" name="Rectangle: Rounded Corners 31">
            <a:extLst/>
          </p:cNvPr>
          <p:cNvSpPr/>
          <p:nvPr/>
        </p:nvSpPr>
        <p:spPr bwMode="auto">
          <a:xfrm>
            <a:off x="3546044" y="5076171"/>
            <a:ext cx="6603796" cy="1546697"/>
          </a:xfrm>
          <a:prstGeom prst="roundRect">
            <a:avLst>
              <a:gd name="adj" fmla="val 50000"/>
            </a:avLst>
          </a:prstGeom>
          <a:solidFill>
            <a:srgbClr val="9E450E"/>
          </a:solidFill>
          <a:ln>
            <a:noFill/>
          </a:ln>
          <a:effectLst>
            <a:glow rad="88900">
              <a:schemeClr val="tx1">
                <a:alpha val="61000"/>
              </a:schemeClr>
            </a:glow>
            <a:outerShdw blurRad="241300" sx="101000" sy="101000" algn="ctr" rotWithShape="0">
              <a:prstClr val="black">
                <a:alpha val="7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và mảng độ đậm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hướng chiếu sáng lên đồ vật và bóng đổ trên nền.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3397" y="0"/>
            <a:ext cx="12239045" cy="6858000"/>
            <a:chOff x="-33397" y="0"/>
            <a:chExt cx="1223904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pinimg.com/564x/1c/ba/f0/1cbaf0a7d6316c3010cd4f02a0b4a6ba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0" b="30739" l="97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9925" b="70640"/>
            <a:stretch/>
          </p:blipFill>
          <p:spPr bwMode="auto">
            <a:xfrm rot="11048500">
              <a:off x="-33397" y="59408"/>
              <a:ext cx="2327004" cy="88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262"/>
          <p:cNvSpPr txBox="1">
            <a:spLocks noChangeArrowheads="1"/>
          </p:cNvSpPr>
          <p:nvPr/>
        </p:nvSpPr>
        <p:spPr bwMode="auto">
          <a:xfrm>
            <a:off x="2294975" y="249718"/>
            <a:ext cx="8926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6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403</TotalTime>
  <Words>877</Words>
  <Application>Microsoft Office PowerPoint</Application>
  <PresentationFormat>Widescreen</PresentationFormat>
  <Paragraphs>103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ＭＳ Ｐゴシック</vt:lpstr>
      <vt:lpstr>宋体</vt:lpstr>
      <vt:lpstr>.VnTimeH</vt:lpstr>
      <vt:lpstr>Arial</vt:lpstr>
      <vt:lpstr>Calibri</vt:lpstr>
      <vt:lpstr>等线</vt:lpstr>
      <vt:lpstr>Garamond</vt:lpstr>
      <vt:lpstr>Kalam</vt:lpstr>
      <vt:lpstr>Lato Light</vt:lpstr>
      <vt:lpstr>黑体</vt:lpstr>
      <vt:lpstr>Times New Roman</vt:lpstr>
      <vt:lpstr>VNI-Times</vt:lpstr>
      <vt:lpstr>Wingdings</vt:lpstr>
      <vt:lpstr>Wingdings 2</vt:lpstr>
      <vt:lpstr>方正大黑简体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 NGHỆ THUẬT TRUNG ĐẠI  VIỆT NAM</dc:title>
  <dc:creator>Nguyễn Trần Thùy Trang</dc:creator>
  <cp:lastModifiedBy>Administrator</cp:lastModifiedBy>
  <cp:revision>80</cp:revision>
  <dcterms:created xsi:type="dcterms:W3CDTF">2022-08-02T02:30:02Z</dcterms:created>
  <dcterms:modified xsi:type="dcterms:W3CDTF">2023-12-20T01:31:00Z</dcterms:modified>
</cp:coreProperties>
</file>