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56" r:id="rId10"/>
    <p:sldId id="257" r:id="rId11"/>
    <p:sldId id="258" r:id="rId12"/>
    <p:sldId id="259" r:id="rId13"/>
    <p:sldId id="270" r:id="rId14"/>
    <p:sldId id="260" r:id="rId15"/>
    <p:sldId id="271" r:id="rId16"/>
    <p:sldId id="272" r:id="rId17"/>
    <p:sldId id="273" r:id="rId18"/>
  </p:sldIdLst>
  <p:sldSz cx="18288000" cy="10287000"/>
  <p:notesSz cx="6858000" cy="9144000"/>
  <p:defaultTextStyle>
    <a:defPPr>
      <a:defRPr lang="en-US"/>
    </a:defPPr>
    <a:lvl1pPr marL="0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360" y="-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14E8-F5FE-4CD0-81A9-C86A6EB8C5D5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4788-A9C7-4A25-882C-9F869830F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Gme</a:t>
            </a:r>
            <a:r>
              <a:rPr lang="en-US" dirty="0"/>
              <a:t> </a:t>
            </a:r>
            <a:r>
              <a:rPr lang="en-US" dirty="0" err="1"/>
              <a:t>Vua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9AF9D-1B4F-4173-BA90-3BFC17B46B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6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3df6a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233df6a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3df6a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233df6a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3df6a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233df6a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3df6a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233df6a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3df6a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233df6a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3df6a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233df6a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788-A9C7-4A25-882C-9F869830F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9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4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7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816F-885D-402C-864D-852F93D9BB8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97D83-2F82-4438-9160-2E704564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0.sv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3922" y="2630703"/>
            <a:ext cx="8161360" cy="53303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5318723" y="7022693"/>
            <a:ext cx="76504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Các trò chơi vui nhộn, liên khúc nhạc thiếu nhi hay tại công viên Thủ Lệ, Kênh Em Bé ♥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5550" y="-1123950"/>
            <a:ext cx="914400" cy="914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2570"/>
          <a:stretch/>
        </p:blipFill>
        <p:spPr bwMode="auto">
          <a:xfrm>
            <a:off x="6724651" y="8432073"/>
            <a:ext cx="4781550" cy="24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27;p42"/>
          <p:cNvSpPr txBox="1">
            <a:spLocks noGrp="1"/>
          </p:cNvSpPr>
          <p:nvPr>
            <p:ph type="title"/>
          </p:nvPr>
        </p:nvSpPr>
        <p:spPr>
          <a:xfrm>
            <a:off x="2514600" y="1825494"/>
            <a:ext cx="13258800" cy="44610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§1.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NHẮC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LẠI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VÀ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BỔ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SUNG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CÁC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KHÁI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NIỆM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VỀ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HÀM</a:t>
            </a:r>
            <a:r>
              <a:rPr lang="en-US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SỐ</a:t>
            </a:r>
            <a:endParaRPr lang="en-US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21464" y="7706167"/>
            <a:ext cx="3344408" cy="2426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72139" y="6174228"/>
            <a:ext cx="1514634" cy="19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ChangeArrowheads="1"/>
          </p:cNvSpPr>
          <p:nvPr/>
        </p:nvSpPr>
        <p:spPr bwMode="auto">
          <a:xfrm>
            <a:off x="304799" y="419100"/>
            <a:ext cx="91838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4000" b="1" dirty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 </a:t>
            </a:r>
            <a:r>
              <a:rPr lang="en-US" altLang="en-US" sz="4000" b="1" dirty="0" err="1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Khái</a:t>
            </a:r>
            <a:r>
              <a:rPr lang="en-US" altLang="en-US" sz="4000" b="1" dirty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niệm</a:t>
            </a:r>
            <a:r>
              <a:rPr lang="en-US" altLang="en-US" sz="4000" b="1" dirty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hàm</a:t>
            </a:r>
            <a:r>
              <a:rPr lang="en-US" altLang="en-US" sz="4000" b="1" dirty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66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49"/>
          <p:cNvSpPr txBox="1">
            <a:spLocks noChangeArrowheads="1"/>
          </p:cNvSpPr>
          <p:nvPr/>
        </p:nvSpPr>
        <p:spPr bwMode="auto">
          <a:xfrm>
            <a:off x="1143000" y="25908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vi-VN" altLang="en-US" sz="280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Text Box 150"/>
          <p:cNvSpPr txBox="1">
            <a:spLocks noChangeArrowheads="1"/>
          </p:cNvSpPr>
          <p:nvPr/>
        </p:nvSpPr>
        <p:spPr bwMode="auto">
          <a:xfrm>
            <a:off x="228600" y="1257300"/>
            <a:ext cx="17526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*   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Nếu đại lượng </a:t>
            </a:r>
            <a:r>
              <a:rPr lang="vi-VN" altLang="en-US" sz="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 phụ thuộc vào đại lượng thay đổi x 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sao cho với mỗi giá trị của x ta luôn  xác  định  được  </a:t>
            </a:r>
            <a:r>
              <a:rPr lang="vi-VN" altLang="en-US" sz="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chỉ một ( duy nhất)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giá  trị  tương  ứng  của y  thì y gọi là hàm số của x , và  x là biến số.</a:t>
            </a:r>
          </a:p>
        </p:txBody>
      </p:sp>
      <p:sp>
        <p:nvSpPr>
          <p:cNvPr id="9" name="Text Box 151"/>
          <p:cNvSpPr txBox="1">
            <a:spLocks noChangeArrowheads="1"/>
          </p:cNvSpPr>
          <p:nvPr/>
        </p:nvSpPr>
        <p:spPr bwMode="auto">
          <a:xfrm>
            <a:off x="533400" y="4305300"/>
            <a:ext cx="1638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vi-V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Ví dụ 1:</a:t>
            </a: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a)</a:t>
            </a:r>
            <a:r>
              <a:rPr lang="vi-VN" alt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y là hàm số của x được cho bởi bảng sau: </a:t>
            </a:r>
          </a:p>
        </p:txBody>
      </p:sp>
      <p:grpSp>
        <p:nvGrpSpPr>
          <p:cNvPr id="10" name="Group 207"/>
          <p:cNvGrpSpPr>
            <a:grpSpLocks/>
          </p:cNvGrpSpPr>
          <p:nvPr/>
        </p:nvGrpSpPr>
        <p:grpSpPr bwMode="auto">
          <a:xfrm>
            <a:off x="1371600" y="5295900"/>
            <a:ext cx="14097000" cy="3025915"/>
            <a:chOff x="864" y="2208"/>
            <a:chExt cx="3840" cy="1292"/>
          </a:xfrm>
        </p:grpSpPr>
        <p:grpSp>
          <p:nvGrpSpPr>
            <p:cNvPr id="11" name="Group 206"/>
            <p:cNvGrpSpPr>
              <a:grpSpLocks/>
            </p:cNvGrpSpPr>
            <p:nvPr/>
          </p:nvGrpSpPr>
          <p:grpSpPr bwMode="auto">
            <a:xfrm>
              <a:off x="864" y="2208"/>
              <a:ext cx="3840" cy="976"/>
              <a:chOff x="864" y="2600"/>
              <a:chExt cx="3840" cy="976"/>
            </a:xfrm>
          </p:grpSpPr>
          <p:sp>
            <p:nvSpPr>
              <p:cNvPr id="13" name="Rectangle 167"/>
              <p:cNvSpPr>
                <a:spLocks noChangeArrowheads="1"/>
              </p:cNvSpPr>
              <p:nvPr/>
            </p:nvSpPr>
            <p:spPr bwMode="auto">
              <a:xfrm>
                <a:off x="4155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endParaRPr lang="en-US" altLang="en-US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algn="ctr">
                  <a:spcBef>
                    <a:spcPct val="20000"/>
                  </a:spcBef>
                </a:pPr>
                <a:endParaRPr lang="en-US" altLang="en-US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66"/>
              <p:cNvSpPr>
                <a:spLocks noChangeArrowheads="1"/>
              </p:cNvSpPr>
              <p:nvPr/>
            </p:nvSpPr>
            <p:spPr bwMode="auto">
              <a:xfrm>
                <a:off x="3607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endParaRPr lang="vi-VN" altLang="en-US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65"/>
              <p:cNvSpPr>
                <a:spLocks noChangeArrowheads="1"/>
              </p:cNvSpPr>
              <p:nvPr/>
            </p:nvSpPr>
            <p:spPr bwMode="auto">
              <a:xfrm>
                <a:off x="3058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6" name="Rectangle 164"/>
              <p:cNvSpPr>
                <a:spLocks noChangeArrowheads="1"/>
              </p:cNvSpPr>
              <p:nvPr/>
            </p:nvSpPr>
            <p:spPr bwMode="auto">
              <a:xfrm>
                <a:off x="2510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17" name="Rectangle 163"/>
              <p:cNvSpPr>
                <a:spLocks noChangeArrowheads="1"/>
              </p:cNvSpPr>
              <p:nvPr/>
            </p:nvSpPr>
            <p:spPr bwMode="auto">
              <a:xfrm>
                <a:off x="1961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8" name="Rectangle 162"/>
              <p:cNvSpPr>
                <a:spLocks noChangeArrowheads="1"/>
              </p:cNvSpPr>
              <p:nvPr/>
            </p:nvSpPr>
            <p:spPr bwMode="auto">
              <a:xfrm>
                <a:off x="1413" y="3095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19" name="Rectangle 161"/>
              <p:cNvSpPr>
                <a:spLocks noChangeArrowheads="1"/>
              </p:cNvSpPr>
              <p:nvPr/>
            </p:nvSpPr>
            <p:spPr bwMode="auto">
              <a:xfrm>
                <a:off x="864" y="3095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20" name="Rectangle 160"/>
              <p:cNvSpPr>
                <a:spLocks noChangeArrowheads="1"/>
              </p:cNvSpPr>
              <p:nvPr/>
            </p:nvSpPr>
            <p:spPr bwMode="auto">
              <a:xfrm>
                <a:off x="4155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21" name="Rectangle 159"/>
              <p:cNvSpPr>
                <a:spLocks noChangeArrowheads="1"/>
              </p:cNvSpPr>
              <p:nvPr/>
            </p:nvSpPr>
            <p:spPr bwMode="auto">
              <a:xfrm>
                <a:off x="3607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2" name="Rectangle 158"/>
              <p:cNvSpPr>
                <a:spLocks noChangeArrowheads="1"/>
              </p:cNvSpPr>
              <p:nvPr/>
            </p:nvSpPr>
            <p:spPr bwMode="auto">
              <a:xfrm>
                <a:off x="3058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3" name="Rectangle 157"/>
              <p:cNvSpPr>
                <a:spLocks noChangeArrowheads="1"/>
              </p:cNvSpPr>
              <p:nvPr/>
            </p:nvSpPr>
            <p:spPr bwMode="auto">
              <a:xfrm>
                <a:off x="2510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 sz="40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4" name="Rectangle 156"/>
              <p:cNvSpPr>
                <a:spLocks noChangeArrowheads="1"/>
              </p:cNvSpPr>
              <p:nvPr/>
            </p:nvSpPr>
            <p:spPr bwMode="auto">
              <a:xfrm>
                <a:off x="1961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endParaRPr lang="en-US" altLang="en-US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algn="ctr">
                  <a:spcBef>
                    <a:spcPct val="20000"/>
                  </a:spcBef>
                </a:pPr>
                <a:endParaRPr lang="en-US" altLang="en-US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155"/>
              <p:cNvSpPr>
                <a:spLocks noChangeArrowheads="1"/>
              </p:cNvSpPr>
              <p:nvPr/>
            </p:nvSpPr>
            <p:spPr bwMode="auto">
              <a:xfrm>
                <a:off x="1413" y="2616"/>
                <a:ext cx="548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endParaRPr lang="vi-VN" altLang="en-US" sz="20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154"/>
              <p:cNvSpPr>
                <a:spLocks noChangeArrowheads="1"/>
              </p:cNvSpPr>
              <p:nvPr/>
            </p:nvSpPr>
            <p:spPr bwMode="auto">
              <a:xfrm>
                <a:off x="864" y="2616"/>
                <a:ext cx="5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US" altLang="en-US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27" name="Line 168"/>
              <p:cNvSpPr>
                <a:spLocks noChangeShapeType="1"/>
              </p:cNvSpPr>
              <p:nvPr/>
            </p:nvSpPr>
            <p:spPr bwMode="auto">
              <a:xfrm>
                <a:off x="864" y="2616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28" name="Line 169"/>
              <p:cNvSpPr>
                <a:spLocks noChangeShapeType="1"/>
              </p:cNvSpPr>
              <p:nvPr/>
            </p:nvSpPr>
            <p:spPr bwMode="auto">
              <a:xfrm>
                <a:off x="864" y="3095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29" name="Line 170"/>
              <p:cNvSpPr>
                <a:spLocks noChangeShapeType="1"/>
              </p:cNvSpPr>
              <p:nvPr/>
            </p:nvSpPr>
            <p:spPr bwMode="auto">
              <a:xfrm>
                <a:off x="864" y="3574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0" name="Line 171"/>
              <p:cNvSpPr>
                <a:spLocks noChangeShapeType="1"/>
              </p:cNvSpPr>
              <p:nvPr/>
            </p:nvSpPr>
            <p:spPr bwMode="auto">
              <a:xfrm>
                <a:off x="864" y="2616"/>
                <a:ext cx="0" cy="95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1" name="Line 172"/>
              <p:cNvSpPr>
                <a:spLocks noChangeShapeType="1"/>
              </p:cNvSpPr>
              <p:nvPr/>
            </p:nvSpPr>
            <p:spPr bwMode="auto">
              <a:xfrm>
                <a:off x="1413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2" name="Line 173"/>
              <p:cNvSpPr>
                <a:spLocks noChangeShapeType="1"/>
              </p:cNvSpPr>
              <p:nvPr/>
            </p:nvSpPr>
            <p:spPr bwMode="auto">
              <a:xfrm>
                <a:off x="1961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3" name="Line 174"/>
              <p:cNvSpPr>
                <a:spLocks noChangeShapeType="1"/>
              </p:cNvSpPr>
              <p:nvPr/>
            </p:nvSpPr>
            <p:spPr bwMode="auto">
              <a:xfrm>
                <a:off x="2510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4" name="Line 175"/>
              <p:cNvSpPr>
                <a:spLocks noChangeShapeType="1"/>
              </p:cNvSpPr>
              <p:nvPr/>
            </p:nvSpPr>
            <p:spPr bwMode="auto">
              <a:xfrm>
                <a:off x="3058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5" name="Line 176"/>
              <p:cNvSpPr>
                <a:spLocks noChangeShapeType="1"/>
              </p:cNvSpPr>
              <p:nvPr/>
            </p:nvSpPr>
            <p:spPr bwMode="auto">
              <a:xfrm>
                <a:off x="3607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6" name="Line 177"/>
              <p:cNvSpPr>
                <a:spLocks noChangeShapeType="1"/>
              </p:cNvSpPr>
              <p:nvPr/>
            </p:nvSpPr>
            <p:spPr bwMode="auto">
              <a:xfrm>
                <a:off x="4155" y="2616"/>
                <a:ext cx="0" cy="9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7" name="Line 178"/>
              <p:cNvSpPr>
                <a:spLocks noChangeShapeType="1"/>
              </p:cNvSpPr>
              <p:nvPr/>
            </p:nvSpPr>
            <p:spPr bwMode="auto">
              <a:xfrm>
                <a:off x="4704" y="2616"/>
                <a:ext cx="0" cy="95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 Math" pitchFamily="18" charset="0"/>
                  <a:ea typeface="Cambria Math" pitchFamily="18" charset="0"/>
                </a:endParaRPr>
              </a:p>
            </p:txBody>
          </p:sp>
          <p:graphicFrame>
            <p:nvGraphicFramePr>
              <p:cNvPr id="38" name="Object 191"/>
              <p:cNvGraphicFramePr>
                <a:graphicFrameLocks noChangeAspect="1"/>
              </p:cNvGraphicFramePr>
              <p:nvPr/>
            </p:nvGraphicFramePr>
            <p:xfrm>
              <a:off x="1584" y="2616"/>
              <a:ext cx="160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Equation" r:id="rId4" imgW="152400" imgH="457200" progId="Equation.DSMT4">
                      <p:embed/>
                    </p:oleObj>
                  </mc:Choice>
                  <mc:Fallback>
                    <p:oleObj name="Equation" r:id="rId4" imgW="15240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2616"/>
                            <a:ext cx="160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19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9080357"/>
                  </p:ext>
                </p:extLst>
              </p:nvPr>
            </p:nvGraphicFramePr>
            <p:xfrm>
              <a:off x="2154" y="2600"/>
              <a:ext cx="173" cy="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Equation" r:id="rId6" imgW="165028" imgH="761669" progId="Equation.DSMT4">
                      <p:embed/>
                    </p:oleObj>
                  </mc:Choice>
                  <mc:Fallback>
                    <p:oleObj name="Equation" r:id="rId6" imgW="165028" imgH="76166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4" y="2600"/>
                            <a:ext cx="173" cy="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195"/>
              <p:cNvGraphicFramePr>
                <a:graphicFrameLocks noChangeAspect="1"/>
              </p:cNvGraphicFramePr>
              <p:nvPr/>
            </p:nvGraphicFramePr>
            <p:xfrm>
              <a:off x="3786" y="3096"/>
              <a:ext cx="173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Equation" r:id="rId8" imgW="165028" imgH="457002" progId="Equation.DSMT4">
                      <p:embed/>
                    </p:oleObj>
                  </mc:Choice>
                  <mc:Fallback>
                    <p:oleObj name="Equation" r:id="rId8" imgW="165028" imgH="45700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6" y="3096"/>
                            <a:ext cx="173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96"/>
            <p:cNvGraphicFramePr>
              <a:graphicFrameLocks noChangeAspect="1"/>
            </p:cNvGraphicFramePr>
            <p:nvPr/>
          </p:nvGraphicFramePr>
          <p:xfrm>
            <a:off x="4320" y="2700"/>
            <a:ext cx="173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10" imgW="165028" imgH="761669" progId="Equation.DSMT4">
                    <p:embed/>
                  </p:oleObj>
                </mc:Choice>
                <mc:Fallback>
                  <p:oleObj name="Equation" r:id="rId10" imgW="165028" imgH="7616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700"/>
                          <a:ext cx="173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Rectangle 201"/>
          <p:cNvSpPr>
            <a:spLocks noChangeArrowheads="1"/>
          </p:cNvSpPr>
          <p:nvPr/>
        </p:nvSpPr>
        <p:spPr bwMode="auto">
          <a:xfrm>
            <a:off x="381000" y="5846763"/>
            <a:ext cx="617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2" name="Text Box 202"/>
          <p:cNvSpPr txBox="1">
            <a:spLocks noChangeArrowheads="1"/>
          </p:cNvSpPr>
          <p:nvPr/>
        </p:nvSpPr>
        <p:spPr bwMode="auto">
          <a:xfrm>
            <a:off x="2228316" y="7841378"/>
            <a:ext cx="12402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000" b="1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b)   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là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hàm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số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x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cho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bởi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công</a:t>
            </a:r>
            <a:r>
              <a:rPr lang="en-US" altLang="en-US" sz="4000" b="1" i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thức</a:t>
            </a:r>
            <a:r>
              <a:rPr lang="en-US" altLang="en-US" sz="4000" b="1" i="1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</a:t>
            </a:r>
            <a:endParaRPr lang="en-US" altLang="en-US" sz="4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Text Box 203"/>
          <p:cNvSpPr txBox="1">
            <a:spLocks noChangeArrowheads="1"/>
          </p:cNvSpPr>
          <p:nvPr/>
        </p:nvSpPr>
        <p:spPr bwMode="auto">
          <a:xfrm>
            <a:off x="2884189" y="9029700"/>
            <a:ext cx="3364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 = </a:t>
            </a:r>
            <a:r>
              <a:rPr lang="en-US" altLang="en-US" sz="4000" dirty="0" err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2x</a:t>
            </a:r>
            <a:endParaRPr lang="en-US" altLang="en-US" sz="4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04"/>
              <p:cNvSpPr txBox="1">
                <a:spLocks noChangeArrowheads="1"/>
              </p:cNvSpPr>
              <p:nvPr/>
            </p:nvSpPr>
            <p:spPr bwMode="auto">
              <a:xfrm>
                <a:off x="6324600" y="9029700"/>
                <a:ext cx="4191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fontAlgn="base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fontAlgn="base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fontAlgn="base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fontAlgn="base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4000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y =f(x)=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40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4000" b="0" i="1" smtClean="0">
                            <a:latin typeface="Cambria Math"/>
                            <a:ea typeface="Cambria Math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4000" b="0" i="1" smtClean="0">
                        <a:latin typeface="Cambria Math"/>
                        <a:ea typeface="Cambria Math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altLang="en-US" sz="4000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 </a:t>
                </a:r>
                <a:r>
                  <a:rPr lang="en-US" altLang="en-US" sz="4000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44" name="Text 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9029700"/>
                <a:ext cx="4191000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5240" t="-15517" r="-4367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ct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259312"/>
              </p:ext>
            </p:extLst>
          </p:nvPr>
        </p:nvGraphicFramePr>
        <p:xfrm>
          <a:off x="12192000" y="8801100"/>
          <a:ext cx="23096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2" imgW="431613" imgH="444307" progId="Equation.DSMT4">
                  <p:embed/>
                </p:oleObj>
              </mc:Choice>
              <mc:Fallback>
                <p:oleObj name="Equation" r:id="rId12" imgW="43161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0" y="8801100"/>
                        <a:ext cx="23096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6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1209085" y="928926"/>
            <a:ext cx="110591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5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Bài</a:t>
            </a:r>
            <a:r>
              <a:rPr lang="en-US" altLang="en-US" sz="5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1: (</a:t>
            </a:r>
            <a:r>
              <a:rPr lang="en-US" altLang="en-US" sz="5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SBT</a:t>
            </a:r>
            <a:r>
              <a:rPr lang="en-US" altLang="en-US" sz="5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</a:t>
            </a:r>
            <a:r>
              <a:rPr lang="en-US" altLang="en-US" sz="5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56)</a:t>
            </a:r>
          </a:p>
        </p:txBody>
      </p:sp>
      <p:sp>
        <p:nvSpPr>
          <p:cNvPr id="5" name="Text Box 94"/>
          <p:cNvSpPr txBox="1">
            <a:spLocks noChangeArrowheads="1"/>
          </p:cNvSpPr>
          <p:nvPr/>
        </p:nvSpPr>
        <p:spPr bwMode="auto">
          <a:xfrm>
            <a:off x="1209085" y="2171700"/>
            <a:ext cx="156561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en-US" sz="5000" dirty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r>
              <a:rPr lang="vi-VN" altLang="en-US" sz="5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Trong các bảng sau ghi các giá trị tương ứng của x và y. </a:t>
            </a:r>
            <a:r>
              <a:rPr lang="vi-VN" altLang="en-US" sz="5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Bảng nào xác định y là hàm số của x? </a:t>
            </a:r>
            <a:r>
              <a:rPr lang="vi-VN" altLang="en-US" sz="50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Vì sao? </a:t>
            </a:r>
          </a:p>
        </p:txBody>
      </p:sp>
      <p:graphicFrame>
        <p:nvGraphicFramePr>
          <p:cNvPr id="6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47223"/>
              </p:ext>
            </p:extLst>
          </p:nvPr>
        </p:nvGraphicFramePr>
        <p:xfrm>
          <a:off x="1219200" y="5372100"/>
          <a:ext cx="7239002" cy="2209800"/>
        </p:xfrm>
        <a:graphic>
          <a:graphicData uri="http://schemas.openxmlformats.org/drawingml/2006/table">
            <a:tbl>
              <a:tblPr/>
              <a:tblGrid>
                <a:gridCol w="615315"/>
                <a:gridCol w="687705"/>
                <a:gridCol w="805341"/>
                <a:gridCol w="1055688"/>
                <a:gridCol w="1055688"/>
                <a:gridCol w="1055688"/>
                <a:gridCol w="1052669"/>
                <a:gridCol w="910908"/>
              </a:tblGrid>
              <a:tr h="10785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11741"/>
              </p:ext>
            </p:extLst>
          </p:nvPr>
        </p:nvGraphicFramePr>
        <p:xfrm>
          <a:off x="8915400" y="5372100"/>
          <a:ext cx="7772400" cy="2207768"/>
        </p:xfrm>
        <a:graphic>
          <a:graphicData uri="http://schemas.openxmlformats.org/drawingml/2006/table">
            <a:tbl>
              <a:tblPr/>
              <a:tblGrid>
                <a:gridCol w="755650"/>
                <a:gridCol w="1377950"/>
                <a:gridCol w="1066800"/>
                <a:gridCol w="1219200"/>
                <a:gridCol w="1219200"/>
                <a:gridCol w="1066800"/>
                <a:gridCol w="1066800"/>
              </a:tblGrid>
              <a:tr h="110388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38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97866"/>
              </p:ext>
            </p:extLst>
          </p:nvPr>
        </p:nvGraphicFramePr>
        <p:xfrm>
          <a:off x="11049000" y="5372100"/>
          <a:ext cx="3505200" cy="2209800"/>
        </p:xfrm>
        <a:graphic>
          <a:graphicData uri="http://schemas.openxmlformats.org/drawingml/2006/table">
            <a:tbl>
              <a:tblPr/>
              <a:tblGrid>
                <a:gridCol w="1066800"/>
                <a:gridCol w="1219200"/>
                <a:gridCol w="1219200"/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254" y="7277100"/>
            <a:ext cx="1249570" cy="28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3467100"/>
            <a:ext cx="13335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5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 f(0);     f(1);     f(2);    f(3);    f(-2);   f(-10).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90600" y="1485900"/>
                <a:ext cx="9158854" cy="1178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0" dirty="0" smtClean="0"/>
                  <a:t>?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/>
                      </a:rPr>
                      <m:t>𝐶h𝑜</m:t>
                    </m:r>
                    <m:r>
                      <a:rPr lang="en-US" sz="5000" b="0" i="1" smtClean="0">
                        <a:latin typeface="Cambria Math"/>
                      </a:rPr>
                      <m:t> </m:t>
                    </m:r>
                    <m:r>
                      <a:rPr lang="en-US" sz="5000" b="0" i="1" smtClean="0">
                        <a:latin typeface="Cambria Math"/>
                      </a:rPr>
                      <m:t>h</m:t>
                    </m:r>
                    <m:r>
                      <a:rPr lang="en-US" sz="5000" b="0" i="1" smtClean="0">
                        <a:latin typeface="Cambria Math"/>
                      </a:rPr>
                      <m:t>à</m:t>
                    </m:r>
                    <m:r>
                      <a:rPr lang="en-US" sz="5000" b="0" i="1" smtClean="0">
                        <a:latin typeface="Cambria Math"/>
                      </a:rPr>
                      <m:t>𝑚</m:t>
                    </m:r>
                    <m:r>
                      <a:rPr lang="en-US" sz="5000" b="0" i="1" smtClean="0">
                        <a:latin typeface="Cambria Math"/>
                      </a:rPr>
                      <m:t> </m:t>
                    </m:r>
                    <m:r>
                      <a:rPr lang="en-US" sz="5000" b="0" i="1" smtClean="0">
                        <a:latin typeface="Cambria Math"/>
                      </a:rPr>
                      <m:t>𝑠</m:t>
                    </m:r>
                    <m:r>
                      <a:rPr lang="en-US" sz="5000" b="0" i="1" smtClean="0">
                        <a:latin typeface="Cambria Math"/>
                      </a:rPr>
                      <m:t>ố </m:t>
                    </m:r>
                    <m:r>
                      <a:rPr lang="en-US" sz="5000" b="0" i="1" smtClean="0">
                        <a:latin typeface="Cambria Math"/>
                      </a:rPr>
                      <m:t>𝑦</m:t>
                    </m:r>
                    <m:r>
                      <a:rPr lang="en-US" sz="5000" b="0" i="1" smtClean="0">
                        <a:latin typeface="Cambria Math"/>
                      </a:rPr>
                      <m:t>=</m:t>
                    </m:r>
                    <m:r>
                      <a:rPr lang="en-US" sz="5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5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5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5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000" b="0" i="1" smtClean="0">
                        <a:latin typeface="Cambria Math"/>
                      </a:rPr>
                      <m:t>𝑥</m:t>
                    </m:r>
                    <m:r>
                      <a:rPr lang="en-US" sz="5000" b="0" i="1" smtClean="0">
                        <a:latin typeface="Cambria Math"/>
                      </a:rPr>
                      <m:t>+5</m:t>
                    </m:r>
                  </m:oMath>
                </a14:m>
                <a:endParaRPr lang="en-US" sz="5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485900"/>
                <a:ext cx="9158854" cy="1178784"/>
              </a:xfrm>
              <a:prstGeom prst="rect">
                <a:avLst/>
              </a:prstGeom>
              <a:blipFill rotWithShape="1">
                <a:blip r:embed="rId2"/>
                <a:stretch>
                  <a:fillRect l="-3196" r="-3862" b="-1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93"/>
          <p:cNvSpPr>
            <a:spLocks noChangeArrowheads="1"/>
          </p:cNvSpPr>
          <p:nvPr/>
        </p:nvSpPr>
        <p:spPr bwMode="auto">
          <a:xfrm>
            <a:off x="304799" y="419100"/>
            <a:ext cx="91838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4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 </a:t>
            </a:r>
            <a:r>
              <a:rPr lang="en-US" altLang="en-US" sz="4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Khái</a:t>
            </a:r>
            <a:r>
              <a:rPr lang="en-US" altLang="en-US" sz="4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niệm</a:t>
            </a:r>
            <a:r>
              <a:rPr lang="en-US" altLang="en-US" sz="4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hàm</a:t>
            </a:r>
            <a:r>
              <a:rPr lang="en-US" altLang="en-US" sz="4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0" y="5717951"/>
            <a:ext cx="1906786" cy="43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ChangeArrowheads="1"/>
          </p:cNvSpPr>
          <p:nvPr/>
        </p:nvSpPr>
        <p:spPr bwMode="auto">
          <a:xfrm>
            <a:off x="304799" y="419100"/>
            <a:ext cx="91838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4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altLang="en-US" sz="4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Đồ</a:t>
            </a:r>
            <a:r>
              <a:rPr lang="en-US" altLang="en-US" sz="4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thị</a:t>
            </a:r>
            <a:r>
              <a:rPr lang="en-US" altLang="en-US" sz="4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hàm</a:t>
            </a:r>
            <a:r>
              <a:rPr lang="en-US" altLang="en-US" sz="4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5800" y="1485900"/>
            <a:ext cx="13487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r>
              <a:rPr lang="en-US" alt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vi-VN" alt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vi-VN" alt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 các điểm sau trên mặt phẳng toạ độ Oxy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5108" y="2553282"/>
                <a:ext cx="15662749" cy="1752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0;3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                </m:t>
                      </m:r>
                      <m:r>
                        <a:rPr lang="en-US" sz="48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−1;4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            </m:t>
                      </m:r>
                      <m:r>
                        <a:rPr lang="en-US" sz="48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b="0" i="0" smtClean="0">
                              <a:latin typeface="Cambria Math"/>
                            </a:rPr>
                            <m:t>;−2</m:t>
                          </m:r>
                        </m:e>
                      </m:d>
                      <m:r>
                        <a:rPr lang="en-US" sz="4800" b="0" i="0" smtClean="0">
                          <a:latin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D</m:t>
                      </m:r>
                      <m:d>
                        <m:dPr>
                          <m:ctrlPr>
                            <a:rPr lang="en-US" sz="4800" b="0" i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b="0" i="1" smtClean="0">
                              <a:latin typeface="Cambria Math"/>
                            </a:rPr>
                            <m:t>;−1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08" y="2553282"/>
                <a:ext cx="15662749" cy="1752018"/>
              </a:xfrm>
              <a:prstGeom prst="rect">
                <a:avLst/>
              </a:prstGeom>
              <a:blipFill rotWithShape="1">
                <a:blip r:embed="rId2"/>
                <a:stretch>
                  <a:fillRect r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5800" y="5448300"/>
            <a:ext cx="1325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altLang="en-US" sz="4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 Vẽ đồ thị của hàm số </a:t>
            </a:r>
            <a:r>
              <a:rPr lang="en-US" altLang="en-US" sz="4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altLang="en-US" sz="4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altLang="en-US" sz="4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6130852"/>
            <a:ext cx="1660607" cy="38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14706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r>
              <a:rPr lang="vi-VN" altLang="en-US" sz="5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Hàm số đồng biến, nghịch biến.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10308" y="1835884"/>
            <a:ext cx="173442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r>
              <a:rPr lang="en-US" altLang="en-US" sz="5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?3 . </a:t>
            </a:r>
            <a:r>
              <a:rPr lang="vi-VN" altLang="en-US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 trị y tương ứng của các hàm số y = 2x+1 và hàm số </a:t>
            </a:r>
          </a:p>
          <a:p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-2x + 1 theo giá trị đã cho của biến x rồi điền vào bảng sau</a:t>
            </a:r>
            <a:r>
              <a:rPr lang="vi-VN" altLang="en-US" sz="5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24906"/>
              </p:ext>
            </p:extLst>
          </p:nvPr>
        </p:nvGraphicFramePr>
        <p:xfrm>
          <a:off x="852854" y="4818280"/>
          <a:ext cx="16459200" cy="4103013"/>
        </p:xfrm>
        <a:graphic>
          <a:graphicData uri="http://schemas.openxmlformats.org/drawingml/2006/table">
            <a:tbl>
              <a:tblPr/>
              <a:tblGrid>
                <a:gridCol w="2590800"/>
                <a:gridCol w="1676400"/>
                <a:gridCol w="1371600"/>
                <a:gridCol w="1676400"/>
                <a:gridCol w="1676400"/>
                <a:gridCol w="1676400"/>
                <a:gridCol w="1524000"/>
                <a:gridCol w="1371600"/>
                <a:gridCol w="1524000"/>
                <a:gridCol w="1371600"/>
              </a:tblGrid>
              <a:tr h="136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-2,5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-1,5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-0,5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y = 2x+1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y = -2x+1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240"/>
          <p:cNvSpPr txBox="1">
            <a:spLocks noChangeArrowheads="1"/>
          </p:cNvSpPr>
          <p:nvPr/>
        </p:nvSpPr>
        <p:spPr bwMode="auto">
          <a:xfrm>
            <a:off x="3733800" y="64389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sp>
        <p:nvSpPr>
          <p:cNvPr id="8" name="Text Box 241"/>
          <p:cNvSpPr txBox="1">
            <a:spLocks noChangeArrowheads="1"/>
          </p:cNvSpPr>
          <p:nvPr/>
        </p:nvSpPr>
        <p:spPr bwMode="auto">
          <a:xfrm>
            <a:off x="5257800" y="64389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9" name="Text Box 242"/>
          <p:cNvSpPr txBox="1">
            <a:spLocks noChangeArrowheads="1"/>
          </p:cNvSpPr>
          <p:nvPr/>
        </p:nvSpPr>
        <p:spPr bwMode="auto">
          <a:xfrm>
            <a:off x="6781800" y="6362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10" name="Text Box 243"/>
          <p:cNvSpPr txBox="1">
            <a:spLocks noChangeArrowheads="1"/>
          </p:cNvSpPr>
          <p:nvPr/>
        </p:nvSpPr>
        <p:spPr bwMode="auto">
          <a:xfrm>
            <a:off x="8458200" y="6362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11" name="Text Box 244"/>
          <p:cNvSpPr txBox="1">
            <a:spLocks noChangeArrowheads="1"/>
          </p:cNvSpPr>
          <p:nvPr/>
        </p:nvSpPr>
        <p:spPr bwMode="auto">
          <a:xfrm>
            <a:off x="10058400" y="64389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ext Box 245"/>
          <p:cNvSpPr txBox="1">
            <a:spLocks noChangeArrowheads="1"/>
          </p:cNvSpPr>
          <p:nvPr/>
        </p:nvSpPr>
        <p:spPr bwMode="auto">
          <a:xfrm>
            <a:off x="11734800" y="6503441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 Box 246"/>
          <p:cNvSpPr txBox="1">
            <a:spLocks noChangeArrowheads="1"/>
          </p:cNvSpPr>
          <p:nvPr/>
        </p:nvSpPr>
        <p:spPr bwMode="auto">
          <a:xfrm>
            <a:off x="13182600" y="6503441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 Box 247"/>
          <p:cNvSpPr txBox="1">
            <a:spLocks noChangeArrowheads="1"/>
          </p:cNvSpPr>
          <p:nvPr/>
        </p:nvSpPr>
        <p:spPr bwMode="auto">
          <a:xfrm>
            <a:off x="14706600" y="64389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 Box 248"/>
          <p:cNvSpPr txBox="1">
            <a:spLocks noChangeArrowheads="1"/>
          </p:cNvSpPr>
          <p:nvPr/>
        </p:nvSpPr>
        <p:spPr bwMode="auto">
          <a:xfrm>
            <a:off x="16154400" y="64389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 Box 249"/>
          <p:cNvSpPr txBox="1">
            <a:spLocks noChangeArrowheads="1"/>
          </p:cNvSpPr>
          <p:nvPr/>
        </p:nvSpPr>
        <p:spPr bwMode="auto">
          <a:xfrm>
            <a:off x="3786554" y="7886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 Box 250"/>
          <p:cNvSpPr txBox="1">
            <a:spLocks noChangeArrowheads="1"/>
          </p:cNvSpPr>
          <p:nvPr/>
        </p:nvSpPr>
        <p:spPr bwMode="auto">
          <a:xfrm>
            <a:off x="5257800" y="7886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 Box 251"/>
          <p:cNvSpPr txBox="1">
            <a:spLocks noChangeArrowheads="1"/>
          </p:cNvSpPr>
          <p:nvPr/>
        </p:nvSpPr>
        <p:spPr bwMode="auto">
          <a:xfrm>
            <a:off x="6858000" y="7886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252"/>
          <p:cNvSpPr txBox="1">
            <a:spLocks noChangeArrowheads="1"/>
          </p:cNvSpPr>
          <p:nvPr/>
        </p:nvSpPr>
        <p:spPr bwMode="auto">
          <a:xfrm>
            <a:off x="8458200" y="7886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 Box 253"/>
          <p:cNvSpPr txBox="1">
            <a:spLocks noChangeArrowheads="1"/>
          </p:cNvSpPr>
          <p:nvPr/>
        </p:nvSpPr>
        <p:spPr bwMode="auto">
          <a:xfrm>
            <a:off x="10058400" y="7886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54"/>
          <p:cNvSpPr txBox="1">
            <a:spLocks noChangeArrowheads="1"/>
          </p:cNvSpPr>
          <p:nvPr/>
        </p:nvSpPr>
        <p:spPr bwMode="auto">
          <a:xfrm>
            <a:off x="11811000" y="7886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 Box 255"/>
          <p:cNvSpPr txBox="1">
            <a:spLocks noChangeArrowheads="1"/>
          </p:cNvSpPr>
          <p:nvPr/>
        </p:nvSpPr>
        <p:spPr bwMode="auto">
          <a:xfrm>
            <a:off x="13182600" y="7886700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 Box 256"/>
          <p:cNvSpPr txBox="1">
            <a:spLocks noChangeArrowheads="1"/>
          </p:cNvSpPr>
          <p:nvPr/>
        </p:nvSpPr>
        <p:spPr bwMode="auto">
          <a:xfrm>
            <a:off x="14706600" y="7854462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4" name="Text Box 257"/>
          <p:cNvSpPr txBox="1">
            <a:spLocks noChangeArrowheads="1"/>
          </p:cNvSpPr>
          <p:nvPr/>
        </p:nvSpPr>
        <p:spPr bwMode="auto">
          <a:xfrm>
            <a:off x="16154400" y="7775331"/>
            <a:ext cx="76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5000" dirty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2990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471726"/>
            <a:ext cx="6553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5000" b="1" dirty="0" err="1">
                <a:solidFill>
                  <a:srgbClr val="333399"/>
                </a:solidFill>
                <a:latin typeface="Cambria" pitchFamily="18" charset="0"/>
                <a:cs typeface="Times New Roman" pitchFamily="18" charset="0"/>
              </a:rPr>
              <a:t>Tổng</a:t>
            </a:r>
            <a:r>
              <a:rPr lang="en-US" altLang="en-US" sz="5000" b="1" dirty="0">
                <a:solidFill>
                  <a:srgbClr val="33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333399"/>
                </a:solidFill>
                <a:latin typeface="Cambria" pitchFamily="18" charset="0"/>
                <a:cs typeface="Times New Roman" pitchFamily="18" charset="0"/>
              </a:rPr>
              <a:t>quát</a:t>
            </a:r>
            <a:r>
              <a:rPr lang="en-US" altLang="en-US" sz="5000" dirty="0">
                <a:solidFill>
                  <a:srgbClr val="33660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3123843"/>
            <a:ext cx="15925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just"/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   a / Nếu giá trị của biến </a:t>
            </a:r>
            <a:r>
              <a:rPr lang="vi-VN" altLang="en-US" sz="5000" dirty="0">
                <a:latin typeface="Cambria" pitchFamily="18" charset="0"/>
                <a:cs typeface="Times New Roman" pitchFamily="18" charset="0"/>
              </a:rPr>
              <a:t>x tăng 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lên mà giá trị tương ứng </a:t>
            </a:r>
            <a:r>
              <a:rPr lang="vi-VN" altLang="en-US" sz="5000" dirty="0">
                <a:latin typeface="Cambria" pitchFamily="18" charset="0"/>
                <a:cs typeface="Times New Roman" pitchFamily="18" charset="0"/>
              </a:rPr>
              <a:t>f(x) cũng tăng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 lên thì hàm số y = f(x) được gọi là </a:t>
            </a:r>
            <a:r>
              <a:rPr lang="vi-VN" altLang="en-US" sz="5000" dirty="0">
                <a:latin typeface="Cambria" pitchFamily="18" charset="0"/>
                <a:cs typeface="Times New Roman" pitchFamily="18" charset="0"/>
              </a:rPr>
              <a:t>đồng biến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 trên R.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7300" y="6095643"/>
            <a:ext cx="161925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just"/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   b / Nếu giá trị của biến </a:t>
            </a:r>
            <a:r>
              <a:rPr lang="vi-VN" altLang="en-US" sz="5000" dirty="0">
                <a:latin typeface="Cambria" pitchFamily="18" charset="0"/>
                <a:cs typeface="Times New Roman" pitchFamily="18" charset="0"/>
              </a:rPr>
              <a:t>x  tăng  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lên  mà  giá trị tương ứng </a:t>
            </a:r>
            <a:r>
              <a:rPr lang="vi-VN" altLang="en-US" sz="5000" dirty="0">
                <a:latin typeface="Cambria" pitchFamily="18" charset="0"/>
                <a:cs typeface="Times New Roman" pitchFamily="18" charset="0"/>
              </a:rPr>
              <a:t>f(x) lại giảm 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đi thì hàm số y = f(x) được gọi là </a:t>
            </a:r>
            <a:r>
              <a:rPr lang="vi-VN" altLang="en-US" sz="5000" dirty="0">
                <a:latin typeface="Cambria" pitchFamily="18" charset="0"/>
                <a:cs typeface="Times New Roman" pitchFamily="18" charset="0"/>
              </a:rPr>
              <a:t>nghịch biến </a:t>
            </a:r>
            <a:r>
              <a:rPr lang="vi-VN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cs typeface="Times New Roman" pitchFamily="18" charset="0"/>
              </a:rPr>
              <a:t>trên R.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838200" y="1614726"/>
            <a:ext cx="19126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algn="just"/>
            <a:r>
              <a:rPr lang="vi-VN" altLang="en-US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Cho hàm số y = f(x) xác định với mọi x thuộc R.</a:t>
            </a:r>
          </a:p>
        </p:txBody>
      </p:sp>
    </p:spTree>
    <p:extLst>
      <p:ext uri="{BB962C8B-B14F-4D97-AF65-F5344CB8AC3E}">
        <p14:creationId xmlns:p14="http://schemas.microsoft.com/office/powerpoint/2010/main" val="41889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9200" y="625614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45.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933700"/>
            <a:ext cx="13944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alt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 Tính các giá trị tương ứng của y theo các giá trị của x rồi điền vào bảng sau</a:t>
            </a:r>
            <a:r>
              <a:rPr lang="en-US" alt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70771"/>
              </p:ext>
            </p:extLst>
          </p:nvPr>
        </p:nvGraphicFramePr>
        <p:xfrm>
          <a:off x="2590800" y="5232399"/>
          <a:ext cx="13394266" cy="2576089"/>
        </p:xfrm>
        <a:graphic>
          <a:graphicData uri="http://schemas.openxmlformats.org/drawingml/2006/table">
            <a:tbl>
              <a:tblPr/>
              <a:tblGrid>
                <a:gridCol w="1778000"/>
                <a:gridCol w="1066800"/>
                <a:gridCol w="948267"/>
                <a:gridCol w="1106311"/>
                <a:gridCol w="1106311"/>
                <a:gridCol w="1106311"/>
                <a:gridCol w="1106311"/>
                <a:gridCol w="1106311"/>
                <a:gridCol w="1106311"/>
                <a:gridCol w="1106311"/>
                <a:gridCol w="790222"/>
                <a:gridCol w="1066800"/>
              </a:tblGrid>
              <a:tr h="1045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-2,5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-1,5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-0,5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mbria" pitchFamily="18" charset="0"/>
                        </a:rPr>
                        <a:t>y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77594"/>
              </p:ext>
            </p:extLst>
          </p:nvPr>
        </p:nvGraphicFramePr>
        <p:xfrm>
          <a:off x="4419600" y="6709569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4,25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93523" y="1485900"/>
                <a:ext cx="6707477" cy="1388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0" i="1" smtClean="0">
                          <a:latin typeface="Cambria Math"/>
                        </a:rPr>
                        <m:t>𝐶h𝑜</m:t>
                      </m:r>
                      <m:r>
                        <a:rPr lang="en-US" sz="4500" b="0" i="1" smtClean="0">
                          <a:latin typeface="Cambria Math"/>
                        </a:rPr>
                        <m:t> </m:t>
                      </m:r>
                      <m:r>
                        <a:rPr lang="en-US" sz="4500" b="0" i="1" smtClean="0">
                          <a:latin typeface="Cambria Math"/>
                        </a:rPr>
                        <m:t>h</m:t>
                      </m:r>
                      <m:r>
                        <a:rPr lang="en-US" sz="4500" b="0" i="1" smtClean="0">
                          <a:latin typeface="Cambria Math"/>
                        </a:rPr>
                        <m:t>à</m:t>
                      </m:r>
                      <m:r>
                        <a:rPr lang="en-US" sz="4500" b="0" i="1" smtClean="0">
                          <a:latin typeface="Cambria Math"/>
                        </a:rPr>
                        <m:t>𝑚</m:t>
                      </m:r>
                      <m:r>
                        <a:rPr lang="en-US" sz="4500" b="0" i="1" smtClean="0">
                          <a:latin typeface="Cambria Math"/>
                        </a:rPr>
                        <m:t> </m:t>
                      </m:r>
                      <m:r>
                        <a:rPr lang="en-US" sz="4500" b="0" i="1" smtClean="0">
                          <a:latin typeface="Cambria Math"/>
                        </a:rPr>
                        <m:t>𝑠</m:t>
                      </m:r>
                      <m:r>
                        <a:rPr lang="en-US" sz="4500" b="0" i="1" smtClean="0">
                          <a:latin typeface="Cambria Math"/>
                        </a:rPr>
                        <m:t>ố </m:t>
                      </m:r>
                      <m:r>
                        <a:rPr lang="en-US" sz="4500" b="0" i="1" smtClean="0">
                          <a:latin typeface="Cambria Math"/>
                        </a:rPr>
                        <m:t>𝑦</m:t>
                      </m:r>
                      <m:r>
                        <a:rPr lang="en-US" sz="4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500" b="0" i="1" smtClean="0">
                          <a:latin typeface="Cambria Math"/>
                        </a:rPr>
                        <m:t>𝑥</m:t>
                      </m:r>
                      <m:r>
                        <a:rPr lang="en-US" sz="45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45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23" y="1485900"/>
                <a:ext cx="6707477" cy="1388842"/>
              </a:xfrm>
              <a:prstGeom prst="rect">
                <a:avLst/>
              </a:prstGeom>
              <a:blipFill rotWithShape="1">
                <a:blip r:embed="rId2"/>
                <a:stretch>
                  <a:fillRect r="-436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18605"/>
              </p:ext>
            </p:extLst>
          </p:nvPr>
        </p:nvGraphicFramePr>
        <p:xfrm>
          <a:off x="5638800" y="6709569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3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12780"/>
              </p:ext>
            </p:extLst>
          </p:nvPr>
        </p:nvGraphicFramePr>
        <p:xfrm>
          <a:off x="6477000" y="6667500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3,75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3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23699"/>
              </p:ext>
            </p:extLst>
          </p:nvPr>
        </p:nvGraphicFramePr>
        <p:xfrm>
          <a:off x="7620000" y="6667500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3,5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38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99112"/>
              </p:ext>
            </p:extLst>
          </p:nvPr>
        </p:nvGraphicFramePr>
        <p:xfrm>
          <a:off x="8610600" y="6633369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3,25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68464"/>
              </p:ext>
            </p:extLst>
          </p:nvPr>
        </p:nvGraphicFramePr>
        <p:xfrm>
          <a:off x="9982200" y="6633369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4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43815"/>
              </p:ext>
            </p:extLst>
          </p:nvPr>
        </p:nvGraphicFramePr>
        <p:xfrm>
          <a:off x="10896600" y="6667500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2,75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4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76308"/>
              </p:ext>
            </p:extLst>
          </p:nvPr>
        </p:nvGraphicFramePr>
        <p:xfrm>
          <a:off x="12115800" y="6667500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2,5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42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71567"/>
              </p:ext>
            </p:extLst>
          </p:nvPr>
        </p:nvGraphicFramePr>
        <p:xfrm>
          <a:off x="13106400" y="6633369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2,25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4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60357"/>
              </p:ext>
            </p:extLst>
          </p:nvPr>
        </p:nvGraphicFramePr>
        <p:xfrm>
          <a:off x="14325600" y="6667500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44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59893"/>
              </p:ext>
            </p:extLst>
          </p:nvPr>
        </p:nvGraphicFramePr>
        <p:xfrm>
          <a:off x="14859000" y="6667500"/>
          <a:ext cx="1524000" cy="24725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4000"/>
              </a:tblGrid>
              <a:tr h="2472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1,75</a:t>
                      </a:r>
                      <a:endParaRPr kumimoji="0" lang="en-US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5" name="Text Box 132"/>
          <p:cNvSpPr txBox="1">
            <a:spLocks noChangeArrowheads="1"/>
          </p:cNvSpPr>
          <p:nvPr/>
        </p:nvSpPr>
        <p:spPr bwMode="auto">
          <a:xfrm>
            <a:off x="1066800" y="8267700"/>
            <a:ext cx="1554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.VnTime" pitchFamily="34" charset="0"/>
              </a:defRPr>
            </a:lvl9pPr>
          </a:lstStyle>
          <a:p>
            <a:r>
              <a:rPr lang="vi-VN" alt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b/ Hàm số đã cho là hàm số đồng biến hay nghịch biến? Vì sao?.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816" y="7385377"/>
            <a:ext cx="1249570" cy="28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 bwMode="auto">
          <a:xfrm>
            <a:off x="2574924" y="292100"/>
            <a:ext cx="12928600" cy="9206742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chilly" dir="t"/>
          </a:scene3d>
          <a:sp3d/>
          <a:extLst/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000" b="1" dirty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5000" b="1" i="1" dirty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000" b="1" i="1" dirty="0">
                <a:solidFill>
                  <a:srgbClr val="FF0000"/>
                </a:solidFill>
                <a:latin typeface="Cambria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None/>
            </a:pPr>
            <a:r>
              <a:rPr lang="pt-BR" sz="5000" dirty="0">
                <a:latin typeface="Cambria" pitchFamily="18" charset="0"/>
              </a:rPr>
              <a:t>+ Mỗi bàn là một đội chơi.</a:t>
            </a:r>
            <a:endParaRPr lang="en-US" sz="5000" dirty="0">
              <a:latin typeface="Cambria" pitchFamily="18" charset="0"/>
            </a:endParaRPr>
          </a:p>
          <a:p>
            <a:pPr algn="just">
              <a:buNone/>
            </a:pPr>
            <a:r>
              <a:rPr lang="pt-BR" sz="5000" dirty="0">
                <a:latin typeface="Cambria" pitchFamily="18" charset="0"/>
              </a:rPr>
              <a:t>+ Các đội trải qua các câu hỏi dưới dạng ghép chữ cái thành từ có nghĩa.</a:t>
            </a:r>
            <a:endParaRPr lang="en-US" sz="5000" dirty="0">
              <a:latin typeface="Cambria" pitchFamily="18" charset="0"/>
            </a:endParaRPr>
          </a:p>
          <a:p>
            <a:pPr algn="just">
              <a:buNone/>
            </a:pPr>
            <a:r>
              <a:rPr lang="pt-BR" sz="5000" dirty="0">
                <a:latin typeface="Cambria" pitchFamily="18" charset="0"/>
              </a:rPr>
              <a:t>+ Các đội cùng giơ bảng trả lời câu hỏi.</a:t>
            </a:r>
            <a:endParaRPr lang="en-US" sz="5000" dirty="0">
              <a:latin typeface="Cambria" pitchFamily="18" charset="0"/>
            </a:endParaRPr>
          </a:p>
          <a:p>
            <a:pPr algn="just">
              <a:buNone/>
            </a:pPr>
            <a:r>
              <a:rPr lang="pt-BR" sz="5000" dirty="0">
                <a:latin typeface="Cambria" pitchFamily="18" charset="0"/>
              </a:rPr>
              <a:t>+ Đội nào trả lời đúng sẽ được 10 điểm mỗi câu trả lời.</a:t>
            </a:r>
            <a:endParaRPr lang="en-US" sz="5000" dirty="0">
              <a:latin typeface="Cambria" pitchFamily="18" charset="0"/>
            </a:endParaRPr>
          </a:p>
          <a:p>
            <a:pPr algn="just">
              <a:buNone/>
            </a:pPr>
            <a:r>
              <a:rPr lang="pt-BR" sz="5000" dirty="0">
                <a:latin typeface="Cambria" pitchFamily="18" charset="0"/>
              </a:rPr>
              <a:t>+ Đội chiến thắng là đội có điểm cao nhất.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Google Shape;94;p1">
            <a:hlinkClick r:id="rId3" action="ppaction://hlinksldjump"/>
          </p:cNvPr>
          <p:cNvSpPr/>
          <p:nvPr/>
        </p:nvSpPr>
        <p:spPr>
          <a:xfrm>
            <a:off x="6966473" y="8966579"/>
            <a:ext cx="4355058" cy="10645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BẮT ĐẦU</a:t>
            </a:r>
            <a:endParaRPr sz="4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2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233df6ae8c_0_0"/>
          <p:cNvGrpSpPr/>
          <p:nvPr/>
        </p:nvGrpSpPr>
        <p:grpSpPr>
          <a:xfrm>
            <a:off x="5434525" y="3656367"/>
            <a:ext cx="7408934" cy="3260118"/>
            <a:chOff x="3986643" y="2499477"/>
            <a:chExt cx="4459800" cy="1713300"/>
          </a:xfrm>
        </p:grpSpPr>
        <p:sp>
          <p:nvSpPr>
            <p:cNvPr id="107" name="Google Shape;107;g1233df6ae8c_0_0"/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g1233df6ae8c_0_0"/>
            <p:cNvCxnSpPr/>
            <p:nvPr/>
          </p:nvCxnSpPr>
          <p:spPr>
            <a:xfrm>
              <a:off x="4559388" y="3307323"/>
              <a:ext cx="3323371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g1233df6ae8c_0_0"/>
          <p:cNvSpPr/>
          <p:nvPr/>
        </p:nvSpPr>
        <p:spPr>
          <a:xfrm>
            <a:off x="7160510" y="1342519"/>
            <a:ext cx="3975764" cy="1286382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233df6ae8c_0_0"/>
          <p:cNvSpPr/>
          <p:nvPr/>
        </p:nvSpPr>
        <p:spPr>
          <a:xfrm>
            <a:off x="7327444" y="1502384"/>
            <a:ext cx="3633112" cy="93601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1</a:t>
            </a:r>
            <a:endParaRPr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4" name="Google Shape;114;g1233df6ae8c_0_0">
            <a:hlinkClick r:id="rId3" action="ppaction://hlinksldjump"/>
          </p:cNvPr>
          <p:cNvSpPr/>
          <p:nvPr/>
        </p:nvSpPr>
        <p:spPr>
          <a:xfrm>
            <a:off x="4191000" y="7567871"/>
            <a:ext cx="1994400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5" name="Google Shape;115;g1233df6ae8c_0_0">
            <a:hlinkClick r:id="" action="ppaction://noaction"/>
          </p:cNvPr>
          <p:cNvSpPr/>
          <p:nvPr/>
        </p:nvSpPr>
        <p:spPr>
          <a:xfrm>
            <a:off x="12500040" y="7567871"/>
            <a:ext cx="2561712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6" name="Google Shape;116;g1233df6ae8c_0_0"/>
          <p:cNvSpPr txBox="1"/>
          <p:nvPr/>
        </p:nvSpPr>
        <p:spPr>
          <a:xfrm>
            <a:off x="7952623" y="3933345"/>
            <a:ext cx="5584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g1233df6ae8c_0_0"/>
          <p:cNvSpPr txBox="1"/>
          <p:nvPr/>
        </p:nvSpPr>
        <p:spPr>
          <a:xfrm>
            <a:off x="9976906" y="3933345"/>
            <a:ext cx="5850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g1233df6ae8c_0_0"/>
          <p:cNvSpPr txBox="1"/>
          <p:nvPr/>
        </p:nvSpPr>
        <p:spPr>
          <a:xfrm>
            <a:off x="8621772" y="3933345"/>
            <a:ext cx="5607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g1233df6ae8c_0_0"/>
          <p:cNvSpPr txBox="1"/>
          <p:nvPr/>
        </p:nvSpPr>
        <p:spPr>
          <a:xfrm>
            <a:off x="9293327" y="3933345"/>
            <a:ext cx="5728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g1233df6ae8c_0_0"/>
          <p:cNvSpPr txBox="1"/>
          <p:nvPr/>
        </p:nvSpPr>
        <p:spPr>
          <a:xfrm>
            <a:off x="7413316" y="3933345"/>
            <a:ext cx="4284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g1233df6ae8c_0_0"/>
          <p:cNvSpPr txBox="1"/>
          <p:nvPr/>
        </p:nvSpPr>
        <p:spPr>
          <a:xfrm>
            <a:off x="5611033" y="3933344"/>
            <a:ext cx="7095318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à / H / ố / m / s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121;g1233df6ae8c_0_0"/>
          <p:cNvSpPr txBox="1"/>
          <p:nvPr/>
        </p:nvSpPr>
        <p:spPr>
          <a:xfrm>
            <a:off x="5591983" y="5362623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Hàm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2570"/>
          <a:stretch/>
        </p:blipFill>
        <p:spPr bwMode="auto">
          <a:xfrm>
            <a:off x="6381750" y="8077201"/>
            <a:ext cx="5486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233df6ae8c_0_0"/>
          <p:cNvGrpSpPr/>
          <p:nvPr/>
        </p:nvGrpSpPr>
        <p:grpSpPr>
          <a:xfrm>
            <a:off x="5434525" y="3656367"/>
            <a:ext cx="7408934" cy="3260118"/>
            <a:chOff x="3986643" y="2499477"/>
            <a:chExt cx="4459800" cy="1713300"/>
          </a:xfrm>
        </p:grpSpPr>
        <p:sp>
          <p:nvSpPr>
            <p:cNvPr id="107" name="Google Shape;107;g1233df6ae8c_0_0"/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g1233df6ae8c_0_0"/>
            <p:cNvCxnSpPr/>
            <p:nvPr/>
          </p:nvCxnSpPr>
          <p:spPr>
            <a:xfrm>
              <a:off x="4559388" y="3307323"/>
              <a:ext cx="3323371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g1233df6ae8c_0_0"/>
          <p:cNvSpPr/>
          <p:nvPr/>
        </p:nvSpPr>
        <p:spPr>
          <a:xfrm>
            <a:off x="7160510" y="1342519"/>
            <a:ext cx="3975764" cy="1286382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233df6ae8c_0_0"/>
          <p:cNvSpPr/>
          <p:nvPr/>
        </p:nvSpPr>
        <p:spPr>
          <a:xfrm>
            <a:off x="7327444" y="1502384"/>
            <a:ext cx="3633112" cy="93601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2</a:t>
            </a:r>
            <a:endParaRPr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4" name="Google Shape;114;g1233df6ae8c_0_0">
            <a:hlinkClick r:id="rId3" action="ppaction://hlinksldjump"/>
          </p:cNvPr>
          <p:cNvSpPr/>
          <p:nvPr/>
        </p:nvSpPr>
        <p:spPr>
          <a:xfrm>
            <a:off x="4191000" y="7567871"/>
            <a:ext cx="1994400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5" name="Google Shape;115;g1233df6ae8c_0_0">
            <a:hlinkClick r:id="" action="ppaction://noaction"/>
          </p:cNvPr>
          <p:cNvSpPr/>
          <p:nvPr/>
        </p:nvSpPr>
        <p:spPr>
          <a:xfrm>
            <a:off x="12500040" y="7567871"/>
            <a:ext cx="2561712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6" name="Google Shape;116;g1233df6ae8c_0_0"/>
          <p:cNvSpPr txBox="1"/>
          <p:nvPr/>
        </p:nvSpPr>
        <p:spPr>
          <a:xfrm>
            <a:off x="7952623" y="3933345"/>
            <a:ext cx="5584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g1233df6ae8c_0_0"/>
          <p:cNvSpPr txBox="1"/>
          <p:nvPr/>
        </p:nvSpPr>
        <p:spPr>
          <a:xfrm>
            <a:off x="9976906" y="3933345"/>
            <a:ext cx="5850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g1233df6ae8c_0_0"/>
          <p:cNvSpPr txBox="1"/>
          <p:nvPr/>
        </p:nvSpPr>
        <p:spPr>
          <a:xfrm>
            <a:off x="8621772" y="3933345"/>
            <a:ext cx="5607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g1233df6ae8c_0_0"/>
          <p:cNvSpPr txBox="1"/>
          <p:nvPr/>
        </p:nvSpPr>
        <p:spPr>
          <a:xfrm>
            <a:off x="9293327" y="3933345"/>
            <a:ext cx="5728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g1233df6ae8c_0_0"/>
          <p:cNvSpPr txBox="1"/>
          <p:nvPr/>
        </p:nvSpPr>
        <p:spPr>
          <a:xfrm>
            <a:off x="7413316" y="3933345"/>
            <a:ext cx="4284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g1233df6ae8c_0_0"/>
          <p:cNvSpPr txBox="1"/>
          <p:nvPr/>
        </p:nvSpPr>
        <p:spPr>
          <a:xfrm>
            <a:off x="5611033" y="3933345"/>
            <a:ext cx="7095318" cy="11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pt-B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/ n / ế / s / B / ố </a:t>
            </a:r>
            <a:endParaRPr lang="pt-BR" sz="54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121;g1233df6ae8c_0_0"/>
          <p:cNvSpPr txBox="1"/>
          <p:nvPr/>
        </p:nvSpPr>
        <p:spPr>
          <a:xfrm>
            <a:off x="5591983" y="5362623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2570"/>
          <a:stretch/>
        </p:blipFill>
        <p:spPr bwMode="auto">
          <a:xfrm>
            <a:off x="6381750" y="8077201"/>
            <a:ext cx="5486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233df6ae8c_0_0"/>
          <p:cNvGrpSpPr/>
          <p:nvPr/>
        </p:nvGrpSpPr>
        <p:grpSpPr>
          <a:xfrm>
            <a:off x="5434525" y="3656367"/>
            <a:ext cx="7408934" cy="3260118"/>
            <a:chOff x="3986643" y="2499477"/>
            <a:chExt cx="4459800" cy="1713300"/>
          </a:xfrm>
        </p:grpSpPr>
        <p:sp>
          <p:nvSpPr>
            <p:cNvPr id="107" name="Google Shape;107;g1233df6ae8c_0_0"/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g1233df6ae8c_0_0"/>
            <p:cNvCxnSpPr/>
            <p:nvPr/>
          </p:nvCxnSpPr>
          <p:spPr>
            <a:xfrm>
              <a:off x="4559388" y="3307323"/>
              <a:ext cx="3323371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g1233df6ae8c_0_0"/>
          <p:cNvSpPr/>
          <p:nvPr/>
        </p:nvSpPr>
        <p:spPr>
          <a:xfrm>
            <a:off x="7160510" y="1342519"/>
            <a:ext cx="3975764" cy="1286382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233df6ae8c_0_0"/>
          <p:cNvSpPr/>
          <p:nvPr/>
        </p:nvSpPr>
        <p:spPr>
          <a:xfrm>
            <a:off x="7327444" y="1502384"/>
            <a:ext cx="3633112" cy="93601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3</a:t>
            </a:r>
            <a:endParaRPr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4" name="Google Shape;114;g1233df6ae8c_0_0">
            <a:hlinkClick r:id="rId3" action="ppaction://hlinksldjump"/>
          </p:cNvPr>
          <p:cNvSpPr/>
          <p:nvPr/>
        </p:nvSpPr>
        <p:spPr>
          <a:xfrm>
            <a:off x="4191000" y="7567871"/>
            <a:ext cx="1994400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5" name="Google Shape;115;g1233df6ae8c_0_0">
            <a:hlinkClick r:id="" action="ppaction://noaction"/>
          </p:cNvPr>
          <p:cNvSpPr/>
          <p:nvPr/>
        </p:nvSpPr>
        <p:spPr>
          <a:xfrm>
            <a:off x="12500040" y="7567871"/>
            <a:ext cx="2561712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6" name="Google Shape;116;g1233df6ae8c_0_0"/>
          <p:cNvSpPr txBox="1"/>
          <p:nvPr/>
        </p:nvSpPr>
        <p:spPr>
          <a:xfrm>
            <a:off x="7952623" y="3933345"/>
            <a:ext cx="5584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g1233df6ae8c_0_0"/>
          <p:cNvSpPr txBox="1"/>
          <p:nvPr/>
        </p:nvSpPr>
        <p:spPr>
          <a:xfrm>
            <a:off x="9976906" y="3933345"/>
            <a:ext cx="5850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g1233df6ae8c_0_0"/>
          <p:cNvSpPr txBox="1"/>
          <p:nvPr/>
        </p:nvSpPr>
        <p:spPr>
          <a:xfrm>
            <a:off x="8621772" y="3933345"/>
            <a:ext cx="5607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g1233df6ae8c_0_0"/>
          <p:cNvSpPr txBox="1"/>
          <p:nvPr/>
        </p:nvSpPr>
        <p:spPr>
          <a:xfrm>
            <a:off x="9293327" y="3933345"/>
            <a:ext cx="5728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g1233df6ae8c_0_0"/>
          <p:cNvSpPr txBox="1"/>
          <p:nvPr/>
        </p:nvSpPr>
        <p:spPr>
          <a:xfrm>
            <a:off x="7413316" y="3933345"/>
            <a:ext cx="4284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g1233df6ae8c_0_0"/>
          <p:cNvSpPr txBox="1"/>
          <p:nvPr/>
        </p:nvSpPr>
        <p:spPr>
          <a:xfrm>
            <a:off x="5611033" y="3933345"/>
            <a:ext cx="7095318" cy="11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pt-B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 / b / ồ / i / n / ế / g / n </a:t>
            </a:r>
            <a:endParaRPr lang="pt-BR" sz="5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121;g1233df6ae8c_0_0"/>
          <p:cNvSpPr txBox="1"/>
          <p:nvPr/>
        </p:nvSpPr>
        <p:spPr>
          <a:xfrm>
            <a:off x="5591983" y="5362623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2570"/>
          <a:stretch/>
        </p:blipFill>
        <p:spPr bwMode="auto">
          <a:xfrm>
            <a:off x="6381750" y="8077201"/>
            <a:ext cx="5486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233df6ae8c_0_0"/>
          <p:cNvGrpSpPr/>
          <p:nvPr/>
        </p:nvGrpSpPr>
        <p:grpSpPr>
          <a:xfrm>
            <a:off x="4958275" y="3656367"/>
            <a:ext cx="8346374" cy="3260118"/>
            <a:chOff x="3986643" y="2499477"/>
            <a:chExt cx="4459800" cy="1713300"/>
          </a:xfrm>
        </p:grpSpPr>
        <p:sp>
          <p:nvSpPr>
            <p:cNvPr id="107" name="Google Shape;107;g1233df6ae8c_0_0"/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g1233df6ae8c_0_0"/>
            <p:cNvCxnSpPr/>
            <p:nvPr/>
          </p:nvCxnSpPr>
          <p:spPr>
            <a:xfrm>
              <a:off x="4559388" y="3307323"/>
              <a:ext cx="3323371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g1233df6ae8c_0_0"/>
          <p:cNvSpPr/>
          <p:nvPr/>
        </p:nvSpPr>
        <p:spPr>
          <a:xfrm>
            <a:off x="7160510" y="1342519"/>
            <a:ext cx="3975764" cy="1286382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233df6ae8c_0_0"/>
          <p:cNvSpPr/>
          <p:nvPr/>
        </p:nvSpPr>
        <p:spPr>
          <a:xfrm>
            <a:off x="7327444" y="1502384"/>
            <a:ext cx="3633112" cy="93601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4</a:t>
            </a:r>
            <a:endParaRPr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4" name="Google Shape;114;g1233df6ae8c_0_0">
            <a:hlinkClick r:id="rId3" action="ppaction://hlinksldjump"/>
          </p:cNvPr>
          <p:cNvSpPr/>
          <p:nvPr/>
        </p:nvSpPr>
        <p:spPr>
          <a:xfrm>
            <a:off x="4191000" y="7567871"/>
            <a:ext cx="1994400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5" name="Google Shape;115;g1233df6ae8c_0_0">
            <a:hlinkClick r:id="" action="ppaction://noaction"/>
          </p:cNvPr>
          <p:cNvSpPr/>
          <p:nvPr/>
        </p:nvSpPr>
        <p:spPr>
          <a:xfrm>
            <a:off x="12500040" y="7567871"/>
            <a:ext cx="2561712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6" name="Google Shape;116;g1233df6ae8c_0_0"/>
          <p:cNvSpPr txBox="1"/>
          <p:nvPr/>
        </p:nvSpPr>
        <p:spPr>
          <a:xfrm>
            <a:off x="7952623" y="3933345"/>
            <a:ext cx="5584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g1233df6ae8c_0_0"/>
          <p:cNvSpPr txBox="1"/>
          <p:nvPr/>
        </p:nvSpPr>
        <p:spPr>
          <a:xfrm>
            <a:off x="9976906" y="3933345"/>
            <a:ext cx="5850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g1233df6ae8c_0_0"/>
          <p:cNvSpPr txBox="1"/>
          <p:nvPr/>
        </p:nvSpPr>
        <p:spPr>
          <a:xfrm>
            <a:off x="8621772" y="3933345"/>
            <a:ext cx="5607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g1233df6ae8c_0_0"/>
          <p:cNvSpPr txBox="1"/>
          <p:nvPr/>
        </p:nvSpPr>
        <p:spPr>
          <a:xfrm>
            <a:off x="9293327" y="3933345"/>
            <a:ext cx="5728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g1233df6ae8c_0_0"/>
          <p:cNvSpPr txBox="1"/>
          <p:nvPr/>
        </p:nvSpPr>
        <p:spPr>
          <a:xfrm>
            <a:off x="7413316" y="3933345"/>
            <a:ext cx="4284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g1233df6ae8c_0_0"/>
          <p:cNvSpPr txBox="1"/>
          <p:nvPr/>
        </p:nvSpPr>
        <p:spPr>
          <a:xfrm>
            <a:off x="5188201" y="3933345"/>
            <a:ext cx="8116446" cy="11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pt-B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/ế /n /N /h /g /ị /h /c /i</a:t>
            </a:r>
            <a:endParaRPr lang="pt-BR" sz="5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121;g1233df6ae8c_0_0"/>
          <p:cNvSpPr txBox="1"/>
          <p:nvPr/>
        </p:nvSpPr>
        <p:spPr>
          <a:xfrm>
            <a:off x="5591983" y="5362623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Nghịch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2570"/>
          <a:stretch/>
        </p:blipFill>
        <p:spPr bwMode="auto">
          <a:xfrm>
            <a:off x="6381750" y="8077201"/>
            <a:ext cx="5486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2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233df6ae8c_0_0"/>
          <p:cNvGrpSpPr/>
          <p:nvPr/>
        </p:nvGrpSpPr>
        <p:grpSpPr>
          <a:xfrm>
            <a:off x="4958275" y="3656367"/>
            <a:ext cx="8346374" cy="3260118"/>
            <a:chOff x="3986643" y="2499477"/>
            <a:chExt cx="4459800" cy="1713300"/>
          </a:xfrm>
        </p:grpSpPr>
        <p:sp>
          <p:nvSpPr>
            <p:cNvPr id="107" name="Google Shape;107;g1233df6ae8c_0_0"/>
            <p:cNvSpPr/>
            <p:nvPr/>
          </p:nvSpPr>
          <p:spPr>
            <a:xfrm>
              <a:off x="3986643" y="2499477"/>
              <a:ext cx="4459800" cy="1713300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g1233df6ae8c_0_0"/>
            <p:cNvCxnSpPr/>
            <p:nvPr/>
          </p:nvCxnSpPr>
          <p:spPr>
            <a:xfrm>
              <a:off x="4559388" y="3307323"/>
              <a:ext cx="3323371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9" name="Google Shape;109;g1233df6ae8c_0_0"/>
          <p:cNvSpPr/>
          <p:nvPr/>
        </p:nvSpPr>
        <p:spPr>
          <a:xfrm>
            <a:off x="7160510" y="1342519"/>
            <a:ext cx="3975764" cy="1286382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233df6ae8c_0_0"/>
          <p:cNvSpPr/>
          <p:nvPr/>
        </p:nvSpPr>
        <p:spPr>
          <a:xfrm>
            <a:off x="7327444" y="1502384"/>
            <a:ext cx="3633112" cy="93601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</a:t>
            </a:r>
            <a:r>
              <a:rPr lang="en-US" sz="4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endParaRPr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4" name="Google Shape;114;g1233df6ae8c_0_0">
            <a:hlinkClick r:id="rId3" action="ppaction://hlinksldjump"/>
          </p:cNvPr>
          <p:cNvSpPr/>
          <p:nvPr/>
        </p:nvSpPr>
        <p:spPr>
          <a:xfrm>
            <a:off x="4191000" y="7567871"/>
            <a:ext cx="1994400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5" name="Google Shape;115;g1233df6ae8c_0_0">
            <a:hlinkClick r:id="" action="ppaction://noaction"/>
          </p:cNvPr>
          <p:cNvSpPr/>
          <p:nvPr/>
        </p:nvSpPr>
        <p:spPr>
          <a:xfrm>
            <a:off x="12500040" y="7567871"/>
            <a:ext cx="2561712" cy="702450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sz="3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6" name="Google Shape;116;g1233df6ae8c_0_0"/>
          <p:cNvSpPr txBox="1"/>
          <p:nvPr/>
        </p:nvSpPr>
        <p:spPr>
          <a:xfrm>
            <a:off x="7952623" y="3933345"/>
            <a:ext cx="5584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g1233df6ae8c_0_0"/>
          <p:cNvSpPr txBox="1"/>
          <p:nvPr/>
        </p:nvSpPr>
        <p:spPr>
          <a:xfrm>
            <a:off x="9976906" y="3933345"/>
            <a:ext cx="5850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g1233df6ae8c_0_0"/>
          <p:cNvSpPr txBox="1"/>
          <p:nvPr/>
        </p:nvSpPr>
        <p:spPr>
          <a:xfrm>
            <a:off x="8621772" y="3933345"/>
            <a:ext cx="5607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g1233df6ae8c_0_0"/>
          <p:cNvSpPr txBox="1"/>
          <p:nvPr/>
        </p:nvSpPr>
        <p:spPr>
          <a:xfrm>
            <a:off x="9293327" y="3933345"/>
            <a:ext cx="5728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g1233df6ae8c_0_0"/>
          <p:cNvSpPr txBox="1"/>
          <p:nvPr/>
        </p:nvSpPr>
        <p:spPr>
          <a:xfrm>
            <a:off x="7413316" y="3933345"/>
            <a:ext cx="4284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g1233df6ae8c_0_0"/>
          <p:cNvSpPr txBox="1"/>
          <p:nvPr/>
        </p:nvSpPr>
        <p:spPr>
          <a:xfrm>
            <a:off x="5188201" y="3933345"/>
            <a:ext cx="8116446" cy="110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pt-B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ồ /ị /Đ /t </a:t>
            </a:r>
            <a:r>
              <a:rPr lang="pt-B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pt-BR" sz="5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121;g1233df6ae8c_0_0"/>
          <p:cNvSpPr txBox="1"/>
          <p:nvPr/>
        </p:nvSpPr>
        <p:spPr>
          <a:xfrm>
            <a:off x="5591983" y="5362623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thị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2570"/>
          <a:stretch/>
        </p:blipFill>
        <p:spPr bwMode="auto">
          <a:xfrm>
            <a:off x="6381750" y="8077201"/>
            <a:ext cx="5486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33df6ae8c_0_0"/>
          <p:cNvSpPr/>
          <p:nvPr/>
        </p:nvSpPr>
        <p:spPr>
          <a:xfrm>
            <a:off x="4384078" y="3457094"/>
            <a:ext cx="9513696" cy="5801960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233df6ae8c_0_0"/>
          <p:cNvSpPr/>
          <p:nvPr/>
        </p:nvSpPr>
        <p:spPr>
          <a:xfrm>
            <a:off x="6523852" y="1342518"/>
            <a:ext cx="5241040" cy="1876932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233df6ae8c_0_0"/>
          <p:cNvSpPr/>
          <p:nvPr/>
        </p:nvSpPr>
        <p:spPr>
          <a:xfrm>
            <a:off x="6705602" y="1502384"/>
            <a:ext cx="4857748" cy="150751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 TỪ KHÓA</a:t>
            </a:r>
            <a:endParaRPr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6" name="Google Shape;116;g1233df6ae8c_0_0"/>
          <p:cNvSpPr txBox="1"/>
          <p:nvPr/>
        </p:nvSpPr>
        <p:spPr>
          <a:xfrm>
            <a:off x="7952623" y="3933345"/>
            <a:ext cx="5584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g1233df6ae8c_0_0"/>
          <p:cNvSpPr txBox="1"/>
          <p:nvPr/>
        </p:nvSpPr>
        <p:spPr>
          <a:xfrm>
            <a:off x="9976906" y="3933345"/>
            <a:ext cx="5850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g1233df6ae8c_0_0"/>
          <p:cNvSpPr txBox="1"/>
          <p:nvPr/>
        </p:nvSpPr>
        <p:spPr>
          <a:xfrm>
            <a:off x="8621772" y="3933345"/>
            <a:ext cx="5607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g1233df6ae8c_0_0"/>
          <p:cNvSpPr txBox="1"/>
          <p:nvPr/>
        </p:nvSpPr>
        <p:spPr>
          <a:xfrm>
            <a:off x="9293327" y="3933345"/>
            <a:ext cx="57285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g1233df6ae8c_0_0"/>
          <p:cNvSpPr txBox="1"/>
          <p:nvPr/>
        </p:nvSpPr>
        <p:spPr>
          <a:xfrm>
            <a:off x="7413316" y="3933345"/>
            <a:ext cx="428400" cy="47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endParaRPr sz="2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2570"/>
          <a:stretch/>
        </p:blipFill>
        <p:spPr bwMode="auto">
          <a:xfrm>
            <a:off x="6381750" y="8077201"/>
            <a:ext cx="5486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21;g1233df6ae8c_0_0"/>
          <p:cNvSpPr txBox="1"/>
          <p:nvPr/>
        </p:nvSpPr>
        <p:spPr>
          <a:xfrm>
            <a:off x="5596715" y="3448369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Hàm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" name="Google Shape;121;g1233df6ae8c_0_0"/>
          <p:cNvSpPr txBox="1"/>
          <p:nvPr/>
        </p:nvSpPr>
        <p:spPr>
          <a:xfrm>
            <a:off x="5572933" y="4460923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Google Shape;121;g1233df6ae8c_0_0"/>
          <p:cNvSpPr txBox="1"/>
          <p:nvPr/>
        </p:nvSpPr>
        <p:spPr>
          <a:xfrm>
            <a:off x="5596343" y="6477277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Nghịch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" name="Google Shape;121;g1233df6ae8c_0_0"/>
          <p:cNvSpPr txBox="1"/>
          <p:nvPr/>
        </p:nvSpPr>
        <p:spPr>
          <a:xfrm>
            <a:off x="5574217" y="5494473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biến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Google Shape;121;g1233df6ae8c_0_0"/>
          <p:cNvSpPr txBox="1"/>
          <p:nvPr/>
        </p:nvSpPr>
        <p:spPr>
          <a:xfrm>
            <a:off x="5596715" y="7488375"/>
            <a:ext cx="7095318" cy="1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</a:t>
            </a:r>
            <a:r>
              <a:rPr lang="en-US" sz="5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5800" b="1" i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thị</a:t>
            </a:r>
            <a:endParaRPr sz="5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8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51;p44"/>
          <p:cNvGrpSpPr/>
          <p:nvPr/>
        </p:nvGrpSpPr>
        <p:grpSpPr>
          <a:xfrm rot="-513818">
            <a:off x="14349653" y="5588007"/>
            <a:ext cx="1807282" cy="1358001"/>
            <a:chOff x="1383588" y="3106525"/>
            <a:chExt cx="1094937" cy="1096988"/>
          </a:xfrm>
        </p:grpSpPr>
        <p:grpSp>
          <p:nvGrpSpPr>
            <p:cNvPr id="5" name="Google Shape;1452;p44"/>
            <p:cNvGrpSpPr/>
            <p:nvPr/>
          </p:nvGrpSpPr>
          <p:grpSpPr>
            <a:xfrm>
              <a:off x="1383588" y="3111816"/>
              <a:ext cx="1091418" cy="1091696"/>
              <a:chOff x="6371200" y="234558"/>
              <a:chExt cx="1535694" cy="1536086"/>
            </a:xfrm>
          </p:grpSpPr>
          <p:sp>
            <p:nvSpPr>
              <p:cNvPr id="7" name="Google Shape;1453;p44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1454;p44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" name="Google Shape;1455;p44"/>
            <p:cNvSpPr/>
            <p:nvPr/>
          </p:nvSpPr>
          <p:spPr>
            <a:xfrm>
              <a:off x="1384425" y="3106525"/>
              <a:ext cx="1094100" cy="14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55" y="5523724"/>
            <a:ext cx="5182634" cy="388697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864333" y="1347082"/>
            <a:ext cx="11619710" cy="7225418"/>
          </a:xfrm>
          <a:prstGeom prst="wedgeEllipseCallout">
            <a:avLst>
              <a:gd name="adj1" fmla="val -56951"/>
              <a:gd name="adj2" fmla="val 35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1" name="Google Shape;1458;p44"/>
          <p:cNvGrpSpPr/>
          <p:nvPr/>
        </p:nvGrpSpPr>
        <p:grpSpPr>
          <a:xfrm rot="-513842">
            <a:off x="14645954" y="5905043"/>
            <a:ext cx="1210200" cy="905628"/>
            <a:chOff x="1745217" y="1515471"/>
            <a:chExt cx="343269" cy="342505"/>
          </a:xfrm>
        </p:grpSpPr>
        <p:sp>
          <p:nvSpPr>
            <p:cNvPr id="12" name="Google Shape;1459;p44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460;p44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61;p44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462;p44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114800" y="3086100"/>
            <a:ext cx="11321218" cy="3442699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Em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hãy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n</a:t>
            </a:r>
            <a:r>
              <a:rPr lang="vi-VN" sz="7100" dirty="0">
                <a:latin typeface="Cambria Math" pitchFamily="18" charset="0"/>
                <a:ea typeface="Cambria Math" pitchFamily="18" charset="0"/>
              </a:rPr>
              <a:t>hắc lại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khái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niệm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của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hàm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số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đã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được</a:t>
            </a:r>
            <a:r>
              <a:rPr lang="en-US" sz="71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7100" dirty="0" err="1">
                <a:latin typeface="Cambria Math" pitchFamily="18" charset="0"/>
                <a:ea typeface="Cambria Math" pitchFamily="18" charset="0"/>
              </a:rPr>
              <a:t>học</a:t>
            </a:r>
            <a:endParaRPr lang="vi-VN" sz="71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46" y="292588"/>
            <a:ext cx="2336312" cy="23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791</Words>
  <Application>Microsoft Office PowerPoint</Application>
  <PresentationFormat>Custom</PresentationFormat>
  <Paragraphs>169</Paragraphs>
  <Slides>17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§1. NHẮC LẠI VÀ BỔ  SUNG CÁC KHÁI NIỆM VỀ HÀM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2023-10-25T12:42:52Z</dcterms:created>
  <dcterms:modified xsi:type="dcterms:W3CDTF">2023-10-26T08:50:39Z</dcterms:modified>
</cp:coreProperties>
</file>