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24" r:id="rId2"/>
    <p:sldMasterId id="2147484438" r:id="rId3"/>
    <p:sldMasterId id="2147484451" r:id="rId4"/>
    <p:sldMasterId id="2147484463" r:id="rId5"/>
    <p:sldMasterId id="2147484468" r:id="rId6"/>
  </p:sldMasterIdLst>
  <p:notesMasterIdLst>
    <p:notesMasterId r:id="rId19"/>
  </p:notesMasterIdLst>
  <p:sldIdLst>
    <p:sldId id="349" r:id="rId7"/>
    <p:sldId id="350" r:id="rId8"/>
    <p:sldId id="351" r:id="rId9"/>
    <p:sldId id="345" r:id="rId10"/>
    <p:sldId id="346" r:id="rId11"/>
    <p:sldId id="352" r:id="rId12"/>
    <p:sldId id="347" r:id="rId13"/>
    <p:sldId id="353" r:id="rId14"/>
    <p:sldId id="356" r:id="rId15"/>
    <p:sldId id="357" r:id="rId16"/>
    <p:sldId id="354" r:id="rId17"/>
    <p:sldId id="343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B1ED"/>
    <a:srgbClr val="FF0000"/>
    <a:srgbClr val="6666FF"/>
    <a:srgbClr val="CCFFCC"/>
    <a:srgbClr val="0033CC"/>
    <a:srgbClr val="FF7C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>
      <p:cViewPr varScale="1">
        <p:scale>
          <a:sx n="81" d="100"/>
          <a:sy n="81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4ECF00-5EEB-4BDD-A4B3-AEF6544AB2FC}" type="datetimeFigureOut">
              <a:rPr lang="en-US"/>
              <a:pPr>
                <a:defRPr/>
              </a:pPr>
              <a:t>31-Oct-23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D6F2CBB-59BD-45CE-B205-8A6BF6B3D4D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2397D-10F2-4AFC-A506-3175BC69A2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03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A3554-0430-45DB-BDFE-3C446509E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49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53E30-FB0B-4E1C-83B1-2A96F88767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999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31014-02F2-47E3-9121-37E6DC8A8A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540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E271A-3B92-4F2F-9A60-E856BF71FC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253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628DA-C17A-48DF-A1A3-731F9C9754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576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7D331-67E1-4DBE-B2A7-F2CE4751F8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515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9AE91-8159-42E2-947B-474664D7E6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58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6D144-8FB7-4007-9137-C61F89E8611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2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68335-EEF4-4F5F-8E55-15E3DAB38D3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18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53A2E-5B7C-48F4-81FD-C3E110BD8B3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3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BE01E6-08B8-480F-8F2D-A958C331471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75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E6603-D60A-4E3D-8B01-27C1A39D6EE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1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DA819-4CC7-4751-8069-66D7B147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631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634D6-9258-4373-9426-4D90AC24E81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77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8A5AE-DC1F-4370-BF2C-579F9188E0DB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8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E6C2F-E4B7-43F7-BB73-346B2AC5FF6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692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26C06-5651-4C21-844A-DED0C5815F3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90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E75CD-6F73-481A-B926-AD427A1C144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91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C81C2-8354-48FB-8805-A76EF2933A4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17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17255-153C-4902-AC03-CA58240A5FB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77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DAB48-3E87-47A7-91EB-B50A01D5388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919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BBB13-10CE-4FC8-AE87-B49FDACAB2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75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78A75-22A1-4041-BBD1-A3AA0CC214C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41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BC561-6D81-49C0-A0BC-05FD558875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0672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E29D7-D835-4331-91F6-C69776118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45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41B35-68D4-489C-B7E1-EFA4B3A846E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57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D67193-C2E2-4858-82C9-8B8500B3725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990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69410-345A-4756-B389-AB091670B4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51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D44F5-71E6-4A17-AB89-2AA3EC2E40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427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E530D-970A-4DDE-B88D-588A6992E6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88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DD85A-C14E-4B0D-9D72-1C377BA4221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9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93667-4036-4F92-8FBC-AA045F8C02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48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9C606-A7F6-4811-ABFC-9BA8F5F14B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04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4AC56-26AB-4E83-91F9-DE98049A448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62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42D2B-8067-4C8F-93C9-C3CFE02416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2602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F7E73-0ED6-45B5-9C15-5E728B60E6F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857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9BB96-A704-45EB-A585-073E7503BED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38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F0410-928A-4761-B04B-8CDAB8E4DD2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90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024B6-F672-4A61-91C1-DBBF8BD54B9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46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7F110-2316-4664-ACBD-B6E29C7A57D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85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2259-1A0A-4E08-9525-B06CC3164E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97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A8A85-5B6A-4A07-A9F8-BFC9C1D9EA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75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CE3D4-F557-4991-9460-A3F4F2F9CF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80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A2FF8-D872-405E-B3EE-ADD69BDA2D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7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7242-05E4-4733-A0D0-827D8982F2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37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A9D11-227D-408D-B0AB-7C277AC79E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1740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E4385B-5085-4446-8386-C0F89B7E947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86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31-Oct-23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31-Oct-23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6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31-Oct-23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31-Oct-23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83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97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242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53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02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413D2-76B1-4B59-9C47-EBAC918EDD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8517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934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0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269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954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4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DF4EA-4DF5-4BC0-B917-B8E727DBF4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731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0C674-874E-4607-8686-25BDFC99E5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809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BACF2-4953-4013-8613-C58EE5EDC4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515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F8E4C195-8AE4-40AC-A1E4-0FF5F25293F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224729-7F89-4AD1-A867-0CF9CB19CD0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32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C9287-3D2A-4C31-8A70-3EF22AB5F8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7635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3A48B-B696-4DCB-BD1E-08877C4341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6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31-Oct-23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8" descr="QQ截图20190104102515">
            <a:extLst>
              <a:ext uri="{FF2B5EF4-FFF2-40B4-BE49-F238E27FC236}">
                <a16:creationId xmlns:a16="http://schemas.microsoft.com/office/drawing/2014/main" id="{9285D375-0242-4292-ACE5-74A7E3DD34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794"/>
          <a:stretch>
            <a:fillRect/>
          </a:stretch>
        </p:blipFill>
        <p:spPr>
          <a:xfrm>
            <a:off x="635" y="5715"/>
            <a:ext cx="12190731" cy="6847205"/>
          </a:xfrm>
          <a:prstGeom prst="rect">
            <a:avLst/>
          </a:prstGeom>
        </p:spPr>
      </p:pic>
      <p:grpSp>
        <p:nvGrpSpPr>
          <p:cNvPr id="8" name="组合 12">
            <a:extLst>
              <a:ext uri="{FF2B5EF4-FFF2-40B4-BE49-F238E27FC236}">
                <a16:creationId xmlns:a16="http://schemas.microsoft.com/office/drawing/2014/main" id="{7E4FBF28-A588-4741-B1A8-F0CB8EB8597A}"/>
              </a:ext>
            </a:extLst>
          </p:cNvPr>
          <p:cNvGrpSpPr/>
          <p:nvPr userDrawn="1"/>
        </p:nvGrpSpPr>
        <p:grpSpPr>
          <a:xfrm>
            <a:off x="217806" y="237490"/>
            <a:ext cx="11756390" cy="6449060"/>
            <a:chOff x="343" y="374"/>
            <a:chExt cx="18514" cy="10156"/>
          </a:xfrm>
        </p:grpSpPr>
        <p:sp>
          <p:nvSpPr>
            <p:cNvPr id="9" name="矩形 7">
              <a:extLst>
                <a:ext uri="{FF2B5EF4-FFF2-40B4-BE49-F238E27FC236}">
                  <a16:creationId xmlns:a16="http://schemas.microsoft.com/office/drawing/2014/main" id="{2571EC82-CA62-43E5-885A-C0F75EB37708}"/>
                </a:ext>
              </a:extLst>
            </p:cNvPr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2BCED53-2D3E-4213-9E77-167B56045757}"/>
                </a:ext>
              </a:extLst>
            </p:cNvPr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0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</p:sldLayoutIdLst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42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53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6.wmf"/><Relationship Id="rId3" Type="http://schemas.openxmlformats.org/officeDocument/2006/relationships/image" Target="../media/image59.w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3.bin"/><Relationship Id="rId2" Type="http://schemas.openxmlformats.org/officeDocument/2006/relationships/oleObject" Target="../embeddings/oleObject45.bin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60.wmf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26" Type="http://schemas.openxmlformats.org/officeDocument/2006/relationships/image" Target="../media/image23.png"/><Relationship Id="rId3" Type="http://schemas.openxmlformats.org/officeDocument/2006/relationships/image" Target="../media/image8.wmf"/><Relationship Id="rId21" Type="http://schemas.openxmlformats.org/officeDocument/2006/relationships/image" Target="../media/image18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wmf"/><Relationship Id="rId25" Type="http://schemas.openxmlformats.org/officeDocument/2006/relationships/image" Target="../media/image22.png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24" Type="http://schemas.openxmlformats.org/officeDocument/2006/relationships/image" Target="../media/image21.png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4.png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16.wmf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18.wm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oleObject" Target="../embeddings/oleObject9.bin"/><Relationship Id="rId16" Type="http://schemas.openxmlformats.org/officeDocument/2006/relationships/image" Target="../media/image37.png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15" Type="http://schemas.openxmlformats.org/officeDocument/2006/relationships/image" Target="../media/image36.png"/><Relationship Id="rId23" Type="http://schemas.openxmlformats.org/officeDocument/2006/relationships/image" Target="../media/image39.png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5.png"/><Relationship Id="rId22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22.wmf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32.wmf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41.bin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0.wmf"/><Relationship Id="rId31" Type="http://schemas.openxmlformats.org/officeDocument/2006/relationships/image" Target="../media/image4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813" y="5762359"/>
            <a:ext cx="2923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016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Đại số 9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743200" y="2743200"/>
            <a:ext cx="6934200" cy="22054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</a:t>
            </a:r>
            <a:r>
              <a:rPr kumimoji="0" lang="en-US" sz="3600" b="1" i="0" u="none" strike="noStrike" kern="10" cap="none" spc="0" normalizeH="0" baseline="0" noProof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vi-VN" sz="3600" b="1" i="0" u="none" strike="noStrike" kern="10" cap="none" spc="0" normalizeH="0" baseline="0" noProof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0" cap="none" spc="0" normalizeH="0" baseline="0" noProof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b="1" i="0" u="none" strike="noStrike" kern="10" cap="none" spc="0" normalizeH="0" noProof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GỌN </a:t>
            </a:r>
            <a:r>
              <a:rPr kumimoji="0" lang="en-US" sz="3600" b="1" i="0" u="none" strike="noStrike" kern="10" cap="none" spc="0" normalizeH="0" baseline="0" noProof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 THỨC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 CĂN BẬC HAI</a:t>
            </a:r>
          </a:p>
        </p:txBody>
      </p:sp>
    </p:spTree>
    <p:extLst>
      <p:ext uri="{BB962C8B-B14F-4D97-AF65-F5344CB8AC3E}">
        <p14:creationId xmlns:p14="http://schemas.microsoft.com/office/powerpoint/2010/main" val="179538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352425"/>
            <a:ext cx="1510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58</a:t>
            </a:r>
            <a:r>
              <a:rPr lang="en-US" altLang="vi-VN" b="1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37200"/>
            <a:ext cx="3699271" cy="138911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015849"/>
              </p:ext>
            </p:extLst>
          </p:nvPr>
        </p:nvGraphicFramePr>
        <p:xfrm>
          <a:off x="4191000" y="1022977"/>
          <a:ext cx="3686504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280" imgH="444240" progId="Equation.DSMT4">
                  <p:embed/>
                </p:oleObj>
              </mc:Choice>
              <mc:Fallback>
                <p:oleObj name="Equation" r:id="rId3" imgW="1295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1022977"/>
                        <a:ext cx="3686504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11089"/>
            <a:ext cx="5796951" cy="9144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797320"/>
              </p:ext>
            </p:extLst>
          </p:nvPr>
        </p:nvGraphicFramePr>
        <p:xfrm>
          <a:off x="499463" y="4114800"/>
          <a:ext cx="560228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68480" imgH="444240" progId="Equation.DSMT4">
                  <p:embed/>
                </p:oleObj>
              </mc:Choice>
              <mc:Fallback>
                <p:oleObj name="Equation" r:id="rId6" imgW="1968480" imgH="4442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463" y="4114800"/>
                        <a:ext cx="5602288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9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1" y="2216421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73795" y="4513469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Googbye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4053" y="576297"/>
            <a:ext cx="93322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 các 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đạt kết quả cao trong học tập!</a:t>
            </a:r>
          </a:p>
        </p:txBody>
      </p:sp>
    </p:spTree>
    <p:extLst>
      <p:ext uri="{BB962C8B-B14F-4D97-AF65-F5344CB8AC3E}">
        <p14:creationId xmlns:p14="http://schemas.microsoft.com/office/powerpoint/2010/main" val="42655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76" name="Object 60"/>
          <p:cNvGraphicFramePr>
            <a:graphicFrameLocks noChangeAspect="1"/>
          </p:cNvGraphicFramePr>
          <p:nvPr/>
        </p:nvGraphicFramePr>
        <p:xfrm>
          <a:off x="3886200" y="750888"/>
          <a:ext cx="48006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254000" progId="Equation.DSMT4">
                  <p:embed/>
                </p:oleObj>
              </mc:Choice>
              <mc:Fallback>
                <p:oleObj name="Equation" r:id="rId2" imgW="3149600" imgH="2540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750888"/>
                        <a:ext cx="48006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77" name="Rectangle 61"/>
          <p:cNvSpPr>
            <a:spLocks noChangeArrowheads="1"/>
          </p:cNvSpPr>
          <p:nvPr/>
        </p:nvSpPr>
        <p:spPr bwMode="auto">
          <a:xfrm>
            <a:off x="1828801" y="119063"/>
            <a:ext cx="4251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tập: Bài 60. tr 33 &lt;SGK&gt;.</a:t>
            </a:r>
            <a:r>
              <a:rPr lang="en-US" altLang="vi-VN" sz="2000" b="1" u="sng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u="sng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biểu thức</a:t>
            </a:r>
            <a:r>
              <a:rPr lang="en-US" altLang="en-US" sz="2400" b="1" u="sng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u="sng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88" name="Rectangle 72"/>
          <p:cNvSpPr>
            <a:spLocks noChangeArrowheads="1"/>
          </p:cNvSpPr>
          <p:nvPr/>
        </p:nvSpPr>
        <p:spPr bwMode="auto">
          <a:xfrm>
            <a:off x="8824914" y="727076"/>
            <a:ext cx="655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489" name="Object 73"/>
          <p:cNvGraphicFramePr>
            <a:graphicFrameLocks noChangeAspect="1"/>
          </p:cNvGraphicFramePr>
          <p:nvPr/>
        </p:nvGraphicFramePr>
        <p:xfrm>
          <a:off x="9396413" y="752476"/>
          <a:ext cx="698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087" imgH="177569" progId="Equation.DSMT4">
                  <p:embed/>
                </p:oleObj>
              </mc:Choice>
              <mc:Fallback>
                <p:oleObj name="Equation" r:id="rId4" imgW="317087" imgH="177569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6413" y="752476"/>
                        <a:ext cx="698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90" name="Rectangle 74"/>
          <p:cNvSpPr>
            <a:spLocks noChangeArrowheads="1"/>
          </p:cNvSpPr>
          <p:nvPr/>
        </p:nvSpPr>
        <p:spPr bwMode="auto">
          <a:xfrm>
            <a:off x="1981200" y="1141413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biểu thức </a:t>
            </a:r>
            <a:r>
              <a:rPr lang="en-US" altLang="en-US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91" name="Rectangle 75"/>
          <p:cNvSpPr>
            <a:spLocks noChangeArrowheads="1"/>
          </p:cNvSpPr>
          <p:nvPr/>
        </p:nvSpPr>
        <p:spPr bwMode="auto">
          <a:xfrm>
            <a:off x="1981201" y="1504951"/>
            <a:ext cx="380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 sao cho B có giá trị là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92" name="Rectangle 76"/>
          <p:cNvSpPr>
            <a:spLocks noChangeArrowheads="1"/>
          </p:cNvSpPr>
          <p:nvPr/>
        </p:nvSpPr>
        <p:spPr bwMode="auto">
          <a:xfrm>
            <a:off x="5635626" y="2132014"/>
            <a:ext cx="866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88493" name="Rectangle 77"/>
          <p:cNvSpPr>
            <a:spLocks noChangeArrowheads="1"/>
          </p:cNvSpPr>
          <p:nvPr/>
        </p:nvSpPr>
        <p:spPr bwMode="auto">
          <a:xfrm>
            <a:off x="1981200" y="2665413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biểu thức </a:t>
            </a:r>
            <a:r>
              <a:rPr lang="en-US" altLang="en-US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8494" name="Rectangle 78"/>
          <p:cNvSpPr>
            <a:spLocks noChangeArrowheads="1"/>
          </p:cNvSpPr>
          <p:nvPr/>
        </p:nvSpPr>
        <p:spPr bwMode="auto">
          <a:xfrm>
            <a:off x="1981201" y="3198813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495" name="Object 79"/>
          <p:cNvGraphicFramePr>
            <a:graphicFrameLocks noChangeAspect="1"/>
          </p:cNvGraphicFramePr>
          <p:nvPr/>
        </p:nvGraphicFramePr>
        <p:xfrm>
          <a:off x="3124200" y="3200401"/>
          <a:ext cx="4800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49600" imgH="254000" progId="Equation.DSMT4">
                  <p:embed/>
                </p:oleObj>
              </mc:Choice>
              <mc:Fallback>
                <p:oleObj name="Equation" r:id="rId6" imgW="3149600" imgH="2540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1"/>
                        <a:ext cx="48006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81"/>
          <p:cNvSpPr>
            <a:spLocks noChangeArrowheads="1"/>
          </p:cNvSpPr>
          <p:nvPr/>
        </p:nvSpPr>
        <p:spPr bwMode="auto">
          <a:xfrm>
            <a:off x="1523711" y="301755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496" name="Object 80"/>
          <p:cNvGraphicFramePr>
            <a:graphicFrameLocks noChangeAspect="1"/>
          </p:cNvGraphicFramePr>
          <p:nvPr/>
        </p:nvGraphicFramePr>
        <p:xfrm>
          <a:off x="3352800" y="3886200"/>
          <a:ext cx="4267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55900" imgH="241300" progId="Equation.DSMT4">
                  <p:embed/>
                </p:oleObj>
              </mc:Choice>
              <mc:Fallback>
                <p:oleObj name="Equation" r:id="rId7" imgW="2755900" imgH="2413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86200"/>
                        <a:ext cx="4267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83"/>
          <p:cNvSpPr>
            <a:spLocks noChangeArrowheads="1"/>
          </p:cNvSpPr>
          <p:nvPr/>
        </p:nvSpPr>
        <p:spPr bwMode="auto">
          <a:xfrm>
            <a:off x="1523711" y="301755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498" name="Object 82"/>
          <p:cNvGraphicFramePr>
            <a:graphicFrameLocks noChangeAspect="1"/>
          </p:cNvGraphicFramePr>
          <p:nvPr/>
        </p:nvGraphicFramePr>
        <p:xfrm>
          <a:off x="3362325" y="4572000"/>
          <a:ext cx="11430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586" imgH="241195" progId="Equation.DSMT4">
                  <p:embed/>
                </p:oleObj>
              </mc:Choice>
              <mc:Fallback>
                <p:oleObj name="Equation" r:id="rId9" imgW="723586" imgH="24119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4572000"/>
                        <a:ext cx="11430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501" name="Rectangle 85"/>
          <p:cNvSpPr>
            <a:spLocks noChangeArrowheads="1"/>
          </p:cNvSpPr>
          <p:nvPr/>
        </p:nvSpPr>
        <p:spPr bwMode="auto">
          <a:xfrm>
            <a:off x="1981201" y="5029201"/>
            <a:ext cx="380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 sao cho B có giá trị là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Rectangle 87"/>
          <p:cNvSpPr>
            <a:spLocks noChangeArrowheads="1"/>
          </p:cNvSpPr>
          <p:nvPr/>
        </p:nvSpPr>
        <p:spPr bwMode="auto">
          <a:xfrm>
            <a:off x="1523711" y="299850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02" name="Object 86"/>
          <p:cNvGraphicFramePr>
            <a:graphicFrameLocks noChangeAspect="1"/>
          </p:cNvGraphicFramePr>
          <p:nvPr/>
        </p:nvGraphicFramePr>
        <p:xfrm>
          <a:off x="2743200" y="5562601"/>
          <a:ext cx="2743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65300" imgH="279400" progId="Equation.DSMT4">
                  <p:embed/>
                </p:oleObj>
              </mc:Choice>
              <mc:Fallback>
                <p:oleObj name="Equation" r:id="rId11" imgW="1765300" imgH="2794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562601"/>
                        <a:ext cx="2743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89"/>
          <p:cNvSpPr>
            <a:spLocks noChangeArrowheads="1"/>
          </p:cNvSpPr>
          <p:nvPr/>
        </p:nvSpPr>
        <p:spPr bwMode="auto">
          <a:xfrm>
            <a:off x="1523711" y="301755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04" name="Object 88"/>
          <p:cNvGraphicFramePr>
            <a:graphicFrameLocks noChangeAspect="1"/>
          </p:cNvGraphicFramePr>
          <p:nvPr/>
        </p:nvGraphicFramePr>
        <p:xfrm>
          <a:off x="5486400" y="5562601"/>
          <a:ext cx="1600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90170" imgH="241195" progId="Equation.DSMT4">
                  <p:embed/>
                </p:oleObj>
              </mc:Choice>
              <mc:Fallback>
                <p:oleObj name="Equation" r:id="rId13" imgW="990170" imgH="241195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62601"/>
                        <a:ext cx="1600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Rectangle 91"/>
          <p:cNvSpPr>
            <a:spLocks noChangeArrowheads="1"/>
          </p:cNvSpPr>
          <p:nvPr/>
        </p:nvSpPr>
        <p:spPr bwMode="auto">
          <a:xfrm>
            <a:off x="1523711" y="3041364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06" name="Object 90"/>
          <p:cNvGraphicFramePr>
            <a:graphicFrameLocks noChangeAspect="1"/>
          </p:cNvGraphicFramePr>
          <p:nvPr/>
        </p:nvGraphicFramePr>
        <p:xfrm>
          <a:off x="7105650" y="5624513"/>
          <a:ext cx="14478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27100" imgH="190500" progId="Equation.DSMT4">
                  <p:embed/>
                </p:oleObj>
              </mc:Choice>
              <mc:Fallback>
                <p:oleObj name="Equation" r:id="rId15" imgW="927100" imgH="19050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5624513"/>
                        <a:ext cx="14478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3" name="Rectangle 93"/>
          <p:cNvSpPr>
            <a:spLocks noChangeArrowheads="1"/>
          </p:cNvSpPr>
          <p:nvPr/>
        </p:nvSpPr>
        <p:spPr bwMode="auto">
          <a:xfrm>
            <a:off x="1523711" y="3041364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08" name="Object 92"/>
          <p:cNvGraphicFramePr>
            <a:graphicFrameLocks noChangeAspect="1"/>
          </p:cNvGraphicFramePr>
          <p:nvPr/>
        </p:nvGraphicFramePr>
        <p:xfrm>
          <a:off x="8577263" y="5572126"/>
          <a:ext cx="1295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586" imgH="190417" progId="Equation.DSMT4">
                  <p:embed/>
                </p:oleObj>
              </mc:Choice>
              <mc:Fallback>
                <p:oleObj name="Equation" r:id="rId17" imgW="723586" imgH="190417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263" y="5572126"/>
                        <a:ext cx="12954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510" name="Rectangle 94"/>
          <p:cNvSpPr>
            <a:spLocks noChangeArrowheads="1"/>
          </p:cNvSpPr>
          <p:nvPr/>
        </p:nvSpPr>
        <p:spPr bwMode="auto">
          <a:xfrm>
            <a:off x="3429001" y="6096001"/>
            <a:ext cx="660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20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x = 15 thi B có giá trị là 16 (thỏa mãn điều kiện            )</a:t>
            </a:r>
            <a:endParaRPr lang="vi-VN" altLang="vi-VN" sz="28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11" name="Object 95"/>
          <p:cNvGraphicFramePr>
            <a:graphicFrameLocks noChangeAspect="1"/>
          </p:cNvGraphicFramePr>
          <p:nvPr/>
        </p:nvGraphicFramePr>
        <p:xfrm>
          <a:off x="9177338" y="6124575"/>
          <a:ext cx="609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087" imgH="177569" progId="Equation.DSMT4">
                  <p:embed/>
                </p:oleObj>
              </mc:Choice>
              <mc:Fallback>
                <p:oleObj name="Equation" r:id="rId19" imgW="317087" imgH="177569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7338" y="6124575"/>
                        <a:ext cx="609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84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84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88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884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88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884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8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88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885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77" grpId="0"/>
      <p:bldP spid="188488" grpId="0"/>
      <p:bldP spid="188490" grpId="0"/>
      <p:bldP spid="188491" grpId="0"/>
      <p:bldP spid="188492" grpId="0"/>
      <p:bldP spid="188493" grpId="0"/>
      <p:bldP spid="188494" grpId="0"/>
      <p:bldP spid="188501" grpId="0"/>
      <p:bldP spid="188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35320" y="1981617"/>
            <a:ext cx="3386953" cy="4140209"/>
            <a:chOff x="456329" y="1293942"/>
            <a:chExt cx="3619823" cy="51307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1C15F-8973-4E01-8FF2-A7267280C646}"/>
                </a:ext>
              </a:extLst>
            </p:cNvPr>
            <p:cNvGrpSpPr/>
            <p:nvPr/>
          </p:nvGrpSpPr>
          <p:grpSpPr>
            <a:xfrm>
              <a:off x="456329" y="1293942"/>
              <a:ext cx="3619823" cy="5130775"/>
              <a:chOff x="4267201" y="1349344"/>
              <a:chExt cx="2518228" cy="4289939"/>
            </a:xfrm>
          </p:grpSpPr>
          <p:sp>
            <p:nvSpPr>
              <p:cNvPr id="13" name="Rectangle: Diagonal Corners Rounded 6">
                <a:extLst>
                  <a:ext uri="{FF2B5EF4-FFF2-40B4-BE49-F238E27FC236}">
                    <a16:creationId xmlns:a16="http://schemas.microsoft.com/office/drawing/2014/main" id="{62C26F2B-523C-494F-9A2B-9573736B2276}"/>
                  </a:ext>
                </a:extLst>
              </p:cNvPr>
              <p:cNvSpPr/>
              <p:nvPr/>
            </p:nvSpPr>
            <p:spPr>
              <a:xfrm rot="16200000">
                <a:off x="3504718" y="2358572"/>
                <a:ext cx="4159310" cy="2402112"/>
              </a:xfrm>
              <a:prstGeom prst="round2DiagRect">
                <a:avLst/>
              </a:prstGeom>
              <a:solidFill>
                <a:srgbClr val="F14B0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7">
                <a:extLst>
                  <a:ext uri="{FF2B5EF4-FFF2-40B4-BE49-F238E27FC236}">
                    <a16:creationId xmlns:a16="http://schemas.microsoft.com/office/drawing/2014/main" id="{E35C6688-B484-4AFE-B56E-1A80805B032C}"/>
                  </a:ext>
                </a:extLst>
              </p:cNvPr>
              <p:cNvSpPr/>
              <p:nvPr/>
            </p:nvSpPr>
            <p:spPr>
              <a:xfrm rot="16200000">
                <a:off x="3388601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Rectangle: Rounded Corners 15">
              <a:extLst>
                <a:ext uri="{FF2B5EF4-FFF2-40B4-BE49-F238E27FC236}">
                  <a16:creationId xmlns:a16="http://schemas.microsoft.com/office/drawing/2014/main" id="{A09ABBBA-1199-467E-85AC-A5D6DD3582C8}"/>
                </a:ext>
              </a:extLst>
            </p:cNvPr>
            <p:cNvSpPr/>
            <p:nvPr/>
          </p:nvSpPr>
          <p:spPr>
            <a:xfrm>
              <a:off x="802018" y="1432713"/>
              <a:ext cx="2672301" cy="713416"/>
            </a:xfrm>
            <a:prstGeom prst="roundRect">
              <a:avLst>
                <a:gd name="adj" fmla="val 50000"/>
              </a:avLst>
            </a:prstGeom>
            <a:solidFill>
              <a:srgbClr val="F2490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 THỨC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89983" y="2039499"/>
            <a:ext cx="3311903" cy="4082327"/>
            <a:chOff x="4347292" y="1293941"/>
            <a:chExt cx="3655157" cy="51736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742344-DE9C-4C7D-B8B1-78929C06CD60}"/>
                </a:ext>
              </a:extLst>
            </p:cNvPr>
            <p:cNvGrpSpPr/>
            <p:nvPr/>
          </p:nvGrpSpPr>
          <p:grpSpPr>
            <a:xfrm>
              <a:off x="4347292" y="1293941"/>
              <a:ext cx="3655157" cy="5173636"/>
              <a:chOff x="7141029" y="1349344"/>
              <a:chExt cx="2518228" cy="4289939"/>
            </a:xfrm>
          </p:grpSpPr>
          <p:sp>
            <p:nvSpPr>
              <p:cNvPr id="16" name="Rectangle: Diagonal Corners Rounded 9">
                <a:extLst>
                  <a:ext uri="{FF2B5EF4-FFF2-40B4-BE49-F238E27FC236}">
                    <a16:creationId xmlns:a16="http://schemas.microsoft.com/office/drawing/2014/main" id="{1B327D5B-CFAF-4EF1-AFF4-C1EEEA74AA10}"/>
                  </a:ext>
                </a:extLst>
              </p:cNvPr>
              <p:cNvSpPr/>
              <p:nvPr/>
            </p:nvSpPr>
            <p:spPr>
              <a:xfrm rot="16200000">
                <a:off x="6378546" y="2358572"/>
                <a:ext cx="4159310" cy="2402112"/>
              </a:xfrm>
              <a:prstGeom prst="round2DiagRect">
                <a:avLst/>
              </a:prstGeom>
              <a:solidFill>
                <a:srgbClr val="FF930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10">
                <a:extLst>
                  <a:ext uri="{FF2B5EF4-FFF2-40B4-BE49-F238E27FC236}">
                    <a16:creationId xmlns:a16="http://schemas.microsoft.com/office/drawing/2014/main" id="{C3DFBC68-49DE-4176-993B-51160CEF3869}"/>
                  </a:ext>
                </a:extLst>
              </p:cNvPr>
              <p:cNvSpPr/>
              <p:nvPr/>
            </p:nvSpPr>
            <p:spPr>
              <a:xfrm rot="16200000">
                <a:off x="6262429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: Rounded Corners 16">
              <a:extLst>
                <a:ext uri="{FF2B5EF4-FFF2-40B4-BE49-F238E27FC236}">
                  <a16:creationId xmlns:a16="http://schemas.microsoft.com/office/drawing/2014/main" id="{C20A85E3-7DB2-4577-87F0-13AFCCFC77F0}"/>
                </a:ext>
              </a:extLst>
            </p:cNvPr>
            <p:cNvSpPr/>
            <p:nvPr/>
          </p:nvSpPr>
          <p:spPr>
            <a:xfrm>
              <a:off x="4877319" y="1423673"/>
              <a:ext cx="2564659" cy="699296"/>
            </a:xfrm>
            <a:prstGeom prst="roundRect">
              <a:avLst>
                <a:gd name="adj" fmla="val 50000"/>
              </a:avLst>
            </a:prstGeom>
            <a:solidFill>
              <a:srgbClr val="FF930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 LỰC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14170" y="2039498"/>
            <a:ext cx="3135442" cy="4039100"/>
            <a:chOff x="8302167" y="1360514"/>
            <a:chExt cx="3432633" cy="51545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8CCD32-F8EF-490B-9044-D8C167C29E1C}"/>
                </a:ext>
              </a:extLst>
            </p:cNvPr>
            <p:cNvGrpSpPr/>
            <p:nvPr/>
          </p:nvGrpSpPr>
          <p:grpSpPr>
            <a:xfrm>
              <a:off x="8302167" y="1360514"/>
              <a:ext cx="3432633" cy="5154586"/>
              <a:chOff x="9775373" y="1349344"/>
              <a:chExt cx="2518228" cy="4289939"/>
            </a:xfrm>
          </p:grpSpPr>
          <p:sp>
            <p:nvSpPr>
              <p:cNvPr id="19" name="Rectangle: Diagonal Corners Rounded 12">
                <a:extLst>
                  <a:ext uri="{FF2B5EF4-FFF2-40B4-BE49-F238E27FC236}">
                    <a16:creationId xmlns:a16="http://schemas.microsoft.com/office/drawing/2014/main" id="{0CA9C1C8-5D0C-44BF-A847-9796A3EFE5C7}"/>
                  </a:ext>
                </a:extLst>
              </p:cNvPr>
              <p:cNvSpPr/>
              <p:nvPr/>
            </p:nvSpPr>
            <p:spPr>
              <a:xfrm rot="16200000">
                <a:off x="9012890" y="2358572"/>
                <a:ext cx="4159310" cy="2402112"/>
              </a:xfrm>
              <a:prstGeom prst="round2DiagRect">
                <a:avLst/>
              </a:prstGeom>
              <a:solidFill>
                <a:srgbClr val="894AB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: Diagonal Corners Rounded 13">
                <a:extLst>
                  <a:ext uri="{FF2B5EF4-FFF2-40B4-BE49-F238E27FC236}">
                    <a16:creationId xmlns:a16="http://schemas.microsoft.com/office/drawing/2014/main" id="{65A063D1-5477-420E-9600-869053C28994}"/>
                  </a:ext>
                </a:extLst>
              </p:cNvPr>
              <p:cNvSpPr/>
              <p:nvPr/>
            </p:nvSpPr>
            <p:spPr>
              <a:xfrm rot="16200000">
                <a:off x="8896773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: Rounded Corners 17">
              <a:extLst>
                <a:ext uri="{FF2B5EF4-FFF2-40B4-BE49-F238E27FC236}">
                  <a16:creationId xmlns:a16="http://schemas.microsoft.com/office/drawing/2014/main" id="{B6BE0C05-6029-4336-AF08-1B235EF8C132}"/>
                </a:ext>
              </a:extLst>
            </p:cNvPr>
            <p:cNvSpPr/>
            <p:nvPr/>
          </p:nvSpPr>
          <p:spPr>
            <a:xfrm>
              <a:off x="8508290" y="1467036"/>
              <a:ext cx="2947621" cy="666564"/>
            </a:xfrm>
            <a:prstGeom prst="roundRect">
              <a:avLst>
                <a:gd name="adj" fmla="val 50000"/>
              </a:avLst>
            </a:prstGeom>
            <a:solidFill>
              <a:srgbClr val="894A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PHẨM CHẤT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1492" y="2914427"/>
            <a:ext cx="2834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Biết</a:t>
            </a:r>
            <a:r>
              <a:rPr kumimoji="0" lang="en-US" sz="30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phối hợp các kĩ năng biến đổi biểu thức chứa căn bậc hai.</a:t>
            </a: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2696" y="2914427"/>
            <a:ext cx="28116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Vận dụng thành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thạo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phép biến đổi làm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các BT về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rút gọn biểu thức, chứng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minh đẳng thức...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8745" y="2942486"/>
            <a:ext cx="27361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Rèn luyện tính cẩn thận chính xác và tư duy linh hoạt cho học sinh.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4614" y="493943"/>
            <a:ext cx="5527855" cy="875208"/>
            <a:chOff x="3326672" y="272458"/>
            <a:chExt cx="5527855" cy="875208"/>
          </a:xfrm>
        </p:grpSpPr>
        <p:grpSp>
          <p:nvGrpSpPr>
            <p:cNvPr id="42" name="Group 41"/>
            <p:cNvGrpSpPr/>
            <p:nvPr/>
          </p:nvGrpSpPr>
          <p:grpSpPr>
            <a:xfrm>
              <a:off x="3326672" y="272459"/>
              <a:ext cx="5527855" cy="875207"/>
              <a:chOff x="3295634" y="301836"/>
              <a:chExt cx="5527855" cy="875207"/>
            </a:xfrm>
          </p:grpSpPr>
          <p:sp>
            <p:nvSpPr>
              <p:cNvPr id="38" name="Rectangle: Diagonal Corners Rounded 9">
                <a:extLst>
                  <a:ext uri="{FF2B5EF4-FFF2-40B4-BE49-F238E27FC236}">
                    <a16:creationId xmlns:a16="http://schemas.microsoft.com/office/drawing/2014/main" id="{1B327D5B-CFAF-4EF1-AFF4-C1EEEA74AA10}"/>
                  </a:ext>
                </a:extLst>
              </p:cNvPr>
              <p:cNvSpPr/>
              <p:nvPr/>
            </p:nvSpPr>
            <p:spPr>
              <a:xfrm rot="10800000">
                <a:off x="3393103" y="403586"/>
                <a:ext cx="5430386" cy="773457"/>
              </a:xfrm>
              <a:prstGeom prst="round2Diag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10">
                <a:extLst>
                  <a:ext uri="{FF2B5EF4-FFF2-40B4-BE49-F238E27FC236}">
                    <a16:creationId xmlns:a16="http://schemas.microsoft.com/office/drawing/2014/main" id="{C3DFBC68-49DE-4176-993B-51160CEF3869}"/>
                  </a:ext>
                </a:extLst>
              </p:cNvPr>
              <p:cNvSpPr/>
              <p:nvPr/>
            </p:nvSpPr>
            <p:spPr>
              <a:xfrm rot="10800000">
                <a:off x="3295634" y="301836"/>
                <a:ext cx="5430389" cy="773456"/>
              </a:xfrm>
              <a:prstGeom prst="round2Diag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516177" y="272458"/>
              <a:ext cx="51283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MỤC TIÊU BÀI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5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5"/>
          <p:cNvSpPr>
            <a:spLocks noChangeArrowheads="1"/>
          </p:cNvSpPr>
          <p:nvPr/>
        </p:nvSpPr>
        <p:spPr bwMode="auto">
          <a:xfrm>
            <a:off x="1524000" y="30210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38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28198"/>
              </p:ext>
            </p:extLst>
          </p:nvPr>
        </p:nvGraphicFramePr>
        <p:xfrm>
          <a:off x="3345871" y="992394"/>
          <a:ext cx="4660005" cy="115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240" imgH="444240" progId="Equation.DSMT4">
                  <p:embed/>
                </p:oleObj>
              </mc:Choice>
              <mc:Fallback>
                <p:oleObj name="Equation" r:id="rId2" imgW="1803240" imgH="444240" progId="Equation.DSMT4">
                  <p:embed/>
                  <p:pic>
                    <p:nvPicPr>
                      <p:cNvPr id="163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871" y="992394"/>
                        <a:ext cx="4660005" cy="1158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7"/>
          <p:cNvSpPr>
            <a:spLocks noChangeArrowheads="1"/>
          </p:cNvSpPr>
          <p:nvPr/>
        </p:nvSpPr>
        <p:spPr bwMode="auto">
          <a:xfrm>
            <a:off x="1524000" y="30210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38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59211"/>
              </p:ext>
            </p:extLst>
          </p:nvPr>
        </p:nvGraphicFramePr>
        <p:xfrm>
          <a:off x="558006" y="5073645"/>
          <a:ext cx="14747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241200" progId="Equation.DSMT4">
                  <p:embed/>
                </p:oleObj>
              </mc:Choice>
              <mc:Fallback>
                <p:oleObj name="Equation" r:id="rId4" imgW="482400" imgH="241200" progId="Equation.DSMT4">
                  <p:embed/>
                  <p:pic>
                    <p:nvPicPr>
                      <p:cNvPr id="1638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" y="5073645"/>
                        <a:ext cx="14747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1524000" y="31257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38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722682"/>
              </p:ext>
            </p:extLst>
          </p:nvPr>
        </p:nvGraphicFramePr>
        <p:xfrm>
          <a:off x="6377166" y="5120050"/>
          <a:ext cx="243839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241200" progId="Equation.DSMT4">
                  <p:embed/>
                </p:oleObj>
              </mc:Choice>
              <mc:Fallback>
                <p:oleObj name="Equation" r:id="rId6" imgW="761760" imgH="241200" progId="Equation.DSMT4">
                  <p:embed/>
                  <p:pic>
                    <p:nvPicPr>
                      <p:cNvPr id="1638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166" y="5120050"/>
                        <a:ext cx="243839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4" name="Rectangle 24"/>
          <p:cNvSpPr>
            <a:spLocks noChangeArrowheads="1"/>
          </p:cNvSpPr>
          <p:nvPr/>
        </p:nvSpPr>
        <p:spPr bwMode="auto">
          <a:xfrm>
            <a:off x="8127536" y="1330707"/>
            <a:ext cx="2311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  a &gt; 0)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08150" y="122338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gọn: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85762" y="115423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37816"/>
              </p:ext>
            </p:extLst>
          </p:nvPr>
        </p:nvGraphicFramePr>
        <p:xfrm>
          <a:off x="152400" y="2286000"/>
          <a:ext cx="4660005" cy="115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444240" progId="Equation.DSMT4">
                  <p:embed/>
                </p:oleObj>
              </mc:Choice>
              <mc:Fallback>
                <p:oleObj name="Equation" r:id="rId8" imgW="1803240" imgH="444240" progId="Equation.DSMT4">
                  <p:embed/>
                  <p:pic>
                    <p:nvPicPr>
                      <p:cNvPr id="163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0"/>
                        <a:ext cx="4660005" cy="1158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680528"/>
              </p:ext>
            </p:extLst>
          </p:nvPr>
        </p:nvGraphicFramePr>
        <p:xfrm>
          <a:off x="4449517" y="2576513"/>
          <a:ext cx="14763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41200" progId="Equation.DSMT4">
                  <p:embed/>
                </p:oleObj>
              </mc:Choice>
              <mc:Fallback>
                <p:oleObj name="Equation" r:id="rId10" imgW="571320" imgH="241200" progId="Equation.DSMT4">
                  <p:embed/>
                  <p:pic>
                    <p:nvPicPr>
                      <p:cNvPr id="1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517" y="2576513"/>
                        <a:ext cx="14763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91222"/>
              </p:ext>
            </p:extLst>
          </p:nvPr>
        </p:nvGraphicFramePr>
        <p:xfrm>
          <a:off x="282181" y="3893301"/>
          <a:ext cx="14763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41200" progId="Equation.DSMT4">
                  <p:embed/>
                </p:oleObj>
              </mc:Choice>
              <mc:Fallback>
                <p:oleObj name="Equation" r:id="rId12" imgW="571320" imgH="241200" progId="Equation.DSMT4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81" y="3893301"/>
                        <a:ext cx="14763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89626"/>
              </p:ext>
            </p:extLst>
          </p:nvPr>
        </p:nvGraphicFramePr>
        <p:xfrm>
          <a:off x="6119990" y="3922380"/>
          <a:ext cx="14763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41200" progId="Equation.DSMT4">
                  <p:embed/>
                </p:oleObj>
              </mc:Choice>
              <mc:Fallback>
                <p:oleObj name="Equation" r:id="rId14" imgW="571320" imgH="241200" progId="Equation.DSMT4">
                  <p:embed/>
                  <p:pic>
                    <p:nvPicPr>
                      <p:cNvPr id="1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990" y="3922380"/>
                        <a:ext cx="14763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581262"/>
              </p:ext>
            </p:extLst>
          </p:nvPr>
        </p:nvGraphicFramePr>
        <p:xfrm>
          <a:off x="5895975" y="2335213"/>
          <a:ext cx="12795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5000" imgH="457200" progId="Equation.DSMT4">
                  <p:embed/>
                </p:oleObj>
              </mc:Choice>
              <mc:Fallback>
                <p:oleObj name="Equation" r:id="rId16" imgW="495000" imgH="457200" progId="Equation.DSMT4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335213"/>
                        <a:ext cx="12795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52880" y="2288917"/>
                <a:ext cx="1950726" cy="1221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  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880" y="2288917"/>
                <a:ext cx="1950726" cy="12211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39250" y="2604305"/>
                <a:ext cx="1228413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250" y="2604305"/>
                <a:ext cx="1228413" cy="6528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85711" y="3594802"/>
                <a:ext cx="2481512" cy="11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  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11" y="3594802"/>
                <a:ext cx="2481512" cy="117961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6091" y="3575551"/>
                <a:ext cx="1625317" cy="1084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091" y="3575551"/>
                <a:ext cx="1625317" cy="108427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92466" y="3876139"/>
                <a:ext cx="1228413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466" y="3876139"/>
                <a:ext cx="1228413" cy="6528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459144" y="3960676"/>
                <a:ext cx="1686487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144" y="3960676"/>
                <a:ext cx="1686487" cy="65287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82077" y="3960676"/>
                <a:ext cx="1488484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077" y="3960676"/>
                <a:ext cx="1488484" cy="5903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78689" y="3679092"/>
                <a:ext cx="2056011" cy="1153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89" y="3679092"/>
                <a:ext cx="2056011" cy="115352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0290" y="5132800"/>
                <a:ext cx="1479700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90" y="5132800"/>
                <a:ext cx="1479700" cy="6528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5905" y="5154759"/>
                <a:ext cx="1605503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905" y="5154759"/>
                <a:ext cx="1605503" cy="5903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96355" y="5142005"/>
                <a:ext cx="1536574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55" y="5142005"/>
                <a:ext cx="1536574" cy="5903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2664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4" grpId="0"/>
      <p:bldP spid="13" grpId="0"/>
      <p:bldP spid="14" grpId="0"/>
      <p:bldP spid="15" grpId="0"/>
      <p:bldP spid="16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74716" y="1212724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32456" y="1202211"/>
            <a:ext cx="2297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(với a </a:t>
            </a:r>
            <a:r>
              <a:rPr lang="en-US" alt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0)</a:t>
            </a:r>
          </a:p>
        </p:txBody>
      </p:sp>
      <p:graphicFrame>
        <p:nvGraphicFramePr>
          <p:cNvPr id="61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24448"/>
              </p:ext>
            </p:extLst>
          </p:nvPr>
        </p:nvGraphicFramePr>
        <p:xfrm>
          <a:off x="2703858" y="1169575"/>
          <a:ext cx="4663384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228600" progId="Equation.DSMT4">
                  <p:embed/>
                </p:oleObj>
              </mc:Choice>
              <mc:Fallback>
                <p:oleObj name="Equation" r:id="rId2" imgW="17650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858" y="1169575"/>
                        <a:ext cx="4663384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650014"/>
              </p:ext>
            </p:extLst>
          </p:nvPr>
        </p:nvGraphicFramePr>
        <p:xfrm>
          <a:off x="5364162" y="4080629"/>
          <a:ext cx="12795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2" y="4080629"/>
                        <a:ext cx="12795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24883"/>
              </p:ext>
            </p:extLst>
          </p:nvPr>
        </p:nvGraphicFramePr>
        <p:xfrm>
          <a:off x="5322526" y="5040807"/>
          <a:ext cx="2585506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526" y="5040807"/>
                        <a:ext cx="2585506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54810" y="1162212"/>
            <a:ext cx="8667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669560"/>
              </p:ext>
            </p:extLst>
          </p:nvPr>
        </p:nvGraphicFramePr>
        <p:xfrm>
          <a:off x="524224" y="2138802"/>
          <a:ext cx="4663384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228600" progId="Equation.DSMT4">
                  <p:embed/>
                </p:oleObj>
              </mc:Choice>
              <mc:Fallback>
                <p:oleObj name="Equation" r:id="rId8" imgW="1765080" imgH="228600" progId="Equation.DSMT4">
                  <p:embed/>
                  <p:pic>
                    <p:nvPicPr>
                      <p:cNvPr id="61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24" y="2138802"/>
                        <a:ext cx="4663384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02288"/>
              </p:ext>
            </p:extLst>
          </p:nvPr>
        </p:nvGraphicFramePr>
        <p:xfrm>
          <a:off x="5340350" y="2127343"/>
          <a:ext cx="13430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28600" progId="Equation.DSMT4">
                  <p:embed/>
                </p:oleObj>
              </mc:Choice>
              <mc:Fallback>
                <p:oleObj name="Equation" r:id="rId9" imgW="507960" imgH="2286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2127343"/>
                        <a:ext cx="13430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99211" y="2103326"/>
                <a:ext cx="1191928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211" y="2103326"/>
                <a:ext cx="1191928" cy="5903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79150" y="2103326"/>
                <a:ext cx="1732141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4.5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50" y="2103326"/>
                <a:ext cx="1732141" cy="652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07066" y="2059173"/>
                <a:ext cx="1959767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9.5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066" y="2059173"/>
                <a:ext cx="1959767" cy="6528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43195" y="3929362"/>
                <a:ext cx="1874808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195" y="3929362"/>
                <a:ext cx="1874808" cy="6528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15279" y="3972762"/>
                <a:ext cx="1736950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279" y="3972762"/>
                <a:ext cx="1736950" cy="6528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08447" y="4004021"/>
                <a:ext cx="1191928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447" y="4004021"/>
                <a:ext cx="1191928" cy="5903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07322"/>
              </p:ext>
            </p:extLst>
          </p:nvPr>
        </p:nvGraphicFramePr>
        <p:xfrm>
          <a:off x="5355863" y="3011213"/>
          <a:ext cx="13430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7960" imgH="228600" progId="Equation.DSMT4">
                  <p:embed/>
                </p:oleObj>
              </mc:Choice>
              <mc:Fallback>
                <p:oleObj name="Equation" r:id="rId18" imgW="507960" imgH="22860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863" y="3011213"/>
                        <a:ext cx="13430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62646"/>
              </p:ext>
            </p:extLst>
          </p:nvPr>
        </p:nvGraphicFramePr>
        <p:xfrm>
          <a:off x="6731895" y="2942951"/>
          <a:ext cx="1511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253800" progId="Equation.DSMT4">
                  <p:embed/>
                </p:oleObj>
              </mc:Choice>
              <mc:Fallback>
                <p:oleObj name="Equation" r:id="rId19" imgW="571320" imgH="25380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895" y="2942951"/>
                        <a:ext cx="1511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45228"/>
              </p:ext>
            </p:extLst>
          </p:nvPr>
        </p:nvGraphicFramePr>
        <p:xfrm>
          <a:off x="8250238" y="2924175"/>
          <a:ext cx="16795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680" imgH="253800" progId="Equation.DSMT4">
                  <p:embed/>
                </p:oleObj>
              </mc:Choice>
              <mc:Fallback>
                <p:oleObj name="Equation" r:id="rId21" imgW="634680" imgH="253800" progId="Equation.DSMT4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238" y="2924175"/>
                        <a:ext cx="16795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960860" y="3018455"/>
                <a:ext cx="1191928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860" y="3018455"/>
                <a:ext cx="1191928" cy="5903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66" grpId="0"/>
      <p:bldP spid="3" grpId="0"/>
      <p:bldP spid="4" grpId="0"/>
      <p:bldP spid="5" grpId="0"/>
      <p:bldP spid="6" grpId="0"/>
      <p:bldP spid="7" grpId="0"/>
      <p:bldP spid="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14524" y="983373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đẳng thức: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10462" y="1916274"/>
            <a:ext cx="339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(Với a &gt; 0, b &gt; 0)</a:t>
            </a:r>
          </a:p>
        </p:txBody>
      </p:sp>
      <p:graphicFrame>
        <p:nvGraphicFramePr>
          <p:cNvPr id="7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181688"/>
              </p:ext>
            </p:extLst>
          </p:nvPr>
        </p:nvGraphicFramePr>
        <p:xfrm>
          <a:off x="2057400" y="1688746"/>
          <a:ext cx="48974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457200" progId="Equation.DSMT4">
                  <p:embed/>
                </p:oleObj>
              </mc:Choice>
              <mc:Fallback>
                <p:oleObj name="Equation" r:id="rId2" imgW="198108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88746"/>
                        <a:ext cx="48974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271462" y="902765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altLang="vi-VN" b="1">
                <a:solidFill>
                  <a:srgbClr val="FFFF00"/>
                </a:solidFill>
                <a:latin typeface=".VnTime" panose="020B7200000000000000" pitchFamily="34" charset="0"/>
              </a:rPr>
              <a:t>2:</a:t>
            </a:r>
          </a:p>
        </p:txBody>
      </p:sp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18059400" y="8929688"/>
            <a:ext cx="99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latin typeface=".VnTime" panose="020B7200000000000000" pitchFamily="34" charset="0"/>
              </a:rPr>
              <a:t>(=VP)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502894"/>
              </p:ext>
            </p:extLst>
          </p:nvPr>
        </p:nvGraphicFramePr>
        <p:xfrm>
          <a:off x="1066800" y="234907"/>
          <a:ext cx="48974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457200" progId="Equation.DSMT4">
                  <p:embed/>
                </p:oleObj>
              </mc:Choice>
              <mc:Fallback>
                <p:oleObj name="Equation" r:id="rId2" imgW="1981080" imgH="457200" progId="Equation.DSMT4">
                  <p:embed/>
                  <p:pic>
                    <p:nvPicPr>
                      <p:cNvPr id="7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4907"/>
                        <a:ext cx="48974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29865"/>
              </p:ext>
            </p:extLst>
          </p:nvPr>
        </p:nvGraphicFramePr>
        <p:xfrm>
          <a:off x="914400" y="3247643"/>
          <a:ext cx="394957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457200" progId="Equation.DSMT4">
                  <p:embed/>
                </p:oleObj>
              </mc:Choice>
              <mc:Fallback>
                <p:oleObj name="Equation" r:id="rId4" imgW="1447560" imgH="457200" progId="Equation.DSMT4">
                  <p:embed/>
                  <p:pic>
                    <p:nvPicPr>
                      <p:cNvPr id="71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47643"/>
                        <a:ext cx="394957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14856"/>
              </p:ext>
            </p:extLst>
          </p:nvPr>
        </p:nvGraphicFramePr>
        <p:xfrm>
          <a:off x="4942778" y="4802704"/>
          <a:ext cx="2974141" cy="72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71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778" y="4802704"/>
                        <a:ext cx="2974141" cy="724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201683"/>
              </p:ext>
            </p:extLst>
          </p:nvPr>
        </p:nvGraphicFramePr>
        <p:xfrm>
          <a:off x="6555579" y="5781645"/>
          <a:ext cx="3463034" cy="707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41200" progId="Equation.DSMT4">
                  <p:embed/>
                </p:oleObj>
              </mc:Choice>
              <mc:Fallback>
                <p:oleObj name="Equation" r:id="rId8" imgW="1180800" imgH="241200" progId="Equation.DSMT4">
                  <p:embed/>
                  <p:pic>
                    <p:nvPicPr>
                      <p:cNvPr id="71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579" y="5781645"/>
                        <a:ext cx="3463034" cy="707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163715"/>
              </p:ext>
            </p:extLst>
          </p:nvPr>
        </p:nvGraphicFramePr>
        <p:xfrm>
          <a:off x="304800" y="1490090"/>
          <a:ext cx="4324810" cy="132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457200" progId="Equation.DSMT4">
                  <p:embed/>
                </p:oleObj>
              </mc:Choice>
              <mc:Fallback>
                <p:oleObj name="Equation" r:id="rId10" imgW="1485720" imgH="457200" progId="Equation.DSMT4">
                  <p:embed/>
                  <p:pic>
                    <p:nvPicPr>
                      <p:cNvPr id="71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90090"/>
                        <a:ext cx="4324810" cy="1329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898099"/>
              </p:ext>
            </p:extLst>
          </p:nvPr>
        </p:nvGraphicFramePr>
        <p:xfrm>
          <a:off x="4918966" y="3341734"/>
          <a:ext cx="5330435" cy="120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19240" imgH="457200" progId="Equation.DSMT4">
                  <p:embed/>
                </p:oleObj>
              </mc:Choice>
              <mc:Fallback>
                <p:oleObj name="Equation" r:id="rId12" imgW="2019240" imgH="457200" progId="Equation.DSMT4">
                  <p:embed/>
                  <p:pic>
                    <p:nvPicPr>
                      <p:cNvPr id="719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966" y="3341734"/>
                        <a:ext cx="5330435" cy="1206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13844"/>
              </p:ext>
            </p:extLst>
          </p:nvPr>
        </p:nvGraphicFramePr>
        <p:xfrm>
          <a:off x="934359" y="4785955"/>
          <a:ext cx="3727791" cy="67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7120" imgH="228600" progId="Equation.DSMT4">
                  <p:embed/>
                </p:oleObj>
              </mc:Choice>
              <mc:Fallback>
                <p:oleObj name="Equation" r:id="rId14" imgW="1257120" imgH="228600" progId="Equation.DSMT4">
                  <p:embed/>
                  <p:pic>
                    <p:nvPicPr>
                      <p:cNvPr id="719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59" y="4785955"/>
                        <a:ext cx="3727791" cy="678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18059400" y="8929688"/>
            <a:ext cx="99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(=VP)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87692"/>
              </p:ext>
            </p:extLst>
          </p:nvPr>
        </p:nvGraphicFramePr>
        <p:xfrm>
          <a:off x="4662150" y="1564454"/>
          <a:ext cx="5416093" cy="130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92160" imgH="457200" progId="Equation.DSMT4">
                  <p:embed/>
                </p:oleObj>
              </mc:Choice>
              <mc:Fallback>
                <p:oleObj name="Equation" r:id="rId16" imgW="1892160" imgH="4572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0" y="1564454"/>
                        <a:ext cx="5416093" cy="130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55459"/>
              </p:ext>
            </p:extLst>
          </p:nvPr>
        </p:nvGraphicFramePr>
        <p:xfrm>
          <a:off x="6954837" y="350879"/>
          <a:ext cx="4874993" cy="55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19240" imgH="228600" progId="Equation.DSMT4">
                  <p:embed/>
                </p:oleObj>
              </mc:Choice>
              <mc:Fallback>
                <p:oleObj name="Equation" r:id="rId18" imgW="201924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54837" y="350879"/>
                        <a:ext cx="4874993" cy="5518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522943"/>
              </p:ext>
            </p:extLst>
          </p:nvPr>
        </p:nvGraphicFramePr>
        <p:xfrm>
          <a:off x="934359" y="5724109"/>
          <a:ext cx="52641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63560" imgH="241200" progId="Equation.DSMT4">
                  <p:embed/>
                </p:oleObj>
              </mc:Choice>
              <mc:Fallback>
                <p:oleObj name="Equation" r:id="rId20" imgW="1663560" imgH="241200" progId="Equation.DSMT4">
                  <p:embed/>
                  <p:pic>
                    <p:nvPicPr>
                      <p:cNvPr id="71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59" y="5724109"/>
                        <a:ext cx="52641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7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4039"/>
              </p:ext>
            </p:extLst>
          </p:nvPr>
        </p:nvGraphicFramePr>
        <p:xfrm>
          <a:off x="675746" y="3640619"/>
          <a:ext cx="1881715" cy="120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457200" progId="Equation.DSMT4">
                  <p:embed/>
                </p:oleObj>
              </mc:Choice>
              <mc:Fallback>
                <p:oleObj name="Equation" r:id="rId2" imgW="7110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46" y="3640619"/>
                        <a:ext cx="1881715" cy="1209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4096" y="443925"/>
            <a:ext cx="439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?3. Rút gọn biểu thức</a:t>
            </a:r>
            <a:r>
              <a:rPr lang="en-US" altLang="vi-VN" b="1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</a:p>
        </p:txBody>
      </p:sp>
      <p:graphicFrame>
        <p:nvGraphicFramePr>
          <p:cNvPr id="112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90637"/>
              </p:ext>
            </p:extLst>
          </p:nvPr>
        </p:nvGraphicFramePr>
        <p:xfrm>
          <a:off x="863055" y="1092995"/>
          <a:ext cx="1779089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444240" progId="Equation.DSMT4">
                  <p:embed/>
                </p:oleObj>
              </mc:Choice>
              <mc:Fallback>
                <p:oleObj name="Equation" r:id="rId4" imgW="67284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055" y="1092995"/>
                        <a:ext cx="1779089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95682"/>
              </p:ext>
            </p:extLst>
          </p:nvPr>
        </p:nvGraphicFramePr>
        <p:xfrm>
          <a:off x="1220612" y="2401269"/>
          <a:ext cx="11811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444240" progId="Equation.DSMT4">
                  <p:embed/>
                </p:oleObj>
              </mc:Choice>
              <mc:Fallback>
                <p:oleObj name="Equation" r:id="rId6" imgW="4698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612" y="2401269"/>
                        <a:ext cx="11811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58028"/>
              </p:ext>
            </p:extLst>
          </p:nvPr>
        </p:nvGraphicFramePr>
        <p:xfrm>
          <a:off x="1017321" y="5068703"/>
          <a:ext cx="119856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457200" progId="Equation.DSMT4">
                  <p:embed/>
                </p:oleObj>
              </mc:Choice>
              <mc:Fallback>
                <p:oleObj name="Equation" r:id="rId8" imgW="5331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321" y="5068703"/>
                        <a:ext cx="1198563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445765" y="4039082"/>
            <a:ext cx="3810000" cy="584775"/>
            <a:chOff x="7639050" y="2514600"/>
            <a:chExt cx="3810000" cy="584775"/>
          </a:xfrm>
        </p:grpSpPr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7639050" y="2514600"/>
              <a:ext cx="381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(với a &gt; 0 và a       )</a:t>
              </a:r>
            </a:p>
          </p:txBody>
        </p:sp>
        <p:graphicFrame>
          <p:nvGraphicFramePr>
            <p:cNvPr id="1128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04183"/>
                </p:ext>
              </p:extLst>
            </p:nvPr>
          </p:nvGraphicFramePr>
          <p:xfrm>
            <a:off x="10363200" y="2578099"/>
            <a:ext cx="662454" cy="457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40" imgH="164880" progId="Equation.DSMT4">
                    <p:embed/>
                  </p:oleObj>
                </mc:Choice>
                <mc:Fallback>
                  <p:oleObj name="Equation" r:id="rId10" imgW="215640" imgH="1648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3200" y="2578099"/>
                          <a:ext cx="662454" cy="457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3073017" y="1385691"/>
            <a:ext cx="2306460" cy="590944"/>
            <a:chOff x="886867" y="2609456"/>
            <a:chExt cx="2306460" cy="590944"/>
          </a:xfrm>
        </p:grpSpPr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886867" y="2610644"/>
              <a:ext cx="11334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ĐK</a:t>
              </a:r>
              <a:r>
                <a:rPr lang="en-US" altLang="vi-VN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1295" name="Object 7"/>
            <p:cNvGraphicFramePr>
              <a:graphicFrameLocks noGrp="1"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val="3886354635"/>
                </p:ext>
              </p:extLst>
            </p:nvPr>
          </p:nvGraphicFramePr>
          <p:xfrm>
            <a:off x="1781174" y="2609456"/>
            <a:ext cx="1412153" cy="590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45760" imgH="228600" progId="Equation.DSMT4">
                    <p:embed/>
                  </p:oleObj>
                </mc:Choice>
                <mc:Fallback>
                  <p:oleObj name="Equation" r:id="rId12" imgW="54576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1174" y="2609456"/>
                          <a:ext cx="1412153" cy="590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93066"/>
              </p:ext>
            </p:extLst>
          </p:nvPr>
        </p:nvGraphicFramePr>
        <p:xfrm>
          <a:off x="5390356" y="2369519"/>
          <a:ext cx="30019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93760" imgH="457200" progId="Equation.DSMT4">
                  <p:embed/>
                </p:oleObj>
              </mc:Choice>
              <mc:Fallback>
                <p:oleObj name="Equation" r:id="rId14" imgW="1193760" imgH="457200" progId="Equation.DSMT4">
                  <p:embed/>
                  <p:pic>
                    <p:nvPicPr>
                      <p:cNvPr id="112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356" y="2369519"/>
                        <a:ext cx="300196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8512"/>
              </p:ext>
            </p:extLst>
          </p:nvPr>
        </p:nvGraphicFramePr>
        <p:xfrm>
          <a:off x="8524255" y="2656856"/>
          <a:ext cx="14049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720" imgH="228600" progId="Equation.DSMT4">
                  <p:embed/>
                </p:oleObj>
              </mc:Choice>
              <mc:Fallback>
                <p:oleObj name="Equation" r:id="rId16" imgW="558720" imgH="228600" progId="Equation.DSMT4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255" y="2656856"/>
                        <a:ext cx="14049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31274"/>
              </p:ext>
            </p:extLst>
          </p:nvPr>
        </p:nvGraphicFramePr>
        <p:xfrm>
          <a:off x="7348538" y="444500"/>
          <a:ext cx="37401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49080" imgH="228600" progId="Equation.DSMT4">
                  <p:embed/>
                </p:oleObj>
              </mc:Choice>
              <mc:Fallback>
                <p:oleObj name="Equation" r:id="rId18" imgW="15490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48538" y="444500"/>
                        <a:ext cx="3740150" cy="550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26516"/>
              </p:ext>
            </p:extLst>
          </p:nvPr>
        </p:nvGraphicFramePr>
        <p:xfrm>
          <a:off x="4382409" y="5125900"/>
          <a:ext cx="1657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457200" progId="Equation.DSMT4">
                  <p:embed/>
                </p:oleObj>
              </mc:Choice>
              <mc:Fallback>
                <p:oleObj name="Equation" r:id="rId20" imgW="736560" imgH="457200" progId="Equation.DSMT4">
                  <p:embed/>
                  <p:pic>
                    <p:nvPicPr>
                      <p:cNvPr id="112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409" y="5125900"/>
                        <a:ext cx="16573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43794"/>
              </p:ext>
            </p:extLst>
          </p:nvPr>
        </p:nvGraphicFramePr>
        <p:xfrm>
          <a:off x="9312955" y="5383075"/>
          <a:ext cx="17129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760" imgH="228600" progId="Equation.DSMT4">
                  <p:embed/>
                </p:oleObj>
              </mc:Choice>
              <mc:Fallback>
                <p:oleObj name="Equation" r:id="rId22" imgW="761760" imgH="22860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955" y="5383075"/>
                        <a:ext cx="17129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19460"/>
              </p:ext>
            </p:extLst>
          </p:nvPr>
        </p:nvGraphicFramePr>
        <p:xfrm>
          <a:off x="2244459" y="5102088"/>
          <a:ext cx="211296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39600" imgH="457200" progId="Equation.DSMT4">
                  <p:embed/>
                </p:oleObj>
              </mc:Choice>
              <mc:Fallback>
                <p:oleObj name="Equation" r:id="rId24" imgW="939600" imgH="457200" progId="Equation.DSMT4">
                  <p:embed/>
                  <p:pic>
                    <p:nvPicPr>
                      <p:cNvPr id="112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459" y="5102088"/>
                        <a:ext cx="2112963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315753"/>
              </p:ext>
            </p:extLst>
          </p:nvPr>
        </p:nvGraphicFramePr>
        <p:xfrm>
          <a:off x="6134101" y="5143500"/>
          <a:ext cx="30845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71600" imgH="457200" progId="Equation.DSMT4">
                  <p:embed/>
                </p:oleObj>
              </mc:Choice>
              <mc:Fallback>
                <p:oleObj name="Equation" r:id="rId26" imgW="1371600" imgH="45720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1" y="5143500"/>
                        <a:ext cx="30845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64152"/>
              </p:ext>
            </p:extLst>
          </p:nvPr>
        </p:nvGraphicFramePr>
        <p:xfrm>
          <a:off x="6891338" y="1239838"/>
          <a:ext cx="48434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06280" imgH="228600" progId="Equation.DSMT4">
                  <p:embed/>
                </p:oleObj>
              </mc:Choice>
              <mc:Fallback>
                <p:oleObj name="Equation" r:id="rId28" imgW="20062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91338" y="1239838"/>
                        <a:ext cx="4843462" cy="550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16279"/>
              </p:ext>
            </p:extLst>
          </p:nvPr>
        </p:nvGraphicFramePr>
        <p:xfrm>
          <a:off x="2870200" y="2403475"/>
          <a:ext cx="204311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12520" imgH="457200" progId="Equation.DSMT4">
                  <p:embed/>
                </p:oleObj>
              </mc:Choice>
              <mc:Fallback>
                <p:oleObj name="Equation" r:id="rId30" imgW="812520" imgH="457200" progId="Equation.DSMT4">
                  <p:embed/>
                  <p:pic>
                    <p:nvPicPr>
                      <p:cNvPr id="112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403475"/>
                        <a:ext cx="204311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72;p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997684" y="3952377"/>
            <a:ext cx="1951213" cy="202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54" y="850565"/>
            <a:ext cx="3151021" cy="31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38677" y="373443"/>
            <a:ext cx="7543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HƯỚNG DẪN HỌC BÀI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2589" y="1104225"/>
            <a:ext cx="7399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Nắm vững các</a:t>
            </a:r>
            <a:r>
              <a:rPr kumimoji="0" lang="en-US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phép biến đổi đơn giản biểu thức chứa căn bậc hai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3064" y="2271625"/>
            <a:ext cx="739960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Xem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lại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các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ví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dụ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, BT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tập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58/32 SGK</a:t>
            </a:r>
          </a:p>
        </p:txBody>
      </p:sp>
    </p:spTree>
    <p:extLst>
      <p:ext uri="{BB962C8B-B14F-4D97-AF65-F5344CB8AC3E}">
        <p14:creationId xmlns:p14="http://schemas.microsoft.com/office/powerpoint/2010/main" val="24668107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1110156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317&quot;/&gt;&lt;/object&gt;&lt;object type=&quot;3&quot; unique_id=&quot;10006&quot;&gt;&lt;property id=&quot;20148&quot; value=&quot;5&quot;/&gt;&lt;property id=&quot;20300&quot; value=&quot;Slide 3 - &amp;quot;§8.  rót gän biÓu thøc chøa c¨n thøc bËc hai&amp;quot;&quot;/&gt;&lt;property id=&quot;20307&quot; value=&quot;304&quot;/&gt;&lt;/object&gt;&lt;object type=&quot;3&quot; unique_id=&quot;10007&quot;&gt;&lt;property id=&quot;20148&quot; value=&quot;5&quot;/&gt;&lt;property id=&quot;20300&quot; value=&quot;Slide 4 - &amp;quot;VÝ dô 1: Ta cã &amp;quot;&quot;/&gt;&lt;property id=&quot;20307&quot; value=&quot;281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319&quot;/&gt;&lt;/object&gt;&lt;object type=&quot;3&quot; unique_id=&quot;10011&quot;&gt;&lt;property id=&quot;20148&quot; value=&quot;5&quot;/&gt;&lt;property id=&quot;20300&quot; value=&quot;Slide 8&quot;/&gt;&lt;property id=&quot;20307&quot; value=&quot;312&quot;/&gt;&lt;/object&gt;&lt;object type=&quot;3&quot; unique_id=&quot;10012&quot;&gt;&lt;property id=&quot;20148&quot; value=&quot;5&quot;/&gt;&lt;property id=&quot;20300&quot; value=&quot;Slide 11&quot;/&gt;&lt;property id=&quot;20307&quot; value=&quot;313&quot;/&gt;&lt;/object&gt;&lt;object type=&quot;3&quot; unique_id=&quot;10014&quot;&gt;&lt;property id=&quot;20148&quot; value=&quot;5&quot;/&gt;&lt;property id=&quot;20300&quot; value=&quot;Slide 12&quot;/&gt;&lt;property id=&quot;20307&quot; value=&quot;314&quot;/&gt;&lt;/object&gt;&lt;object type=&quot;3&quot; unique_id=&quot;10015&quot;&gt;&lt;property id=&quot;20148&quot; value=&quot;5&quot;/&gt;&lt;property id=&quot;20300&quot; value=&quot;Slide 13&quot;/&gt;&lt;property id=&quot;20307&quot; value=&quot;318&quot;/&gt;&lt;/object&gt;&lt;object type=&quot;3&quot; unique_id=&quot;10086&quot;&gt;&lt;property id=&quot;20148&quot; value=&quot;5&quot;/&gt;&lt;property id=&quot;20300&quot; value=&quot;Slide 9&quot;/&gt;&lt;property id=&quot;20307&quot; value=&quot;320&quot;/&gt;&lt;/object&gt;&lt;object type=&quot;3&quot; unique_id=&quot;10087&quot;&gt;&lt;property id=&quot;20148&quot; value=&quot;5&quot;/&gt;&lt;property id=&quot;20300&quot; value=&quot;Slide 10&quot;/&gt;&lt;property id=&quot;20307&quot; value=&quot;32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1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5236</TotalTime>
  <Words>362</Words>
  <Application>Microsoft Office PowerPoint</Application>
  <PresentationFormat>Widescreen</PresentationFormat>
  <Paragraphs>69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.VnArial</vt:lpstr>
      <vt:lpstr>.VnTime</vt:lpstr>
      <vt:lpstr>Arial</vt:lpstr>
      <vt:lpstr>Arial Black</vt:lpstr>
      <vt:lpstr>Calibri</vt:lpstr>
      <vt:lpstr>Calibri Light</vt:lpstr>
      <vt:lpstr>Cambria Math</vt:lpstr>
      <vt:lpstr>Tahoma</vt:lpstr>
      <vt:lpstr>Times New Roman</vt:lpstr>
      <vt:lpstr>Wingdings</vt:lpstr>
      <vt:lpstr>方正卡通简体</vt:lpstr>
      <vt:lpstr>Default Design</vt:lpstr>
      <vt:lpstr>4_Office Theme</vt:lpstr>
      <vt:lpstr>1_Ocean</vt:lpstr>
      <vt:lpstr>1_Default Design</vt:lpstr>
      <vt:lpstr>Theme1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XAY DUNG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DINH KHIEM</dc:creator>
  <cp:lastModifiedBy>AM</cp:lastModifiedBy>
  <cp:revision>383</cp:revision>
  <dcterms:created xsi:type="dcterms:W3CDTF">2007-04-08T19:43:35Z</dcterms:created>
  <dcterms:modified xsi:type="dcterms:W3CDTF">2023-10-31T09:04:32Z</dcterms:modified>
</cp:coreProperties>
</file>