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61" r:id="rId5"/>
    <p:sldId id="308" r:id="rId6"/>
    <p:sldId id="309" r:id="rId7"/>
    <p:sldId id="313" r:id="rId8"/>
    <p:sldId id="317" r:id="rId9"/>
    <p:sldId id="283" r:id="rId10"/>
    <p:sldId id="318" r:id="rId11"/>
    <p:sldId id="274" r:id="rId12"/>
    <p:sldId id="319" r:id="rId13"/>
    <p:sldId id="276" r:id="rId14"/>
    <p:sldId id="32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892" y="123246"/>
            <a:ext cx="33826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5. BẢN VẼ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536330" y="584911"/>
            <a:ext cx="11192608" cy="595326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III. Đọc bản vẽ nhà</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của ngôi nhà</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Đơn vị thiết kế</a:t>
            </a:r>
          </a:p>
          <a:p>
            <a:r>
              <a:rPr lang="en-US" sz="2400">
                <a:latin typeface="Times New Roman" panose="02020603050405020304" pitchFamily="18" charset="0"/>
                <a:cs typeface="Times New Roman" panose="02020603050405020304" pitchFamily="18" charset="0"/>
              </a:rPr>
              <a:t>- Bước 2. Hình biểu diễn: tên gọi các hình biểu diễn; vị trí đặt các hình biểu diễn</a:t>
            </a:r>
          </a:p>
          <a:p>
            <a:r>
              <a:rPr lang="en-US" sz="2400">
                <a:latin typeface="Times New Roman" panose="02020603050405020304" pitchFamily="18" charset="0"/>
                <a:cs typeface="Times New Roman" panose="02020603050405020304" pitchFamily="18" charset="0"/>
              </a:rPr>
              <a:t>- Bước 3. Kích thước:</a:t>
            </a:r>
          </a:p>
          <a:p>
            <a:r>
              <a:rPr lang="en-US" sz="2400">
                <a:latin typeface="Times New Roman" panose="02020603050405020304" pitchFamily="18" charset="0"/>
                <a:cs typeface="Times New Roman" panose="02020603050405020304" pitchFamily="18" charset="0"/>
              </a:rPr>
              <a:t>+ Kích thước chung của ngôi nhà</a:t>
            </a:r>
          </a:p>
          <a:p>
            <a:r>
              <a:rPr lang="en-US" sz="2400">
                <a:latin typeface="Times New Roman" panose="02020603050405020304" pitchFamily="18" charset="0"/>
                <a:cs typeface="Times New Roman" panose="02020603050405020304" pitchFamily="18" charset="0"/>
              </a:rPr>
              <a:t>+ Kích thước từng phòng</a:t>
            </a:r>
          </a:p>
          <a:p>
            <a:r>
              <a:rPr lang="en-US" sz="2400">
                <a:latin typeface="Times New Roman" panose="02020603050405020304" pitchFamily="18" charset="0"/>
                <a:cs typeface="Times New Roman" panose="02020603050405020304" pitchFamily="18" charset="0"/>
              </a:rPr>
              <a:t>+ Kích thước của từng loại cửa.</a:t>
            </a:r>
          </a:p>
          <a:p>
            <a:r>
              <a:rPr lang="en-US" sz="2400">
                <a:latin typeface="Times New Roman" panose="02020603050405020304" pitchFamily="18" charset="0"/>
                <a:cs typeface="Times New Roman" panose="02020603050405020304" pitchFamily="18" charset="0"/>
              </a:rPr>
              <a:t>- Bước 4. Các bộ phận chính</a:t>
            </a:r>
          </a:p>
          <a:p>
            <a:r>
              <a:rPr lang="en-US" sz="2400">
                <a:latin typeface="Times New Roman" panose="02020603050405020304" pitchFamily="18" charset="0"/>
                <a:cs typeface="Times New Roman" panose="02020603050405020304" pitchFamily="18" charset="0"/>
              </a:rPr>
              <a:t>+ Số phòng</a:t>
            </a:r>
          </a:p>
          <a:p>
            <a:r>
              <a:rPr lang="en-US" sz="2400">
                <a:latin typeface="Times New Roman" panose="02020603050405020304" pitchFamily="18" charset="0"/>
                <a:cs typeface="Times New Roman" panose="02020603050405020304" pitchFamily="18" charset="0"/>
              </a:rPr>
              <a:t>+ Số lượng cửa đi và cửa sổ.</a:t>
            </a:r>
          </a:p>
          <a:p>
            <a:r>
              <a:rPr lang="en-US" sz="2400">
                <a:latin typeface="Times New Roman" panose="02020603050405020304" pitchFamily="18" charset="0"/>
                <a:cs typeface="Times New Roman" panose="02020603050405020304" pitchFamily="18" charset="0"/>
              </a:rPr>
              <a:t>+ Các loại cửa được sử dụng</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41675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3"/>
          <a:stretch>
            <a:fillRect/>
          </a:stretch>
        </p:blipFill>
        <p:spPr>
          <a:xfrm>
            <a:off x="1270052" y="1169550"/>
            <a:ext cx="8770763" cy="5424021"/>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3"/>
          <a:stretch>
            <a:fillRect/>
          </a:stretch>
        </p:blipFill>
        <p:spPr>
          <a:xfrm>
            <a:off x="164842" y="1234864"/>
            <a:ext cx="5125615" cy="5424021"/>
          </a:xfrm>
          <a:prstGeom prst="rect">
            <a:avLst/>
          </a:prstGeom>
        </p:spPr>
      </p:pic>
      <p:sp>
        <p:nvSpPr>
          <p:cNvPr id="5" name="Rectangle 4"/>
          <p:cNvSpPr/>
          <p:nvPr/>
        </p:nvSpPr>
        <p:spPr>
          <a:xfrm>
            <a:off x="5175380" y="979973"/>
            <a:ext cx="6674498" cy="5324535"/>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 Khung tên:</a:t>
            </a:r>
          </a:p>
          <a:p>
            <a:r>
              <a:rPr lang="vi-VN" sz="2000">
                <a:solidFill>
                  <a:srgbClr val="0000FF"/>
                </a:solidFill>
                <a:latin typeface="Times New Roman" panose="02020603050405020304" pitchFamily="18" charset="0"/>
                <a:cs typeface="Times New Roman" panose="02020603050405020304" pitchFamily="18" charset="0"/>
              </a:rPr>
              <a:t>Nhà mái bằng </a:t>
            </a:r>
          </a:p>
          <a:p>
            <a:r>
              <a:rPr lang="vi-VN" sz="2000">
                <a:solidFill>
                  <a:srgbClr val="0000FF"/>
                </a:solidFill>
                <a:latin typeface="Times New Roman" panose="02020603050405020304" pitchFamily="18" charset="0"/>
                <a:cs typeface="Times New Roman" panose="02020603050405020304" pitchFamily="18" charset="0"/>
              </a:rPr>
              <a:t>1 : 100</a:t>
            </a:r>
          </a:p>
          <a:p>
            <a:r>
              <a:rPr lang="vi-VN" sz="2000">
                <a:solidFill>
                  <a:srgbClr val="0000FF"/>
                </a:solidFill>
                <a:latin typeface="Times New Roman" panose="02020603050405020304" pitchFamily="18" charset="0"/>
                <a:cs typeface="Times New Roman" panose="02020603050405020304" pitchFamily="18" charset="0"/>
              </a:rPr>
              <a:t>2. Hình biểu diễn:</a:t>
            </a:r>
          </a:p>
          <a:p>
            <a:r>
              <a:rPr lang="vi-VN" sz="2000">
                <a:solidFill>
                  <a:srgbClr val="0000FF"/>
                </a:solidFill>
                <a:latin typeface="Times New Roman" panose="02020603050405020304" pitchFamily="18" charset="0"/>
                <a:cs typeface="Times New Roman" panose="02020603050405020304" pitchFamily="18" charset="0"/>
              </a:rPr>
              <a:t>Mặt đứng</a:t>
            </a:r>
          </a:p>
          <a:p>
            <a:r>
              <a:rPr lang="vi-VN" sz="2000">
                <a:solidFill>
                  <a:srgbClr val="0000FF"/>
                </a:solidFill>
                <a:latin typeface="Times New Roman" panose="02020603050405020304" pitchFamily="18" charset="0"/>
                <a:cs typeface="Times New Roman" panose="02020603050405020304" pitchFamily="18" charset="0"/>
              </a:rPr>
              <a:t>Mặt cắt</a:t>
            </a:r>
          </a:p>
          <a:p>
            <a:r>
              <a:rPr lang="vi-VN" sz="2000">
                <a:solidFill>
                  <a:srgbClr val="0000FF"/>
                </a:solidFill>
                <a:latin typeface="Times New Roman" panose="02020603050405020304" pitchFamily="18" charset="0"/>
                <a:cs typeface="Times New Roman" panose="02020603050405020304" pitchFamily="18" charset="0"/>
              </a:rPr>
              <a:t>Mặt bằng</a:t>
            </a:r>
          </a:p>
          <a:p>
            <a:r>
              <a:rPr lang="vi-VN" sz="2000">
                <a:solidFill>
                  <a:srgbClr val="0000FF"/>
                </a:solidFill>
                <a:latin typeface="Times New Roman" panose="02020603050405020304" pitchFamily="18" charset="0"/>
                <a:cs typeface="Times New Roman" panose="02020603050405020304" pitchFamily="18" charset="0"/>
              </a:rPr>
              <a:t>3. Kích thước:</a:t>
            </a:r>
          </a:p>
          <a:p>
            <a:r>
              <a:rPr lang="vi-VN" sz="2000">
                <a:solidFill>
                  <a:srgbClr val="0000FF"/>
                </a:solidFill>
                <a:latin typeface="Times New Roman" panose="02020603050405020304" pitchFamily="18" charset="0"/>
                <a:cs typeface="Times New Roman" panose="02020603050405020304" pitchFamily="18" charset="0"/>
              </a:rPr>
              <a:t>14 400 - 7 000 - 4 200</a:t>
            </a:r>
          </a:p>
          <a:p>
            <a:r>
              <a:rPr lang="vi-VN" sz="2000">
                <a:solidFill>
                  <a:srgbClr val="0000FF"/>
                </a:solidFill>
                <a:latin typeface="Times New Roman" panose="02020603050405020304" pitchFamily="18" charset="0"/>
                <a:cs typeface="Times New Roman" panose="02020603050405020304" pitchFamily="18" charset="0"/>
              </a:rPr>
              <a:t>Phòng khách, phòng bếp: 6 200 - 4 800</a:t>
            </a:r>
          </a:p>
          <a:p>
            <a:r>
              <a:rPr lang="vi-VN" sz="2000">
                <a:solidFill>
                  <a:srgbClr val="0000FF"/>
                </a:solidFill>
                <a:latin typeface="Times New Roman" panose="02020603050405020304" pitchFamily="18" charset="0"/>
                <a:cs typeface="Times New Roman" panose="02020603050405020304" pitchFamily="18" charset="0"/>
              </a:rPr>
              <a:t>Nhà vệ sinh: 4 800 - 2 200</a:t>
            </a:r>
          </a:p>
          <a:p>
            <a:r>
              <a:rPr lang="vi-VN" sz="2000">
                <a:solidFill>
                  <a:srgbClr val="0000FF"/>
                </a:solidFill>
                <a:latin typeface="Times New Roman" panose="02020603050405020304" pitchFamily="18" charset="0"/>
                <a:cs typeface="Times New Roman" panose="02020603050405020304" pitchFamily="18" charset="0"/>
              </a:rPr>
              <a:t>Phòng ngủ 1: 4 800 - 3 000</a:t>
            </a:r>
          </a:p>
          <a:p>
            <a:r>
              <a:rPr lang="vi-VN" sz="2000">
                <a:solidFill>
                  <a:srgbClr val="0000FF"/>
                </a:solidFill>
                <a:latin typeface="Times New Roman" panose="02020603050405020304" pitchFamily="18" charset="0"/>
                <a:cs typeface="Times New Roman" panose="02020603050405020304" pitchFamily="18" charset="0"/>
              </a:rPr>
              <a:t>Phòng ngủ 2: 7 000 - 3 000</a:t>
            </a:r>
          </a:p>
          <a:p>
            <a:r>
              <a:rPr lang="vi-VN" sz="2000">
                <a:solidFill>
                  <a:srgbClr val="0000FF"/>
                </a:solidFill>
                <a:latin typeface="Times New Roman" panose="02020603050405020304" pitchFamily="18" charset="0"/>
                <a:cs typeface="Times New Roman" panose="02020603050405020304" pitchFamily="18" charset="0"/>
              </a:rPr>
              <a:t>Hành lang: 9 400 - 2 200</a:t>
            </a:r>
          </a:p>
          <a:p>
            <a:r>
              <a:rPr lang="vi-VN" sz="2000">
                <a:solidFill>
                  <a:srgbClr val="0000FF"/>
                </a:solidFill>
                <a:latin typeface="Times New Roman" panose="02020603050405020304" pitchFamily="18" charset="0"/>
                <a:cs typeface="Times New Roman" panose="02020603050405020304" pitchFamily="18" charset="0"/>
              </a:rPr>
              <a:t>4. Các bộ phận:</a:t>
            </a:r>
          </a:p>
          <a:p>
            <a:r>
              <a:rPr lang="vi-VN" sz="2000">
                <a:solidFill>
                  <a:srgbClr val="0000FF"/>
                </a:solidFill>
                <a:latin typeface="Times New Roman" panose="02020603050405020304" pitchFamily="18" charset="0"/>
                <a:cs typeface="Times New Roman" panose="02020603050405020304" pitchFamily="18" charset="0"/>
              </a:rPr>
              <a:t>- 1 phòng khách + phòng bếp, 1 nhà vệ sinh, 2 phòng ngủ</a:t>
            </a:r>
          </a:p>
          <a:p>
            <a:r>
              <a:rPr lang="vi-VN" sz="2000">
                <a:solidFill>
                  <a:srgbClr val="0000FF"/>
                </a:solidFill>
                <a:latin typeface="Times New Roman" panose="02020603050405020304" pitchFamily="18" charset="0"/>
                <a:cs typeface="Times New Roman" panose="02020603050405020304" pitchFamily="18" charset="0"/>
              </a:rPr>
              <a:t>- 1 cửa đi 2 cánh, 3 cửa đi 1 cánh, 2 cửa sổ kép, 3 cửa sổ đơn </a:t>
            </a:r>
            <a:endParaRPr lang="en-US" sz="20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9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circle(in)">
                                      <p:cBhvr>
                                        <p:cTn id="40" dur="2000"/>
                                        <p:tgtEl>
                                          <p:spTgt spid="5">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circle(in)">
                                      <p:cBhvr>
                                        <p:cTn id="43" dur="2000"/>
                                        <p:tgtEl>
                                          <p:spTgt spid="5">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circle(in)">
                                      <p:cBhvr>
                                        <p:cTn id="46" dur="2000"/>
                                        <p:tgtEl>
                                          <p:spTgt spid="5">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circle(in)">
                                      <p:cBhvr>
                                        <p:cTn id="49" dur="2000"/>
                                        <p:tgtEl>
                                          <p:spTgt spid="5">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circle(in)">
                                      <p:cBhvr>
                                        <p:cTn id="52" dur="2000"/>
                                        <p:tgtEl>
                                          <p:spTgt spid="5">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circle(in)">
                                      <p:cBhvr>
                                        <p:cTn id="55"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pic>
        <p:nvPicPr>
          <p:cNvPr id="2" name="Picture 1"/>
          <p:cNvPicPr>
            <a:picLocks noChangeAspect="1"/>
          </p:cNvPicPr>
          <p:nvPr/>
        </p:nvPicPr>
        <p:blipFill>
          <a:blip r:embed="rId3"/>
          <a:stretch>
            <a:fillRect/>
          </a:stretch>
        </p:blipFill>
        <p:spPr>
          <a:xfrm>
            <a:off x="1041020" y="1107995"/>
            <a:ext cx="9343951" cy="5644534"/>
          </a:xfrm>
          <a:prstGeom prst="rect">
            <a:avLst/>
          </a:prstGeom>
        </p:spPr>
      </p:pic>
    </p:spTree>
    <p:extLst>
      <p:ext uri="{BB962C8B-B14F-4D97-AF65-F5344CB8AC3E}">
        <p14:creationId xmlns:p14="http://schemas.microsoft.com/office/powerpoint/2010/main" val="299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làm gì?</a:t>
            </a:r>
          </a:p>
        </p:txBody>
      </p:sp>
      <p:pic>
        <p:nvPicPr>
          <p:cNvPr id="3" name="Picture 2"/>
          <p:cNvPicPr>
            <a:picLocks noChangeAspect="1"/>
          </p:cNvPicPr>
          <p:nvPr/>
        </p:nvPicPr>
        <p:blipFill>
          <a:blip r:embed="rId2"/>
          <a:stretch>
            <a:fillRect/>
          </a:stretch>
        </p:blipFill>
        <p:spPr>
          <a:xfrm>
            <a:off x="499387" y="450846"/>
            <a:ext cx="8134659" cy="595630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68054" y="71562"/>
            <a:ext cx="38967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dự toán chi phí và xây dựng ngôi nhà đúng như mong muốn.</a:t>
            </a:r>
          </a:p>
        </p:txBody>
      </p:sp>
      <p:pic>
        <p:nvPicPr>
          <p:cNvPr id="3" name="Picture 2"/>
          <p:cNvPicPr>
            <a:picLocks noChangeAspect="1"/>
          </p:cNvPicPr>
          <p:nvPr/>
        </p:nvPicPr>
        <p:blipFill>
          <a:blip r:embed="rId2"/>
          <a:stretch>
            <a:fillRect/>
          </a:stretch>
        </p:blipFill>
        <p:spPr>
          <a:xfrm>
            <a:off x="499388" y="450846"/>
            <a:ext cx="7070790" cy="5956308"/>
          </a:xfrm>
          <a:prstGeom prst="rect">
            <a:avLst/>
          </a:prstGeom>
        </p:spPr>
      </p:pic>
    </p:spTree>
    <p:extLst>
      <p:ext uri="{BB962C8B-B14F-4D97-AF65-F5344CB8AC3E}">
        <p14:creationId xmlns:p14="http://schemas.microsoft.com/office/powerpoint/2010/main" val="41956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1.Trên 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98580" y="498090"/>
            <a:ext cx="10916816" cy="5576139"/>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448151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1.Trên 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30446" y="802431"/>
            <a:ext cx="4711959" cy="4792665"/>
          </a:xfrm>
          <a:prstGeom prst="rect">
            <a:avLst/>
          </a:prstGeom>
        </p:spPr>
      </p:pic>
      <p:sp>
        <p:nvSpPr>
          <p:cNvPr id="6" name="Rectangle 5"/>
          <p:cNvSpPr/>
          <p:nvPr/>
        </p:nvSpPr>
        <p:spPr>
          <a:xfrm>
            <a:off x="230445" y="5552655"/>
            <a:ext cx="448151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
        <p:nvSpPr>
          <p:cNvPr id="2" name="Rectangle 1"/>
          <p:cNvSpPr/>
          <p:nvPr/>
        </p:nvSpPr>
        <p:spPr>
          <a:xfrm>
            <a:off x="4849098" y="74233"/>
            <a:ext cx="7196721" cy="6863417"/>
          </a:xfrm>
          <a:prstGeom prst="rect">
            <a:avLst/>
          </a:prstGeom>
        </p:spPr>
        <p:txBody>
          <a:bodyPr wrap="square">
            <a:spAutoFit/>
          </a:bodyPr>
          <a:lstStyle/>
          <a:p>
            <a:r>
              <a:rPr lang="vi-VN" sz="2200">
                <a:solidFill>
                  <a:srgbClr val="FF0000"/>
                </a:solidFill>
                <a:latin typeface="Times New Roman" panose="02020603050405020304" pitchFamily="18" charset="0"/>
                <a:cs typeface="Times New Roman" panose="02020603050405020304" pitchFamily="18" charset="0"/>
              </a:rPr>
              <a:t>1. - Mặt đứng A - A: hình chiếu đứng biểu diễn mặt trước của ngôi nhà.</a:t>
            </a:r>
          </a:p>
          <a:p>
            <a:r>
              <a:rPr lang="vi-VN" sz="2200">
                <a:solidFill>
                  <a:srgbClr val="FF0000"/>
                </a:solidFill>
                <a:latin typeface="Times New Roman" panose="02020603050405020304" pitchFamily="18" charset="0"/>
                <a:cs typeface="Times New Roman" panose="02020603050405020304" pitchFamily="18" charset="0"/>
              </a:rPr>
              <a:t>- Mặt cắt B - B: hình chiếu cạnh, thể hiện các bộ phận và kích thước của ngồi nhà theo chiều cao.</a:t>
            </a:r>
          </a:p>
          <a:p>
            <a:r>
              <a:rPr lang="vi-VN" sz="2200">
                <a:solidFill>
                  <a:srgbClr val="FF0000"/>
                </a:solidFill>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p>
          <a:p>
            <a:r>
              <a:rPr lang="vi-VN" sz="2200">
                <a:solidFill>
                  <a:srgbClr val="FF0000"/>
                </a:solidFill>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200">
                <a:solidFill>
                  <a:srgbClr val="FF0000"/>
                </a:solidFill>
                <a:latin typeface="Times New Roman" panose="02020603050405020304" pitchFamily="18" charset="0"/>
                <a:cs typeface="Times New Roman" panose="02020603050405020304" pitchFamily="18" charset="0"/>
              </a:rPr>
              <a:t>Bản vẽ nhà thường có các bình biểu diễn sau:</a:t>
            </a:r>
          </a:p>
          <a:p>
            <a:r>
              <a:rPr lang="vi-VN" sz="2200">
                <a:solidFill>
                  <a:srgbClr val="FF0000"/>
                </a:solidFill>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200">
                <a:solidFill>
                  <a:srgbClr val="FF0000"/>
                </a:solidFill>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200">
                <a:solidFill>
                  <a:srgbClr val="FF0000"/>
                </a:solidFill>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422" y="844061"/>
            <a:ext cx="11539025" cy="5662247"/>
          </a:xfrm>
          <a:prstGeom prst="rect">
            <a:avLst/>
          </a:prstGeom>
        </p:spPr>
      </p:pic>
      <p:sp>
        <p:nvSpPr>
          <p:cNvPr id="3" name="TextBox 2"/>
          <p:cNvSpPr txBox="1"/>
          <p:nvPr/>
        </p:nvSpPr>
        <p:spPr>
          <a:xfrm>
            <a:off x="1099039" y="114300"/>
            <a:ext cx="10295792" cy="46166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Bảng 5.1. Kí hiệu quy ước một số bộ phận của ngôi nhà(theo TCVN 4609:1998)</a:t>
            </a:r>
          </a:p>
        </p:txBody>
      </p:sp>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II.Kí hiệu quy ước một số bộ phận của ngôi nhà</a:t>
            </a:r>
          </a:p>
          <a:p>
            <a:r>
              <a:rPr lang="en-US" sz="2800" b="1">
                <a:latin typeface="Times New Roman" panose="02020603050405020304" pitchFamily="18" charset="0"/>
                <a:cs typeface="Times New Roman" panose="02020603050405020304" pitchFamily="18" charset="0"/>
              </a:rPr>
              <a:t>Bảng 5.1. SGK - T29</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4536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bảng 5.2. Trình bày trình tự đọc bản vẽ nhà</a:t>
            </a:r>
          </a:p>
          <a:p>
            <a:r>
              <a:rPr lang="en-US" sz="2800" b="1">
                <a:latin typeface="Times New Roman" panose="02020603050405020304" pitchFamily="18" charset="0"/>
                <a:cs typeface="Times New Roman" panose="02020603050405020304" pitchFamily="18" charset="0"/>
              </a:rPr>
              <a:t>2. Đọc bảng nhà một tầng hình 5.3 theo trình tự đọc bản vẽ nhà theo bảng 5.2</a:t>
            </a:r>
          </a:p>
          <a:p>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43519668"/>
              </p:ext>
            </p:extLst>
          </p:nvPr>
        </p:nvGraphicFramePr>
        <p:xfrm>
          <a:off x="406989" y="1620667"/>
          <a:ext cx="6041519" cy="4866732"/>
        </p:xfrm>
        <a:graphic>
          <a:graphicData uri="http://schemas.openxmlformats.org/drawingml/2006/table">
            <a:tbl>
              <a:tblPr firstRow="1" firstCol="1" bandRow="1"/>
              <a:tblGrid>
                <a:gridCol w="1217996">
                  <a:extLst>
                    <a:ext uri="{9D8B030D-6E8A-4147-A177-3AD203B41FA5}">
                      <a16:colId xmlns:a16="http://schemas.microsoft.com/office/drawing/2014/main" val="3559690938"/>
                    </a:ext>
                  </a:extLst>
                </a:gridCol>
                <a:gridCol w="1616574">
                  <a:extLst>
                    <a:ext uri="{9D8B030D-6E8A-4147-A177-3AD203B41FA5}">
                      <a16:colId xmlns:a16="http://schemas.microsoft.com/office/drawing/2014/main" val="2431998841"/>
                    </a:ext>
                  </a:extLst>
                </a:gridCol>
                <a:gridCol w="3206949">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14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ngôi nhà</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tầng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1:100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14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Mặt bằng</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Mặt đứng</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Mặt cắt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14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- 15666 x 4500 x 6350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từng bộ phận: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khách, phòng</a:t>
                      </a:r>
                      <a:r>
                        <a:rPr lang="en-US" sz="14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bếp, ăn</a:t>
                      </a: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5000x4500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Hai</a:t>
                      </a:r>
                      <a:r>
                        <a:rPr lang="en-US" sz="14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 ngủ mỗi</a:t>
                      </a:r>
                      <a:r>
                        <a:rPr lang="en-US" sz="14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3400x3150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14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vệ sinh</a:t>
                      </a: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3100x3000</a:t>
                      </a:r>
                    </a:p>
                    <a:p>
                      <a:pPr marL="0" marR="0">
                        <a:lnSpc>
                          <a:spcPct val="107000"/>
                        </a:lnSpc>
                        <a:spcBef>
                          <a:spcPts val="0"/>
                        </a:spcBef>
                        <a:spcAft>
                          <a:spcPts val="0"/>
                        </a:spcAft>
                      </a:pPr>
                      <a:r>
                        <a:rPr lang="en-US" sz="14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a:t>
                      </a:r>
                      <a:r>
                        <a:rPr lang="en-US" sz="14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lang: 9300x1350</a:t>
                      </a:r>
                    </a:p>
                    <a:p>
                      <a:pPr marL="0" marR="0">
                        <a:lnSpc>
                          <a:spcPct val="107000"/>
                        </a:lnSpc>
                        <a:spcBef>
                          <a:spcPts val="0"/>
                        </a:spcBef>
                        <a:spcAft>
                          <a:spcPts val="0"/>
                        </a:spcAft>
                      </a:pPr>
                      <a:r>
                        <a:rPr lang="en-US" sz="14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Mái cao: 2200, tường cao 3700, nền cao 450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14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sổ</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FontTx/>
                        <a:buNone/>
                      </a:pP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aseline="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400" baseline="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lang.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pic>
        <p:nvPicPr>
          <p:cNvPr id="2" name="Picture 3">
            <a:extLst>
              <a:ext uri="{FF2B5EF4-FFF2-40B4-BE49-F238E27FC236}">
                <a16:creationId xmlns:a16="http://schemas.microsoft.com/office/drawing/2014/main" id="{0E42F051-E3B7-EE9A-C8A1-B1B154027918}"/>
              </a:ext>
            </a:extLst>
          </p:cNvPr>
          <p:cNvPicPr>
            <a:picLocks noChangeAspect="1"/>
          </p:cNvPicPr>
          <p:nvPr/>
        </p:nvPicPr>
        <p:blipFill>
          <a:blip r:embed="rId3"/>
          <a:stretch>
            <a:fillRect/>
          </a:stretch>
        </p:blipFill>
        <p:spPr>
          <a:xfrm>
            <a:off x="6819562" y="1620667"/>
            <a:ext cx="4711959" cy="4792665"/>
          </a:xfrm>
          <a:prstGeom prst="rect">
            <a:avLst/>
          </a:prstGeom>
        </p:spPr>
      </p:pic>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482</TotalTime>
  <Words>996</Words>
  <Application>Microsoft Office PowerPoint</Application>
  <PresentationFormat>Màn hình rộng</PresentationFormat>
  <Paragraphs>97</Paragraphs>
  <Slides>14</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14</vt:i4>
      </vt:variant>
    </vt:vector>
  </HeadingPairs>
  <TitlesOfParts>
    <vt:vector size="20" baseType="lpstr">
      <vt:lpstr>Arial</vt:lpstr>
      <vt:lpstr>Century Gothic</vt:lpstr>
      <vt:lpstr>Tahoma</vt:lpstr>
      <vt:lpstr>Times New Roman</vt:lpstr>
      <vt:lpstr>Wingdings 3</vt:lpstr>
      <vt:lpstr>Wisp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Luân Nguyễn</cp:lastModifiedBy>
  <cp:revision>50</cp:revision>
  <dcterms:created xsi:type="dcterms:W3CDTF">2023-06-21T22:05:51Z</dcterms:created>
  <dcterms:modified xsi:type="dcterms:W3CDTF">2023-10-31T10:03:27Z</dcterms:modified>
</cp:coreProperties>
</file>