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91" r:id="rId2"/>
    <p:sldId id="257" r:id="rId3"/>
    <p:sldId id="289" r:id="rId4"/>
    <p:sldId id="283" r:id="rId5"/>
    <p:sldId id="258" r:id="rId6"/>
    <p:sldId id="295" r:id="rId7"/>
    <p:sldId id="313" r:id="rId8"/>
    <p:sldId id="297" r:id="rId9"/>
    <p:sldId id="315" r:id="rId10"/>
    <p:sldId id="282" r:id="rId11"/>
    <p:sldId id="269" r:id="rId12"/>
    <p:sldId id="316" r:id="rId13"/>
    <p:sldId id="299" r:id="rId14"/>
    <p:sldId id="265" r:id="rId15"/>
    <p:sldId id="271" r:id="rId16"/>
    <p:sldId id="261" r:id="rId17"/>
    <p:sldId id="272" r:id="rId18"/>
    <p:sldId id="284" r:id="rId19"/>
    <p:sldId id="339" r:id="rId20"/>
    <p:sldId id="337" r:id="rId21"/>
    <p:sldId id="340" r:id="rId22"/>
    <p:sldId id="336" r:id="rId23"/>
    <p:sldId id="355" r:id="rId24"/>
    <p:sldId id="358" r:id="rId25"/>
    <p:sldId id="360" r:id="rId26"/>
    <p:sldId id="362" r:id="rId27"/>
    <p:sldId id="266" r:id="rId28"/>
    <p:sldId id="275" r:id="rId29"/>
    <p:sldId id="312" r:id="rId30"/>
    <p:sldId id="308" r:id="rId31"/>
    <p:sldId id="309" r:id="rId32"/>
    <p:sldId id="310" r:id="rId33"/>
    <p:sldId id="311" r:id="rId34"/>
    <p:sldId id="285" r:id="rId35"/>
    <p:sldId id="286" r:id="rId36"/>
  </p:sldIdLst>
  <p:sldSz cx="9144000" cy="5143500" type="screen16x9"/>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5E0"/>
    <a:srgbClr val="FF5050"/>
    <a:srgbClr val="0099FF"/>
    <a:srgbClr val="F5750B"/>
    <a:srgbClr val="18ADB4"/>
    <a:srgbClr val="5CA139"/>
    <a:srgbClr val="E6E3D2"/>
    <a:srgbClr val="128288"/>
    <a:srgbClr val="B30DA7"/>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6721" autoAdjust="0"/>
  </p:normalViewPr>
  <p:slideViewPr>
    <p:cSldViewPr>
      <p:cViewPr varScale="1">
        <p:scale>
          <a:sx n="83" d="100"/>
          <a:sy n="83" d="100"/>
        </p:scale>
        <p:origin x="404" y="5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2021/11/15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2021/11/15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4241503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360525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225867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17</a:t>
            </a:fld>
            <a:endParaRPr lang="zh-CN" altLang="en-US"/>
          </a:p>
        </p:txBody>
      </p:sp>
    </p:spTree>
    <p:extLst>
      <p:ext uri="{BB962C8B-B14F-4D97-AF65-F5344CB8AC3E}">
        <p14:creationId xmlns:p14="http://schemas.microsoft.com/office/powerpoint/2010/main" val="238453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18</a:t>
            </a:fld>
            <a:endParaRPr lang="zh-CN" altLang="en-US"/>
          </a:p>
        </p:txBody>
      </p:sp>
    </p:spTree>
    <p:extLst>
      <p:ext uri="{BB962C8B-B14F-4D97-AF65-F5344CB8AC3E}">
        <p14:creationId xmlns:p14="http://schemas.microsoft.com/office/powerpoint/2010/main" val="303740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34</a:t>
            </a:fld>
            <a:endParaRPr lang="zh-CN" altLang="en-US"/>
          </a:p>
        </p:txBody>
      </p:sp>
    </p:spTree>
    <p:extLst>
      <p:ext uri="{BB962C8B-B14F-4D97-AF65-F5344CB8AC3E}">
        <p14:creationId xmlns:p14="http://schemas.microsoft.com/office/powerpoint/2010/main" val="66858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5</a:t>
            </a:fld>
            <a:endParaRPr lang="zh-CN" altLang="en-US"/>
          </a:p>
        </p:txBody>
      </p:sp>
    </p:spTree>
    <p:extLst>
      <p:ext uri="{BB962C8B-B14F-4D97-AF65-F5344CB8AC3E}">
        <p14:creationId xmlns:p14="http://schemas.microsoft.com/office/powerpoint/2010/main" val="17822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AF1E2A7-1B50-4E0A-A8E1-9DA9D5762B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47B90A-D503-4EE3-8060-D84F5DA45B10}" type="slidenum">
              <a:rPr lang="en-US" altLang="en-US"/>
              <a:pPr/>
              <a:t>7</a:t>
            </a:fld>
            <a:endParaRPr lang="en-US" altLang="en-US"/>
          </a:p>
        </p:txBody>
      </p:sp>
      <p:sp>
        <p:nvSpPr>
          <p:cNvPr id="57347" name="Rectangle 7">
            <a:extLst>
              <a:ext uri="{FF2B5EF4-FFF2-40B4-BE49-F238E27FC236}">
                <a16:creationId xmlns:a16="http://schemas.microsoft.com/office/drawing/2014/main" id="{D5705FD1-A335-4161-878B-FE2216F190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142C81-18B7-4AA7-9F58-28BF8B7197FD}" type="slidenum">
              <a:rPr lang="en-US" altLang="en-US" sz="1200"/>
              <a:pPr algn="r" eaLnBrk="1" hangingPunct="1"/>
              <a:t>7</a:t>
            </a:fld>
            <a:endParaRPr lang="en-US" altLang="en-US" sz="1200"/>
          </a:p>
        </p:txBody>
      </p:sp>
      <p:sp>
        <p:nvSpPr>
          <p:cNvPr id="57348" name="Rectangle 2">
            <a:extLst>
              <a:ext uri="{FF2B5EF4-FFF2-40B4-BE49-F238E27FC236}">
                <a16:creationId xmlns:a16="http://schemas.microsoft.com/office/drawing/2014/main" id="{97BF5BEF-3A5E-4196-BB45-6CA69B502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3">
            <a:extLst>
              <a:ext uri="{FF2B5EF4-FFF2-40B4-BE49-F238E27FC236}">
                <a16:creationId xmlns:a16="http://schemas.microsoft.com/office/drawing/2014/main" id="{0B5C905A-C345-413E-B8B4-0E7B90DA20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8</a:t>
            </a:fld>
            <a:endParaRPr lang="zh-CN" altLang="en-US"/>
          </a:p>
        </p:txBody>
      </p:sp>
    </p:spTree>
    <p:extLst>
      <p:ext uri="{BB962C8B-B14F-4D97-AF65-F5344CB8AC3E}">
        <p14:creationId xmlns:p14="http://schemas.microsoft.com/office/powerpoint/2010/main" val="309990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956BBA2-470D-4E63-A2C6-398ADB15D4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299BB2E-825D-4BF5-9532-22476539DC3A}" type="slidenum">
              <a:rPr lang="en-US" altLang="en-US" sz="1200"/>
              <a:pPr algn="r" eaLnBrk="1" hangingPunct="1"/>
              <a:t>9</a:t>
            </a:fld>
            <a:endParaRPr lang="en-US" altLang="en-US" sz="1200"/>
          </a:p>
        </p:txBody>
      </p:sp>
      <p:sp>
        <p:nvSpPr>
          <p:cNvPr id="14339" name="Rectangle 2">
            <a:extLst>
              <a:ext uri="{FF2B5EF4-FFF2-40B4-BE49-F238E27FC236}">
                <a16:creationId xmlns:a16="http://schemas.microsoft.com/office/drawing/2014/main" id="{3D3A5697-2BEB-400E-A95F-6715002A1B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FB8E2752-4FE4-4A00-9E3E-113D688F35A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noProof="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10</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11</a:t>
            </a:fld>
            <a:endParaRPr lang="zh-CN" altLang="en-US"/>
          </a:p>
        </p:txBody>
      </p:sp>
    </p:spTree>
    <p:extLst>
      <p:ext uri="{BB962C8B-B14F-4D97-AF65-F5344CB8AC3E}">
        <p14:creationId xmlns:p14="http://schemas.microsoft.com/office/powerpoint/2010/main" val="231565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12</a:t>
            </a:fld>
            <a:endParaRPr lang="zh-CN" altLang="en-US"/>
          </a:p>
        </p:txBody>
      </p:sp>
    </p:spTree>
    <p:extLst>
      <p:ext uri="{BB962C8B-B14F-4D97-AF65-F5344CB8AC3E}">
        <p14:creationId xmlns:p14="http://schemas.microsoft.com/office/powerpoint/2010/main" val="469166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14</a:t>
            </a:fld>
            <a:endParaRPr lang="zh-CN" altLang="en-US"/>
          </a:p>
        </p:txBody>
      </p:sp>
    </p:spTree>
    <p:extLst>
      <p:ext uri="{BB962C8B-B14F-4D97-AF65-F5344CB8AC3E}">
        <p14:creationId xmlns:p14="http://schemas.microsoft.com/office/powerpoint/2010/main" val="201739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5" y="-753180"/>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1" y="1858308"/>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519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69" y="2275869"/>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18"/>
            <a:ext cx="1025922" cy="369332"/>
          </a:xfrm>
          <a:prstGeom prst="rect">
            <a:avLst/>
          </a:prstGeom>
          <a:noFill/>
        </p:spPr>
        <p:txBody>
          <a:bodyPr wrap="none" rtlCol="0">
            <a:spAutoFit/>
          </a:bodyPr>
          <a:lstStyle/>
          <a:p>
            <a:r>
              <a:rPr lang="en-US" altLang="zh-CN" dirty="0">
                <a:solidFill>
                  <a:schemeClr val="bg1"/>
                </a:solidFill>
              </a:rPr>
              <a:t>Contents</a:t>
            </a:r>
            <a:endParaRPr lang="zh-CN" altLang="en-US" dirty="0">
              <a:solidFill>
                <a:schemeClr val="bg1"/>
              </a:solidFill>
            </a:endParaRPr>
          </a:p>
        </p:txBody>
      </p:sp>
    </p:spTree>
    <p:extLst>
      <p:ext uri="{BB962C8B-B14F-4D97-AF65-F5344CB8AC3E}">
        <p14:creationId xmlns:p14="http://schemas.microsoft.com/office/powerpoint/2010/main" val="283651568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dirty="0" err="1">
                <a:solidFill>
                  <a:schemeClr val="bg1"/>
                </a:solidFill>
              </a:rPr>
              <a:t>Contents_N</a:t>
            </a:r>
            <a:endParaRPr lang="zh-CN" altLang="en-US" dirty="0">
              <a:solidFill>
                <a:schemeClr val="bg1"/>
              </a:solidFill>
            </a:endParaRPr>
          </a:p>
        </p:txBody>
      </p:sp>
      <p:grpSp>
        <p:nvGrpSpPr>
          <p:cNvPr id="4" name="kite_group"/>
          <p:cNvGrpSpPr/>
          <p:nvPr userDrawn="1"/>
        </p:nvGrpSpPr>
        <p:grpSpPr>
          <a:xfrm>
            <a:off x="-180528"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070651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25657"/>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7"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4"/>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1"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7" y="0"/>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1"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7" y="197979"/>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8" y="4562632"/>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29" y="4536022"/>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6" y="4042236"/>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7"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1"/>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7"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3"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69" y="357630"/>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6"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262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7"/>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4" y="317292"/>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0"/>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7" y="4918298"/>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421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fld id="{B617CC22-86CA-46B0-A99F-D84065DF07E4}" type="datetimeFigureOut">
              <a:rPr lang="en-US" smtClean="0"/>
              <a:t>11/15/2021</a:t>
            </a:fld>
            <a:endParaRPr lang="en-US"/>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99737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6916FE-6BAB-4151-9C0C-B2D8862561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316A1C-AEB0-4EFD-A61A-9D41618F3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3BAC6E-ABB1-40BB-AC3F-82B8DE571447}"/>
              </a:ext>
            </a:extLst>
          </p:cNvPr>
          <p:cNvSpPr>
            <a:spLocks noGrp="1" noChangeArrowheads="1"/>
          </p:cNvSpPr>
          <p:nvPr>
            <p:ph type="sldNum" sz="quarter" idx="12"/>
          </p:nvPr>
        </p:nvSpPr>
        <p:spPr>
          <a:ln/>
        </p:spPr>
        <p:txBody>
          <a:bodyPr/>
          <a:lstStyle>
            <a:lvl1pPr>
              <a:defRPr/>
            </a:lvl1pPr>
          </a:lstStyle>
          <a:p>
            <a:fld id="{7EC78D6C-4EFD-45F0-94EB-8DA8D8B75965}" type="slidenum">
              <a:rPr lang="en-US" altLang="en-US"/>
              <a:pPr/>
              <a:t>‹#›</a:t>
            </a:fld>
            <a:endParaRPr lang="en-US" altLang="en-US"/>
          </a:p>
        </p:txBody>
      </p:sp>
    </p:spTree>
    <p:extLst>
      <p:ext uri="{BB962C8B-B14F-4D97-AF65-F5344CB8AC3E}">
        <p14:creationId xmlns:p14="http://schemas.microsoft.com/office/powerpoint/2010/main" val="369496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504D96-FB35-46C3-86A3-7E9F6C2B41A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6E94FB-5A89-48DC-A0E6-3928D9C9F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644F56-35F4-4563-9E03-AA2B4AB2DFAE}"/>
              </a:ext>
            </a:extLst>
          </p:cNvPr>
          <p:cNvSpPr>
            <a:spLocks noGrp="1" noChangeArrowheads="1"/>
          </p:cNvSpPr>
          <p:nvPr>
            <p:ph type="sldNum" sz="quarter" idx="12"/>
          </p:nvPr>
        </p:nvSpPr>
        <p:spPr>
          <a:ln/>
        </p:spPr>
        <p:txBody>
          <a:bodyPr/>
          <a:lstStyle>
            <a:lvl1pPr>
              <a:defRPr/>
            </a:lvl1pPr>
          </a:lstStyle>
          <a:p>
            <a:pPr>
              <a:defRPr/>
            </a:pPr>
            <a:fld id="{9B0D0667-4313-4375-8056-B069F897FD93}" type="slidenum">
              <a:rPr lang="en-US" altLang="en-US"/>
              <a:pPr>
                <a:defRPr/>
              </a:pPr>
              <a:t>‹#›</a:t>
            </a:fld>
            <a:endParaRPr lang="en-US" altLang="en-US"/>
          </a:p>
        </p:txBody>
      </p:sp>
    </p:spTree>
    <p:extLst>
      <p:ext uri="{BB962C8B-B14F-4D97-AF65-F5344CB8AC3E}">
        <p14:creationId xmlns:p14="http://schemas.microsoft.com/office/powerpoint/2010/main" val="17519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B67CBA-EE89-4EFD-873F-A906BB4DB3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5FA827-B9AD-49B5-9AFA-5A65501B99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FFF47B3-467A-4462-AEC6-E343302AE9A7}"/>
              </a:ext>
            </a:extLst>
          </p:cNvPr>
          <p:cNvSpPr>
            <a:spLocks noGrp="1" noChangeArrowheads="1"/>
          </p:cNvSpPr>
          <p:nvPr>
            <p:ph type="sldNum" sz="quarter" idx="12"/>
          </p:nvPr>
        </p:nvSpPr>
        <p:spPr>
          <a:ln/>
        </p:spPr>
        <p:txBody>
          <a:bodyPr/>
          <a:lstStyle>
            <a:lvl1pPr>
              <a:defRPr/>
            </a:lvl1pPr>
          </a:lstStyle>
          <a:p>
            <a:pPr>
              <a:defRPr/>
            </a:pPr>
            <a:fld id="{EFCA54E4-4293-4718-8A6B-B5FAFBA7569F}" type="slidenum">
              <a:rPr lang="en-US" altLang="en-US"/>
              <a:pPr>
                <a:defRPr/>
              </a:pPr>
              <a:t>‹#›</a:t>
            </a:fld>
            <a:endParaRPr lang="en-US" altLang="en-US"/>
          </a:p>
        </p:txBody>
      </p:sp>
    </p:spTree>
    <p:extLst>
      <p:ext uri="{BB962C8B-B14F-4D97-AF65-F5344CB8AC3E}">
        <p14:creationId xmlns:p14="http://schemas.microsoft.com/office/powerpoint/2010/main" val="252290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1777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1" r:id="rId5"/>
    <p:sldLayoutId id="2147483662" r:id="rId6"/>
    <p:sldLayoutId id="2147483663" r:id="rId7"/>
    <p:sldLayoutId id="2147483664" r:id="rId8"/>
    <p:sldLayoutId id="2147483665" r:id="rId9"/>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6.jpg"/><Relationship Id="rId7"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w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video" Target="file:///C:\A_THCS\THUY%20BANG\HOA%20HOC\NGOCHOA\phimkem\cat_K.mpg" TargetMode="Externa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9.xml"/><Relationship Id="rId5" Type="http://schemas.openxmlformats.org/officeDocument/2006/relationships/image" Target="../media/image89.jpeg"/><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0.png"/><Relationship Id="rId5" Type="http://schemas.openxmlformats.org/officeDocument/2006/relationships/image" Target="../media/image36.jp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6.jpg"/><Relationship Id="rId7"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16.xml"/><Relationship Id="rId5" Type="http://schemas.openxmlformats.org/officeDocument/2006/relationships/image" Target="../media/image92.gif"/><Relationship Id="rId10" Type="http://schemas.openxmlformats.org/officeDocument/2006/relationships/slide" Target="slide29.xml"/><Relationship Id="rId4" Type="http://schemas.openxmlformats.org/officeDocument/2006/relationships/slide" Target="slide3.xml"/><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12.xml"/><Relationship Id="rId18" Type="http://schemas.openxmlformats.org/officeDocument/2006/relationships/image" Target="../media/image100.png"/><Relationship Id="rId3" Type="http://schemas.openxmlformats.org/officeDocument/2006/relationships/audio" Target="../media/audio6.wav"/><Relationship Id="rId7" Type="http://schemas.openxmlformats.org/officeDocument/2006/relationships/image" Target="../media/image93.png"/><Relationship Id="rId12" Type="http://schemas.openxmlformats.org/officeDocument/2006/relationships/slide" Target="slide16.xml"/><Relationship Id="rId17" Type="http://schemas.openxmlformats.org/officeDocument/2006/relationships/slide" Target="slide35.xml"/><Relationship Id="rId2" Type="http://schemas.openxmlformats.org/officeDocument/2006/relationships/notesSlide" Target="../notesSlides/notesSlide16.xml"/><Relationship Id="rId16"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slide" Target="slide8.xml"/><Relationship Id="rId5" Type="http://schemas.openxmlformats.org/officeDocument/2006/relationships/audio" Target="../media/audio8.wav"/><Relationship Id="rId15" Type="http://schemas.openxmlformats.org/officeDocument/2006/relationships/image" Target="../media/image98.gif"/><Relationship Id="rId10" Type="http://schemas.openxmlformats.org/officeDocument/2006/relationships/image" Target="../media/image92.gif"/><Relationship Id="rId4" Type="http://schemas.openxmlformats.org/officeDocument/2006/relationships/audio" Target="../media/audio7.wav"/><Relationship Id="rId9" Type="http://schemas.openxmlformats.org/officeDocument/2006/relationships/slide" Target="slide18.xml"/><Relationship Id="rId14"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wmf"/></Relationships>
</file>

<file path=ppt/slides/_rels/slide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0.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nvGraphicFramePr>
        <p:xfrm>
          <a:off x="4497997" y="697100"/>
          <a:ext cx="2653920" cy="342900"/>
        </p:xfrm>
        <a:graphic>
          <a:graphicData uri="http://schemas.openxmlformats.org/drawingml/2006/table">
            <a:tbl>
              <a:tblPr firstRow="1" bandRow="1">
                <a:tableStyleId>{5C22544A-7EE6-4342-B048-85BDC9FD1C3A}</a:tableStyleId>
              </a:tblPr>
              <a:tblGrid>
                <a:gridCol w="331740">
                  <a:extLst>
                    <a:ext uri="{9D8B030D-6E8A-4147-A177-3AD203B41FA5}">
                      <a16:colId xmlns:a16="http://schemas.microsoft.com/office/drawing/2014/main" val="899502890"/>
                    </a:ext>
                  </a:extLst>
                </a:gridCol>
                <a:gridCol w="331740">
                  <a:extLst>
                    <a:ext uri="{9D8B030D-6E8A-4147-A177-3AD203B41FA5}">
                      <a16:colId xmlns:a16="http://schemas.microsoft.com/office/drawing/2014/main" val="2737658015"/>
                    </a:ext>
                  </a:extLst>
                </a:gridCol>
                <a:gridCol w="331740">
                  <a:extLst>
                    <a:ext uri="{9D8B030D-6E8A-4147-A177-3AD203B41FA5}">
                      <a16:colId xmlns:a16="http://schemas.microsoft.com/office/drawing/2014/main" val="3072471778"/>
                    </a:ext>
                  </a:extLst>
                </a:gridCol>
                <a:gridCol w="331740">
                  <a:extLst>
                    <a:ext uri="{9D8B030D-6E8A-4147-A177-3AD203B41FA5}">
                      <a16:colId xmlns:a16="http://schemas.microsoft.com/office/drawing/2014/main" val="2300792691"/>
                    </a:ext>
                  </a:extLst>
                </a:gridCol>
                <a:gridCol w="331740">
                  <a:extLst>
                    <a:ext uri="{9D8B030D-6E8A-4147-A177-3AD203B41FA5}">
                      <a16:colId xmlns:a16="http://schemas.microsoft.com/office/drawing/2014/main" val="1551237861"/>
                    </a:ext>
                  </a:extLst>
                </a:gridCol>
                <a:gridCol w="331740">
                  <a:extLst>
                    <a:ext uri="{9D8B030D-6E8A-4147-A177-3AD203B41FA5}">
                      <a16:colId xmlns:a16="http://schemas.microsoft.com/office/drawing/2014/main" val="2875667979"/>
                    </a:ext>
                  </a:extLst>
                </a:gridCol>
                <a:gridCol w="331740">
                  <a:extLst>
                    <a:ext uri="{9D8B030D-6E8A-4147-A177-3AD203B41FA5}">
                      <a16:colId xmlns:a16="http://schemas.microsoft.com/office/drawing/2014/main" val="854090849"/>
                    </a:ext>
                  </a:extLst>
                </a:gridCol>
                <a:gridCol w="331740">
                  <a:extLst>
                    <a:ext uri="{9D8B030D-6E8A-4147-A177-3AD203B41FA5}">
                      <a16:colId xmlns:a16="http://schemas.microsoft.com/office/drawing/2014/main" val="2766956534"/>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K</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7" name="Table 6">
            <a:extLst>
              <a:ext uri="{FF2B5EF4-FFF2-40B4-BE49-F238E27FC236}">
                <a16:creationId xmlns:a16="http://schemas.microsoft.com/office/drawing/2014/main" id="{DD741696-2E7F-4EC4-BC91-8B4490B5EF20}"/>
              </a:ext>
            </a:extLst>
          </p:cNvPr>
          <p:cNvGraphicFramePr>
            <a:graphicFrameLocks noGrp="1"/>
          </p:cNvGraphicFramePr>
          <p:nvPr/>
        </p:nvGraphicFramePr>
        <p:xfrm>
          <a:off x="3673927" y="1052060"/>
          <a:ext cx="1509870" cy="342900"/>
        </p:xfrm>
        <a:graphic>
          <a:graphicData uri="http://schemas.openxmlformats.org/drawingml/2006/table">
            <a:tbl>
              <a:tblPr firstRow="1" bandRow="1">
                <a:tableStyleId>{5C22544A-7EE6-4342-B048-85BDC9FD1C3A}</a:tableStyleId>
              </a:tblPr>
              <a:tblGrid>
                <a:gridCol w="362496">
                  <a:extLst>
                    <a:ext uri="{9D8B030D-6E8A-4147-A177-3AD203B41FA5}">
                      <a16:colId xmlns:a16="http://schemas.microsoft.com/office/drawing/2014/main" val="899502890"/>
                    </a:ext>
                  </a:extLst>
                </a:gridCol>
                <a:gridCol w="450669">
                  <a:extLst>
                    <a:ext uri="{9D8B030D-6E8A-4147-A177-3AD203B41FA5}">
                      <a16:colId xmlns:a16="http://schemas.microsoft.com/office/drawing/2014/main" val="2441249809"/>
                    </a:ext>
                  </a:extLst>
                </a:gridCol>
                <a:gridCol w="342900">
                  <a:extLst>
                    <a:ext uri="{9D8B030D-6E8A-4147-A177-3AD203B41FA5}">
                      <a16:colId xmlns:a16="http://schemas.microsoft.com/office/drawing/2014/main" val="2737658015"/>
                    </a:ext>
                  </a:extLst>
                </a:gridCol>
                <a:gridCol w="353805">
                  <a:extLst>
                    <a:ext uri="{9D8B030D-6E8A-4147-A177-3AD203B41FA5}">
                      <a16:colId xmlns:a16="http://schemas.microsoft.com/office/drawing/2014/main" val="3072471778"/>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X</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638374477"/>
              </p:ext>
            </p:extLst>
          </p:nvPr>
        </p:nvGraphicFramePr>
        <p:xfrm>
          <a:off x="4497997" y="1407020"/>
          <a:ext cx="1371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M</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Ố</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nvGraphicFramePr>
        <p:xfrm>
          <a:off x="3126397" y="1761980"/>
          <a:ext cx="24003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P</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a:solidFill>
                            <a:schemeClr val="bg1"/>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L</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633734790"/>
              </p:ext>
            </p:extLst>
          </p:nvPr>
        </p:nvGraphicFramePr>
        <p:xfrm>
          <a:off x="4155097" y="2117768"/>
          <a:ext cx="6858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Đ</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Ỏ</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11" name="Table 10">
            <a:extLst>
              <a:ext uri="{FF2B5EF4-FFF2-40B4-BE49-F238E27FC236}">
                <a16:creationId xmlns:a16="http://schemas.microsoft.com/office/drawing/2014/main" id="{749AA67E-804E-4EE8-BCCD-BFA57FEC3C9D}"/>
              </a:ext>
            </a:extLst>
          </p:cNvPr>
          <p:cNvGraphicFramePr>
            <a:graphicFrameLocks noGrp="1"/>
          </p:cNvGraphicFramePr>
          <p:nvPr/>
        </p:nvGraphicFramePr>
        <p:xfrm>
          <a:off x="4155097" y="2471900"/>
          <a:ext cx="1371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170097922"/>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X</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2" name="Table 11">
            <a:extLst>
              <a:ext uri="{FF2B5EF4-FFF2-40B4-BE49-F238E27FC236}">
                <a16:creationId xmlns:a16="http://schemas.microsoft.com/office/drawing/2014/main" id="{700041EC-0A4C-4C3B-9450-7BB1AADEAB9C}"/>
              </a:ext>
            </a:extLst>
          </p:cNvPr>
          <p:cNvGraphicFramePr>
            <a:graphicFrameLocks noGrp="1"/>
          </p:cNvGraphicFramePr>
          <p:nvPr>
            <p:extLst>
              <p:ext uri="{D42A27DB-BD31-4B8C-83A1-F6EECF244321}">
                <p14:modId xmlns:p14="http://schemas.microsoft.com/office/powerpoint/2010/main" val="1902233486"/>
              </p:ext>
            </p:extLst>
          </p:nvPr>
        </p:nvGraphicFramePr>
        <p:xfrm>
          <a:off x="2415150" y="2797068"/>
          <a:ext cx="2420425" cy="342900"/>
        </p:xfrm>
        <a:graphic>
          <a:graphicData uri="http://schemas.openxmlformats.org/drawingml/2006/table">
            <a:tbl>
              <a:tblPr firstRow="1" bandRow="1">
                <a:tableStyleId>{5C22544A-7EE6-4342-B048-85BDC9FD1C3A}</a:tableStyleId>
              </a:tblPr>
              <a:tblGrid>
                <a:gridCol w="345775">
                  <a:extLst>
                    <a:ext uri="{9D8B030D-6E8A-4147-A177-3AD203B41FA5}">
                      <a16:colId xmlns:a16="http://schemas.microsoft.com/office/drawing/2014/main" val="2935341042"/>
                    </a:ext>
                  </a:extLst>
                </a:gridCol>
                <a:gridCol w="345775">
                  <a:extLst>
                    <a:ext uri="{9D8B030D-6E8A-4147-A177-3AD203B41FA5}">
                      <a16:colId xmlns:a16="http://schemas.microsoft.com/office/drawing/2014/main" val="1714765655"/>
                    </a:ext>
                  </a:extLst>
                </a:gridCol>
                <a:gridCol w="345775">
                  <a:extLst>
                    <a:ext uri="{9D8B030D-6E8A-4147-A177-3AD203B41FA5}">
                      <a16:colId xmlns:a16="http://schemas.microsoft.com/office/drawing/2014/main" val="2636107742"/>
                    </a:ext>
                  </a:extLst>
                </a:gridCol>
                <a:gridCol w="345775">
                  <a:extLst>
                    <a:ext uri="{9D8B030D-6E8A-4147-A177-3AD203B41FA5}">
                      <a16:colId xmlns:a16="http://schemas.microsoft.com/office/drawing/2014/main" val="899502890"/>
                    </a:ext>
                  </a:extLst>
                </a:gridCol>
                <a:gridCol w="345775">
                  <a:extLst>
                    <a:ext uri="{9D8B030D-6E8A-4147-A177-3AD203B41FA5}">
                      <a16:colId xmlns:a16="http://schemas.microsoft.com/office/drawing/2014/main" val="2737658015"/>
                    </a:ext>
                  </a:extLst>
                </a:gridCol>
                <a:gridCol w="345775">
                  <a:extLst>
                    <a:ext uri="{9D8B030D-6E8A-4147-A177-3AD203B41FA5}">
                      <a16:colId xmlns:a16="http://schemas.microsoft.com/office/drawing/2014/main" val="3072471778"/>
                    </a:ext>
                  </a:extLst>
                </a:gridCol>
                <a:gridCol w="345775">
                  <a:extLst>
                    <a:ext uri="{9D8B030D-6E8A-4147-A177-3AD203B41FA5}">
                      <a16:colId xmlns:a16="http://schemas.microsoft.com/office/drawing/2014/main" val="2300792691"/>
                    </a:ext>
                  </a:extLst>
                </a:gridCol>
              </a:tblGrid>
              <a:tr h="342900">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Ấ</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K</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1800" dirty="0">
                          <a:solidFill>
                            <a:schemeClr val="bg1"/>
                          </a:solidFill>
                          <a:latin typeface="Times New Roman" panose="02020603050405020304" pitchFamily="18" charset="0"/>
                          <a:cs typeface="Times New Roman" panose="02020603050405020304" pitchFamily="18" charset="0"/>
                        </a:rPr>
                        <a:t>Í</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1902803" y="709160"/>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1585169" y="3753054"/>
            <a:ext cx="6500813" cy="756739"/>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1 :</a:t>
            </a:r>
            <a:r>
              <a:rPr lang="en-US" altLang="en-US" sz="2700" b="1" dirty="0">
                <a:solidFill>
                  <a:schemeClr val="tx1"/>
                </a:solidFill>
                <a:latin typeface="Times New Roman" panose="02020603050405020304" pitchFamily="18" charset="0"/>
                <a:cs typeface="Times New Roman" panose="02020603050405020304" pitchFamily="18" charset="0"/>
              </a:rPr>
              <a:t> Tính tan của muối BaSO</a:t>
            </a:r>
            <a:r>
              <a:rPr lang="en-US" altLang="en-US" sz="2700" b="1" baseline="-25000" dirty="0">
                <a:solidFill>
                  <a:schemeClr val="tx1"/>
                </a:solidFill>
                <a:latin typeface="Times New Roman" panose="02020603050405020304" pitchFamily="18" charset="0"/>
                <a:cs typeface="Times New Roman" panose="02020603050405020304" pitchFamily="18" charset="0"/>
              </a:rPr>
              <a:t>4</a:t>
            </a:r>
            <a:r>
              <a:rPr lang="en-US" altLang="en-US" sz="2700" b="1" dirty="0">
                <a:solidFill>
                  <a:schemeClr val="tx1"/>
                </a:solidFill>
                <a:latin typeface="Times New Roman" panose="02020603050405020304" pitchFamily="18" charset="0"/>
                <a:cs typeface="Times New Roman" panose="02020603050405020304" pitchFamily="18" charset="0"/>
              </a:rPr>
              <a:t>?</a:t>
            </a:r>
          </a:p>
        </p:txBody>
      </p:sp>
      <p:sp>
        <p:nvSpPr>
          <p:cNvPr id="16" name="SO 1">
            <a:extLst>
              <a:ext uri="{FF2B5EF4-FFF2-40B4-BE49-F238E27FC236}">
                <a16:creationId xmlns:a16="http://schemas.microsoft.com/office/drawing/2014/main" id="{1D33F037-C28B-4E1E-A3EF-BEB8B1D85450}"/>
              </a:ext>
            </a:extLst>
          </p:cNvPr>
          <p:cNvSpPr/>
          <p:nvPr/>
        </p:nvSpPr>
        <p:spPr>
          <a:xfrm>
            <a:off x="1902803" y="1060674"/>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2</a:t>
            </a:r>
          </a:p>
        </p:txBody>
      </p:sp>
      <p:sp>
        <p:nvSpPr>
          <p:cNvPr id="17" name="BANG CAU HOI">
            <a:extLst>
              <a:ext uri="{FF2B5EF4-FFF2-40B4-BE49-F238E27FC236}">
                <a16:creationId xmlns:a16="http://schemas.microsoft.com/office/drawing/2014/main" id="{769B24B0-2995-4B14-B68B-68E09B471FA8}"/>
              </a:ext>
            </a:extLst>
          </p:cNvPr>
          <p:cNvSpPr/>
          <p:nvPr/>
        </p:nvSpPr>
        <p:spPr>
          <a:xfrm>
            <a:off x="1585169" y="3551717"/>
            <a:ext cx="6500813" cy="100498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2 : </a:t>
            </a:r>
            <a:r>
              <a:rPr lang="en-US" altLang="en-US" sz="2700" b="1" dirty="0">
                <a:solidFill>
                  <a:schemeClr val="tx1"/>
                </a:solidFill>
                <a:latin typeface="Times New Roman" panose="02020603050405020304" pitchFamily="18" charset="0"/>
                <a:cs typeface="Times New Roman" panose="02020603050405020304" pitchFamily="18" charset="0"/>
              </a:rPr>
              <a:t>Nhiều </a:t>
            </a:r>
            <a:r>
              <a:rPr lang="en-US" altLang="en-US" sz="2700" b="1" dirty="0" err="1">
                <a:solidFill>
                  <a:schemeClr val="tx1"/>
                </a:solidFill>
                <a:latin typeface="Times New Roman" panose="02020603050405020304" pitchFamily="18" charset="0"/>
                <a:cs typeface="Times New Roman" panose="02020603050405020304" pitchFamily="18" charset="0"/>
              </a:rPr>
              <a:t>oxit</a:t>
            </a:r>
            <a:r>
              <a:rPr lang="en-US" altLang="en-US" sz="2700" b="1" dirty="0">
                <a:solidFill>
                  <a:schemeClr val="tx1"/>
                </a:solidFill>
                <a:latin typeface="Times New Roman" panose="02020603050405020304" pitchFamily="18" charset="0"/>
                <a:cs typeface="Times New Roman" panose="02020603050405020304" pitchFamily="18" charset="0"/>
              </a:rPr>
              <a:t> </a:t>
            </a:r>
            <a:r>
              <a:rPr lang="en-US" altLang="en-US" sz="2700" b="1" dirty="0" err="1">
                <a:solidFill>
                  <a:schemeClr val="tx1"/>
                </a:solidFill>
                <a:latin typeface="Times New Roman" panose="02020603050405020304" pitchFamily="18" charset="0"/>
                <a:cs typeface="Times New Roman" panose="02020603050405020304" pitchFamily="18" charset="0"/>
              </a:rPr>
              <a:t>axit</a:t>
            </a:r>
            <a:r>
              <a:rPr lang="en-US" altLang="en-US" sz="2700" b="1" dirty="0">
                <a:solidFill>
                  <a:schemeClr val="tx1"/>
                </a:solidFill>
                <a:latin typeface="Times New Roman" panose="02020603050405020304" pitchFamily="18" charset="0"/>
                <a:cs typeface="Times New Roman" panose="02020603050405020304" pitchFamily="18" charset="0"/>
              </a:rPr>
              <a:t> tác dụng với nước </a:t>
            </a:r>
          </a:p>
          <a:p>
            <a:pPr algn="ctr">
              <a:spcBef>
                <a:spcPct val="0"/>
              </a:spcBef>
            </a:pPr>
            <a:r>
              <a:rPr lang="en-US" altLang="en-US" sz="2700" b="1" dirty="0">
                <a:solidFill>
                  <a:schemeClr val="tx1"/>
                </a:solidFill>
                <a:latin typeface="Times New Roman" panose="02020603050405020304" pitchFamily="18" charset="0"/>
                <a:cs typeface="Times New Roman" panose="02020603050405020304" pitchFamily="18" charset="0"/>
              </a:rPr>
              <a:t>tạo ra hợp chất này ?</a:t>
            </a:r>
          </a:p>
        </p:txBody>
      </p:sp>
      <p:sp>
        <p:nvSpPr>
          <p:cNvPr id="19" name="SO 1">
            <a:extLst>
              <a:ext uri="{FF2B5EF4-FFF2-40B4-BE49-F238E27FC236}">
                <a16:creationId xmlns:a16="http://schemas.microsoft.com/office/drawing/2014/main" id="{BBCF5F42-A4D3-480F-90D5-E92A468C1E32}"/>
              </a:ext>
            </a:extLst>
          </p:cNvPr>
          <p:cNvSpPr/>
          <p:nvPr/>
        </p:nvSpPr>
        <p:spPr>
          <a:xfrm>
            <a:off x="1902803" y="1412189"/>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3</a:t>
            </a:r>
          </a:p>
        </p:txBody>
      </p:sp>
      <p:sp>
        <p:nvSpPr>
          <p:cNvPr id="20" name="BANG CAU HOI">
            <a:extLst>
              <a:ext uri="{FF2B5EF4-FFF2-40B4-BE49-F238E27FC236}">
                <a16:creationId xmlns:a16="http://schemas.microsoft.com/office/drawing/2014/main" id="{3CEA3445-5BFD-4D20-8243-F1C9A3DCCAC0}"/>
              </a:ext>
            </a:extLst>
          </p:cNvPr>
          <p:cNvSpPr/>
          <p:nvPr/>
        </p:nvSpPr>
        <p:spPr>
          <a:xfrm>
            <a:off x="1579849" y="3543105"/>
            <a:ext cx="6500813" cy="100901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3 : </a:t>
            </a:r>
            <a:r>
              <a:rPr lang="en-US" altLang="en-US" sz="2700" b="1" dirty="0">
                <a:solidFill>
                  <a:schemeClr val="tx1"/>
                </a:solidFill>
                <a:latin typeface="Times New Roman" panose="02020603050405020304" pitchFamily="18" charset="0"/>
                <a:cs typeface="Times New Roman" panose="02020603050405020304" pitchFamily="18" charset="0"/>
              </a:rPr>
              <a:t>Hợp chất tạo ra khi cho </a:t>
            </a:r>
            <a:r>
              <a:rPr lang="en-US" altLang="en-US" sz="2700" b="1" dirty="0" err="1">
                <a:solidFill>
                  <a:schemeClr val="tx1"/>
                </a:solidFill>
                <a:latin typeface="Times New Roman" panose="02020603050405020304" pitchFamily="18" charset="0"/>
                <a:cs typeface="Times New Roman" panose="02020603050405020304" pitchFamily="18" charset="0"/>
              </a:rPr>
              <a:t>oxit</a:t>
            </a:r>
            <a:r>
              <a:rPr lang="en-US" altLang="en-US" sz="2700" b="1" dirty="0">
                <a:solidFill>
                  <a:schemeClr val="tx1"/>
                </a:solidFill>
                <a:latin typeface="Times New Roman" panose="02020603050405020304" pitchFamily="18" charset="0"/>
                <a:cs typeface="Times New Roman" panose="02020603050405020304" pitchFamily="18" charset="0"/>
              </a:rPr>
              <a:t> </a:t>
            </a:r>
            <a:r>
              <a:rPr lang="en-US" altLang="en-US" sz="2700" b="1" dirty="0" err="1">
                <a:solidFill>
                  <a:schemeClr val="tx1"/>
                </a:solidFill>
                <a:latin typeface="Times New Roman" panose="02020603050405020304" pitchFamily="18" charset="0"/>
                <a:cs typeface="Times New Roman" panose="02020603050405020304" pitchFamily="18" charset="0"/>
              </a:rPr>
              <a:t>axit</a:t>
            </a:r>
            <a:endParaRPr lang="en-US" altLang="en-US" sz="2700" b="1" dirty="0">
              <a:solidFill>
                <a:schemeClr val="tx1"/>
              </a:solidFill>
              <a:latin typeface="Times New Roman" panose="02020603050405020304" pitchFamily="18" charset="0"/>
              <a:cs typeface="Times New Roman" panose="02020603050405020304" pitchFamily="18" charset="0"/>
            </a:endParaRPr>
          </a:p>
          <a:p>
            <a:pPr algn="ctr">
              <a:spcBef>
                <a:spcPct val="0"/>
              </a:spcBef>
            </a:pPr>
            <a:r>
              <a:rPr lang="en-US" altLang="en-US" sz="2700" b="1" dirty="0">
                <a:solidFill>
                  <a:schemeClr val="tx1"/>
                </a:solidFill>
                <a:latin typeface="Times New Roman" panose="02020603050405020304" pitchFamily="18" charset="0"/>
                <a:cs typeface="Times New Roman" panose="02020603050405020304" pitchFamily="18" charset="0"/>
              </a:rPr>
              <a:t>tác dụng với 1 số </a:t>
            </a:r>
            <a:r>
              <a:rPr lang="en-US" altLang="en-US" sz="2700" b="1" dirty="0" err="1">
                <a:solidFill>
                  <a:schemeClr val="tx1"/>
                </a:solidFill>
                <a:latin typeface="Times New Roman" panose="02020603050405020304" pitchFamily="18" charset="0"/>
                <a:cs typeface="Times New Roman" panose="02020603050405020304" pitchFamily="18" charset="0"/>
              </a:rPr>
              <a:t>oxit</a:t>
            </a:r>
            <a:r>
              <a:rPr lang="en-US" altLang="en-US" sz="2700" b="1" dirty="0">
                <a:solidFill>
                  <a:schemeClr val="tx1"/>
                </a:solidFill>
                <a:latin typeface="Times New Roman" panose="02020603050405020304" pitchFamily="18" charset="0"/>
                <a:cs typeface="Times New Roman" panose="02020603050405020304" pitchFamily="18" charset="0"/>
              </a:rPr>
              <a:t> </a:t>
            </a:r>
            <a:r>
              <a:rPr lang="en-US" altLang="en-US" sz="2700" b="1" dirty="0" err="1">
                <a:solidFill>
                  <a:schemeClr val="tx1"/>
                </a:solidFill>
                <a:latin typeface="Times New Roman" panose="02020603050405020304" pitchFamily="18" charset="0"/>
                <a:cs typeface="Times New Roman" panose="02020603050405020304" pitchFamily="18" charset="0"/>
              </a:rPr>
              <a:t>bazơ</a:t>
            </a:r>
            <a:r>
              <a:rPr lang="en-US" altLang="en-US" sz="2700" b="1" dirty="0">
                <a:solidFill>
                  <a:schemeClr val="tx1"/>
                </a:solidFill>
                <a:latin typeface="Times New Roman" panose="02020603050405020304" pitchFamily="18" charset="0"/>
                <a:cs typeface="Times New Roman" panose="02020603050405020304" pitchFamily="18" charset="0"/>
              </a:rPr>
              <a:t> ?</a:t>
            </a:r>
          </a:p>
        </p:txBody>
      </p:sp>
      <p:sp>
        <p:nvSpPr>
          <p:cNvPr id="21" name="SO 1">
            <a:extLst>
              <a:ext uri="{FF2B5EF4-FFF2-40B4-BE49-F238E27FC236}">
                <a16:creationId xmlns:a16="http://schemas.microsoft.com/office/drawing/2014/main" id="{DC8E29FB-25FA-4026-9584-5B271CEC0B79}"/>
              </a:ext>
            </a:extLst>
          </p:cNvPr>
          <p:cNvSpPr/>
          <p:nvPr/>
        </p:nvSpPr>
        <p:spPr>
          <a:xfrm>
            <a:off x="1902803" y="1763703"/>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4</a:t>
            </a:r>
          </a:p>
        </p:txBody>
      </p:sp>
      <p:sp>
        <p:nvSpPr>
          <p:cNvPr id="22" name="BANG CAU HOI">
            <a:extLst>
              <a:ext uri="{FF2B5EF4-FFF2-40B4-BE49-F238E27FC236}">
                <a16:creationId xmlns:a16="http://schemas.microsoft.com/office/drawing/2014/main" id="{6B3846DD-5E39-46C1-A283-DA1E2B3460E8}"/>
              </a:ext>
            </a:extLst>
          </p:cNvPr>
          <p:cNvSpPr/>
          <p:nvPr/>
        </p:nvSpPr>
        <p:spPr>
          <a:xfrm>
            <a:off x="1574528" y="3551718"/>
            <a:ext cx="6500813" cy="1006136"/>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4 : </a:t>
            </a:r>
            <a:r>
              <a:rPr lang="en-US" altLang="en-US" sz="2700" b="1" dirty="0">
                <a:solidFill>
                  <a:schemeClr val="tx1"/>
                </a:solidFill>
                <a:latin typeface="Times New Roman" panose="02020603050405020304" pitchFamily="18" charset="0"/>
                <a:cs typeface="Times New Roman" panose="02020603050405020304" pitchFamily="18" charset="0"/>
              </a:rPr>
              <a:t>Loại phân bón có chứa nguyên tố</a:t>
            </a:r>
          </a:p>
          <a:p>
            <a:pPr algn="ctr">
              <a:spcBef>
                <a:spcPct val="0"/>
              </a:spcBef>
            </a:pPr>
            <a:r>
              <a:rPr lang="en-US" altLang="en-US" sz="2700" b="1" dirty="0">
                <a:solidFill>
                  <a:schemeClr val="tx1"/>
                </a:solidFill>
                <a:latin typeface="Times New Roman" panose="02020603050405020304" pitchFamily="18" charset="0"/>
                <a:cs typeface="Times New Roman" panose="02020603050405020304" pitchFamily="18" charset="0"/>
              </a:rPr>
              <a:t>dinh dưỡng P ??</a:t>
            </a:r>
          </a:p>
        </p:txBody>
      </p:sp>
      <p:sp>
        <p:nvSpPr>
          <p:cNvPr id="23" name="SO 1">
            <a:extLst>
              <a:ext uri="{FF2B5EF4-FFF2-40B4-BE49-F238E27FC236}">
                <a16:creationId xmlns:a16="http://schemas.microsoft.com/office/drawing/2014/main" id="{F9A7A82C-2ACE-41B7-B1D4-7B2D084475AA}"/>
              </a:ext>
            </a:extLst>
          </p:cNvPr>
          <p:cNvSpPr/>
          <p:nvPr/>
        </p:nvSpPr>
        <p:spPr>
          <a:xfrm>
            <a:off x="1902803" y="2115218"/>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5</a:t>
            </a:r>
          </a:p>
        </p:txBody>
      </p:sp>
      <p:sp>
        <p:nvSpPr>
          <p:cNvPr id="24" name="BANG CAU HOI">
            <a:extLst>
              <a:ext uri="{FF2B5EF4-FFF2-40B4-BE49-F238E27FC236}">
                <a16:creationId xmlns:a16="http://schemas.microsoft.com/office/drawing/2014/main" id="{53D9CBA9-4747-457A-BC3C-5A1C60F568E3}"/>
              </a:ext>
            </a:extLst>
          </p:cNvPr>
          <p:cNvSpPr/>
          <p:nvPr/>
        </p:nvSpPr>
        <p:spPr>
          <a:xfrm>
            <a:off x="1590490" y="3537365"/>
            <a:ext cx="6500813" cy="1006137"/>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vi-VN" sz="2700" b="1" dirty="0">
                <a:solidFill>
                  <a:srgbClr val="002060"/>
                </a:solidFill>
                <a:latin typeface="Times New Roman" panose="02020603050405020304" pitchFamily="18" charset="0"/>
                <a:cs typeface="Times New Roman" panose="02020603050405020304" pitchFamily="18" charset="0"/>
              </a:rPr>
              <a:t>Dòng 5 :</a:t>
            </a:r>
            <a:r>
              <a:rPr lang="en-US" altLang="en-US" sz="2700" b="1" dirty="0">
                <a:solidFill>
                  <a:schemeClr val="tx1"/>
                </a:solidFill>
                <a:latin typeface="Times New Roman" panose="02020603050405020304" pitchFamily="18" charset="0"/>
                <a:cs typeface="Times New Roman" panose="02020603050405020304" pitchFamily="18" charset="0"/>
              </a:rPr>
              <a:t>Màu của quỳ tím khi nhúng vào </a:t>
            </a:r>
          </a:p>
          <a:p>
            <a:pPr algn="ctr">
              <a:spcBef>
                <a:spcPct val="0"/>
              </a:spcBef>
              <a:buFontTx/>
              <a:buNone/>
            </a:pPr>
            <a:r>
              <a:rPr lang="en-US" altLang="en-US" sz="2700" b="1" dirty="0">
                <a:solidFill>
                  <a:schemeClr val="tx1"/>
                </a:solidFill>
                <a:latin typeface="Times New Roman" panose="02020603050405020304" pitchFamily="18" charset="0"/>
                <a:cs typeface="Times New Roman" panose="02020603050405020304" pitchFamily="18" charset="0"/>
              </a:rPr>
              <a:t>dung dịch </a:t>
            </a:r>
            <a:r>
              <a:rPr lang="en-US" altLang="en-US" sz="2700" b="1" dirty="0" err="1">
                <a:solidFill>
                  <a:schemeClr val="tx1"/>
                </a:solidFill>
                <a:latin typeface="Times New Roman" panose="02020603050405020304" pitchFamily="18" charset="0"/>
                <a:cs typeface="Times New Roman" panose="02020603050405020304" pitchFamily="18" charset="0"/>
              </a:rPr>
              <a:t>HCl</a:t>
            </a:r>
            <a:r>
              <a:rPr lang="en-US" altLang="en-US" sz="2700" b="1" dirty="0">
                <a:solidFill>
                  <a:schemeClr val="tx1"/>
                </a:solidFill>
                <a:latin typeface="Times New Roman" panose="02020603050405020304" pitchFamily="18" charset="0"/>
                <a:cs typeface="Times New Roman" panose="02020603050405020304" pitchFamily="18" charset="0"/>
              </a:rPr>
              <a:t> ?</a:t>
            </a:r>
          </a:p>
        </p:txBody>
      </p:sp>
      <p:sp>
        <p:nvSpPr>
          <p:cNvPr id="25" name="SO 1">
            <a:extLst>
              <a:ext uri="{FF2B5EF4-FFF2-40B4-BE49-F238E27FC236}">
                <a16:creationId xmlns:a16="http://schemas.microsoft.com/office/drawing/2014/main" id="{B2C15E0F-5B9E-46F3-98E3-2C66B42D6EEB}"/>
              </a:ext>
            </a:extLst>
          </p:cNvPr>
          <p:cNvSpPr/>
          <p:nvPr/>
        </p:nvSpPr>
        <p:spPr>
          <a:xfrm>
            <a:off x="1902803" y="2466732"/>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6</a:t>
            </a:r>
          </a:p>
        </p:txBody>
      </p:sp>
      <p:sp>
        <p:nvSpPr>
          <p:cNvPr id="26" name="BANG CAU HOI">
            <a:extLst>
              <a:ext uri="{FF2B5EF4-FFF2-40B4-BE49-F238E27FC236}">
                <a16:creationId xmlns:a16="http://schemas.microsoft.com/office/drawing/2014/main" id="{724293B8-C45B-4B72-998A-5F78D9227563}"/>
              </a:ext>
            </a:extLst>
          </p:cNvPr>
          <p:cNvSpPr/>
          <p:nvPr/>
        </p:nvSpPr>
        <p:spPr>
          <a:xfrm>
            <a:off x="1579849" y="3531039"/>
            <a:ext cx="6500813" cy="1026711"/>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6 : </a:t>
            </a:r>
            <a:r>
              <a:rPr lang="en-US" altLang="en-US" sz="2700" b="1" dirty="0">
                <a:solidFill>
                  <a:schemeClr val="tx1"/>
                </a:solidFill>
                <a:latin typeface="Times New Roman" panose="02020603050405020304" pitchFamily="18" charset="0"/>
                <a:cs typeface="Times New Roman" panose="02020603050405020304" pitchFamily="18" charset="0"/>
              </a:rPr>
              <a:t>Màu của quỳ tím khi nhúng vào </a:t>
            </a:r>
          </a:p>
          <a:p>
            <a:pPr algn="ctr">
              <a:spcBef>
                <a:spcPct val="0"/>
              </a:spcBef>
            </a:pPr>
            <a:r>
              <a:rPr lang="en-US" altLang="en-US" sz="2700" b="1" dirty="0">
                <a:solidFill>
                  <a:schemeClr val="tx1"/>
                </a:solidFill>
                <a:latin typeface="Times New Roman" panose="02020603050405020304" pitchFamily="18" charset="0"/>
                <a:cs typeface="Times New Roman" panose="02020603050405020304" pitchFamily="18" charset="0"/>
              </a:rPr>
              <a:t>dung dịch </a:t>
            </a:r>
            <a:r>
              <a:rPr lang="en-US" altLang="en-US" sz="2700" b="1" dirty="0" err="1">
                <a:solidFill>
                  <a:schemeClr val="tx1"/>
                </a:solidFill>
                <a:latin typeface="Times New Roman" panose="02020603050405020304" pitchFamily="18" charset="0"/>
                <a:cs typeface="Times New Roman" panose="02020603050405020304" pitchFamily="18" charset="0"/>
              </a:rPr>
              <a:t>NaOH</a:t>
            </a:r>
            <a:r>
              <a:rPr lang="en-US" altLang="en-US" sz="2700" b="1" dirty="0">
                <a:solidFill>
                  <a:schemeClr val="tx1"/>
                </a:solidFill>
                <a:latin typeface="Times New Roman" panose="02020603050405020304" pitchFamily="18" charset="0"/>
                <a:cs typeface="Times New Roman" panose="02020603050405020304" pitchFamily="18" charset="0"/>
              </a:rPr>
              <a:t> ?</a:t>
            </a:r>
          </a:p>
        </p:txBody>
      </p:sp>
      <p:sp>
        <p:nvSpPr>
          <p:cNvPr id="27" name="SO 1">
            <a:extLst>
              <a:ext uri="{FF2B5EF4-FFF2-40B4-BE49-F238E27FC236}">
                <a16:creationId xmlns:a16="http://schemas.microsoft.com/office/drawing/2014/main" id="{D1FF461F-27DF-4886-BCCD-D6B494FE9075}"/>
              </a:ext>
            </a:extLst>
          </p:cNvPr>
          <p:cNvSpPr/>
          <p:nvPr/>
        </p:nvSpPr>
        <p:spPr>
          <a:xfrm>
            <a:off x="1902803" y="2818247"/>
            <a:ext cx="342900" cy="3429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7</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nvGraphicFramePr>
        <p:xfrm>
          <a:off x="4497997" y="702266"/>
          <a:ext cx="2653920" cy="342900"/>
        </p:xfrm>
        <a:graphic>
          <a:graphicData uri="http://schemas.openxmlformats.org/drawingml/2006/table">
            <a:tbl>
              <a:tblPr firstRow="1" bandRow="1">
                <a:tableStyleId>{5C22544A-7EE6-4342-B048-85BDC9FD1C3A}</a:tableStyleId>
              </a:tblPr>
              <a:tblGrid>
                <a:gridCol w="331740">
                  <a:extLst>
                    <a:ext uri="{9D8B030D-6E8A-4147-A177-3AD203B41FA5}">
                      <a16:colId xmlns:a16="http://schemas.microsoft.com/office/drawing/2014/main" val="899502890"/>
                    </a:ext>
                  </a:extLst>
                </a:gridCol>
                <a:gridCol w="331740">
                  <a:extLst>
                    <a:ext uri="{9D8B030D-6E8A-4147-A177-3AD203B41FA5}">
                      <a16:colId xmlns:a16="http://schemas.microsoft.com/office/drawing/2014/main" val="2737658015"/>
                    </a:ext>
                  </a:extLst>
                </a:gridCol>
                <a:gridCol w="331740">
                  <a:extLst>
                    <a:ext uri="{9D8B030D-6E8A-4147-A177-3AD203B41FA5}">
                      <a16:colId xmlns:a16="http://schemas.microsoft.com/office/drawing/2014/main" val="3072471778"/>
                    </a:ext>
                  </a:extLst>
                </a:gridCol>
                <a:gridCol w="331740">
                  <a:extLst>
                    <a:ext uri="{9D8B030D-6E8A-4147-A177-3AD203B41FA5}">
                      <a16:colId xmlns:a16="http://schemas.microsoft.com/office/drawing/2014/main" val="2300792691"/>
                    </a:ext>
                  </a:extLst>
                </a:gridCol>
                <a:gridCol w="331740">
                  <a:extLst>
                    <a:ext uri="{9D8B030D-6E8A-4147-A177-3AD203B41FA5}">
                      <a16:colId xmlns:a16="http://schemas.microsoft.com/office/drawing/2014/main" val="1551237861"/>
                    </a:ext>
                  </a:extLst>
                </a:gridCol>
                <a:gridCol w="331740">
                  <a:extLst>
                    <a:ext uri="{9D8B030D-6E8A-4147-A177-3AD203B41FA5}">
                      <a16:colId xmlns:a16="http://schemas.microsoft.com/office/drawing/2014/main" val="2875667979"/>
                    </a:ext>
                  </a:extLst>
                </a:gridCol>
                <a:gridCol w="331740">
                  <a:extLst>
                    <a:ext uri="{9D8B030D-6E8A-4147-A177-3AD203B41FA5}">
                      <a16:colId xmlns:a16="http://schemas.microsoft.com/office/drawing/2014/main" val="854090849"/>
                    </a:ext>
                  </a:extLst>
                </a:gridCol>
                <a:gridCol w="331740">
                  <a:extLst>
                    <a:ext uri="{9D8B030D-6E8A-4147-A177-3AD203B41FA5}">
                      <a16:colId xmlns:a16="http://schemas.microsoft.com/office/drawing/2014/main" val="2127409683"/>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28" name="BANG CAU HOI">
            <a:extLst>
              <a:ext uri="{FF2B5EF4-FFF2-40B4-BE49-F238E27FC236}">
                <a16:creationId xmlns:a16="http://schemas.microsoft.com/office/drawing/2014/main" id="{B6093A53-3305-482A-A70F-22A8E4BFE8F9}"/>
              </a:ext>
            </a:extLst>
          </p:cNvPr>
          <p:cNvSpPr/>
          <p:nvPr/>
        </p:nvSpPr>
        <p:spPr>
          <a:xfrm>
            <a:off x="1590490" y="3512005"/>
            <a:ext cx="6500813" cy="1028106"/>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700" b="1" dirty="0">
                <a:solidFill>
                  <a:srgbClr val="002060"/>
                </a:solidFill>
                <a:latin typeface="Times New Roman" panose="02020603050405020304" pitchFamily="18" charset="0"/>
                <a:cs typeface="Times New Roman" panose="02020603050405020304" pitchFamily="18" charset="0"/>
              </a:rPr>
              <a:t>Dòng 7 :</a:t>
            </a:r>
            <a:r>
              <a:rPr lang="en-US" altLang="en-US" sz="2700" b="1" dirty="0">
                <a:solidFill>
                  <a:schemeClr val="tx1"/>
                </a:solidFill>
                <a:latin typeface="Times New Roman" panose="02020603050405020304" pitchFamily="18" charset="0"/>
                <a:cs typeface="Times New Roman" panose="02020603050405020304" pitchFamily="18" charset="0"/>
              </a:rPr>
              <a:t> Một trong những điều kiện của sản phẩm để phản ứng trao đổi xảy ra? </a:t>
            </a:r>
          </a:p>
        </p:txBody>
      </p:sp>
      <p:graphicFrame>
        <p:nvGraphicFramePr>
          <p:cNvPr id="32" name="Table 31">
            <a:extLst>
              <a:ext uri="{FF2B5EF4-FFF2-40B4-BE49-F238E27FC236}">
                <a16:creationId xmlns:a16="http://schemas.microsoft.com/office/drawing/2014/main" id="{61548F70-A63A-474C-AF78-525FFBDB086D}"/>
              </a:ext>
            </a:extLst>
          </p:cNvPr>
          <p:cNvGraphicFramePr>
            <a:graphicFrameLocks noGrp="1"/>
          </p:cNvGraphicFramePr>
          <p:nvPr/>
        </p:nvGraphicFramePr>
        <p:xfrm>
          <a:off x="3673928" y="1055079"/>
          <a:ext cx="1509871" cy="350649"/>
        </p:xfrm>
        <a:graphic>
          <a:graphicData uri="http://schemas.openxmlformats.org/drawingml/2006/table">
            <a:tbl>
              <a:tblPr firstRow="1" bandRow="1">
                <a:tableStyleId>{5C22544A-7EE6-4342-B048-85BDC9FD1C3A}</a:tableStyleId>
              </a:tblPr>
              <a:tblGrid>
                <a:gridCol w="364565">
                  <a:extLst>
                    <a:ext uri="{9D8B030D-6E8A-4147-A177-3AD203B41FA5}">
                      <a16:colId xmlns:a16="http://schemas.microsoft.com/office/drawing/2014/main" val="899502890"/>
                    </a:ext>
                  </a:extLst>
                </a:gridCol>
                <a:gridCol w="438284">
                  <a:extLst>
                    <a:ext uri="{9D8B030D-6E8A-4147-A177-3AD203B41FA5}">
                      <a16:colId xmlns:a16="http://schemas.microsoft.com/office/drawing/2014/main" val="4106467054"/>
                    </a:ext>
                  </a:extLst>
                </a:gridCol>
                <a:gridCol w="362759">
                  <a:extLst>
                    <a:ext uri="{9D8B030D-6E8A-4147-A177-3AD203B41FA5}">
                      <a16:colId xmlns:a16="http://schemas.microsoft.com/office/drawing/2014/main" val="2737658015"/>
                    </a:ext>
                  </a:extLst>
                </a:gridCol>
                <a:gridCol w="344263">
                  <a:extLst>
                    <a:ext uri="{9D8B030D-6E8A-4147-A177-3AD203B41FA5}">
                      <a16:colId xmlns:a16="http://schemas.microsoft.com/office/drawing/2014/main" val="3072471778"/>
                    </a:ext>
                  </a:extLst>
                </a:gridCol>
              </a:tblGrid>
              <a:tr h="350649">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90439659"/>
              </p:ext>
            </p:extLst>
          </p:nvPr>
        </p:nvGraphicFramePr>
        <p:xfrm>
          <a:off x="4497997" y="1403837"/>
          <a:ext cx="1371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42900">
                <a:tc>
                  <a:txBody>
                    <a:bodyPr/>
                    <a:lstStyle/>
                    <a:p>
                      <a:pPr algn="ctr"/>
                      <a:endParaRPr lang="en-US" sz="18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nvGraphicFramePr>
        <p:xfrm>
          <a:off x="3126397" y="1772748"/>
          <a:ext cx="24003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2300792691"/>
                    </a:ext>
                  </a:extLst>
                </a:gridCol>
                <a:gridCol w="342900">
                  <a:extLst>
                    <a:ext uri="{9D8B030D-6E8A-4147-A177-3AD203B41FA5}">
                      <a16:colId xmlns:a16="http://schemas.microsoft.com/office/drawing/2014/main" val="1551237861"/>
                    </a:ext>
                  </a:extLst>
                </a:gridCol>
                <a:gridCol w="342900">
                  <a:extLst>
                    <a:ext uri="{9D8B030D-6E8A-4147-A177-3AD203B41FA5}">
                      <a16:colId xmlns:a16="http://schemas.microsoft.com/office/drawing/2014/main" val="2875667979"/>
                    </a:ext>
                  </a:extLst>
                </a:gridCol>
                <a:gridCol w="342900">
                  <a:extLst>
                    <a:ext uri="{9D8B030D-6E8A-4147-A177-3AD203B41FA5}">
                      <a16:colId xmlns:a16="http://schemas.microsoft.com/office/drawing/2014/main" val="854090849"/>
                    </a:ext>
                  </a:extLst>
                </a:gridCol>
              </a:tblGrid>
              <a:tr h="342900">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48220310"/>
              </p:ext>
            </p:extLst>
          </p:nvPr>
        </p:nvGraphicFramePr>
        <p:xfrm>
          <a:off x="4149775" y="2125021"/>
          <a:ext cx="6858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04F42DD-5135-4B46-81C7-3F49316C71C9}"/>
              </a:ext>
            </a:extLst>
          </p:cNvPr>
          <p:cNvGraphicFramePr>
            <a:graphicFrameLocks noGrp="1"/>
          </p:cNvGraphicFramePr>
          <p:nvPr/>
        </p:nvGraphicFramePr>
        <p:xfrm>
          <a:off x="4155097" y="2468509"/>
          <a:ext cx="1371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899502890"/>
                    </a:ext>
                  </a:extLst>
                </a:gridCol>
                <a:gridCol w="342900">
                  <a:extLst>
                    <a:ext uri="{9D8B030D-6E8A-4147-A177-3AD203B41FA5}">
                      <a16:colId xmlns:a16="http://schemas.microsoft.com/office/drawing/2014/main" val="2737658015"/>
                    </a:ext>
                  </a:extLst>
                </a:gridCol>
                <a:gridCol w="342900">
                  <a:extLst>
                    <a:ext uri="{9D8B030D-6E8A-4147-A177-3AD203B41FA5}">
                      <a16:colId xmlns:a16="http://schemas.microsoft.com/office/drawing/2014/main" val="3072471778"/>
                    </a:ext>
                  </a:extLst>
                </a:gridCol>
                <a:gridCol w="342900">
                  <a:extLst>
                    <a:ext uri="{9D8B030D-6E8A-4147-A177-3AD203B41FA5}">
                      <a16:colId xmlns:a16="http://schemas.microsoft.com/office/drawing/2014/main" val="1940489985"/>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7" name="Table 36">
            <a:extLst>
              <a:ext uri="{FF2B5EF4-FFF2-40B4-BE49-F238E27FC236}">
                <a16:creationId xmlns:a16="http://schemas.microsoft.com/office/drawing/2014/main" id="{71E332DB-431F-4D54-B62D-E11CFECAEDAE}"/>
              </a:ext>
            </a:extLst>
          </p:cNvPr>
          <p:cNvGraphicFramePr>
            <a:graphicFrameLocks noGrp="1"/>
          </p:cNvGraphicFramePr>
          <p:nvPr>
            <p:extLst>
              <p:ext uri="{D42A27DB-BD31-4B8C-83A1-F6EECF244321}">
                <p14:modId xmlns:p14="http://schemas.microsoft.com/office/powerpoint/2010/main" val="3655085428"/>
              </p:ext>
            </p:extLst>
          </p:nvPr>
        </p:nvGraphicFramePr>
        <p:xfrm>
          <a:off x="2424412" y="2803668"/>
          <a:ext cx="2420425" cy="342900"/>
        </p:xfrm>
        <a:graphic>
          <a:graphicData uri="http://schemas.openxmlformats.org/drawingml/2006/table">
            <a:tbl>
              <a:tblPr firstRow="1" bandRow="1">
                <a:tableStyleId>{5C22544A-7EE6-4342-B048-85BDC9FD1C3A}</a:tableStyleId>
              </a:tblPr>
              <a:tblGrid>
                <a:gridCol w="345775">
                  <a:extLst>
                    <a:ext uri="{9D8B030D-6E8A-4147-A177-3AD203B41FA5}">
                      <a16:colId xmlns:a16="http://schemas.microsoft.com/office/drawing/2014/main" val="250018407"/>
                    </a:ext>
                  </a:extLst>
                </a:gridCol>
                <a:gridCol w="345775">
                  <a:extLst>
                    <a:ext uri="{9D8B030D-6E8A-4147-A177-3AD203B41FA5}">
                      <a16:colId xmlns:a16="http://schemas.microsoft.com/office/drawing/2014/main" val="1177080933"/>
                    </a:ext>
                  </a:extLst>
                </a:gridCol>
                <a:gridCol w="345775">
                  <a:extLst>
                    <a:ext uri="{9D8B030D-6E8A-4147-A177-3AD203B41FA5}">
                      <a16:colId xmlns:a16="http://schemas.microsoft.com/office/drawing/2014/main" val="2426575760"/>
                    </a:ext>
                  </a:extLst>
                </a:gridCol>
                <a:gridCol w="345775">
                  <a:extLst>
                    <a:ext uri="{9D8B030D-6E8A-4147-A177-3AD203B41FA5}">
                      <a16:colId xmlns:a16="http://schemas.microsoft.com/office/drawing/2014/main" val="899502890"/>
                    </a:ext>
                  </a:extLst>
                </a:gridCol>
                <a:gridCol w="345775">
                  <a:extLst>
                    <a:ext uri="{9D8B030D-6E8A-4147-A177-3AD203B41FA5}">
                      <a16:colId xmlns:a16="http://schemas.microsoft.com/office/drawing/2014/main" val="2737658015"/>
                    </a:ext>
                  </a:extLst>
                </a:gridCol>
                <a:gridCol w="345775">
                  <a:extLst>
                    <a:ext uri="{9D8B030D-6E8A-4147-A177-3AD203B41FA5}">
                      <a16:colId xmlns:a16="http://schemas.microsoft.com/office/drawing/2014/main" val="3072471778"/>
                    </a:ext>
                  </a:extLst>
                </a:gridCol>
                <a:gridCol w="345775">
                  <a:extLst>
                    <a:ext uri="{9D8B030D-6E8A-4147-A177-3AD203B41FA5}">
                      <a16:colId xmlns:a16="http://schemas.microsoft.com/office/drawing/2014/main" val="2300792691"/>
                    </a:ext>
                  </a:extLst>
                </a:gridCol>
              </a:tblGrid>
              <a:tr h="342900">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1800"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40" name="Rectangle 39">
            <a:extLst>
              <a:ext uri="{FF2B5EF4-FFF2-40B4-BE49-F238E27FC236}">
                <a16:creationId xmlns:a16="http://schemas.microsoft.com/office/drawing/2014/main" id="{0F5D32D8-874D-4431-BCF9-B9B8EC6C9F08}"/>
              </a:ext>
            </a:extLst>
          </p:cNvPr>
          <p:cNvSpPr/>
          <p:nvPr/>
        </p:nvSpPr>
        <p:spPr>
          <a:xfrm>
            <a:off x="486641" y="154644"/>
            <a:ext cx="4011356" cy="484748"/>
          </a:xfrm>
          <a:prstGeom prst="rect">
            <a:avLst/>
          </a:prstGeom>
          <a:noFill/>
        </p:spPr>
        <p:txBody>
          <a:bodyPr wrap="none" lIns="68580" tIns="34290" rIns="68580" bIns="34290">
            <a:spAutoFit/>
          </a:bodyPr>
          <a:lstStyle/>
          <a:p>
            <a:pPr algn="ctr"/>
            <a:r>
              <a:rPr lang="en-US" sz="2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a:t>
            </a:r>
            <a:r>
              <a:rPr lang="vi-VN" sz="2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a:t>
            </a:r>
            <a:r>
              <a:rPr lang="en-US" sz="27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 GIẢI Ô CHỮ</a:t>
            </a:r>
          </a:p>
        </p:txBody>
      </p:sp>
      <p:sp>
        <p:nvSpPr>
          <p:cNvPr id="38" name="SO 1">
            <a:extLst>
              <a:ext uri="{FF2B5EF4-FFF2-40B4-BE49-F238E27FC236}">
                <a16:creationId xmlns:a16="http://schemas.microsoft.com/office/drawing/2014/main" id="{4A20E550-B7DC-4BD0-A2B7-A8E53D50887C}"/>
              </a:ext>
            </a:extLst>
          </p:cNvPr>
          <p:cNvSpPr/>
          <p:nvPr/>
        </p:nvSpPr>
        <p:spPr>
          <a:xfrm>
            <a:off x="4428862" y="182193"/>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853720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4.93827E-7 L 5.55556E-7 -0.07222 " pathEditMode="relative" rAng="0" ptsTypes="AA">
                                      <p:cBhvr>
                                        <p:cTn id="6" dur="250" accel="50000" decel="50000" autoRev="1" fill="hold">
                                          <p:stCondLst>
                                            <p:cond delay="0"/>
                                          </p:stCondLst>
                                        </p:cTn>
                                        <p:tgtEl>
                                          <p:spTgt spid="40"/>
                                        </p:tgtEl>
                                        <p:attrNameLst>
                                          <p:attrName>ppt_x</p:attrName>
                                          <p:attrName>ppt_y</p:attrName>
                                        </p:attrNameLst>
                                      </p:cBhvr>
                                      <p:rCtr x="0" y="-3611"/>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4"/>
                                        </p:tgtEl>
                                        <p:attrNameLst>
                                          <p:attrName>fillcolor</p:attrName>
                                        </p:attrNameLst>
                                      </p:cBhvr>
                                      <p:to>
                                        <a:srgbClr val="000000"/>
                                      </p:to>
                                    </p:animClr>
                                    <p:set>
                                      <p:cBhvr>
                                        <p:cTn id="16" dur="500" fill="hold"/>
                                        <p:tgtEl>
                                          <p:spTgt spid="14"/>
                                        </p:tgtEl>
                                        <p:attrNameLst>
                                          <p:attrName>fill.type</p:attrName>
                                        </p:attrNameLst>
                                      </p:cBhvr>
                                      <p:to>
                                        <p:strVal val="solid"/>
                                      </p:to>
                                    </p:set>
                                    <p:set>
                                      <p:cBhvr>
                                        <p:cTn id="17" dur="500" fill="hold"/>
                                        <p:tgtEl>
                                          <p:spTgt spid="14"/>
                                        </p:tgtEl>
                                        <p:attrNameLst>
                                          <p:attrName>fill.on</p:attrName>
                                        </p:attrNameLst>
                                      </p:cBhvr>
                                      <p:to>
                                        <p:strVal val="true"/>
                                      </p:to>
                                    </p:se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 decel="100000"/>
                                        <p:tgtEl>
                                          <p:spTgt spid="1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15"/>
                                        </p:tgtEl>
                                        <p:attrNameLst>
                                          <p:attrName>ppt_y</p:attrName>
                                        </p:attrNameLst>
                                      </p:cBhvr>
                                      <p:tavLst>
                                        <p:tav tm="0">
                                          <p:val>
                                            <p:strVal val="ppt_y"/>
                                          </p:val>
                                        </p:tav>
                                        <p:tav tm="100000">
                                          <p:val>
                                            <p:strVal val="ppt_y+1"/>
                                          </p:val>
                                        </p:tav>
                                      </p:tavLst>
                                    </p:anim>
                                    <p:set>
                                      <p:cBhvr>
                                        <p:cTn id="3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6"/>
                                        </p:tgtEl>
                                        <p:attrNameLst>
                                          <p:attrName>fillcolor</p:attrName>
                                        </p:attrNameLst>
                                      </p:cBhvr>
                                      <p:to>
                                        <a:srgbClr val="000000"/>
                                      </p:to>
                                    </p:animClr>
                                    <p:set>
                                      <p:cBhvr>
                                        <p:cTn id="39" dur="500" fill="hold"/>
                                        <p:tgtEl>
                                          <p:spTgt spid="16"/>
                                        </p:tgtEl>
                                        <p:attrNameLst>
                                          <p:attrName>fill.type</p:attrName>
                                        </p:attrNameLst>
                                      </p:cBhvr>
                                      <p:to>
                                        <p:strVal val="solid"/>
                                      </p:to>
                                    </p:set>
                                    <p:set>
                                      <p:cBhvr>
                                        <p:cTn id="40" dur="500" fill="hold"/>
                                        <p:tgtEl>
                                          <p:spTgt spid="16"/>
                                        </p:tgtEl>
                                        <p:attrNameLst>
                                          <p:attrName>fill.on</p:attrName>
                                        </p:attrNameLst>
                                      </p:cBhvr>
                                      <p:to>
                                        <p:strVal val="true"/>
                                      </p:to>
                                    </p:set>
                                  </p:childTnLst>
                                </p:cTn>
                              </p:par>
                            </p:childTnLst>
                          </p:cTn>
                        </p:par>
                        <p:par>
                          <p:cTn id="41" fill="hold">
                            <p:stCondLst>
                              <p:cond delay="500"/>
                            </p:stCondLst>
                            <p:childTnLst>
                              <p:par>
                                <p:cTn id="42" presetID="37"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900" decel="100000" fill="hold"/>
                                        <p:tgtEl>
                                          <p:spTgt spid="1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grpId="1" nodeType="click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 decel="100000"/>
                                        <p:tgtEl>
                                          <p:spTgt spid="17"/>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7"/>
                                        </p:tgtEl>
                                        <p:attrNameLst>
                                          <p:attrName>ppt_y</p:attrName>
                                        </p:attrNameLst>
                                      </p:cBhvr>
                                      <p:tavLst>
                                        <p:tav tm="0">
                                          <p:val>
                                            <p:strVal val="ppt_y"/>
                                          </p:val>
                                        </p:tav>
                                        <p:tav tm="100000">
                                          <p:val>
                                            <p:strVal val="ppt_y+1"/>
                                          </p:val>
                                        </p:tav>
                                      </p:tavLst>
                                    </p:anim>
                                    <p:set>
                                      <p:cBhvr>
                                        <p:cTn id="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000000"/>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childTnLst>
                          </p:cTn>
                        </p:par>
                        <p:par>
                          <p:cTn id="64" fill="hold">
                            <p:stCondLst>
                              <p:cond delay="500"/>
                            </p:stCondLst>
                            <p:childTnLst>
                              <p:par>
                                <p:cTn id="65" presetID="37"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900" decel="100000" fill="hold"/>
                                        <p:tgtEl>
                                          <p:spTgt spid="20"/>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1000"/>
                                        <p:tgtEl>
                                          <p:spTgt spid="20"/>
                                        </p:tgtEl>
                                      </p:cBhvr>
                                    </p:animEffect>
                                    <p:anim calcmode="lin" valueType="num">
                                      <p:cBhvr>
                                        <p:cTn id="76" dur="1000"/>
                                        <p:tgtEl>
                                          <p:spTgt spid="20"/>
                                        </p:tgtEl>
                                        <p:attrNameLst>
                                          <p:attrName>ppt_x</p:attrName>
                                        </p:attrNameLst>
                                      </p:cBhvr>
                                      <p:tavLst>
                                        <p:tav tm="0">
                                          <p:val>
                                            <p:strVal val="ppt_x"/>
                                          </p:val>
                                        </p:tav>
                                        <p:tav tm="100000">
                                          <p:val>
                                            <p:strVal val="ppt_x"/>
                                          </p:val>
                                        </p:tav>
                                      </p:tavLst>
                                    </p:anim>
                                    <p:anim calcmode="lin" valueType="num">
                                      <p:cBhvr>
                                        <p:cTn id="77" dur="100" decel="100000"/>
                                        <p:tgtEl>
                                          <p:spTgt spid="20"/>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20"/>
                                        </p:tgtEl>
                                        <p:attrNameLst>
                                          <p:attrName>ppt_y</p:attrName>
                                        </p:attrNameLst>
                                      </p:cBhvr>
                                      <p:tavLst>
                                        <p:tav tm="0">
                                          <p:val>
                                            <p:strVal val="ppt_y"/>
                                          </p:val>
                                        </p:tav>
                                        <p:tav tm="100000">
                                          <p:val>
                                            <p:strVal val="ppt_y+1"/>
                                          </p:val>
                                        </p:tav>
                                      </p:tavLst>
                                    </p:anim>
                                    <p:set>
                                      <p:cBhvr>
                                        <p:cTn id="7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21"/>
                                        </p:tgtEl>
                                        <p:attrNameLst>
                                          <p:attrName>fillcolor</p:attrName>
                                        </p:attrNameLst>
                                      </p:cBhvr>
                                      <p:to>
                                        <a:srgbClr val="000000"/>
                                      </p:to>
                                    </p:animClr>
                                    <p:set>
                                      <p:cBhvr>
                                        <p:cTn id="85" dur="500" fill="hold"/>
                                        <p:tgtEl>
                                          <p:spTgt spid="21"/>
                                        </p:tgtEl>
                                        <p:attrNameLst>
                                          <p:attrName>fill.type</p:attrName>
                                        </p:attrNameLst>
                                      </p:cBhvr>
                                      <p:to>
                                        <p:strVal val="solid"/>
                                      </p:to>
                                    </p:set>
                                    <p:set>
                                      <p:cBhvr>
                                        <p:cTn id="86" dur="500" fill="hold"/>
                                        <p:tgtEl>
                                          <p:spTgt spid="21"/>
                                        </p:tgtEl>
                                        <p:attrNameLst>
                                          <p:attrName>fill.on</p:attrName>
                                        </p:attrNameLst>
                                      </p:cBhvr>
                                      <p:to>
                                        <p:strVal val="true"/>
                                      </p:to>
                                    </p:set>
                                  </p:childTnLst>
                                </p:cTn>
                              </p:par>
                            </p:childTnLst>
                          </p:cTn>
                        </p:par>
                        <p:par>
                          <p:cTn id="87" fill="hold">
                            <p:stCondLst>
                              <p:cond delay="500"/>
                            </p:stCondLst>
                            <p:childTnLst>
                              <p:par>
                                <p:cTn id="88" presetID="37"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900" decel="100000" fill="hold"/>
                                        <p:tgtEl>
                                          <p:spTgt spid="2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37" presetClass="exit" presetSubtype="0" fill="hold" grpId="1" nodeType="clickEffect">
                                  <p:stCondLst>
                                    <p:cond delay="0"/>
                                  </p:stCondLst>
                                  <p:childTnLst>
                                    <p:animEffect transition="out" filter="fade">
                                      <p:cBhvr>
                                        <p:cTn id="98" dur="1000"/>
                                        <p:tgtEl>
                                          <p:spTgt spid="22"/>
                                        </p:tgtEl>
                                      </p:cBhvr>
                                    </p:animEffect>
                                    <p:anim calcmode="lin" valueType="num">
                                      <p:cBhvr>
                                        <p:cTn id="99" dur="1000"/>
                                        <p:tgtEl>
                                          <p:spTgt spid="22"/>
                                        </p:tgtEl>
                                        <p:attrNameLst>
                                          <p:attrName>ppt_x</p:attrName>
                                        </p:attrNameLst>
                                      </p:cBhvr>
                                      <p:tavLst>
                                        <p:tav tm="0">
                                          <p:val>
                                            <p:strVal val="ppt_x"/>
                                          </p:val>
                                        </p:tav>
                                        <p:tav tm="100000">
                                          <p:val>
                                            <p:strVal val="ppt_x"/>
                                          </p:val>
                                        </p:tav>
                                      </p:tavLst>
                                    </p:anim>
                                    <p:anim calcmode="lin" valueType="num">
                                      <p:cBhvr>
                                        <p:cTn id="100" dur="100" decel="100000"/>
                                        <p:tgtEl>
                                          <p:spTgt spid="2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22"/>
                                        </p:tgtEl>
                                        <p:attrNameLst>
                                          <p:attrName>ppt_y</p:attrName>
                                        </p:attrNameLst>
                                      </p:cBhvr>
                                      <p:tavLst>
                                        <p:tav tm="0">
                                          <p:val>
                                            <p:strVal val="ppt_y"/>
                                          </p:val>
                                        </p:tav>
                                        <p:tav tm="100000">
                                          <p:val>
                                            <p:strVal val="ppt_y+1"/>
                                          </p:val>
                                        </p:tav>
                                      </p:tavLst>
                                    </p:anim>
                                    <p:set>
                                      <p:cBhvr>
                                        <p:cTn id="10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23"/>
                                        </p:tgtEl>
                                        <p:attrNameLst>
                                          <p:attrName>fillcolor</p:attrName>
                                        </p:attrNameLst>
                                      </p:cBhvr>
                                      <p:to>
                                        <a:srgbClr val="000000"/>
                                      </p:to>
                                    </p:animClr>
                                    <p:set>
                                      <p:cBhvr>
                                        <p:cTn id="108" dur="500" fill="hold"/>
                                        <p:tgtEl>
                                          <p:spTgt spid="23"/>
                                        </p:tgtEl>
                                        <p:attrNameLst>
                                          <p:attrName>fill.type</p:attrName>
                                        </p:attrNameLst>
                                      </p:cBhvr>
                                      <p:to>
                                        <p:strVal val="solid"/>
                                      </p:to>
                                    </p:set>
                                    <p:set>
                                      <p:cBhvr>
                                        <p:cTn id="109" dur="500" fill="hold"/>
                                        <p:tgtEl>
                                          <p:spTgt spid="23"/>
                                        </p:tgtEl>
                                        <p:attrNameLst>
                                          <p:attrName>fill.on</p:attrName>
                                        </p:attrNameLst>
                                      </p:cBhvr>
                                      <p:to>
                                        <p:strVal val="true"/>
                                      </p:to>
                                    </p:set>
                                  </p:childTnLst>
                                </p:cTn>
                              </p:par>
                            </p:childTnLst>
                          </p:cTn>
                        </p:par>
                        <p:par>
                          <p:cTn id="110" fill="hold">
                            <p:stCondLst>
                              <p:cond delay="500"/>
                            </p:stCondLst>
                            <p:childTnLst>
                              <p:par>
                                <p:cTn id="111" presetID="37" presetClass="entr" presetSubtype="0"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1000"/>
                                        <p:tgtEl>
                                          <p:spTgt spid="24"/>
                                        </p:tgtEl>
                                      </p:cBhvr>
                                    </p:animEffect>
                                    <p:anim calcmode="lin" valueType="num">
                                      <p:cBhvr>
                                        <p:cTn id="114" dur="1000" fill="hold"/>
                                        <p:tgtEl>
                                          <p:spTgt spid="24"/>
                                        </p:tgtEl>
                                        <p:attrNameLst>
                                          <p:attrName>ppt_x</p:attrName>
                                        </p:attrNameLst>
                                      </p:cBhvr>
                                      <p:tavLst>
                                        <p:tav tm="0">
                                          <p:val>
                                            <p:strVal val="#ppt_x"/>
                                          </p:val>
                                        </p:tav>
                                        <p:tav tm="100000">
                                          <p:val>
                                            <p:strVal val="#ppt_x"/>
                                          </p:val>
                                        </p:tav>
                                      </p:tavLst>
                                    </p:anim>
                                    <p:anim calcmode="lin" valueType="num">
                                      <p:cBhvr>
                                        <p:cTn id="115" dur="900" decel="100000" fill="hold"/>
                                        <p:tgtEl>
                                          <p:spTgt spid="24"/>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3"/>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p:stCondLst>
                        <p:cond delay="0"/>
                      </p:stCondLst>
                      <p:childTnLst>
                        <p:par>
                          <p:cTn id="119" fill="hold">
                            <p:stCondLst>
                              <p:cond delay="0"/>
                            </p:stCondLst>
                            <p:childTnLst>
                              <p:par>
                                <p:cTn id="120" presetID="37" presetClass="exit" presetSubtype="0" fill="hold" grpId="1" nodeType="clickEffect">
                                  <p:stCondLst>
                                    <p:cond delay="0"/>
                                  </p:stCondLst>
                                  <p:childTnLst>
                                    <p:animEffect transition="out" filter="fade">
                                      <p:cBhvr>
                                        <p:cTn id="121" dur="1000"/>
                                        <p:tgtEl>
                                          <p:spTgt spid="24"/>
                                        </p:tgtEl>
                                      </p:cBhvr>
                                    </p:animEffect>
                                    <p:anim calcmode="lin" valueType="num">
                                      <p:cBhvr>
                                        <p:cTn id="122" dur="1000"/>
                                        <p:tgtEl>
                                          <p:spTgt spid="24"/>
                                        </p:tgtEl>
                                        <p:attrNameLst>
                                          <p:attrName>ppt_x</p:attrName>
                                        </p:attrNameLst>
                                      </p:cBhvr>
                                      <p:tavLst>
                                        <p:tav tm="0">
                                          <p:val>
                                            <p:strVal val="ppt_x"/>
                                          </p:val>
                                        </p:tav>
                                        <p:tav tm="100000">
                                          <p:val>
                                            <p:strVal val="ppt_x"/>
                                          </p:val>
                                        </p:tav>
                                      </p:tavLst>
                                    </p:anim>
                                    <p:anim calcmode="lin" valueType="num">
                                      <p:cBhvr>
                                        <p:cTn id="123" dur="100" decel="100000"/>
                                        <p:tgtEl>
                                          <p:spTgt spid="24"/>
                                        </p:tgtEl>
                                        <p:attrNameLst>
                                          <p:attrName>ppt_y</p:attrName>
                                        </p:attrNameLst>
                                      </p:cBhvr>
                                      <p:tavLst>
                                        <p:tav tm="0">
                                          <p:val>
                                            <p:strVal val="ppt_y"/>
                                          </p:val>
                                        </p:tav>
                                        <p:tav tm="100000">
                                          <p:val>
                                            <p:strVal val="ppt_y-.03"/>
                                          </p:val>
                                        </p:tav>
                                      </p:tavLst>
                                    </p:anim>
                                    <p:anim calcmode="lin" valueType="num">
                                      <p:cBhvr>
                                        <p:cTn id="124" dur="900" accel="100000">
                                          <p:stCondLst>
                                            <p:cond delay="100"/>
                                          </p:stCondLst>
                                        </p:cTn>
                                        <p:tgtEl>
                                          <p:spTgt spid="24"/>
                                        </p:tgtEl>
                                        <p:attrNameLst>
                                          <p:attrName>ppt_y</p:attrName>
                                        </p:attrNameLst>
                                      </p:cBhvr>
                                      <p:tavLst>
                                        <p:tav tm="0">
                                          <p:val>
                                            <p:strVal val="ppt_y"/>
                                          </p:val>
                                        </p:tav>
                                        <p:tav tm="100000">
                                          <p:val>
                                            <p:strVal val="ppt_y+1"/>
                                          </p:val>
                                        </p:tav>
                                      </p:tavLst>
                                    </p:anim>
                                    <p:set>
                                      <p:cBhvr>
                                        <p:cTn id="12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26" restart="whenNotActive" fill="hold" evtFilter="cancelBubble" nodeType="interactiveSeq">
                <p:stCondLst>
                  <p:cond evt="onClick" delay="0">
                    <p:tgtEl>
                      <p:spTgt spid="25"/>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fill="hold" nodeType="clickEffect">
                                  <p:stCondLst>
                                    <p:cond delay="0"/>
                                  </p:stCondLst>
                                  <p:childTnLst>
                                    <p:animClr clrSpc="rgb" dir="cw">
                                      <p:cBhvr>
                                        <p:cTn id="130" dur="500" fill="hold"/>
                                        <p:tgtEl>
                                          <p:spTgt spid="25"/>
                                        </p:tgtEl>
                                        <p:attrNameLst>
                                          <p:attrName>fillcolor</p:attrName>
                                        </p:attrNameLst>
                                      </p:cBhvr>
                                      <p:to>
                                        <a:srgbClr val="000000"/>
                                      </p:to>
                                    </p:animClr>
                                    <p:set>
                                      <p:cBhvr>
                                        <p:cTn id="131" dur="500" fill="hold"/>
                                        <p:tgtEl>
                                          <p:spTgt spid="25"/>
                                        </p:tgtEl>
                                        <p:attrNameLst>
                                          <p:attrName>fill.type</p:attrName>
                                        </p:attrNameLst>
                                      </p:cBhvr>
                                      <p:to>
                                        <p:strVal val="solid"/>
                                      </p:to>
                                    </p:set>
                                    <p:set>
                                      <p:cBhvr>
                                        <p:cTn id="132" dur="500" fill="hold"/>
                                        <p:tgtEl>
                                          <p:spTgt spid="25"/>
                                        </p:tgtEl>
                                        <p:attrNameLst>
                                          <p:attrName>fill.on</p:attrName>
                                        </p:attrNameLst>
                                      </p:cBhvr>
                                      <p:to>
                                        <p:strVal val="true"/>
                                      </p:to>
                                    </p:set>
                                  </p:childTnLst>
                                </p:cTn>
                              </p:par>
                            </p:childTnLst>
                          </p:cTn>
                        </p:par>
                        <p:par>
                          <p:cTn id="133" fill="hold">
                            <p:stCondLst>
                              <p:cond delay="500"/>
                            </p:stCondLst>
                            <p:childTnLst>
                              <p:par>
                                <p:cTn id="134" presetID="37"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900" decel="100000" fill="hold"/>
                                        <p:tgtEl>
                                          <p:spTgt spid="26"/>
                                        </p:tgtEl>
                                        <p:attrNameLst>
                                          <p:attrName>ppt_y</p:attrName>
                                        </p:attrNameLst>
                                      </p:cBhvr>
                                      <p:tavLst>
                                        <p:tav tm="0">
                                          <p:val>
                                            <p:strVal val="#ppt_y+1"/>
                                          </p:val>
                                        </p:tav>
                                        <p:tav tm="100000">
                                          <p:val>
                                            <p:strVal val="#ppt_y-.03"/>
                                          </p:val>
                                        </p:tav>
                                      </p:tavLst>
                                    </p:anim>
                                    <p:anim calcmode="lin" valueType="num">
                                      <p:cBhvr>
                                        <p:cTn id="13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1" nodeType="clickEffect">
                                  <p:stCondLst>
                                    <p:cond delay="0"/>
                                  </p:stCondLst>
                                  <p:childTnLst>
                                    <p:animEffect transition="out" filter="fade">
                                      <p:cBhvr>
                                        <p:cTn id="144" dur="1000"/>
                                        <p:tgtEl>
                                          <p:spTgt spid="26"/>
                                        </p:tgtEl>
                                      </p:cBhvr>
                                    </p:animEffect>
                                    <p:anim calcmode="lin" valueType="num">
                                      <p:cBhvr>
                                        <p:cTn id="145" dur="1000"/>
                                        <p:tgtEl>
                                          <p:spTgt spid="26"/>
                                        </p:tgtEl>
                                        <p:attrNameLst>
                                          <p:attrName>ppt_x</p:attrName>
                                        </p:attrNameLst>
                                      </p:cBhvr>
                                      <p:tavLst>
                                        <p:tav tm="0">
                                          <p:val>
                                            <p:strVal val="ppt_x"/>
                                          </p:val>
                                        </p:tav>
                                        <p:tav tm="100000">
                                          <p:val>
                                            <p:strVal val="ppt_x"/>
                                          </p:val>
                                        </p:tav>
                                      </p:tavLst>
                                    </p:anim>
                                    <p:anim calcmode="lin" valueType="num">
                                      <p:cBhvr>
                                        <p:cTn id="146" dur="100" decel="100000"/>
                                        <p:tgtEl>
                                          <p:spTgt spid="26"/>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26"/>
                                        </p:tgtEl>
                                        <p:attrNameLst>
                                          <p:attrName>ppt_y</p:attrName>
                                        </p:attrNameLst>
                                      </p:cBhvr>
                                      <p:tavLst>
                                        <p:tav tm="0">
                                          <p:val>
                                            <p:strVal val="ppt_y"/>
                                          </p:val>
                                        </p:tav>
                                        <p:tav tm="100000">
                                          <p:val>
                                            <p:strVal val="ppt_y+1"/>
                                          </p:val>
                                        </p:tav>
                                      </p:tavLst>
                                    </p:anim>
                                    <p:set>
                                      <p:cBhvr>
                                        <p:cTn id="148"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49" restart="whenNotActive" fill="hold" evtFilter="cancelBubble" nodeType="interactiveSeq">
                <p:stCondLst>
                  <p:cond evt="onClick" delay="0">
                    <p:tgtEl>
                      <p:spTgt spid="27"/>
                    </p:tgtEl>
                  </p:cond>
                </p:stCondLst>
                <p:endSync evt="end" delay="0">
                  <p:rtn val="all"/>
                </p:endSync>
                <p:childTnLst>
                  <p:par>
                    <p:cTn id="150" fill="hold">
                      <p:stCondLst>
                        <p:cond delay="0"/>
                      </p:stCondLst>
                      <p:childTnLst>
                        <p:par>
                          <p:cTn id="151" fill="hold">
                            <p:stCondLst>
                              <p:cond delay="0"/>
                            </p:stCondLst>
                            <p:childTnLst>
                              <p:par>
                                <p:cTn id="152" presetID="1" presetClass="emph" presetSubtype="2" fill="hold" nodeType="clickEffect">
                                  <p:stCondLst>
                                    <p:cond delay="0"/>
                                  </p:stCondLst>
                                  <p:childTnLst>
                                    <p:animClr clrSpc="rgb" dir="cw">
                                      <p:cBhvr>
                                        <p:cTn id="153" dur="500" fill="hold"/>
                                        <p:tgtEl>
                                          <p:spTgt spid="27"/>
                                        </p:tgtEl>
                                        <p:attrNameLst>
                                          <p:attrName>fillcolor</p:attrName>
                                        </p:attrNameLst>
                                      </p:cBhvr>
                                      <p:to>
                                        <a:srgbClr val="000000"/>
                                      </p:to>
                                    </p:animClr>
                                    <p:set>
                                      <p:cBhvr>
                                        <p:cTn id="154" dur="500" fill="hold"/>
                                        <p:tgtEl>
                                          <p:spTgt spid="27"/>
                                        </p:tgtEl>
                                        <p:attrNameLst>
                                          <p:attrName>fill.type</p:attrName>
                                        </p:attrNameLst>
                                      </p:cBhvr>
                                      <p:to>
                                        <p:strVal val="solid"/>
                                      </p:to>
                                    </p:set>
                                    <p:set>
                                      <p:cBhvr>
                                        <p:cTn id="155" dur="500" fill="hold"/>
                                        <p:tgtEl>
                                          <p:spTgt spid="27"/>
                                        </p:tgtEl>
                                        <p:attrNameLst>
                                          <p:attrName>fill.on</p:attrName>
                                        </p:attrNameLst>
                                      </p:cBhvr>
                                      <p:to>
                                        <p:strVal val="true"/>
                                      </p:to>
                                    </p:set>
                                  </p:childTnLst>
                                </p:cTn>
                              </p:par>
                            </p:childTnLst>
                          </p:cTn>
                        </p:par>
                        <p:par>
                          <p:cTn id="156" fill="hold">
                            <p:stCondLst>
                              <p:cond delay="500"/>
                            </p:stCondLst>
                            <p:childTnLst>
                              <p:par>
                                <p:cTn id="157" presetID="37" presetClass="entr" presetSubtype="0" fill="hold" grpId="0" nodeType="after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fade">
                                      <p:cBhvr>
                                        <p:cTn id="159" dur="1000"/>
                                        <p:tgtEl>
                                          <p:spTgt spid="28"/>
                                        </p:tgtEl>
                                      </p:cBhvr>
                                    </p:animEffect>
                                    <p:anim calcmode="lin" valueType="num">
                                      <p:cBhvr>
                                        <p:cTn id="160" dur="1000" fill="hold"/>
                                        <p:tgtEl>
                                          <p:spTgt spid="28"/>
                                        </p:tgtEl>
                                        <p:attrNameLst>
                                          <p:attrName>ppt_x</p:attrName>
                                        </p:attrNameLst>
                                      </p:cBhvr>
                                      <p:tavLst>
                                        <p:tav tm="0">
                                          <p:val>
                                            <p:strVal val="#ppt_x"/>
                                          </p:val>
                                        </p:tav>
                                        <p:tav tm="100000">
                                          <p:val>
                                            <p:strVal val="#ppt_x"/>
                                          </p:val>
                                        </p:tav>
                                      </p:tavLst>
                                    </p:anim>
                                    <p:anim calcmode="lin" valueType="num">
                                      <p:cBhvr>
                                        <p:cTn id="161" dur="900" decel="100000" fill="hold"/>
                                        <p:tgtEl>
                                          <p:spTgt spid="28"/>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28"/>
                    </p:tgtEl>
                  </p:cond>
                </p:stCondLst>
                <p:endSync evt="end" delay="0">
                  <p:rtn val="all"/>
                </p:endSync>
                <p:childTnLst>
                  <p:par>
                    <p:cTn id="164" fill="hold">
                      <p:stCondLst>
                        <p:cond delay="0"/>
                      </p:stCondLst>
                      <p:childTnLst>
                        <p:par>
                          <p:cTn id="165" fill="hold">
                            <p:stCondLst>
                              <p:cond delay="0"/>
                            </p:stCondLst>
                            <p:childTnLst>
                              <p:par>
                                <p:cTn id="166" presetID="37" presetClass="exit" presetSubtype="0" fill="hold" grpId="1" nodeType="clickEffect">
                                  <p:stCondLst>
                                    <p:cond delay="0"/>
                                  </p:stCondLst>
                                  <p:childTnLst>
                                    <p:animEffect transition="out" filter="fade">
                                      <p:cBhvr>
                                        <p:cTn id="167" dur="1000"/>
                                        <p:tgtEl>
                                          <p:spTgt spid="28"/>
                                        </p:tgtEl>
                                      </p:cBhvr>
                                    </p:animEffect>
                                    <p:anim calcmode="lin" valueType="num">
                                      <p:cBhvr>
                                        <p:cTn id="168" dur="1000"/>
                                        <p:tgtEl>
                                          <p:spTgt spid="28"/>
                                        </p:tgtEl>
                                        <p:attrNameLst>
                                          <p:attrName>ppt_x</p:attrName>
                                        </p:attrNameLst>
                                      </p:cBhvr>
                                      <p:tavLst>
                                        <p:tav tm="0">
                                          <p:val>
                                            <p:strVal val="ppt_x"/>
                                          </p:val>
                                        </p:tav>
                                        <p:tav tm="100000">
                                          <p:val>
                                            <p:strVal val="ppt_x"/>
                                          </p:val>
                                        </p:tav>
                                      </p:tavLst>
                                    </p:anim>
                                    <p:anim calcmode="lin" valueType="num">
                                      <p:cBhvr>
                                        <p:cTn id="169" dur="100" decel="100000"/>
                                        <p:tgtEl>
                                          <p:spTgt spid="28"/>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28"/>
                                        </p:tgtEl>
                                        <p:attrNameLst>
                                          <p:attrName>ppt_y</p:attrName>
                                        </p:attrNameLst>
                                      </p:cBhvr>
                                      <p:tavLst>
                                        <p:tav tm="0">
                                          <p:val>
                                            <p:strVal val="ppt_y"/>
                                          </p:val>
                                        </p:tav>
                                        <p:tav tm="100000">
                                          <p:val>
                                            <p:strVal val="ppt_y+1"/>
                                          </p:val>
                                        </p:tav>
                                      </p:tavLst>
                                    </p:anim>
                                    <p:set>
                                      <p:cBhvr>
                                        <p:cTn id="17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1"/>
                  </p:tgtEl>
                </p:cond>
              </p:nextCondLst>
            </p:seq>
            <p:seq concurrent="1" nextAc="seek">
              <p:cTn id="178" restart="whenNotActive" fill="hold" evtFilter="cancelBubble" nodeType="interactiveSeq">
                <p:stCondLst>
                  <p:cond evt="onClick" delay="0">
                    <p:tgtEl>
                      <p:spTgt spid="32"/>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2"/>
                                        </p:tgtEl>
                                      </p:cBhvr>
                                    </p:animEffect>
                                    <p:set>
                                      <p:cBhvr>
                                        <p:cTn id="18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2"/>
                  </p:tgtEl>
                </p:cond>
              </p:nextCondLst>
            </p:seq>
            <p:seq concurrent="1" nextAc="seek">
              <p:cTn id="184" restart="whenNotActive" fill="hold" evtFilter="cancelBubble" nodeType="interactiveSeq">
                <p:stCondLst>
                  <p:cond evt="onClick" delay="0">
                    <p:tgtEl>
                      <p:spTgt spid="3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500"/>
                                        <p:tgtEl>
                                          <p:spTgt spid="33"/>
                                        </p:tgtEl>
                                      </p:cBhvr>
                                    </p:animEffect>
                                    <p:set>
                                      <p:cBhvr>
                                        <p:cTn id="18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3"/>
                  </p:tgtEl>
                </p:cond>
              </p:nextCondLst>
            </p:seq>
            <p:seq concurrent="1" nextAc="seek">
              <p:cTn id="190" restart="whenNotActive" fill="hold" evtFilter="cancelBubble" nodeType="interactiveSeq">
                <p:stCondLst>
                  <p:cond evt="onClick" delay="0">
                    <p:tgtEl>
                      <p:spTgt spid="34"/>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nodeType="clickEffect">
                                  <p:stCondLst>
                                    <p:cond delay="0"/>
                                  </p:stCondLst>
                                  <p:childTnLst>
                                    <p:animEffect transition="out" filter="fade">
                                      <p:cBhvr>
                                        <p:cTn id="194" dur="500"/>
                                        <p:tgtEl>
                                          <p:spTgt spid="34"/>
                                        </p:tgtEl>
                                      </p:cBhvr>
                                    </p:animEffect>
                                    <p:set>
                                      <p:cBhvr>
                                        <p:cTn id="19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4"/>
                  </p:tgtEl>
                </p:cond>
              </p:nextCondLst>
            </p:seq>
            <p:seq concurrent="1" nextAc="seek">
              <p:cTn id="196" restart="whenNotActive" fill="hold" evtFilter="cancelBubble" nodeType="interactiveSeq">
                <p:stCondLst>
                  <p:cond evt="onClick" delay="0">
                    <p:tgtEl>
                      <p:spTgt spid="3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35"/>
                                        </p:tgtEl>
                                      </p:cBhvr>
                                    </p:animEffect>
                                    <p:set>
                                      <p:cBhvr>
                                        <p:cTn id="20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5"/>
                  </p:tgtEl>
                </p:cond>
              </p:nextCondLst>
            </p:seq>
            <p:seq concurrent="1" nextAc="seek">
              <p:cTn id="202" restart="whenNotActive" fill="hold" evtFilter="cancelBubble" nodeType="interactiveSeq">
                <p:stCondLst>
                  <p:cond evt="onClick" delay="0">
                    <p:tgtEl>
                      <p:spTgt spid="36"/>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36"/>
                                        </p:tgtEl>
                                      </p:cBhvr>
                                    </p:animEffect>
                                    <p:set>
                                      <p:cBhvr>
                                        <p:cTn id="20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6"/>
                  </p:tgtEl>
                </p:cond>
              </p:nextCondLst>
            </p:seq>
            <p:seq concurrent="1" nextAc="seek">
              <p:cTn id="208" restart="whenNotActive" fill="hold" evtFilter="cancelBubble" nodeType="interactiveSeq">
                <p:stCondLst>
                  <p:cond evt="onClick" delay="0">
                    <p:tgtEl>
                      <p:spTgt spid="3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7"/>
                                        </p:tgtEl>
                                      </p:cBhvr>
                                    </p:animEffect>
                                    <p:set>
                                      <p:cBhvr>
                                        <p:cTn id="21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38"/>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38"/>
                                        </p:tgtEl>
                                        <p:attrNameLst>
                                          <p:attrName>fillcolor</p:attrName>
                                        </p:attrNameLst>
                                      </p:cBhvr>
                                      <p:to>
                                        <a:srgbClr val="000000"/>
                                      </p:to>
                                    </p:animClr>
                                    <p:set>
                                      <p:cBhvr>
                                        <p:cTn id="219" dur="500" fill="hold"/>
                                        <p:tgtEl>
                                          <p:spTgt spid="38"/>
                                        </p:tgtEl>
                                        <p:attrNameLst>
                                          <p:attrName>fill.type</p:attrName>
                                        </p:attrNameLst>
                                      </p:cBhvr>
                                      <p:to>
                                        <p:strVal val="solid"/>
                                      </p:to>
                                    </p:set>
                                    <p:set>
                                      <p:cBhvr>
                                        <p:cTn id="220" dur="500" fill="hold"/>
                                        <p:tgtEl>
                                          <p:spTgt spid="38"/>
                                        </p:tgtEl>
                                        <p:attrNameLst>
                                          <p:attrName>fill.on</p:attrName>
                                        </p:attrNameLst>
                                      </p:cBhvr>
                                      <p:to>
                                        <p:strVal val="true"/>
                                      </p:to>
                                    </p:set>
                                  </p:childTnLst>
                                  <p:subTnLst>
                                    <p:audio>
                                      <p:cMediaNode>
                                        <p:cTn display="0" masterRel="sameClick">
                                          <p:stCondLst>
                                            <p:cond evt="begin" delay="0">
                                              <p:tn val="217"/>
                                            </p:cond>
                                          </p:stCondLst>
                                          <p:endCondLst>
                                            <p:cond evt="onStopAudio" delay="0">
                                              <p:tgtEl>
                                                <p:sldTgt/>
                                              </p:tgtEl>
                                            </p:cond>
                                          </p:endCondLst>
                                        </p:cTn>
                                        <p:tgtEl>
                                          <p:sndTgt r:embed="rId3" name="cashreg.wav"/>
                                        </p:tgtEl>
                                      </p:cMediaNode>
                                    </p:audio>
                                  </p:subTnLst>
                                </p:cTn>
                              </p:par>
                              <p:par>
                                <p:cTn id="221" presetID="10" presetClass="exit" presetSubtype="0" fill="hold" nodeType="withEffect">
                                  <p:stCondLst>
                                    <p:cond delay="0"/>
                                  </p:stCondLst>
                                  <p:childTnLst>
                                    <p:animEffect transition="out" filter="fade">
                                      <p:cBhvr>
                                        <p:cTn id="222" dur="500"/>
                                        <p:tgtEl>
                                          <p:spTgt spid="31"/>
                                        </p:tgtEl>
                                      </p:cBhvr>
                                    </p:animEffect>
                                    <p:set>
                                      <p:cBhvr>
                                        <p:cTn id="223" dur="1" fill="hold">
                                          <p:stCondLst>
                                            <p:cond delay="499"/>
                                          </p:stCondLst>
                                        </p:cTn>
                                        <p:tgtEl>
                                          <p:spTgt spid="3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32"/>
                                        </p:tgtEl>
                                      </p:cBhvr>
                                    </p:animEffect>
                                    <p:set>
                                      <p:cBhvr>
                                        <p:cTn id="226" dur="1" fill="hold">
                                          <p:stCondLst>
                                            <p:cond delay="499"/>
                                          </p:stCondLst>
                                        </p:cTn>
                                        <p:tgtEl>
                                          <p:spTgt spid="32"/>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33"/>
                                        </p:tgtEl>
                                      </p:cBhvr>
                                    </p:animEffect>
                                    <p:set>
                                      <p:cBhvr>
                                        <p:cTn id="229" dur="1" fill="hold">
                                          <p:stCondLst>
                                            <p:cond delay="499"/>
                                          </p:stCondLst>
                                        </p:cTn>
                                        <p:tgtEl>
                                          <p:spTgt spid="33"/>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4"/>
                                        </p:tgtEl>
                                      </p:cBhvr>
                                    </p:animEffect>
                                    <p:set>
                                      <p:cBhvr>
                                        <p:cTn id="232" dur="1" fill="hold">
                                          <p:stCondLst>
                                            <p:cond delay="499"/>
                                          </p:stCondLst>
                                        </p:cTn>
                                        <p:tgtEl>
                                          <p:spTgt spid="34"/>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35"/>
                                        </p:tgtEl>
                                      </p:cBhvr>
                                    </p:animEffect>
                                    <p:set>
                                      <p:cBhvr>
                                        <p:cTn id="235" dur="1" fill="hold">
                                          <p:stCondLst>
                                            <p:cond delay="499"/>
                                          </p:stCondLst>
                                        </p:cTn>
                                        <p:tgtEl>
                                          <p:spTgt spid="35"/>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36"/>
                                        </p:tgtEl>
                                      </p:cBhvr>
                                    </p:animEffect>
                                    <p:set>
                                      <p:cBhvr>
                                        <p:cTn id="238" dur="1" fill="hold">
                                          <p:stCondLst>
                                            <p:cond delay="499"/>
                                          </p:stCondLst>
                                        </p:cTn>
                                        <p:tgtEl>
                                          <p:spTgt spid="36"/>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37"/>
                                        </p:tgtEl>
                                      </p:cBhvr>
                                    </p:animEffect>
                                    <p:set>
                                      <p:cBhvr>
                                        <p:cTn id="24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r="-2000"/>
          </a:stretch>
        </a:blipFill>
        <a:effectLst/>
      </p:bgPr>
    </p:bg>
    <p:spTree>
      <p:nvGrpSpPr>
        <p:cNvPr id="1" name=""/>
        <p:cNvGrpSpPr/>
        <p:nvPr/>
      </p:nvGrpSpPr>
      <p:grpSpPr>
        <a:xfrm>
          <a:off x="0" y="0"/>
          <a:ext cx="0" cy="0"/>
          <a:chOff x="0" y="0"/>
          <a:chExt cx="0" cy="0"/>
        </a:xfrm>
      </p:grpSpPr>
      <p:pic>
        <p:nvPicPr>
          <p:cNvPr id="14" name="Picture 2" descr="F:\1-原创素材\1_mm1102\PPT\PPT_014\materaials\pageimg_g20h.png"/>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81007" y="195486"/>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24895" y="627534"/>
            <a:ext cx="1298833" cy="1110497"/>
          </a:xfrm>
          <a:prstGeom prst="rect">
            <a:avLst/>
          </a:prstGeom>
          <a:noFill/>
        </p:spPr>
        <p:txBody>
          <a:bodyPr wrap="square" rtlCol="0">
            <a:spAutoFit/>
          </a:bodyPr>
          <a:lstStyle/>
          <a:p>
            <a:pPr algn="ctr">
              <a:lnSpc>
                <a:spcPct val="150000"/>
              </a:lnSpc>
            </a:pPr>
            <a:r>
              <a:rPr lang="en-US" altLang="zh-CN" sz="5000" dirty="0">
                <a:solidFill>
                  <a:schemeClr val="bg1"/>
                </a:solidFill>
                <a:latin typeface="华康海报体W12(P)" pitchFamily="82" charset="-122"/>
                <a:ea typeface="华康海报体W12(P)" pitchFamily="82" charset="-122"/>
              </a:rPr>
              <a:t>II</a:t>
            </a:r>
          </a:p>
        </p:txBody>
      </p:sp>
      <p:sp>
        <p:nvSpPr>
          <p:cNvPr id="16" name="矩形 11"/>
          <p:cNvSpPr/>
          <p:nvPr/>
        </p:nvSpPr>
        <p:spPr>
          <a:xfrm>
            <a:off x="2987824" y="195486"/>
            <a:ext cx="4392488" cy="707886"/>
          </a:xfrm>
          <a:prstGeom prst="rect">
            <a:avLst/>
          </a:prstGeom>
        </p:spPr>
        <p:txBody>
          <a:bodyPr wrap="square">
            <a:spAutoFit/>
          </a:bodyPr>
          <a:lstStyle/>
          <a:p>
            <a:pPr algn="ctr"/>
            <a:r>
              <a:rPr lang="en-US" altLang="zh-CN" sz="4000" b="1" dirty="0">
                <a:solidFill>
                  <a:srgbClr val="FF0000"/>
                </a:solidFill>
                <a:latin typeface="Adobe Garamond Pro Bold" panose="02020702060506020403" pitchFamily="18" charset="0"/>
                <a:ea typeface="方正卡通简体" pitchFamily="65" charset="-122"/>
              </a:rPr>
              <a:t>TÍNH DẪN ĐIỆN</a:t>
            </a:r>
            <a:endParaRPr lang="zh-CN" altLang="en-US" sz="4000" b="1" dirty="0">
              <a:solidFill>
                <a:srgbClr val="FF0000"/>
              </a:solidFill>
              <a:latin typeface="Adobe Garamond Pro Bold" panose="02020702060506020403" pitchFamily="18" charset="0"/>
              <a:ea typeface="方正卡通简体" pitchFamily="65" charset="-122"/>
            </a:endParaRPr>
          </a:p>
        </p:txBody>
      </p:sp>
      <p:pic>
        <p:nvPicPr>
          <p:cNvPr id="3" name="Sự dẫn điện của kim lo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87824" y="903372"/>
            <a:ext cx="6071106" cy="3701346"/>
          </a:xfrm>
          <a:prstGeom prst="rect">
            <a:avLst/>
          </a:prstGeom>
        </p:spPr>
      </p:pic>
    </p:spTree>
    <p:extLst>
      <p:ext uri="{BB962C8B-B14F-4D97-AF65-F5344CB8AC3E}">
        <p14:creationId xmlns:p14="http://schemas.microsoft.com/office/powerpoint/2010/main" val="2273063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10" name="Picture 2" descr="F:\1-原创素材\1_mm1102\PPT\PPT_014\materaials\pageimg_g20h.png"/>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6913" y="0"/>
            <a:ext cx="1690960" cy="165618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矩形 11"/>
          <p:cNvSpPr/>
          <p:nvPr/>
        </p:nvSpPr>
        <p:spPr>
          <a:xfrm>
            <a:off x="1654437" y="331305"/>
            <a:ext cx="4277021" cy="646331"/>
          </a:xfrm>
          <a:prstGeom prst="rect">
            <a:avLst/>
          </a:prstGeom>
        </p:spPr>
        <p:txBody>
          <a:bodyPr wrap="square">
            <a:spAutoFit/>
          </a:bodyPr>
          <a:lstStyle/>
          <a:p>
            <a:pPr algn="ctr"/>
            <a:r>
              <a:rPr lang="en-US" altLang="zh-CN" sz="3600" b="1" dirty="0">
                <a:solidFill>
                  <a:srgbClr val="FF0000"/>
                </a:solidFill>
                <a:latin typeface="Adobe Garamond Pro Bold" panose="02020702060506020403" pitchFamily="18" charset="0"/>
                <a:ea typeface="方正卡通简体" pitchFamily="65" charset="-122"/>
              </a:rPr>
              <a:t>TÍNH DẪN ĐIỆN</a:t>
            </a:r>
            <a:endParaRPr lang="zh-CN" altLang="en-US" sz="3600" b="1" dirty="0">
              <a:solidFill>
                <a:srgbClr val="FF0000"/>
              </a:solidFill>
              <a:latin typeface="Adobe Garamond Pro Bold" panose="02020702060506020403" pitchFamily="18" charset="0"/>
              <a:ea typeface="方正卡通简体" pitchFamily="65" charset="-122"/>
            </a:endParaRPr>
          </a:p>
        </p:txBody>
      </p:sp>
      <p:sp>
        <p:nvSpPr>
          <p:cNvPr id="12" name="TextBox 11"/>
          <p:cNvSpPr txBox="1"/>
          <p:nvPr/>
        </p:nvSpPr>
        <p:spPr>
          <a:xfrm>
            <a:off x="422300" y="157803"/>
            <a:ext cx="880185" cy="1110497"/>
          </a:xfrm>
          <a:prstGeom prst="rect">
            <a:avLst/>
          </a:prstGeom>
          <a:noFill/>
        </p:spPr>
        <p:txBody>
          <a:bodyPr wrap="square" rtlCol="0">
            <a:spAutoFit/>
          </a:bodyPr>
          <a:lstStyle/>
          <a:p>
            <a:pPr algn="ctr">
              <a:lnSpc>
                <a:spcPct val="150000"/>
              </a:lnSpc>
            </a:pPr>
            <a:r>
              <a:rPr lang="en-US" altLang="zh-CN" sz="5000" dirty="0">
                <a:solidFill>
                  <a:schemeClr val="bg1"/>
                </a:solidFill>
                <a:latin typeface="华康海报体W12(P)" pitchFamily="82" charset="-122"/>
                <a:ea typeface="华康海报体W12(P)" pitchFamily="82" charset="-122"/>
              </a:rPr>
              <a:t>II</a:t>
            </a:r>
          </a:p>
        </p:txBody>
      </p:sp>
      <p:sp>
        <p:nvSpPr>
          <p:cNvPr id="13" name="Text Box 9"/>
          <p:cNvSpPr txBox="1">
            <a:spLocks noChangeArrowheads="1"/>
          </p:cNvSpPr>
          <p:nvPr/>
        </p:nvSpPr>
        <p:spPr bwMode="auto">
          <a:xfrm>
            <a:off x="286320" y="1635646"/>
            <a:ext cx="86781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marL="0" indent="0" algn="just" eaLnBrk="1" hangingPunct="1">
              <a:spcBef>
                <a:spcPct val="0"/>
              </a:spcBef>
              <a:buNone/>
            </a:pPr>
            <a:r>
              <a:rPr lang="en-US" altLang="en-US" sz="3000" dirty="0">
                <a:latin typeface="Times New Roman" panose="02020603050405020304" pitchFamily="18" charset="0"/>
                <a:cs typeface="Times New Roman" panose="02020603050405020304" pitchFamily="18" charset="0"/>
              </a:rPr>
              <a:t>- Kim loại khác nhau có khả năng dẫn điện khác nhau. (Ag &gt; Cu &gt; Au &gt; Al &gt; Fe)</a:t>
            </a:r>
          </a:p>
          <a:p>
            <a:pPr marL="0" indent="0" algn="just" eaLnBrk="1" hangingPunct="1">
              <a:spcBef>
                <a:spcPct val="0"/>
              </a:spcBef>
              <a:buNone/>
            </a:pPr>
            <a:r>
              <a:rPr lang="en-US" altLang="en-US" sz="3000" dirty="0">
                <a:latin typeface="Times New Roman" panose="02020603050405020304" pitchFamily="18" charset="0"/>
                <a:cs typeface="Times New Roman" panose="02020603050405020304" pitchFamily="18" charset="0"/>
              </a:rPr>
              <a:t>- Do có tính dẫn điện, </a:t>
            </a:r>
            <a:r>
              <a:rPr lang="en-US" altLang="en-US" sz="3000" dirty="0" err="1">
                <a:latin typeface="Times New Roman" panose="02020603050405020304" pitchFamily="18" charset="0"/>
                <a:cs typeface="Times New Roman" panose="02020603050405020304" pitchFamily="18" charset="0"/>
              </a:rPr>
              <a:t>kim</a:t>
            </a:r>
            <a:r>
              <a:rPr lang="en-US" altLang="en-US" sz="3000" dirty="0">
                <a:latin typeface="Times New Roman" panose="02020603050405020304" pitchFamily="18" charset="0"/>
                <a:cs typeface="Times New Roman" panose="02020603050405020304" pitchFamily="18" charset="0"/>
              </a:rPr>
              <a:t> loại được sử dụng làm dây </a:t>
            </a:r>
            <a:r>
              <a:rPr lang="en-US" altLang="en-US" sz="3000" dirty="0" err="1">
                <a:latin typeface="Times New Roman" panose="02020603050405020304" pitchFamily="18" charset="0"/>
                <a:cs typeface="Times New Roman" panose="02020603050405020304" pitchFamily="18" charset="0"/>
              </a:rPr>
              <a:t>điện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là</a:t>
            </a:r>
            <a:r>
              <a:rPr lang="en-US" altLang="en-US" sz="3000" dirty="0">
                <a:latin typeface="Times New Roman" panose="02020603050405020304" pitchFamily="18" charset="0"/>
                <a:cs typeface="Times New Roman" panose="02020603050405020304" pitchFamily="18" charset="0"/>
              </a:rPr>
              <a:t> Cu, Al.</a:t>
            </a:r>
          </a:p>
        </p:txBody>
      </p:sp>
    </p:spTree>
    <p:extLst>
      <p:ext uri="{BB962C8B-B14F-4D97-AF65-F5344CB8AC3E}">
        <p14:creationId xmlns:p14="http://schemas.microsoft.com/office/powerpoint/2010/main" val="1234574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IMG_151011_10159">
            <a:extLst>
              <a:ext uri="{FF2B5EF4-FFF2-40B4-BE49-F238E27FC236}">
                <a16:creationId xmlns:a16="http://schemas.microsoft.com/office/drawing/2014/main" id="{2B7A2070-6C26-40F2-BBF0-9AEDC2F32C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06468" cy="264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BC3E8EC-6AF9-43E9-BDFD-44CBCAB051B9}"/>
              </a:ext>
            </a:extLst>
          </p:cNvPr>
          <p:cNvSpPr txBox="1">
            <a:spLocks noGrp="1"/>
          </p:cNvSpPr>
          <p:nvPr/>
        </p:nvSpPr>
        <p:spPr bwMode="auto">
          <a:xfrm>
            <a:off x="7890190" y="3954253"/>
            <a:ext cx="1012633" cy="1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FFD79A4-5861-4EE4-9845-0CD377D760BA}" type="slidenum">
              <a:rPr lang="en-US" altLang="en-US" sz="1400"/>
              <a:pPr algn="r" eaLnBrk="1" hangingPunct="1">
                <a:spcBef>
                  <a:spcPct val="0"/>
                </a:spcBef>
                <a:buFontTx/>
                <a:buNone/>
              </a:pPr>
              <a:t>12</a:t>
            </a:fld>
            <a:endParaRPr lang="en-US" altLang="en-US" sz="1400"/>
          </a:p>
        </p:txBody>
      </p:sp>
      <p:pic>
        <p:nvPicPr>
          <p:cNvPr id="4" name="Picture 13">
            <a:extLst>
              <a:ext uri="{FF2B5EF4-FFF2-40B4-BE49-F238E27FC236}">
                <a16:creationId xmlns:a16="http://schemas.microsoft.com/office/drawing/2014/main" id="{0BC96252-6503-4ACB-9A61-9D4127EB8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468" y="4502"/>
            <a:ext cx="4453045" cy="263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20843453-images1768378_h2">
            <a:extLst>
              <a:ext uri="{FF2B5EF4-FFF2-40B4-BE49-F238E27FC236}">
                <a16:creationId xmlns:a16="http://schemas.microsoft.com/office/drawing/2014/main" id="{449E596D-F0D0-4E3B-AD8C-C89AB3F73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984" y="2643758"/>
            <a:ext cx="2829897" cy="249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444938_a1">
            <a:extLst>
              <a:ext uri="{FF2B5EF4-FFF2-40B4-BE49-F238E27FC236}">
                <a16:creationId xmlns:a16="http://schemas.microsoft.com/office/drawing/2014/main" id="{53738A3C-F08C-4733-B8BA-666E18CA3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8" y="2643758"/>
            <a:ext cx="2828164" cy="24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282200910833706dieuduong_dien%20giat">
            <a:extLst>
              <a:ext uri="{FF2B5EF4-FFF2-40B4-BE49-F238E27FC236}">
                <a16:creationId xmlns:a16="http://schemas.microsoft.com/office/drawing/2014/main" id="{54690359-9DE3-4FE7-BEC4-980888D3C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6148" y="2643758"/>
            <a:ext cx="3513366" cy="249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134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edg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gtag World] Thí nghiệm dẫn nhiệt - Đối tác giáo dục - VsionGlob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95486"/>
            <a:ext cx="6288360" cy="4716270"/>
          </a:xfrm>
          <a:prstGeom prst="rect">
            <a:avLst/>
          </a:prstGeom>
        </p:spPr>
      </p:pic>
    </p:spTree>
    <p:extLst>
      <p:ext uri="{BB962C8B-B14F-4D97-AF65-F5344CB8AC3E}">
        <p14:creationId xmlns:p14="http://schemas.microsoft.com/office/powerpoint/2010/main" val="428984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82479" y="51470"/>
            <a:ext cx="1969241" cy="1780878"/>
            <a:chOff x="5897631" y="847819"/>
            <a:chExt cx="2274769" cy="2227987"/>
          </a:xfrm>
        </p:grpSpPr>
        <p:pic>
          <p:nvPicPr>
            <p:cNvPr id="5" name="Picture 2" descr="F:\1-原创素材\1_mm1102\PPT\PPT_014\materaials\pageimg_g20h.png"/>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97631" y="847819"/>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57666" y="1183990"/>
              <a:ext cx="1298833" cy="1389299"/>
            </a:xfrm>
            <a:prstGeom prst="rect">
              <a:avLst/>
            </a:prstGeom>
            <a:noFill/>
          </p:spPr>
          <p:txBody>
            <a:bodyPr wrap="square" rtlCol="0">
              <a:spAutoFit/>
            </a:bodyPr>
            <a:lstStyle/>
            <a:p>
              <a:pPr algn="ctr">
                <a:lnSpc>
                  <a:spcPct val="150000"/>
                </a:lnSpc>
              </a:pPr>
              <a:r>
                <a:rPr lang="en-US" altLang="zh-CN" sz="5000" dirty="0">
                  <a:solidFill>
                    <a:schemeClr val="bg1"/>
                  </a:solidFill>
                  <a:latin typeface="华康海报体W12(P)" pitchFamily="82" charset="-122"/>
                  <a:ea typeface="华康海报体W12(P)" pitchFamily="82" charset="-122"/>
                </a:rPr>
                <a:t>III</a:t>
              </a:r>
            </a:p>
          </p:txBody>
        </p:sp>
      </p:grpSp>
      <p:sp>
        <p:nvSpPr>
          <p:cNvPr id="8" name="矩形 18"/>
          <p:cNvSpPr/>
          <p:nvPr/>
        </p:nvSpPr>
        <p:spPr>
          <a:xfrm>
            <a:off x="1980448" y="339502"/>
            <a:ext cx="4967816" cy="646331"/>
          </a:xfrm>
          <a:prstGeom prst="rect">
            <a:avLst/>
          </a:prstGeom>
        </p:spPr>
        <p:txBody>
          <a:bodyPr wrap="square">
            <a:spAutoFit/>
          </a:bodyPr>
          <a:lstStyle/>
          <a:p>
            <a:pPr algn="ctr"/>
            <a:r>
              <a:rPr lang="en-US" altLang="zh-CN" sz="3600" b="1" dirty="0">
                <a:solidFill>
                  <a:srgbClr val="FF0000"/>
                </a:solidFill>
                <a:latin typeface="Adobe Garamond Pro Bold" panose="02020702060506020403" pitchFamily="18" charset="0"/>
                <a:ea typeface="方正卡通简体" pitchFamily="65" charset="-122"/>
              </a:rPr>
              <a:t>TÍNH DẪN NHIỆT</a:t>
            </a:r>
            <a:endParaRPr lang="zh-CN" altLang="en-US" sz="3600" b="1" dirty="0">
              <a:solidFill>
                <a:srgbClr val="FF0000"/>
              </a:solidFill>
              <a:latin typeface="Adobe Garamond Pro Bold" panose="02020702060506020403" pitchFamily="18" charset="0"/>
              <a:ea typeface="方正卡通简体" pitchFamily="65" charset="-122"/>
            </a:endParaRPr>
          </a:p>
        </p:txBody>
      </p:sp>
      <p:sp>
        <p:nvSpPr>
          <p:cNvPr id="13" name="Text Box 7"/>
          <p:cNvSpPr txBox="1">
            <a:spLocks noChangeArrowheads="1"/>
          </p:cNvSpPr>
          <p:nvPr/>
        </p:nvSpPr>
        <p:spPr bwMode="auto">
          <a:xfrm>
            <a:off x="328977" y="1899285"/>
            <a:ext cx="863551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2400">
                <a:solidFill>
                  <a:schemeClr val="tx1"/>
                </a:solidFill>
                <a:latin typeface="Arial Black" panose="020B0A04020102020204" pitchFamily="34" charset="0"/>
              </a:defRPr>
            </a:lvl1pPr>
            <a:lvl2pPr marL="914400" indent="-457200">
              <a:spcBef>
                <a:spcPct val="20000"/>
              </a:spcBef>
              <a:buChar char="–"/>
              <a:defRPr sz="2000">
                <a:solidFill>
                  <a:schemeClr val="tx1"/>
                </a:solidFill>
                <a:latin typeface="Arial Black" panose="020B0A04020102020204" pitchFamily="34" charset="0"/>
              </a:defRPr>
            </a:lvl2pPr>
            <a:lvl3pPr marL="1371600" indent="-457200">
              <a:spcBef>
                <a:spcPct val="20000"/>
              </a:spcBef>
              <a:buChar char="•"/>
              <a:defRPr sz="2400">
                <a:solidFill>
                  <a:schemeClr val="tx1"/>
                </a:solidFill>
                <a:latin typeface="Arial Black" panose="020B0A04020102020204" pitchFamily="34" charset="0"/>
              </a:defRPr>
            </a:lvl3pPr>
            <a:lvl4pPr marL="1828800" indent="-457200">
              <a:spcBef>
                <a:spcPct val="20000"/>
              </a:spcBef>
              <a:buChar char="–"/>
              <a:defRPr sz="1600">
                <a:solidFill>
                  <a:schemeClr val="tx1"/>
                </a:solidFill>
                <a:latin typeface="Arial Black" panose="020B0A04020102020204" pitchFamily="34" charset="0"/>
              </a:defRPr>
            </a:lvl4pPr>
            <a:lvl5pPr marL="2286000" indent="-457200">
              <a:spcBef>
                <a:spcPct val="20000"/>
              </a:spcBef>
              <a:buChar char="»"/>
              <a:defRPr sz="1600">
                <a:solidFill>
                  <a:schemeClr val="tx1"/>
                </a:solidFill>
                <a:latin typeface="Arial Black" panose="020B0A04020102020204" pitchFamily="34" charset="0"/>
              </a:defRPr>
            </a:lvl5pPr>
            <a:lvl6pPr marL="2743200" indent="-457200" eaLnBrk="0" fontAlgn="base" hangingPunct="0">
              <a:spcBef>
                <a:spcPct val="20000"/>
              </a:spcBef>
              <a:spcAft>
                <a:spcPct val="0"/>
              </a:spcAft>
              <a:buChar char="»"/>
              <a:defRPr sz="1600">
                <a:solidFill>
                  <a:schemeClr val="tx1"/>
                </a:solidFill>
                <a:latin typeface="Arial Black" panose="020B0A04020102020204" pitchFamily="34" charset="0"/>
              </a:defRPr>
            </a:lvl6pPr>
            <a:lvl7pPr marL="3200400" indent="-457200" eaLnBrk="0" fontAlgn="base" hangingPunct="0">
              <a:spcBef>
                <a:spcPct val="20000"/>
              </a:spcBef>
              <a:spcAft>
                <a:spcPct val="0"/>
              </a:spcAft>
              <a:buChar char="»"/>
              <a:defRPr sz="1600">
                <a:solidFill>
                  <a:schemeClr val="tx1"/>
                </a:solidFill>
                <a:latin typeface="Arial Black" panose="020B0A04020102020204" pitchFamily="34" charset="0"/>
              </a:defRPr>
            </a:lvl7pPr>
            <a:lvl8pPr marL="3657600" indent="-457200" eaLnBrk="0" fontAlgn="base" hangingPunct="0">
              <a:spcBef>
                <a:spcPct val="20000"/>
              </a:spcBef>
              <a:spcAft>
                <a:spcPct val="0"/>
              </a:spcAft>
              <a:buChar char="»"/>
              <a:defRPr sz="1600">
                <a:solidFill>
                  <a:schemeClr val="tx1"/>
                </a:solidFill>
                <a:latin typeface="Arial Black" panose="020B0A04020102020204" pitchFamily="34" charset="0"/>
              </a:defRPr>
            </a:lvl8pPr>
            <a:lvl9pPr marL="4114800" indent="-4572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marL="0" indent="0" algn="just">
              <a:spcBef>
                <a:spcPct val="0"/>
              </a:spcBef>
              <a:buNone/>
            </a:pPr>
            <a:r>
              <a:rPr lang="en-US" altLang="en-US" sz="3000" dirty="0">
                <a:latin typeface="Times New Roman" panose="02020603050405020304" pitchFamily="18" charset="0"/>
                <a:cs typeface="Times New Roman" panose="02020603050405020304" pitchFamily="18" charset="0"/>
              </a:rPr>
              <a:t>- Kim loại khác nhau có khả năng dẫn nhiệt khác nhau. (Ag &gt; Cu &gt; Au &gt; Al &gt; Fe)</a:t>
            </a:r>
          </a:p>
          <a:p>
            <a:pPr marL="0" indent="0" algn="just" eaLnBrk="1" hangingPunct="1">
              <a:spcBef>
                <a:spcPct val="0"/>
              </a:spcBef>
              <a:buNone/>
            </a:pPr>
            <a:r>
              <a:rPr lang="en-US" altLang="en-US" sz="3000" dirty="0">
                <a:latin typeface="Times New Roman" panose="02020603050405020304" pitchFamily="18" charset="0"/>
                <a:cs typeface="Times New Roman" panose="02020603050405020304" pitchFamily="18" charset="0"/>
              </a:rPr>
              <a:t>- Do có tính dẫn nhiệt và một số tính chất khác nên nhôm, thép không gỉ </a:t>
            </a:r>
            <a:r>
              <a:rPr lang="en-US" altLang="en-US" sz="3000" i="1" dirty="0">
                <a:latin typeface="Times New Roman" panose="02020603050405020304" pitchFamily="18" charset="0"/>
                <a:cs typeface="Times New Roman" panose="02020603050405020304" pitchFamily="18" charset="0"/>
              </a:rPr>
              <a:t>(inox) </a:t>
            </a:r>
            <a:r>
              <a:rPr lang="en-US" altLang="en-US" sz="3000" dirty="0">
                <a:latin typeface="Times New Roman" panose="02020603050405020304" pitchFamily="18" charset="0"/>
                <a:cs typeface="Times New Roman" panose="02020603050405020304" pitchFamily="18" charset="0"/>
              </a:rPr>
              <a:t>được dùng để làm dụng cụ </a:t>
            </a:r>
            <a:r>
              <a:rPr lang="en-US" altLang="en-US" sz="3000" dirty="0" err="1">
                <a:latin typeface="Times New Roman" panose="02020603050405020304" pitchFamily="18" charset="0"/>
                <a:cs typeface="Times New Roman" panose="02020603050405020304" pitchFamily="18" charset="0"/>
              </a:rPr>
              <a:t>nấu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ăn</a:t>
            </a:r>
            <a:r>
              <a:rPr lang="en-US" alt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0510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312" y="1131590"/>
            <a:ext cx="2619375" cy="174307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083" y="2910445"/>
            <a:ext cx="2804255" cy="199365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081" y="2910445"/>
            <a:ext cx="2933539" cy="1885847"/>
          </a:xfrm>
          <a:prstGeom prst="rect">
            <a:avLst/>
          </a:prstGeom>
        </p:spPr>
      </p:pic>
      <p:sp>
        <p:nvSpPr>
          <p:cNvPr id="18" name="Text Box 7">
            <a:extLst>
              <a:ext uri="{FF2B5EF4-FFF2-40B4-BE49-F238E27FC236}">
                <a16:creationId xmlns:a16="http://schemas.microsoft.com/office/drawing/2014/main" id="{5403C6A8-1E1A-411A-A517-5BF0A109DC8A}"/>
              </a:ext>
            </a:extLst>
          </p:cNvPr>
          <p:cNvSpPr txBox="1">
            <a:spLocks noChangeArrowheads="1"/>
          </p:cNvSpPr>
          <p:nvPr/>
        </p:nvSpPr>
        <p:spPr bwMode="auto">
          <a:xfrm>
            <a:off x="0" y="-20538"/>
            <a:ext cx="9144000" cy="954107"/>
          </a:xfrm>
          <a:prstGeom prst="rect">
            <a:avLst/>
          </a:prstGeom>
          <a:solidFill>
            <a:schemeClr val="accent6">
              <a:lumMod val="60000"/>
              <a:lumOff val="40000"/>
            </a:schemeClr>
          </a:solidFill>
          <a:ln>
            <a:noFill/>
          </a:ln>
        </p:spPr>
        <p:txBody>
          <a:bodyPr wrap="square">
            <a:spAutoFit/>
          </a:bodyPr>
          <a:lstStyle>
            <a:lvl1pPr marL="457200" indent="-457200">
              <a:spcBef>
                <a:spcPct val="20000"/>
              </a:spcBef>
              <a:buChar char="•"/>
              <a:defRPr sz="2400">
                <a:solidFill>
                  <a:schemeClr val="tx1"/>
                </a:solidFill>
                <a:latin typeface="Arial Black" panose="020B0A04020102020204" pitchFamily="34" charset="0"/>
              </a:defRPr>
            </a:lvl1pPr>
            <a:lvl2pPr marL="914400" indent="-457200">
              <a:spcBef>
                <a:spcPct val="20000"/>
              </a:spcBef>
              <a:buChar char="–"/>
              <a:defRPr sz="2000">
                <a:solidFill>
                  <a:schemeClr val="tx1"/>
                </a:solidFill>
                <a:latin typeface="Arial Black" panose="020B0A04020102020204" pitchFamily="34" charset="0"/>
              </a:defRPr>
            </a:lvl2pPr>
            <a:lvl3pPr marL="1371600" indent="-457200">
              <a:spcBef>
                <a:spcPct val="20000"/>
              </a:spcBef>
              <a:buChar char="•"/>
              <a:defRPr sz="2400">
                <a:solidFill>
                  <a:schemeClr val="tx1"/>
                </a:solidFill>
                <a:latin typeface="Arial Black" panose="020B0A04020102020204" pitchFamily="34" charset="0"/>
              </a:defRPr>
            </a:lvl3pPr>
            <a:lvl4pPr marL="1828800" indent="-457200">
              <a:spcBef>
                <a:spcPct val="20000"/>
              </a:spcBef>
              <a:buChar char="–"/>
              <a:defRPr sz="1600">
                <a:solidFill>
                  <a:schemeClr val="tx1"/>
                </a:solidFill>
                <a:latin typeface="Arial Black" panose="020B0A04020102020204" pitchFamily="34" charset="0"/>
              </a:defRPr>
            </a:lvl4pPr>
            <a:lvl5pPr marL="2286000" indent="-457200">
              <a:spcBef>
                <a:spcPct val="20000"/>
              </a:spcBef>
              <a:buChar char="»"/>
              <a:defRPr sz="1600">
                <a:solidFill>
                  <a:schemeClr val="tx1"/>
                </a:solidFill>
                <a:latin typeface="Arial Black" panose="020B0A04020102020204" pitchFamily="34" charset="0"/>
              </a:defRPr>
            </a:lvl5pPr>
            <a:lvl6pPr marL="2743200" indent="-457200" eaLnBrk="0" fontAlgn="base" hangingPunct="0">
              <a:spcBef>
                <a:spcPct val="20000"/>
              </a:spcBef>
              <a:spcAft>
                <a:spcPct val="0"/>
              </a:spcAft>
              <a:buChar char="»"/>
              <a:defRPr sz="1600">
                <a:solidFill>
                  <a:schemeClr val="tx1"/>
                </a:solidFill>
                <a:latin typeface="Arial Black" panose="020B0A04020102020204" pitchFamily="34" charset="0"/>
              </a:defRPr>
            </a:lvl6pPr>
            <a:lvl7pPr marL="3200400" indent="-457200" eaLnBrk="0" fontAlgn="base" hangingPunct="0">
              <a:spcBef>
                <a:spcPct val="20000"/>
              </a:spcBef>
              <a:spcAft>
                <a:spcPct val="0"/>
              </a:spcAft>
              <a:buChar char="»"/>
              <a:defRPr sz="1600">
                <a:solidFill>
                  <a:schemeClr val="tx1"/>
                </a:solidFill>
                <a:latin typeface="Arial Black" panose="020B0A04020102020204" pitchFamily="34" charset="0"/>
              </a:defRPr>
            </a:lvl7pPr>
            <a:lvl8pPr marL="3657600" indent="-457200" eaLnBrk="0" fontAlgn="base" hangingPunct="0">
              <a:spcBef>
                <a:spcPct val="20000"/>
              </a:spcBef>
              <a:spcAft>
                <a:spcPct val="0"/>
              </a:spcAft>
              <a:buChar char="»"/>
              <a:defRPr sz="1600">
                <a:solidFill>
                  <a:schemeClr val="tx1"/>
                </a:solidFill>
                <a:latin typeface="Arial Black" panose="020B0A04020102020204" pitchFamily="34" charset="0"/>
              </a:defRPr>
            </a:lvl8pPr>
            <a:lvl9pPr marL="4114800" indent="-4572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marL="0" indent="0" algn="ctr" eaLnBrk="1" hangingPunct="1">
              <a:spcBef>
                <a:spcPct val="0"/>
              </a:spcBef>
              <a:buNone/>
            </a:pPr>
            <a:r>
              <a:rPr lang="vi-VN" altLang="en-US" sz="2800" b="1" dirty="0">
                <a:latin typeface="Times New Roman" panose="02020603050405020304" pitchFamily="18" charset="0"/>
                <a:cs typeface="Times New Roman" panose="02020603050405020304" pitchFamily="18" charset="0"/>
              </a:rPr>
              <a:t>K</a:t>
            </a:r>
            <a:r>
              <a:rPr lang="en-US" altLang="en-US" sz="2800" b="1" dirty="0">
                <a:latin typeface="Times New Roman" panose="02020603050405020304" pitchFamily="18" charset="0"/>
                <a:cs typeface="Times New Roman" panose="02020603050405020304" pitchFamily="18" charset="0"/>
              </a:rPr>
              <a:t>hi sử dụng các dụng cụ đun nấu ở </a:t>
            </a:r>
            <a:r>
              <a:rPr lang="en-US" altLang="en-US" sz="2800" b="1" dirty="0" err="1">
                <a:latin typeface="Times New Roman" panose="02020603050405020304" pitchFamily="18" charset="0"/>
                <a:cs typeface="Times New Roman" panose="02020603050405020304" pitchFamily="18" charset="0"/>
              </a:rPr>
              <a:t>gia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đình</a:t>
            </a:r>
            <a:r>
              <a:rPr lang="en-US" altLang="en-US" sz="2800" b="1" dirty="0">
                <a:latin typeface="Times New Roman" panose="02020603050405020304" pitchFamily="18" charset="0"/>
                <a:cs typeface="Times New Roman" panose="02020603050405020304" pitchFamily="18" charset="0"/>
              </a:rPr>
              <a:t> </a:t>
            </a:r>
            <a:r>
              <a:rPr lang="vi-VN" altLang="en-US" sz="2800" b="1" dirty="0" err="1">
                <a:latin typeface="Times New Roman" panose="02020603050405020304" pitchFamily="18" charset="0"/>
                <a:cs typeface="Times New Roman" panose="02020603050405020304" pitchFamily="18" charset="0"/>
              </a:rPr>
              <a:t>cần</a:t>
            </a:r>
            <a:r>
              <a:rPr lang="en-US" altLang="en-US" sz="2800" b="1" dirty="0">
                <a:latin typeface="Times New Roman" panose="02020603050405020304" pitchFamily="18" charset="0"/>
                <a:cs typeface="Times New Roman" panose="02020603050405020304" pitchFamily="18" charset="0"/>
              </a:rPr>
              <a:t> cẩn thận để </a:t>
            </a:r>
            <a:r>
              <a:rPr lang="en-US" altLang="en-US" sz="2800" b="1" dirty="0" err="1">
                <a:latin typeface="Times New Roman" panose="02020603050405020304" pitchFamily="18" charset="0"/>
                <a:cs typeface="Times New Roman" panose="02020603050405020304" pitchFamily="18" charset="0"/>
              </a:rPr>
              <a:t>tránh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bỏng</a:t>
            </a:r>
            <a:r>
              <a:rPr lang="vi-VN"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095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1691680" y="1347614"/>
            <a:ext cx="540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lgn="ctr" eaLnBrk="1" hangingPunct="1">
              <a:spcBef>
                <a:spcPct val="50000"/>
              </a:spcBef>
              <a:buFontTx/>
              <a:buNone/>
            </a:pPr>
            <a:r>
              <a:rPr lang="en-US" altLang="en-US" sz="3200" b="0" dirty="0">
                <a:solidFill>
                  <a:srgbClr val="006600"/>
                </a:solidFill>
                <a:latin typeface="Times New Roman" panose="02020603050405020304" pitchFamily="18" charset="0"/>
                <a:cs typeface="Times New Roman" panose="02020603050405020304" pitchFamily="18" charset="0"/>
              </a:rPr>
              <a:t>Khi các đồ trang sức được chiếu đèn, ta thấy như thế nào?</a:t>
            </a:r>
          </a:p>
        </p:txBody>
      </p:sp>
      <p:sp>
        <p:nvSpPr>
          <p:cNvPr id="16" name="Text Box 14"/>
          <p:cNvSpPr txBox="1">
            <a:spLocks noChangeArrowheads="1"/>
          </p:cNvSpPr>
          <p:nvPr/>
        </p:nvSpPr>
        <p:spPr bwMode="auto">
          <a:xfrm>
            <a:off x="467544" y="2571750"/>
            <a:ext cx="8281988" cy="107791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eaLnBrk="1" hangingPunct="1">
              <a:spcBef>
                <a:spcPct val="50000"/>
              </a:spcBef>
              <a:defRPr/>
            </a:pPr>
            <a:r>
              <a:rPr lang="en-US" sz="3200" dirty="0">
                <a:solidFill>
                  <a:srgbClr val="660033"/>
                </a:solidFill>
                <a:latin typeface="Times New Roman" panose="02020603050405020304" pitchFamily="18" charset="0"/>
                <a:cs typeface="Times New Roman" panose="02020603050405020304" pitchFamily="18" charset="0"/>
              </a:rPr>
              <a:t>Trên bề mặt các đồ trang sức có vẻ sáng lấp lánh </a:t>
            </a:r>
            <a:r>
              <a:rPr lang="en-US" sz="3200" dirty="0" err="1">
                <a:solidFill>
                  <a:srgbClr val="660033"/>
                </a:solidFill>
                <a:latin typeface="Times New Roman" panose="02020603050405020304" pitchFamily="18" charset="0"/>
                <a:cs typeface="Times New Roman" panose="02020603050405020304" pitchFamily="18" charset="0"/>
              </a:rPr>
              <a:t>rất</a:t>
            </a:r>
            <a:r>
              <a:rPr lang="en-US" sz="3200" dirty="0">
                <a:solidFill>
                  <a:srgbClr val="660033"/>
                </a:solidFill>
                <a:latin typeface="Times New Roman" panose="02020603050405020304" pitchFamily="18" charset="0"/>
                <a:cs typeface="Times New Roman" panose="02020603050405020304" pitchFamily="18" charset="0"/>
              </a:rPr>
              <a:t> </a:t>
            </a:r>
            <a:r>
              <a:rPr lang="en-US" sz="3200" dirty="0" err="1">
                <a:solidFill>
                  <a:srgbClr val="660033"/>
                </a:solidFill>
                <a:latin typeface="Times New Roman" panose="02020603050405020304" pitchFamily="18" charset="0"/>
                <a:cs typeface="Times New Roman" panose="02020603050405020304" pitchFamily="18" charset="0"/>
              </a:rPr>
              <a:t>đẹp</a:t>
            </a:r>
            <a:r>
              <a:rPr lang="en-US" sz="3200" dirty="0">
                <a:solidFill>
                  <a:srgbClr val="660033"/>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6012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19" name="组合 1"/>
          <p:cNvGrpSpPr/>
          <p:nvPr/>
        </p:nvGrpSpPr>
        <p:grpSpPr>
          <a:xfrm>
            <a:off x="179512" y="123478"/>
            <a:ext cx="4752528" cy="1728192"/>
            <a:chOff x="866077" y="483518"/>
            <a:chExt cx="5591873" cy="2227987"/>
          </a:xfrm>
        </p:grpSpPr>
        <p:pic>
          <p:nvPicPr>
            <p:cNvPr id="20" name="Picture 2" descr="F:\1-原创素材\1_mm1102\PPT\PPT_014\materaials\pageimg_g20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23545" y="741915"/>
              <a:ext cx="1298833" cy="1431654"/>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IV</a:t>
              </a:r>
              <a:endParaRPr lang="en-US" altLang="zh-CN" sz="5000" dirty="0">
                <a:solidFill>
                  <a:schemeClr val="bg1"/>
                </a:solidFill>
                <a:latin typeface="华康海报体W12(P)" pitchFamily="82" charset="-122"/>
                <a:ea typeface="华康海报体W12(P)" pitchFamily="82" charset="-122"/>
              </a:endParaRPr>
            </a:p>
          </p:txBody>
        </p:sp>
        <p:sp>
          <p:nvSpPr>
            <p:cNvPr id="22" name="矩形 5"/>
            <p:cNvSpPr/>
            <p:nvPr/>
          </p:nvSpPr>
          <p:spPr>
            <a:xfrm>
              <a:off x="3394429" y="870570"/>
              <a:ext cx="3063521" cy="912607"/>
            </a:xfrm>
            <a:prstGeom prst="rect">
              <a:avLst/>
            </a:prstGeom>
          </p:spPr>
          <p:txBody>
            <a:bodyPr wrap="square">
              <a:spAutoFit/>
            </a:bodyPr>
            <a:lstStyle/>
            <a:p>
              <a:pPr algn="ctr"/>
              <a:r>
                <a:rPr lang="en-US" altLang="zh-CN" sz="4000" b="1" dirty="0">
                  <a:solidFill>
                    <a:srgbClr val="FF0000"/>
                  </a:solidFill>
                  <a:latin typeface="Adobe Garamond Pro Bold" panose="02020702060506020403" pitchFamily="18" charset="0"/>
                  <a:ea typeface="方正卡通简体" pitchFamily="65" charset="-122"/>
                </a:rPr>
                <a:t>ÁNH KIM</a:t>
              </a:r>
              <a:endParaRPr lang="zh-CN" altLang="en-US" sz="4000" b="1" dirty="0">
                <a:solidFill>
                  <a:srgbClr val="FF0000"/>
                </a:solidFill>
                <a:latin typeface="Adobe Garamond Pro Bold" panose="02020702060506020403" pitchFamily="18" charset="0"/>
                <a:ea typeface="方正卡通简体" pitchFamily="65" charset="-122"/>
              </a:endParaRPr>
            </a:p>
          </p:txBody>
        </p:sp>
      </p:grpSp>
      <p:sp>
        <p:nvSpPr>
          <p:cNvPr id="29" name="Text Box 16"/>
          <p:cNvSpPr txBox="1">
            <a:spLocks noChangeArrowheads="1"/>
          </p:cNvSpPr>
          <p:nvPr/>
        </p:nvSpPr>
        <p:spPr bwMode="auto">
          <a:xfrm>
            <a:off x="0" y="4004359"/>
            <a:ext cx="9144000" cy="1015663"/>
          </a:xfrm>
          <a:prstGeom prst="rect">
            <a:avLst/>
          </a:prstGeom>
          <a:solidFill>
            <a:schemeClr val="accent6">
              <a:lumMod val="60000"/>
              <a:lumOff val="40000"/>
            </a:schemeClr>
          </a:solidFill>
          <a:ln>
            <a:noFill/>
          </a:ln>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lgn="ctr" eaLnBrk="1" hangingPunct="1">
              <a:spcBef>
                <a:spcPct val="50000"/>
              </a:spcBef>
              <a:buFontTx/>
              <a:buNone/>
            </a:pP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Nhờ</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tính</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chất</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này</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một</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số</a:t>
            </a:r>
            <a:r>
              <a:rPr lang="vi-VN" altLang="en-US" sz="3000" b="0" dirty="0">
                <a:solidFill>
                  <a:schemeClr val="tx1"/>
                </a:solidFill>
                <a:latin typeface="Times New Roman" panose="02020603050405020304" pitchFamily="18" charset="0"/>
                <a:cs typeface="Times New Roman" panose="02020603050405020304" pitchFamily="18" charset="0"/>
              </a:rPr>
              <a:t> kim </a:t>
            </a:r>
            <a:r>
              <a:rPr lang="vi-VN" altLang="en-US" sz="3000" b="0" dirty="0" err="1">
                <a:solidFill>
                  <a:schemeClr val="tx1"/>
                </a:solidFill>
                <a:latin typeface="Times New Roman" panose="02020603050405020304" pitchFamily="18" charset="0"/>
                <a:cs typeface="Times New Roman" panose="02020603050405020304" pitchFamily="18" charset="0"/>
              </a:rPr>
              <a:t>loại</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được</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dùng</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làm</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đồ</a:t>
            </a:r>
            <a:r>
              <a:rPr lang="vi-VN" altLang="en-US" sz="3000" b="0" dirty="0">
                <a:solidFill>
                  <a:schemeClr val="tx1"/>
                </a:solidFill>
                <a:latin typeface="Times New Roman" panose="02020603050405020304" pitchFamily="18" charset="0"/>
                <a:cs typeface="Times New Roman" panose="02020603050405020304" pitchFamily="18" charset="0"/>
              </a:rPr>
              <a:t> trang </a:t>
            </a:r>
            <a:r>
              <a:rPr lang="vi-VN" altLang="en-US" sz="3000" b="0" dirty="0" err="1">
                <a:solidFill>
                  <a:schemeClr val="tx1"/>
                </a:solidFill>
                <a:latin typeface="Times New Roman" panose="02020603050405020304" pitchFamily="18" charset="0"/>
                <a:cs typeface="Times New Roman" panose="02020603050405020304" pitchFamily="18" charset="0"/>
              </a:rPr>
              <a:t>sức</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và</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các</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vật</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dụng</a:t>
            </a:r>
            <a:r>
              <a:rPr lang="vi-VN" altLang="en-US" sz="3000" b="0" dirty="0">
                <a:solidFill>
                  <a:schemeClr val="tx1"/>
                </a:solidFill>
                <a:latin typeface="Times New Roman" panose="02020603050405020304" pitchFamily="18" charset="0"/>
                <a:cs typeface="Times New Roman" panose="02020603050405020304" pitchFamily="18" charset="0"/>
              </a:rPr>
              <a:t> trang </a:t>
            </a:r>
            <a:r>
              <a:rPr lang="vi-VN" altLang="en-US" sz="3000" b="0" dirty="0" err="1">
                <a:solidFill>
                  <a:schemeClr val="tx1"/>
                </a:solidFill>
                <a:latin typeface="Times New Roman" panose="02020603050405020304" pitchFamily="18" charset="0"/>
                <a:cs typeface="Times New Roman" panose="02020603050405020304" pitchFamily="18" charset="0"/>
              </a:rPr>
              <a:t>trí</a:t>
            </a:r>
            <a:r>
              <a:rPr lang="vi-VN" altLang="en-US" sz="3000" b="0" dirty="0">
                <a:solidFill>
                  <a:schemeClr val="tx1"/>
                </a:solidFill>
                <a:latin typeface="Times New Roman" panose="02020603050405020304" pitchFamily="18" charset="0"/>
                <a:cs typeface="Times New Roman" panose="02020603050405020304" pitchFamily="18" charset="0"/>
              </a:rPr>
              <a:t> </a:t>
            </a:r>
            <a:r>
              <a:rPr lang="vi-VN" altLang="en-US" sz="3000" b="0" dirty="0" err="1">
                <a:solidFill>
                  <a:schemeClr val="tx1"/>
                </a:solidFill>
                <a:latin typeface="Times New Roman" panose="02020603050405020304" pitchFamily="18" charset="0"/>
                <a:cs typeface="Times New Roman" panose="02020603050405020304" pitchFamily="18" charset="0"/>
              </a:rPr>
              <a:t>khác</a:t>
            </a:r>
            <a:r>
              <a:rPr lang="vi-VN" altLang="en-US" sz="3000" b="0" dirty="0">
                <a:solidFill>
                  <a:schemeClr val="tx1"/>
                </a:solidFill>
                <a:latin typeface="Times New Roman" panose="02020603050405020304" pitchFamily="18" charset="0"/>
                <a:cs typeface="Times New Roman" panose="02020603050405020304" pitchFamily="18" charset="0"/>
              </a:rPr>
              <a:t>.</a:t>
            </a:r>
            <a:endParaRPr lang="en-US" altLang="en-US" sz="3000" b="0" dirty="0">
              <a:solidFill>
                <a:schemeClr val="tx1"/>
              </a:solidFill>
              <a:latin typeface="Times New Roman" panose="02020603050405020304" pitchFamily="18" charset="0"/>
              <a:cs typeface="Times New Roman" panose="02020603050405020304" pitchFamily="18" charset="0"/>
            </a:endParaRPr>
          </a:p>
        </p:txBody>
      </p:sp>
      <p:pic>
        <p:nvPicPr>
          <p:cNvPr id="31" name="Picture 18" descr="j03464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10" y="1748644"/>
            <a:ext cx="2150556" cy="176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DSC059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4211" y="1275607"/>
            <a:ext cx="2385123" cy="227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3418" y="1671055"/>
            <a:ext cx="1981929" cy="1880418"/>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5347" y="1748643"/>
            <a:ext cx="2098864" cy="1802053"/>
          </a:xfrm>
          <a:prstGeom prst="rect">
            <a:avLst/>
          </a:prstGeom>
        </p:spPr>
      </p:pic>
    </p:spTree>
    <p:extLst>
      <p:ext uri="{BB962C8B-B14F-4D97-AF65-F5344CB8AC3E}">
        <p14:creationId xmlns:p14="http://schemas.microsoft.com/office/powerpoint/2010/main" val="3185227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354499" y="459748"/>
            <a:ext cx="1860148" cy="3529472"/>
            <a:chOff x="3635896" y="621103"/>
            <a:chExt cx="2292196" cy="4311393"/>
          </a:xfrm>
        </p:grpSpPr>
        <p:pic>
          <p:nvPicPr>
            <p:cNvPr id="26627" name="Picture 3" descr="F:\1-原创素材\1_mm1102\PPT\PPT_014\materaials\pageimg_g20e.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35896" y="621103"/>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38001" y="897303"/>
              <a:ext cx="1298834" cy="1356517"/>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II</a:t>
              </a:r>
              <a:endParaRPr lang="en-US" altLang="zh-CN" sz="5000" dirty="0">
                <a:solidFill>
                  <a:schemeClr val="bg1"/>
                </a:solidFill>
                <a:latin typeface="华康海报体W12(P)" pitchFamily="82" charset="-122"/>
                <a:ea typeface="华康海报体W12(P)" pitchFamily="82" charset="-122"/>
              </a:endParaRPr>
            </a:p>
          </p:txBody>
        </p:sp>
        <p:sp>
          <p:nvSpPr>
            <p:cNvPr id="12" name="矩形 11"/>
            <p:cNvSpPr/>
            <p:nvPr/>
          </p:nvSpPr>
          <p:spPr>
            <a:xfrm>
              <a:off x="3923928" y="2789516"/>
              <a:ext cx="1844426" cy="2142980"/>
            </a:xfrm>
            <a:prstGeom prst="rect">
              <a:avLst/>
            </a:prstGeom>
          </p:spPr>
          <p:txBody>
            <a:bodyPr wrap="square">
              <a:spAutoFit/>
            </a:bodyPr>
            <a:lstStyle/>
            <a:p>
              <a:pPr algn="ctr"/>
              <a:r>
                <a:rPr lang="en-US" altLang="zh-CN" sz="3600" dirty="0">
                  <a:solidFill>
                    <a:srgbClr val="F5750B"/>
                  </a:solidFill>
                  <a:latin typeface="Adobe Garamond Pro Bold" panose="02020702060506020403" pitchFamily="18" charset="0"/>
                  <a:ea typeface="方正卡通简体" pitchFamily="65" charset="-122"/>
                </a:rPr>
                <a:t>TÍNH DẪN ĐIỆN</a:t>
              </a:r>
              <a:endParaRPr lang="zh-CN" altLang="en-US" sz="3600" dirty="0">
                <a:solidFill>
                  <a:srgbClr val="F5750B"/>
                </a:solidFill>
                <a:latin typeface="Adobe Garamond Pro Bold" panose="02020702060506020403" pitchFamily="18" charset="0"/>
                <a:ea typeface="方正卡通简体" pitchFamily="65" charset="-122"/>
              </a:endParaRPr>
            </a:p>
          </p:txBody>
        </p:sp>
      </p:grpSp>
      <p:grpSp>
        <p:nvGrpSpPr>
          <p:cNvPr id="2" name="组合 1"/>
          <p:cNvGrpSpPr/>
          <p:nvPr/>
        </p:nvGrpSpPr>
        <p:grpSpPr>
          <a:xfrm>
            <a:off x="251520" y="1998759"/>
            <a:ext cx="1860148" cy="2802532"/>
            <a:chOff x="971600" y="1669705"/>
            <a:chExt cx="2292196" cy="3621007"/>
          </a:xfrm>
        </p:grpSpPr>
        <p:pic>
          <p:nvPicPr>
            <p:cNvPr id="14" name="Picture 3" descr="F:\1-原创素材\1_mm1102\PPT\PPT_014\materaials\pageimg_g20e.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73705" y="1945905"/>
              <a:ext cx="1298834" cy="1434816"/>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a:t>
              </a:r>
              <a:endParaRPr lang="en-US" altLang="zh-CN" sz="5000" dirty="0">
                <a:solidFill>
                  <a:schemeClr val="bg1"/>
                </a:solidFill>
                <a:latin typeface="华康海报体W12(P)" pitchFamily="82" charset="-122"/>
                <a:ea typeface="华康海报体W12(P)" pitchFamily="82" charset="-122"/>
              </a:endParaRPr>
            </a:p>
          </p:txBody>
        </p:sp>
        <p:sp>
          <p:nvSpPr>
            <p:cNvPr id="16" name="矩形 15"/>
            <p:cNvSpPr/>
            <p:nvPr/>
          </p:nvSpPr>
          <p:spPr>
            <a:xfrm>
              <a:off x="1419370" y="3739829"/>
              <a:ext cx="1844426" cy="1550883"/>
            </a:xfrm>
            <a:prstGeom prst="rect">
              <a:avLst/>
            </a:prstGeom>
          </p:spPr>
          <p:txBody>
            <a:bodyPr wrap="square">
              <a:spAutoFit/>
            </a:bodyPr>
            <a:lstStyle/>
            <a:p>
              <a:pPr algn="ctr"/>
              <a:r>
                <a:rPr lang="en-US" altLang="zh-CN" sz="3600" dirty="0">
                  <a:solidFill>
                    <a:srgbClr val="0099FF"/>
                  </a:solidFill>
                  <a:latin typeface="Adobe Garamond Pro Bold" panose="02020702060506020403" pitchFamily="18" charset="0"/>
                  <a:ea typeface="方正卡通简体" pitchFamily="65" charset="-122"/>
                </a:rPr>
                <a:t>TÍNH DẺO</a:t>
              </a:r>
              <a:endParaRPr lang="zh-CN" altLang="en-US" sz="3600" dirty="0">
                <a:solidFill>
                  <a:srgbClr val="0099FF"/>
                </a:solidFill>
                <a:latin typeface="Adobe Garamond Pro Bold" panose="02020702060506020403" pitchFamily="18" charset="0"/>
                <a:ea typeface="方正卡通简体" pitchFamily="65" charset="-122"/>
              </a:endParaRPr>
            </a:p>
          </p:txBody>
        </p:sp>
      </p:grpSp>
      <p:grpSp>
        <p:nvGrpSpPr>
          <p:cNvPr id="20" name="组合 3"/>
          <p:cNvGrpSpPr/>
          <p:nvPr/>
        </p:nvGrpSpPr>
        <p:grpSpPr>
          <a:xfrm>
            <a:off x="4830898" y="714487"/>
            <a:ext cx="1800200" cy="3385450"/>
            <a:chOff x="6240244" y="1707654"/>
            <a:chExt cx="2292196" cy="4296608"/>
          </a:xfrm>
        </p:grpSpPr>
        <p:pic>
          <p:nvPicPr>
            <p:cNvPr id="21" name="Picture 3" descr="F:\1-原创素材\1_mm1102\PPT\PPT_014\materaials\pageimg_g20e.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240244" y="1707654"/>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842348" y="1983854"/>
              <a:ext cx="1298833" cy="1409376"/>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III</a:t>
              </a:r>
              <a:endParaRPr lang="en-US" altLang="zh-CN" sz="5000" dirty="0">
                <a:solidFill>
                  <a:schemeClr val="bg1"/>
                </a:solidFill>
                <a:latin typeface="华康海报体W12(P)" pitchFamily="82" charset="-122"/>
                <a:ea typeface="华康海报体W12(P)" pitchFamily="82" charset="-122"/>
              </a:endParaRPr>
            </a:p>
          </p:txBody>
        </p:sp>
        <p:sp>
          <p:nvSpPr>
            <p:cNvPr id="23" name="矩形 18"/>
            <p:cNvSpPr/>
            <p:nvPr/>
          </p:nvSpPr>
          <p:spPr>
            <a:xfrm>
              <a:off x="6369028" y="3777778"/>
              <a:ext cx="2163412" cy="2226484"/>
            </a:xfrm>
            <a:prstGeom prst="rect">
              <a:avLst/>
            </a:prstGeom>
          </p:spPr>
          <p:txBody>
            <a:bodyPr wrap="square">
              <a:spAutoFit/>
            </a:bodyPr>
            <a:lstStyle/>
            <a:p>
              <a:pPr algn="ctr"/>
              <a:r>
                <a:rPr lang="en-US" altLang="zh-CN" sz="3600" dirty="0">
                  <a:solidFill>
                    <a:srgbClr val="5CA139"/>
                  </a:solidFill>
                  <a:latin typeface="Adobe Garamond Pro Bold" panose="02020702060506020403" pitchFamily="18" charset="0"/>
                  <a:ea typeface="方正卡通简体" pitchFamily="65" charset="-122"/>
                </a:rPr>
                <a:t>TÍNH DẪN NHIỆT</a:t>
              </a:r>
              <a:endParaRPr lang="zh-CN" altLang="en-US" sz="3600" dirty="0">
                <a:solidFill>
                  <a:srgbClr val="5CA139"/>
                </a:solidFill>
                <a:latin typeface="Adobe Garamond Pro Bold" panose="02020702060506020403" pitchFamily="18" charset="0"/>
                <a:ea typeface="方正卡通简体" pitchFamily="65" charset="-122"/>
              </a:endParaRPr>
            </a:p>
          </p:txBody>
        </p:sp>
      </p:grpSp>
      <p:grpSp>
        <p:nvGrpSpPr>
          <p:cNvPr id="24" name="组合 2"/>
          <p:cNvGrpSpPr/>
          <p:nvPr/>
        </p:nvGrpSpPr>
        <p:grpSpPr>
          <a:xfrm>
            <a:off x="6804248" y="2212528"/>
            <a:ext cx="1860148" cy="2975474"/>
            <a:chOff x="3635896" y="621103"/>
            <a:chExt cx="2292196" cy="3634663"/>
          </a:xfrm>
        </p:grpSpPr>
        <p:pic>
          <p:nvPicPr>
            <p:cNvPr id="25" name="Picture 3" descr="F:\1-原创素材\1_mm1102\PPT\PPT_014\materaials\pageimg_g20e.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35896" y="621103"/>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38001" y="897303"/>
              <a:ext cx="1298834" cy="1356517"/>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IV</a:t>
              </a:r>
              <a:endParaRPr lang="en-US" altLang="zh-CN" sz="5000" dirty="0">
                <a:solidFill>
                  <a:schemeClr val="bg1"/>
                </a:solidFill>
                <a:latin typeface="华康海报体W12(P)" pitchFamily="82" charset="-122"/>
                <a:ea typeface="华康海报体W12(P)" pitchFamily="82" charset="-122"/>
              </a:endParaRPr>
            </a:p>
          </p:txBody>
        </p:sp>
        <p:sp>
          <p:nvSpPr>
            <p:cNvPr id="27" name="矩形 11"/>
            <p:cNvSpPr/>
            <p:nvPr/>
          </p:nvSpPr>
          <p:spPr>
            <a:xfrm>
              <a:off x="3923928" y="2789515"/>
              <a:ext cx="1844426" cy="1466251"/>
            </a:xfrm>
            <a:prstGeom prst="rect">
              <a:avLst/>
            </a:prstGeom>
          </p:spPr>
          <p:txBody>
            <a:bodyPr wrap="square">
              <a:spAutoFit/>
            </a:bodyPr>
            <a:lstStyle/>
            <a:p>
              <a:pPr algn="ctr"/>
              <a:r>
                <a:rPr lang="en-US" altLang="zh-CN" sz="3600" dirty="0">
                  <a:solidFill>
                    <a:srgbClr val="C00000"/>
                  </a:solidFill>
                  <a:latin typeface="Adobe Garamond Pro Bold" panose="02020702060506020403" pitchFamily="18" charset="0"/>
                  <a:ea typeface="方正卡通简体" pitchFamily="65" charset="-122"/>
                </a:rPr>
                <a:t>ÁNH KIM</a:t>
              </a:r>
              <a:endParaRPr lang="zh-CN" altLang="en-US" sz="3600" dirty="0">
                <a:solidFill>
                  <a:srgbClr val="C00000"/>
                </a:solidFill>
                <a:latin typeface="Adobe Garamond Pro Bold" panose="02020702060506020403" pitchFamily="18" charset="0"/>
                <a:ea typeface="方正卡通简体" pitchFamily="65" charset="-122"/>
              </a:endParaRPr>
            </a:p>
          </p:txBody>
        </p:sp>
      </p:grpSp>
    </p:spTree>
    <p:extLst>
      <p:ext uri="{BB962C8B-B14F-4D97-AF65-F5344CB8AC3E}">
        <p14:creationId xmlns:p14="http://schemas.microsoft.com/office/powerpoint/2010/main" val="69514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20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9EF6A05A-E737-4EFA-B194-A9793DA2F418}"/>
              </a:ext>
            </a:extLst>
          </p:cNvPr>
          <p:cNvSpPr>
            <a:spLocks noGrp="1" noChangeArrowheads="1"/>
          </p:cNvSpPr>
          <p:nvPr>
            <p:ph type="ctrTitle"/>
          </p:nvPr>
        </p:nvSpPr>
        <p:spPr>
          <a:xfrm>
            <a:off x="5031432" y="483517"/>
            <a:ext cx="3429000" cy="715443"/>
          </a:xfrm>
          <a:solidFill>
            <a:schemeClr val="accent2">
              <a:lumMod val="20000"/>
              <a:lumOff val="80000"/>
            </a:schemeClr>
          </a:solidFill>
          <a:ln>
            <a:solidFill>
              <a:schemeClr val="accent1"/>
            </a:solidFill>
          </a:ln>
        </p:spPr>
        <p:txBody>
          <a:bodyPr/>
          <a:lstStyle/>
          <a:p>
            <a:pPr marL="628650" indent="-628650"/>
            <a:r>
              <a:rPr lang="en-US" altLang="en-US" sz="3600" b="1" dirty="0" err="1"/>
              <a:t>Khối</a:t>
            </a:r>
            <a:r>
              <a:rPr lang="en-US" altLang="en-US" sz="3600" b="1" dirty="0"/>
              <a:t> </a:t>
            </a:r>
            <a:r>
              <a:rPr lang="en-US" altLang="en-US" sz="3600" b="1" dirty="0" err="1"/>
              <a:t>lượng</a:t>
            </a:r>
            <a:r>
              <a:rPr lang="en-US" altLang="en-US" sz="3600" b="1" dirty="0"/>
              <a:t> </a:t>
            </a:r>
            <a:r>
              <a:rPr lang="en-US" altLang="en-US" sz="3600" b="1" dirty="0" err="1"/>
              <a:t>riêng</a:t>
            </a:r>
            <a:endParaRPr lang="en-US" altLang="en-US" sz="3600" b="1" dirty="0"/>
          </a:p>
        </p:txBody>
      </p:sp>
      <p:graphicFrame>
        <p:nvGraphicFramePr>
          <p:cNvPr id="121859" name="Group 3">
            <a:extLst>
              <a:ext uri="{FF2B5EF4-FFF2-40B4-BE49-F238E27FC236}">
                <a16:creationId xmlns:a16="http://schemas.microsoft.com/office/drawing/2014/main" id="{1DD87A2D-9C31-49B5-BBA1-8B172BB7BB26}"/>
              </a:ext>
            </a:extLst>
          </p:cNvPr>
          <p:cNvGraphicFramePr>
            <a:graphicFrameLocks noGrp="1"/>
          </p:cNvGraphicFramePr>
          <p:nvPr>
            <p:extLst>
              <p:ext uri="{D42A27DB-BD31-4B8C-83A1-F6EECF244321}">
                <p14:modId xmlns:p14="http://schemas.microsoft.com/office/powerpoint/2010/main" val="1125844661"/>
              </p:ext>
            </p:extLst>
          </p:nvPr>
        </p:nvGraphicFramePr>
        <p:xfrm>
          <a:off x="4716016" y="1679109"/>
          <a:ext cx="3960738" cy="2332801"/>
        </p:xfrm>
        <a:graphic>
          <a:graphicData uri="http://schemas.openxmlformats.org/drawingml/2006/table">
            <a:tbl>
              <a:tblPr/>
              <a:tblGrid>
                <a:gridCol w="1200886">
                  <a:extLst>
                    <a:ext uri="{9D8B030D-6E8A-4147-A177-3AD203B41FA5}">
                      <a16:colId xmlns:a16="http://schemas.microsoft.com/office/drawing/2014/main" val="20000"/>
                    </a:ext>
                  </a:extLst>
                </a:gridCol>
                <a:gridCol w="2759852">
                  <a:extLst>
                    <a:ext uri="{9D8B030D-6E8A-4147-A177-3AD203B41FA5}">
                      <a16:colId xmlns:a16="http://schemas.microsoft.com/office/drawing/2014/main" val="20001"/>
                    </a:ext>
                  </a:extLst>
                </a:gridCol>
              </a:tblGrid>
              <a:tr h="8466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rgbClr val="0000FF"/>
                          </a:solidFill>
                          <a:effectLst/>
                          <a:latin typeface="Arial" charset="0"/>
                        </a:rPr>
                        <a:t>Kim </a:t>
                      </a:r>
                      <a:r>
                        <a:rPr kumimoji="0" lang="en-US" sz="2100" b="1" i="0" u="none" strike="noStrike" cap="none" normalizeH="0" baseline="0" dirty="0" err="1">
                          <a:ln>
                            <a:noFill/>
                          </a:ln>
                          <a:solidFill>
                            <a:srgbClr val="0000FF"/>
                          </a:solidFill>
                          <a:effectLst/>
                          <a:latin typeface="Arial" charset="0"/>
                        </a:rPr>
                        <a:t>loại</a:t>
                      </a:r>
                      <a:endParaRPr kumimoji="0" lang="en-US" sz="2100" b="1" i="0" u="none" strike="noStrike" cap="none" normalizeH="0" baseline="0" dirty="0">
                        <a:ln>
                          <a:noFill/>
                        </a:ln>
                        <a:solidFill>
                          <a:srgbClr val="0000FF"/>
                        </a:solidFill>
                        <a:effectLst/>
                        <a:latin typeface="Arial" charset="0"/>
                      </a:endParaRPr>
                    </a:p>
                  </a:txBody>
                  <a:tcPr marL="68580" marR="68580" marT="34296" marB="3429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rgbClr val="0000FF"/>
                          </a:solidFill>
                          <a:effectLst/>
                          <a:latin typeface="Arial" charset="0"/>
                        </a:rPr>
                        <a:t>Khối</a:t>
                      </a:r>
                      <a:r>
                        <a:rPr kumimoji="0" lang="en-US" sz="2100" b="1" i="0" u="none" strike="noStrike" cap="none" normalizeH="0" baseline="0" dirty="0">
                          <a:ln>
                            <a:noFill/>
                          </a:ln>
                          <a:solidFill>
                            <a:srgbClr val="0000FF"/>
                          </a:solidFill>
                          <a:effectLst/>
                          <a:latin typeface="Arial" charset="0"/>
                        </a:rPr>
                        <a:t> </a:t>
                      </a:r>
                      <a:r>
                        <a:rPr kumimoji="0" lang="en-US" sz="2100" b="1" i="0" u="none" strike="noStrike" cap="none" normalizeH="0" baseline="0" dirty="0" err="1">
                          <a:ln>
                            <a:noFill/>
                          </a:ln>
                          <a:solidFill>
                            <a:srgbClr val="0000FF"/>
                          </a:solidFill>
                          <a:effectLst/>
                          <a:latin typeface="Arial" charset="0"/>
                        </a:rPr>
                        <a:t>lượng</a:t>
                      </a:r>
                      <a:r>
                        <a:rPr kumimoji="0" lang="en-US" sz="2100" b="1" i="0" u="none" strike="noStrike" cap="none" normalizeH="0" baseline="0" dirty="0">
                          <a:ln>
                            <a:noFill/>
                          </a:ln>
                          <a:solidFill>
                            <a:srgbClr val="0000FF"/>
                          </a:solidFill>
                          <a:effectLst/>
                          <a:latin typeface="Arial" charset="0"/>
                        </a:rPr>
                        <a:t> </a:t>
                      </a:r>
                      <a:r>
                        <a:rPr kumimoji="0" lang="en-US" sz="2100" b="1" i="0" u="none" strike="noStrike" cap="none" normalizeH="0" baseline="0" dirty="0" err="1">
                          <a:ln>
                            <a:noFill/>
                          </a:ln>
                          <a:solidFill>
                            <a:srgbClr val="0000FF"/>
                          </a:solidFill>
                          <a:effectLst/>
                          <a:latin typeface="Arial" charset="0"/>
                        </a:rPr>
                        <a:t>riêng</a:t>
                      </a:r>
                      <a:r>
                        <a:rPr kumimoji="0" lang="en-US" sz="2100" b="1" i="0" u="none" strike="noStrike" cap="none" normalizeH="0" baseline="0" dirty="0">
                          <a:ln>
                            <a:noFill/>
                          </a:ln>
                          <a:solidFill>
                            <a:srgbClr val="0000FF"/>
                          </a:solidFill>
                          <a:effectLst/>
                          <a:latin typeface="Arial"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rgbClr val="0000FF"/>
                          </a:solidFill>
                          <a:effectLst/>
                          <a:latin typeface="Arial" charset="0"/>
                        </a:rPr>
                        <a:t>(g/cm</a:t>
                      </a:r>
                      <a:r>
                        <a:rPr kumimoji="0" lang="en-US" sz="2100" b="1" i="0" u="none" strike="noStrike" cap="none" normalizeH="0" baseline="30000" dirty="0">
                          <a:ln>
                            <a:noFill/>
                          </a:ln>
                          <a:solidFill>
                            <a:srgbClr val="0000FF"/>
                          </a:solidFill>
                          <a:effectLst/>
                          <a:latin typeface="Arial" charset="0"/>
                        </a:rPr>
                        <a:t>3</a:t>
                      </a:r>
                      <a:r>
                        <a:rPr kumimoji="0" lang="en-US" sz="2100" b="1" i="0" u="none" strike="noStrike" cap="none" normalizeH="0" baseline="0" dirty="0">
                          <a:ln>
                            <a:noFill/>
                          </a:ln>
                          <a:solidFill>
                            <a:srgbClr val="0000FF"/>
                          </a:solidFill>
                          <a:effectLst/>
                          <a:latin typeface="Arial" charset="0"/>
                        </a:rPr>
                        <a:t>)</a:t>
                      </a:r>
                    </a:p>
                  </a:txBody>
                  <a:tcPr marL="68580" marR="68580" marT="34296" marB="3429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9181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Fe</a:t>
                      </a:r>
                    </a:p>
                  </a:txBody>
                  <a:tcPr marL="68580" marR="68580" marT="34296" marB="3429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7,86</a:t>
                      </a:r>
                    </a:p>
                  </a:txBody>
                  <a:tcPr marL="68580" marR="68580" marT="34296" marB="3429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953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00000"/>
                          </a:solidFill>
                          <a:effectLst/>
                          <a:latin typeface="Arial" charset="0"/>
                        </a:rPr>
                        <a:t>Li</a:t>
                      </a:r>
                    </a:p>
                  </a:txBody>
                  <a:tcPr marL="68580" marR="68580" marT="34296" marB="3429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00000"/>
                          </a:solidFill>
                          <a:effectLst/>
                          <a:latin typeface="Arial" charset="0"/>
                        </a:rPr>
                        <a:t>0,50</a:t>
                      </a:r>
                    </a:p>
                  </a:txBody>
                  <a:tcPr marL="68580" marR="68580" marT="34296" marB="3429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989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Al</a:t>
                      </a:r>
                    </a:p>
                  </a:txBody>
                  <a:tcPr marL="68580" marR="68580" marT="34296" marB="3429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2,70</a:t>
                      </a:r>
                    </a:p>
                  </a:txBody>
                  <a:tcPr marL="68580" marR="68580" marT="34296" marB="3429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4292" name="Picture 20" descr="maybay">
            <a:extLst>
              <a:ext uri="{FF2B5EF4-FFF2-40B4-BE49-F238E27FC236}">
                <a16:creationId xmlns:a16="http://schemas.microsoft.com/office/drawing/2014/main" id="{31C95A18-2E5A-46FF-80AB-0CFBD7EBF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2" y="51470"/>
            <a:ext cx="3951594" cy="247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21" descr="xetăng">
            <a:extLst>
              <a:ext uri="{FF2B5EF4-FFF2-40B4-BE49-F238E27FC236}">
                <a16:creationId xmlns:a16="http://schemas.microsoft.com/office/drawing/2014/main" id="{CF7184E1-4363-4E74-A417-659D1E54B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592162"/>
            <a:ext cx="3960738" cy="247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B81F4F70-5867-450F-819C-B9AED959D637}"/>
              </a:ext>
            </a:extLst>
          </p:cNvPr>
          <p:cNvSpPr>
            <a:spLocks noChangeArrowheads="1"/>
          </p:cNvSpPr>
          <p:nvPr/>
        </p:nvSpPr>
        <p:spPr bwMode="auto">
          <a:xfrm>
            <a:off x="0" y="2312268"/>
            <a:ext cx="9144000" cy="547514"/>
          </a:xfrm>
          <a:prstGeom prst="rect">
            <a:avLst/>
          </a:prstGeom>
          <a:solidFill>
            <a:schemeClr val="accent3">
              <a:lumMod val="20000"/>
              <a:lumOff val="80000"/>
            </a:schemeClr>
          </a:solid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100" b="1" dirty="0">
                <a:sym typeface="Wingdings" panose="05000000000000000000" pitchFamily="2" charset="2"/>
              </a:rPr>
              <a:t> Kim </a:t>
            </a:r>
            <a:r>
              <a:rPr lang="en-US" altLang="en-US" sz="2100" b="1" dirty="0" err="1">
                <a:sym typeface="Wingdings" panose="05000000000000000000" pitchFamily="2" charset="2"/>
              </a:rPr>
              <a:t>loại</a:t>
            </a:r>
            <a:r>
              <a:rPr lang="en-US" altLang="en-US" sz="2100" b="1" dirty="0">
                <a:sym typeface="Wingdings" panose="05000000000000000000" pitchFamily="2" charset="2"/>
              </a:rPr>
              <a:t> </a:t>
            </a:r>
            <a:r>
              <a:rPr lang="en-US" altLang="en-US" sz="2100" b="1" dirty="0" err="1">
                <a:sym typeface="Wingdings" panose="05000000000000000000" pitchFamily="2" charset="2"/>
              </a:rPr>
              <a:t>có</a:t>
            </a:r>
            <a:r>
              <a:rPr lang="en-US" altLang="en-US" sz="2100" b="1" dirty="0">
                <a:sym typeface="Wingdings" panose="05000000000000000000" pitchFamily="2" charset="2"/>
              </a:rPr>
              <a:t> </a:t>
            </a:r>
            <a:r>
              <a:rPr lang="en-US" altLang="en-US" sz="2100" b="1" dirty="0" err="1">
                <a:sym typeface="Wingdings" panose="05000000000000000000" pitchFamily="2" charset="2"/>
              </a:rPr>
              <a:t>những</a:t>
            </a:r>
            <a:r>
              <a:rPr lang="en-US" altLang="en-US" sz="2100" b="1" dirty="0">
                <a:sym typeface="Wingdings" panose="05000000000000000000" pitchFamily="2" charset="2"/>
              </a:rPr>
              <a:t> </a:t>
            </a:r>
            <a:r>
              <a:rPr lang="en-US" altLang="en-US" sz="2100" b="1" dirty="0" err="1">
                <a:sym typeface="Wingdings" panose="05000000000000000000" pitchFamily="2" charset="2"/>
              </a:rPr>
              <a:t>tính</a:t>
            </a:r>
            <a:r>
              <a:rPr lang="en-US" altLang="en-US" sz="2100" b="1" dirty="0">
                <a:sym typeface="Wingdings" panose="05000000000000000000" pitchFamily="2" charset="2"/>
              </a:rPr>
              <a:t> </a:t>
            </a:r>
            <a:r>
              <a:rPr lang="en-US" altLang="en-US" sz="2100" b="1" dirty="0" err="1">
                <a:sym typeface="Wingdings" panose="05000000000000000000" pitchFamily="2" charset="2"/>
              </a:rPr>
              <a:t>chất</a:t>
            </a:r>
            <a:r>
              <a:rPr lang="en-US" altLang="en-US" sz="2100" b="1" dirty="0">
                <a:sym typeface="Wingdings" panose="05000000000000000000" pitchFamily="2" charset="2"/>
              </a:rPr>
              <a:t> </a:t>
            </a:r>
            <a:r>
              <a:rPr lang="en-US" altLang="en-US" sz="2100" b="1" dirty="0" err="1">
                <a:sym typeface="Wingdings" panose="05000000000000000000" pitchFamily="2" charset="2"/>
              </a:rPr>
              <a:t>vật</a:t>
            </a:r>
            <a:r>
              <a:rPr lang="en-US" altLang="en-US" sz="2100" b="1" dirty="0">
                <a:sym typeface="Wingdings" panose="05000000000000000000" pitchFamily="2" charset="2"/>
              </a:rPr>
              <a:t> </a:t>
            </a:r>
            <a:r>
              <a:rPr lang="en-US" altLang="en-US" sz="2100" b="1" dirty="0" err="1">
                <a:sym typeface="Wingdings" panose="05000000000000000000" pitchFamily="2" charset="2"/>
              </a:rPr>
              <a:t>lí</a:t>
            </a:r>
            <a:r>
              <a:rPr lang="en-US" altLang="en-US" sz="2100" b="1" dirty="0">
                <a:sym typeface="Wingdings" panose="05000000000000000000" pitchFamily="2" charset="2"/>
              </a:rPr>
              <a:t> </a:t>
            </a:r>
            <a:r>
              <a:rPr lang="en-US" altLang="en-US" sz="2100" b="1" dirty="0" err="1">
                <a:sym typeface="Wingdings" panose="05000000000000000000" pitchFamily="2" charset="2"/>
              </a:rPr>
              <a:t>và</a:t>
            </a:r>
            <a:r>
              <a:rPr lang="en-US" altLang="en-US" sz="2100" b="1" dirty="0">
                <a:sym typeface="Wingdings" panose="05000000000000000000" pitchFamily="2" charset="2"/>
              </a:rPr>
              <a:t> </a:t>
            </a:r>
            <a:r>
              <a:rPr lang="en-US" altLang="en-US" sz="2100" b="1" dirty="0" err="1">
                <a:sym typeface="Wingdings" panose="05000000000000000000" pitchFamily="2" charset="2"/>
              </a:rPr>
              <a:t>tính</a:t>
            </a:r>
            <a:r>
              <a:rPr lang="en-US" altLang="en-US" sz="2100" b="1" dirty="0">
                <a:sym typeface="Wingdings" panose="05000000000000000000" pitchFamily="2" charset="2"/>
              </a:rPr>
              <a:t> </a:t>
            </a:r>
            <a:r>
              <a:rPr lang="en-US" altLang="en-US" sz="2100" b="1" dirty="0" err="1">
                <a:sym typeface="Wingdings" panose="05000000000000000000" pitchFamily="2" charset="2"/>
              </a:rPr>
              <a:t>chất</a:t>
            </a:r>
            <a:r>
              <a:rPr lang="en-US" altLang="en-US" sz="2100" b="1" dirty="0">
                <a:sym typeface="Wingdings" panose="05000000000000000000" pitchFamily="2" charset="2"/>
              </a:rPr>
              <a:t> </a:t>
            </a:r>
            <a:r>
              <a:rPr lang="en-US" altLang="en-US" sz="2100" b="1" dirty="0" err="1">
                <a:sym typeface="Wingdings" panose="05000000000000000000" pitchFamily="2" charset="2"/>
              </a:rPr>
              <a:t>hóa</a:t>
            </a:r>
            <a:r>
              <a:rPr lang="en-US" altLang="en-US" sz="2100" b="1" dirty="0">
                <a:sym typeface="Wingdings" panose="05000000000000000000" pitchFamily="2" charset="2"/>
              </a:rPr>
              <a:t> </a:t>
            </a:r>
            <a:r>
              <a:rPr lang="en-US" altLang="en-US" sz="2100" b="1" dirty="0" err="1">
                <a:sym typeface="Wingdings" panose="05000000000000000000" pitchFamily="2" charset="2"/>
              </a:rPr>
              <a:t>học</a:t>
            </a:r>
            <a:r>
              <a:rPr lang="en-US" altLang="en-US" sz="2100" b="1" dirty="0">
                <a:sym typeface="Wingdings" panose="05000000000000000000" pitchFamily="2" charset="2"/>
              </a:rPr>
              <a:t> </a:t>
            </a:r>
            <a:r>
              <a:rPr lang="en-US" altLang="en-US" sz="2100" b="1" dirty="0" err="1">
                <a:sym typeface="Wingdings" panose="05000000000000000000" pitchFamily="2" charset="2"/>
              </a:rPr>
              <a:t>nào</a:t>
            </a:r>
            <a:r>
              <a:rPr lang="en-US" altLang="en-US" sz="2100" b="1" dirty="0">
                <a:sym typeface="Wingdings" panose="05000000000000000000" pitchFamily="2" charset="2"/>
              </a:rPr>
              <a:t> ? </a:t>
            </a:r>
            <a:endParaRPr lang="en-US" altLang="en-US" sz="2100" b="1" u="sng" dirty="0">
              <a:sym typeface="Wingdings" panose="05000000000000000000" pitchFamily="2" charset="2"/>
            </a:endParaRPr>
          </a:p>
        </p:txBody>
      </p:sp>
      <p:sp>
        <p:nvSpPr>
          <p:cNvPr id="6150" name="Rectangle 6">
            <a:extLst>
              <a:ext uri="{FF2B5EF4-FFF2-40B4-BE49-F238E27FC236}">
                <a16:creationId xmlns:a16="http://schemas.microsoft.com/office/drawing/2014/main" id="{C87C1298-D2BA-4D63-921E-D98CCFB4BAA3}"/>
              </a:ext>
            </a:extLst>
          </p:cNvPr>
          <p:cNvSpPr>
            <a:spLocks noChangeArrowheads="1"/>
          </p:cNvSpPr>
          <p:nvPr/>
        </p:nvSpPr>
        <p:spPr bwMode="auto">
          <a:xfrm>
            <a:off x="0" y="2847206"/>
            <a:ext cx="9144000" cy="1169268"/>
          </a:xfrm>
          <a:prstGeom prst="rect">
            <a:avLst/>
          </a:prstGeom>
          <a:solidFill>
            <a:schemeClr val="accent3">
              <a:lumMod val="20000"/>
              <a:lumOff val="80000"/>
            </a:schemeClr>
          </a:solid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Tx/>
              <a:buNone/>
            </a:pPr>
            <a:r>
              <a:rPr lang="vi-VN" altLang="en-US" sz="2100" b="1" dirty="0">
                <a:sym typeface="Wingdings" panose="05000000000000000000" pitchFamily="2" charset="2"/>
              </a:rPr>
              <a:t> Nhôm, </a:t>
            </a:r>
            <a:r>
              <a:rPr lang="vi-VN" altLang="en-US" sz="2100" b="1" dirty="0" err="1">
                <a:sym typeface="Wingdings" panose="05000000000000000000" pitchFamily="2" charset="2"/>
              </a:rPr>
              <a:t>sắt</a:t>
            </a:r>
            <a:r>
              <a:rPr lang="vi-VN" altLang="en-US" sz="2100" b="1" dirty="0">
                <a:sym typeface="Wingdings" panose="05000000000000000000" pitchFamily="2" charset="2"/>
              </a:rPr>
              <a:t> </a:t>
            </a:r>
            <a:r>
              <a:rPr lang="vi-VN" altLang="en-US" sz="2100" b="1" dirty="0" err="1">
                <a:sym typeface="Wingdings" panose="05000000000000000000" pitchFamily="2" charset="2"/>
              </a:rPr>
              <a:t>có</a:t>
            </a:r>
            <a:r>
              <a:rPr lang="vi-VN" altLang="en-US" sz="2100" b="1" dirty="0">
                <a:sym typeface="Wingdings" panose="05000000000000000000" pitchFamily="2" charset="2"/>
              </a:rPr>
              <a:t> </a:t>
            </a:r>
            <a:r>
              <a:rPr lang="vi-VN" altLang="en-US" sz="2100" b="1" dirty="0" err="1">
                <a:sym typeface="Wingdings" panose="05000000000000000000" pitchFamily="2" charset="2"/>
              </a:rPr>
              <a:t>những</a:t>
            </a:r>
            <a:r>
              <a:rPr lang="vi-VN" altLang="en-US" sz="2100" b="1" dirty="0">
                <a:sym typeface="Wingdings" panose="05000000000000000000" pitchFamily="2" charset="2"/>
              </a:rPr>
              <a:t> </a:t>
            </a:r>
            <a:r>
              <a:rPr lang="vi-VN" altLang="en-US" sz="2100" b="1" dirty="0" err="1">
                <a:sym typeface="Wingdings" panose="05000000000000000000" pitchFamily="2" charset="2"/>
              </a:rPr>
              <a:t>tính</a:t>
            </a:r>
            <a:r>
              <a:rPr lang="vi-VN" altLang="en-US" sz="2100" b="1" dirty="0">
                <a:sym typeface="Wingdings" panose="05000000000000000000" pitchFamily="2" charset="2"/>
              </a:rPr>
              <a:t> </a:t>
            </a:r>
            <a:r>
              <a:rPr lang="vi-VN" altLang="en-US" sz="2100" b="1" dirty="0" err="1">
                <a:sym typeface="Wingdings" panose="05000000000000000000" pitchFamily="2" charset="2"/>
              </a:rPr>
              <a:t>chất</a:t>
            </a:r>
            <a:r>
              <a:rPr lang="vi-VN" altLang="en-US" sz="2100" b="1" dirty="0">
                <a:sym typeface="Wingdings" panose="05000000000000000000" pitchFamily="2" charset="2"/>
              </a:rPr>
              <a:t> </a:t>
            </a:r>
            <a:r>
              <a:rPr lang="vi-VN" altLang="en-US" sz="2100" b="1" dirty="0" err="1">
                <a:sym typeface="Wingdings" panose="05000000000000000000" pitchFamily="2" charset="2"/>
              </a:rPr>
              <a:t>và</a:t>
            </a:r>
            <a:r>
              <a:rPr lang="vi-VN" altLang="en-US" sz="2100" b="1" dirty="0">
                <a:sym typeface="Wingdings" panose="05000000000000000000" pitchFamily="2" charset="2"/>
              </a:rPr>
              <a:t> </a:t>
            </a:r>
            <a:r>
              <a:rPr lang="vi-VN" altLang="en-US" sz="2100" b="1" dirty="0" err="1">
                <a:sym typeface="Wingdings" panose="05000000000000000000" pitchFamily="2" charset="2"/>
              </a:rPr>
              <a:t>ứng</a:t>
            </a:r>
            <a:r>
              <a:rPr lang="vi-VN" altLang="en-US" sz="2100" b="1" dirty="0">
                <a:sym typeface="Wingdings" panose="05000000000000000000" pitchFamily="2" charset="2"/>
              </a:rPr>
              <a:t> </a:t>
            </a:r>
            <a:r>
              <a:rPr lang="vi-VN" altLang="en-US" sz="2100" b="1" dirty="0" err="1">
                <a:sym typeface="Wingdings" panose="05000000000000000000" pitchFamily="2" charset="2"/>
              </a:rPr>
              <a:t>dụng</a:t>
            </a:r>
            <a:r>
              <a:rPr lang="vi-VN" altLang="en-US" sz="2100" b="1" dirty="0">
                <a:sym typeface="Wingdings" panose="05000000000000000000" pitchFamily="2" charset="2"/>
              </a:rPr>
              <a:t> </a:t>
            </a:r>
            <a:r>
              <a:rPr lang="vi-VN" altLang="en-US" sz="2100" b="1" dirty="0" err="1">
                <a:sym typeface="Wingdings" panose="05000000000000000000" pitchFamily="2" charset="2"/>
              </a:rPr>
              <a:t>gì</a:t>
            </a:r>
            <a:r>
              <a:rPr lang="vi-VN" altLang="en-US" sz="2100" b="1" dirty="0">
                <a:sym typeface="Wingdings" panose="05000000000000000000" pitchFamily="2" charset="2"/>
              </a:rPr>
              <a:t> ? </a:t>
            </a:r>
            <a:r>
              <a:rPr lang="vi-VN" altLang="en-US" sz="2100" b="1" dirty="0" err="1">
                <a:sym typeface="Wingdings" panose="05000000000000000000" pitchFamily="2" charset="2"/>
              </a:rPr>
              <a:t>Hợp</a:t>
            </a:r>
            <a:r>
              <a:rPr lang="vi-VN" altLang="en-US" sz="2100" b="1" dirty="0">
                <a:sym typeface="Wingdings" panose="05000000000000000000" pitchFamily="2" charset="2"/>
              </a:rPr>
              <a:t> kim </a:t>
            </a:r>
            <a:r>
              <a:rPr lang="vi-VN" altLang="en-US" sz="2100" b="1" dirty="0" err="1">
                <a:sym typeface="Wingdings" panose="05000000000000000000" pitchFamily="2" charset="2"/>
              </a:rPr>
              <a:t>là</a:t>
            </a:r>
            <a:r>
              <a:rPr lang="vi-VN" altLang="en-US" sz="2100" b="1" dirty="0">
                <a:sym typeface="Wingdings" panose="05000000000000000000" pitchFamily="2" charset="2"/>
              </a:rPr>
              <a:t> </a:t>
            </a:r>
            <a:r>
              <a:rPr lang="vi-VN" altLang="en-US" sz="2100" b="1" dirty="0" err="1">
                <a:sym typeface="Wingdings" panose="05000000000000000000" pitchFamily="2" charset="2"/>
              </a:rPr>
              <a:t>gì</a:t>
            </a:r>
            <a:r>
              <a:rPr lang="vi-VN" altLang="en-US" sz="2100" b="1" dirty="0">
                <a:sym typeface="Wingdings" panose="05000000000000000000" pitchFamily="2" charset="2"/>
              </a:rPr>
              <a:t> ? </a:t>
            </a:r>
            <a:r>
              <a:rPr lang="vi-VN" altLang="en-US" sz="2100" b="1" dirty="0" err="1">
                <a:sym typeface="Wingdings" panose="05000000000000000000" pitchFamily="2" charset="2"/>
              </a:rPr>
              <a:t>Sản</a:t>
            </a:r>
            <a:r>
              <a:rPr lang="vi-VN" altLang="en-US" sz="2100" b="1" dirty="0">
                <a:sym typeface="Wingdings" panose="05000000000000000000" pitchFamily="2" charset="2"/>
              </a:rPr>
              <a:t> </a:t>
            </a:r>
            <a:r>
              <a:rPr lang="vi-VN" altLang="en-US" sz="2100" b="1" dirty="0" err="1">
                <a:sym typeface="Wingdings" panose="05000000000000000000" pitchFamily="2" charset="2"/>
              </a:rPr>
              <a:t>xuất</a:t>
            </a:r>
            <a:r>
              <a:rPr lang="vi-VN" altLang="en-US" sz="2100" b="1" dirty="0">
                <a:sym typeface="Wingdings" panose="05000000000000000000" pitchFamily="2" charset="2"/>
              </a:rPr>
              <a:t> gang </a:t>
            </a:r>
            <a:r>
              <a:rPr lang="vi-VN" altLang="en-US" sz="2100" b="1" dirty="0" err="1">
                <a:sym typeface="Wingdings" panose="05000000000000000000" pitchFamily="2" charset="2"/>
              </a:rPr>
              <a:t>và</a:t>
            </a:r>
            <a:r>
              <a:rPr lang="vi-VN" altLang="en-US" sz="2100" b="1" dirty="0">
                <a:sym typeface="Wingdings" panose="05000000000000000000" pitchFamily="2" charset="2"/>
              </a:rPr>
              <a:t> </a:t>
            </a:r>
            <a:r>
              <a:rPr lang="vi-VN" altLang="en-US" sz="2100" b="1" dirty="0" err="1">
                <a:sym typeface="Wingdings" panose="05000000000000000000" pitchFamily="2" charset="2"/>
              </a:rPr>
              <a:t>thép</a:t>
            </a:r>
            <a:r>
              <a:rPr lang="vi-VN" altLang="en-US" sz="2100" b="1" dirty="0">
                <a:sym typeface="Wingdings" panose="05000000000000000000" pitchFamily="2" charset="2"/>
              </a:rPr>
              <a:t> như </a:t>
            </a:r>
            <a:r>
              <a:rPr lang="vi-VN" altLang="en-US" sz="2100" b="1" dirty="0" err="1">
                <a:sym typeface="Wingdings" panose="05000000000000000000" pitchFamily="2" charset="2"/>
              </a:rPr>
              <a:t>thế</a:t>
            </a:r>
            <a:r>
              <a:rPr lang="vi-VN" altLang="en-US" sz="2100" b="1" dirty="0">
                <a:sym typeface="Wingdings" panose="05000000000000000000" pitchFamily="2" charset="2"/>
              </a:rPr>
              <a:t> </a:t>
            </a:r>
            <a:r>
              <a:rPr lang="vi-VN" altLang="en-US" sz="2100" b="1" dirty="0" err="1">
                <a:sym typeface="Wingdings" panose="05000000000000000000" pitchFamily="2" charset="2"/>
              </a:rPr>
              <a:t>nào</a:t>
            </a:r>
            <a:r>
              <a:rPr lang="vi-VN" altLang="en-US" sz="2100" b="1" dirty="0">
                <a:sym typeface="Wingdings" panose="05000000000000000000" pitchFamily="2" charset="2"/>
              </a:rPr>
              <a:t> ?</a:t>
            </a:r>
          </a:p>
        </p:txBody>
      </p:sp>
      <p:sp>
        <p:nvSpPr>
          <p:cNvPr id="6151" name="Rectangle 7">
            <a:extLst>
              <a:ext uri="{FF2B5EF4-FFF2-40B4-BE49-F238E27FC236}">
                <a16:creationId xmlns:a16="http://schemas.microsoft.com/office/drawing/2014/main" id="{B1D387DD-59BB-4293-9C78-232839888851}"/>
              </a:ext>
            </a:extLst>
          </p:cNvPr>
          <p:cNvSpPr>
            <a:spLocks noChangeArrowheads="1"/>
          </p:cNvSpPr>
          <p:nvPr/>
        </p:nvSpPr>
        <p:spPr bwMode="auto">
          <a:xfrm>
            <a:off x="0" y="3994770"/>
            <a:ext cx="9144000" cy="1169268"/>
          </a:xfrm>
          <a:prstGeom prst="rect">
            <a:avLst/>
          </a:prstGeom>
          <a:solidFill>
            <a:schemeClr val="accent3">
              <a:lumMod val="20000"/>
              <a:lumOff val="80000"/>
            </a:schemeClr>
          </a:solidFill>
          <a:ln>
            <a:noFill/>
          </a:ln>
          <a:effectLst/>
        </p:spPr>
        <p:txBody>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 typeface="Wingdings" panose="05000000000000000000" pitchFamily="2" charset="2"/>
              <a:buChar char="1"/>
            </a:pPr>
            <a:r>
              <a:rPr lang="vi-VN" altLang="en-US" sz="2100" b="1" dirty="0" err="1">
                <a:sym typeface="Wingdings" panose="05000000000000000000" pitchFamily="2" charset="2"/>
              </a:rPr>
              <a:t>Thế</a:t>
            </a:r>
            <a:r>
              <a:rPr lang="vi-VN" altLang="en-US" sz="2100" b="1" dirty="0">
                <a:sym typeface="Wingdings" panose="05000000000000000000" pitchFamily="2" charset="2"/>
              </a:rPr>
              <a:t> </a:t>
            </a:r>
            <a:r>
              <a:rPr lang="vi-VN" altLang="en-US" sz="2100" b="1" dirty="0" err="1">
                <a:sym typeface="Wingdings" panose="05000000000000000000" pitchFamily="2" charset="2"/>
              </a:rPr>
              <a:t>nào</a:t>
            </a:r>
            <a:r>
              <a:rPr lang="vi-VN" altLang="en-US" sz="2100" b="1" dirty="0">
                <a:sym typeface="Wingdings" panose="05000000000000000000" pitchFamily="2" charset="2"/>
              </a:rPr>
              <a:t> </a:t>
            </a:r>
            <a:r>
              <a:rPr lang="vi-VN" altLang="en-US" sz="2100" b="1" dirty="0" err="1">
                <a:sym typeface="Wingdings" panose="05000000000000000000" pitchFamily="2" charset="2"/>
              </a:rPr>
              <a:t>là</a:t>
            </a:r>
            <a:r>
              <a:rPr lang="vi-VN" altLang="en-US" sz="2100" b="1" dirty="0">
                <a:sym typeface="Wingdings" panose="05000000000000000000" pitchFamily="2" charset="2"/>
              </a:rPr>
              <a:t> </a:t>
            </a:r>
            <a:r>
              <a:rPr lang="vi-VN" altLang="en-US" sz="2100" b="1" dirty="0" err="1">
                <a:sym typeface="Wingdings" panose="05000000000000000000" pitchFamily="2" charset="2"/>
              </a:rPr>
              <a:t>sự</a:t>
            </a:r>
            <a:r>
              <a:rPr lang="vi-VN" altLang="en-US" sz="2100" b="1" dirty="0">
                <a:sym typeface="Wingdings" panose="05000000000000000000" pitchFamily="2" charset="2"/>
              </a:rPr>
              <a:t> ăn </a:t>
            </a:r>
            <a:r>
              <a:rPr lang="vi-VN" altLang="en-US" sz="2100" b="1" dirty="0" err="1">
                <a:sym typeface="Wingdings" panose="05000000000000000000" pitchFamily="2" charset="2"/>
              </a:rPr>
              <a:t>mòn</a:t>
            </a:r>
            <a:r>
              <a:rPr lang="vi-VN" altLang="en-US" sz="2100" b="1" dirty="0">
                <a:sym typeface="Wingdings" panose="05000000000000000000" pitchFamily="2" charset="2"/>
              </a:rPr>
              <a:t> kim </a:t>
            </a:r>
            <a:r>
              <a:rPr lang="vi-VN" altLang="en-US" sz="2100" b="1" dirty="0" err="1">
                <a:sym typeface="Wingdings" panose="05000000000000000000" pitchFamily="2" charset="2"/>
              </a:rPr>
              <a:t>loại</a:t>
            </a:r>
            <a:r>
              <a:rPr lang="vi-VN" altLang="en-US" sz="2100" b="1" dirty="0">
                <a:sym typeface="Wingdings" panose="05000000000000000000" pitchFamily="2" charset="2"/>
              </a:rPr>
              <a:t> ? </a:t>
            </a:r>
            <a:endParaRPr lang="en-US" altLang="en-US" sz="2100" b="1" dirty="0">
              <a:sym typeface="Wingdings" panose="05000000000000000000" pitchFamily="2" charset="2"/>
            </a:endParaRPr>
          </a:p>
          <a:p>
            <a:pPr algn="ctr">
              <a:lnSpc>
                <a:spcPct val="150000"/>
              </a:lnSpc>
              <a:spcBef>
                <a:spcPct val="0"/>
              </a:spcBef>
              <a:buFont typeface="Wingdings" panose="05000000000000000000" pitchFamily="2" charset="2"/>
              <a:buChar char="1"/>
            </a:pPr>
            <a:r>
              <a:rPr lang="vi-VN" altLang="en-US" sz="2100" b="1" dirty="0" err="1">
                <a:sym typeface="Wingdings" panose="05000000000000000000" pitchFamily="2" charset="2"/>
              </a:rPr>
              <a:t>Có</a:t>
            </a:r>
            <a:r>
              <a:rPr lang="vi-VN" altLang="en-US" sz="2100" b="1" dirty="0">
                <a:sym typeface="Wingdings" panose="05000000000000000000" pitchFamily="2" charset="2"/>
              </a:rPr>
              <a:t> </a:t>
            </a:r>
            <a:r>
              <a:rPr lang="vi-VN" altLang="en-US" sz="2100" b="1" dirty="0" err="1">
                <a:sym typeface="Wingdings" panose="05000000000000000000" pitchFamily="2" charset="2"/>
              </a:rPr>
              <a:t>những</a:t>
            </a:r>
            <a:r>
              <a:rPr lang="vi-VN" altLang="en-US" sz="2100" b="1" dirty="0">
                <a:sym typeface="Wingdings" panose="05000000000000000000" pitchFamily="2" charset="2"/>
              </a:rPr>
              <a:t> </a:t>
            </a:r>
            <a:r>
              <a:rPr lang="vi-VN" altLang="en-US" sz="2100" b="1" dirty="0" err="1">
                <a:sym typeface="Wingdings" panose="05000000000000000000" pitchFamily="2" charset="2"/>
              </a:rPr>
              <a:t>biện</a:t>
            </a:r>
            <a:r>
              <a:rPr lang="vi-VN" altLang="en-US" sz="2100" b="1" dirty="0">
                <a:sym typeface="Wingdings" panose="05000000000000000000" pitchFamily="2" charset="2"/>
              </a:rPr>
              <a:t> </a:t>
            </a:r>
            <a:r>
              <a:rPr lang="vi-VN" altLang="en-US" sz="2100" b="1" dirty="0" err="1">
                <a:sym typeface="Wingdings" panose="05000000000000000000" pitchFamily="2" charset="2"/>
              </a:rPr>
              <a:t>pháp</a:t>
            </a:r>
            <a:r>
              <a:rPr lang="vi-VN" altLang="en-US" sz="2100" b="1" dirty="0">
                <a:sym typeface="Wingdings" panose="05000000000000000000" pitchFamily="2" charset="2"/>
              </a:rPr>
              <a:t> </a:t>
            </a:r>
            <a:r>
              <a:rPr lang="vi-VN" altLang="en-US" sz="2100" b="1" dirty="0" err="1">
                <a:sym typeface="Wingdings" panose="05000000000000000000" pitchFamily="2" charset="2"/>
              </a:rPr>
              <a:t>nào</a:t>
            </a:r>
            <a:r>
              <a:rPr lang="vi-VN" altLang="en-US" sz="2100" b="1" dirty="0">
                <a:sym typeface="Wingdings" panose="05000000000000000000" pitchFamily="2" charset="2"/>
              </a:rPr>
              <a:t> </a:t>
            </a:r>
            <a:r>
              <a:rPr lang="vi-VN" altLang="en-US" sz="2100" b="1" dirty="0" err="1">
                <a:sym typeface="Wingdings" panose="05000000000000000000" pitchFamily="2" charset="2"/>
              </a:rPr>
              <a:t>để</a:t>
            </a:r>
            <a:r>
              <a:rPr lang="vi-VN" altLang="en-US" sz="2100" b="1" dirty="0">
                <a:sym typeface="Wingdings" panose="05000000000000000000" pitchFamily="2" charset="2"/>
              </a:rPr>
              <a:t> </a:t>
            </a:r>
            <a:r>
              <a:rPr lang="vi-VN" altLang="en-US" sz="2100" b="1" dirty="0" err="1">
                <a:sym typeface="Wingdings" panose="05000000000000000000" pitchFamily="2" charset="2"/>
              </a:rPr>
              <a:t>bảo</a:t>
            </a:r>
            <a:r>
              <a:rPr lang="vi-VN" altLang="en-US" sz="2100" b="1" dirty="0">
                <a:sym typeface="Wingdings" panose="05000000000000000000" pitchFamily="2" charset="2"/>
              </a:rPr>
              <a:t> </a:t>
            </a:r>
            <a:r>
              <a:rPr lang="vi-VN" altLang="en-US" sz="2100" b="1" dirty="0" err="1">
                <a:sym typeface="Wingdings" panose="05000000000000000000" pitchFamily="2" charset="2"/>
              </a:rPr>
              <a:t>vệ</a:t>
            </a:r>
            <a:r>
              <a:rPr lang="vi-VN" altLang="en-US" sz="2100" b="1" dirty="0">
                <a:sym typeface="Wingdings" panose="05000000000000000000" pitchFamily="2" charset="2"/>
              </a:rPr>
              <a:t> kim </a:t>
            </a:r>
            <a:r>
              <a:rPr lang="vi-VN" altLang="en-US" sz="2100" b="1" dirty="0" err="1">
                <a:sym typeface="Wingdings" panose="05000000000000000000" pitchFamily="2" charset="2"/>
              </a:rPr>
              <a:t>loại</a:t>
            </a:r>
            <a:r>
              <a:rPr lang="vi-VN" altLang="en-US" sz="2100" b="1" dirty="0">
                <a:sym typeface="Wingdings" panose="05000000000000000000" pitchFamily="2" charset="2"/>
              </a:rPr>
              <a:t> </a:t>
            </a:r>
            <a:r>
              <a:rPr lang="vi-VN" altLang="en-US" sz="2100" b="1" dirty="0" err="1">
                <a:sym typeface="Wingdings" panose="05000000000000000000" pitchFamily="2" charset="2"/>
              </a:rPr>
              <a:t>khỏi</a:t>
            </a:r>
            <a:r>
              <a:rPr lang="vi-VN" altLang="en-US" sz="2100" b="1" dirty="0">
                <a:sym typeface="Wingdings" panose="05000000000000000000" pitchFamily="2" charset="2"/>
              </a:rPr>
              <a:t> </a:t>
            </a:r>
            <a:r>
              <a:rPr lang="vi-VN" altLang="en-US" sz="2100" b="1" dirty="0" err="1">
                <a:sym typeface="Wingdings" panose="05000000000000000000" pitchFamily="2" charset="2"/>
              </a:rPr>
              <a:t>bị</a:t>
            </a:r>
            <a:r>
              <a:rPr lang="vi-VN" altLang="en-US" sz="2100" b="1" dirty="0">
                <a:sym typeface="Wingdings" panose="05000000000000000000" pitchFamily="2" charset="2"/>
              </a:rPr>
              <a:t> ăn </a:t>
            </a:r>
            <a:r>
              <a:rPr lang="vi-VN" altLang="en-US" sz="2100" b="1" dirty="0" err="1">
                <a:sym typeface="Wingdings" panose="05000000000000000000" pitchFamily="2" charset="2"/>
              </a:rPr>
              <a:t>mòn</a:t>
            </a:r>
            <a:r>
              <a:rPr lang="vi-VN" altLang="en-US" sz="2100" b="1" dirty="0">
                <a:sym typeface="Wingdings" panose="05000000000000000000" pitchFamily="2" charset="2"/>
              </a:rPr>
              <a:t> ?</a:t>
            </a:r>
          </a:p>
        </p:txBody>
      </p:sp>
      <p:sp>
        <p:nvSpPr>
          <p:cNvPr id="6152" name="WordArt 8">
            <a:extLst>
              <a:ext uri="{FF2B5EF4-FFF2-40B4-BE49-F238E27FC236}">
                <a16:creationId xmlns:a16="http://schemas.microsoft.com/office/drawing/2014/main" id="{101F9733-0219-4D35-86A8-78A9B1CDE132}"/>
              </a:ext>
            </a:extLst>
          </p:cNvPr>
          <p:cNvSpPr>
            <a:spLocks noChangeArrowheads="1" noChangeShapeType="1" noTextEdit="1"/>
          </p:cNvSpPr>
          <p:nvPr/>
        </p:nvSpPr>
        <p:spPr bwMode="auto">
          <a:xfrm>
            <a:off x="1979712" y="843558"/>
            <a:ext cx="5040560" cy="1221522"/>
          </a:xfrm>
          <a:prstGeom prst="rect">
            <a:avLst/>
          </a:prstGeom>
          <a:solidFill>
            <a:schemeClr val="accent3">
              <a:lumMod val="20000"/>
              <a:lumOff val="80000"/>
            </a:schemeClr>
          </a:solidFill>
        </p:spPr>
        <p:txBody>
          <a:bodyPr wrap="none" fromWordArt="1">
            <a:prstTxWarp prst="textDeflate">
              <a:avLst>
                <a:gd name="adj" fmla="val 18750"/>
              </a:avLst>
            </a:prstTxWarp>
            <a:scene3d>
              <a:camera prst="legacyObliqueTopRight"/>
              <a:lightRig rig="legacyFlat3" dir="b"/>
            </a:scene3d>
            <a:sp3d extrusionH="430200" prstMaterial="legacyMatte">
              <a:extrusionClr>
                <a:srgbClr val="FF00FF"/>
              </a:extrusionClr>
              <a:contourClr>
                <a:srgbClr val="FF00FF"/>
              </a:contourClr>
            </a:sp3d>
          </a:bodyPr>
          <a:lstStyle/>
          <a:p>
            <a:pPr algn="ctr"/>
            <a:r>
              <a:rPr lang="en-US" sz="2700" kern="10" dirty="0">
                <a:ln w="9525">
                  <a:round/>
                  <a:headEnd/>
                  <a:tailEnd/>
                </a:ln>
                <a:solidFill>
                  <a:srgbClr val="FF00FF"/>
                </a:solidFill>
                <a:latin typeface="Times New Roman" panose="02020603050405020304" pitchFamily="18" charset="0"/>
                <a:cs typeface="Times New Roman" panose="02020603050405020304" pitchFamily="18" charset="0"/>
              </a:rPr>
              <a:t>KIM LOẠI</a:t>
            </a:r>
          </a:p>
        </p:txBody>
      </p:sp>
      <p:sp>
        <p:nvSpPr>
          <p:cNvPr id="6153" name="Text Box 9">
            <a:extLst>
              <a:ext uri="{FF2B5EF4-FFF2-40B4-BE49-F238E27FC236}">
                <a16:creationId xmlns:a16="http://schemas.microsoft.com/office/drawing/2014/main" id="{6273F285-29C3-4B6E-9367-7CEE0F79C69A}"/>
              </a:ext>
            </a:extLst>
          </p:cNvPr>
          <p:cNvSpPr txBox="1">
            <a:spLocks noChangeArrowheads="1"/>
          </p:cNvSpPr>
          <p:nvPr/>
        </p:nvSpPr>
        <p:spPr bwMode="auto">
          <a:xfrm>
            <a:off x="3256384" y="0"/>
            <a:ext cx="2971800" cy="707886"/>
          </a:xfrm>
          <a:prstGeom prst="rect">
            <a:avLst/>
          </a:prstGeom>
          <a:solidFill>
            <a:schemeClr val="accent3">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i="1" dirty="0" err="1">
                <a:solidFill>
                  <a:srgbClr val="0000FF"/>
                </a:solidFill>
                <a:latin typeface="VNI-Thufap3" panose="02020000000000000000" pitchFamily="18" charset="0"/>
              </a:rPr>
              <a:t>Chương</a:t>
            </a:r>
            <a:r>
              <a:rPr lang="en-US" altLang="en-US" sz="4000" b="1" i="1" dirty="0">
                <a:solidFill>
                  <a:srgbClr val="0000FF"/>
                </a:solidFill>
                <a:latin typeface="VNI-Thufap3" panose="02020000000000000000" pitchFamily="18" charset="0"/>
              </a:rPr>
              <a:t> 2</a:t>
            </a:r>
            <a:r>
              <a:rPr lang="en-US" altLang="en-US" sz="4000" b="1" i="1" dirty="0">
                <a:solidFill>
                  <a:srgbClr val="0000FF"/>
                </a:solidFill>
                <a:latin typeface="Times New Roman" panose="02020603050405020304" pitchFamily="18" charset="0"/>
              </a:rPr>
              <a:t> :</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arn(inHorizontal)">
                                      <p:cBhvr>
                                        <p:cTn id="7" dur="500"/>
                                        <p:tgtEl>
                                          <p:spTgt spid="615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153"/>
                                        </p:tgtEl>
                                        <p:attrNameLst>
                                          <p:attrName>style.visibility</p:attrName>
                                        </p:attrNameLst>
                                      </p:cBhvr>
                                      <p:to>
                                        <p:strVal val="visible"/>
                                      </p:to>
                                    </p:set>
                                    <p:animEffect transition="in" filter="barn(inHorizontal)">
                                      <p:cBhvr>
                                        <p:cTn id="10" dur="500"/>
                                        <p:tgtEl>
                                          <p:spTgt spid="61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fade">
                                      <p:cBhvr>
                                        <p:cTn id="15" dur="1000"/>
                                        <p:tgtEl>
                                          <p:spTgt spid="6149"/>
                                        </p:tgtEl>
                                      </p:cBhvr>
                                    </p:animEffect>
                                    <p:anim calcmode="lin" valueType="num">
                                      <p:cBhvr>
                                        <p:cTn id="16" dur="1000" fill="hold"/>
                                        <p:tgtEl>
                                          <p:spTgt spid="6149"/>
                                        </p:tgtEl>
                                        <p:attrNameLst>
                                          <p:attrName>ppt_x</p:attrName>
                                        </p:attrNameLst>
                                      </p:cBhvr>
                                      <p:tavLst>
                                        <p:tav tm="0">
                                          <p:val>
                                            <p:strVal val="#ppt_x"/>
                                          </p:val>
                                        </p:tav>
                                        <p:tav tm="100000">
                                          <p:val>
                                            <p:strVal val="#ppt_x"/>
                                          </p:val>
                                        </p:tav>
                                      </p:tavLst>
                                    </p:anim>
                                    <p:anim calcmode="lin" valueType="num">
                                      <p:cBhvr>
                                        <p:cTn id="17" dur="1000" fill="hold"/>
                                        <p:tgtEl>
                                          <p:spTgt spid="614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6150"/>
                                        </p:tgtEl>
                                        <p:attrNameLst>
                                          <p:attrName>style.visibility</p:attrName>
                                        </p:attrNameLst>
                                      </p:cBhvr>
                                      <p:to>
                                        <p:strVal val="visible"/>
                                      </p:to>
                                    </p:set>
                                    <p:animEffect transition="in" filter="fade">
                                      <p:cBhvr>
                                        <p:cTn id="20" dur="1000"/>
                                        <p:tgtEl>
                                          <p:spTgt spid="6150"/>
                                        </p:tgtEl>
                                      </p:cBhvr>
                                    </p:animEffect>
                                    <p:anim calcmode="lin" valueType="num">
                                      <p:cBhvr>
                                        <p:cTn id="21" dur="1000" fill="hold"/>
                                        <p:tgtEl>
                                          <p:spTgt spid="6150"/>
                                        </p:tgtEl>
                                        <p:attrNameLst>
                                          <p:attrName>ppt_x</p:attrName>
                                        </p:attrNameLst>
                                      </p:cBhvr>
                                      <p:tavLst>
                                        <p:tav tm="0">
                                          <p:val>
                                            <p:strVal val="#ppt_x"/>
                                          </p:val>
                                        </p:tav>
                                        <p:tav tm="100000">
                                          <p:val>
                                            <p:strVal val="#ppt_x"/>
                                          </p:val>
                                        </p:tav>
                                      </p:tavLst>
                                    </p:anim>
                                    <p:anim calcmode="lin" valueType="num">
                                      <p:cBhvr>
                                        <p:cTn id="22" dur="1000" fill="hold"/>
                                        <p:tgtEl>
                                          <p:spTgt spid="6150"/>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6151"/>
                                        </p:tgtEl>
                                        <p:attrNameLst>
                                          <p:attrName>style.visibility</p:attrName>
                                        </p:attrNameLst>
                                      </p:cBhvr>
                                      <p:to>
                                        <p:strVal val="visible"/>
                                      </p:to>
                                    </p:set>
                                    <p:animEffect transition="in" filter="fade">
                                      <p:cBhvr>
                                        <p:cTn id="25" dur="1000"/>
                                        <p:tgtEl>
                                          <p:spTgt spid="6151"/>
                                        </p:tgtEl>
                                      </p:cBhvr>
                                    </p:animEffect>
                                    <p:anim calcmode="lin" valueType="num">
                                      <p:cBhvr>
                                        <p:cTn id="26" dur="1000" fill="hold"/>
                                        <p:tgtEl>
                                          <p:spTgt spid="6151"/>
                                        </p:tgtEl>
                                        <p:attrNameLst>
                                          <p:attrName>ppt_x</p:attrName>
                                        </p:attrNameLst>
                                      </p:cBhvr>
                                      <p:tavLst>
                                        <p:tav tm="0">
                                          <p:val>
                                            <p:strVal val="#ppt_x"/>
                                          </p:val>
                                        </p:tav>
                                        <p:tav tm="100000">
                                          <p:val>
                                            <p:strVal val="#ppt_x"/>
                                          </p:val>
                                        </p:tav>
                                      </p:tavLst>
                                    </p:anim>
                                    <p:anim calcmode="lin" valueType="num">
                                      <p:cBhvr>
                                        <p:cTn id="27" dur="1000" fill="hold"/>
                                        <p:tgtEl>
                                          <p:spTgt spid="6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nimBg="1"/>
      <p:bldP spid="6151" grpId="0" animBg="1"/>
      <p:bldP spid="61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06935E4A-7C21-4529-8558-5B490208F2A8}"/>
              </a:ext>
            </a:extLst>
          </p:cNvPr>
          <p:cNvSpPr>
            <a:spLocks noGrp="1" noChangeArrowheads="1"/>
          </p:cNvSpPr>
          <p:nvPr>
            <p:ph type="ctrTitle"/>
          </p:nvPr>
        </p:nvSpPr>
        <p:spPr>
          <a:xfrm>
            <a:off x="1331119" y="195486"/>
            <a:ext cx="6481763" cy="648072"/>
          </a:xfrm>
        </p:spPr>
        <p:txBody>
          <a:bodyPr/>
          <a:lstStyle/>
          <a:p>
            <a:r>
              <a:rPr lang="en-US" altLang="en-US" sz="3600" b="1" dirty="0" err="1"/>
              <a:t>Độ</a:t>
            </a:r>
            <a:r>
              <a:rPr lang="en-US" altLang="en-US" sz="3600" b="1" dirty="0"/>
              <a:t> </a:t>
            </a:r>
            <a:r>
              <a:rPr lang="en-US" altLang="en-US" sz="3600" b="1" dirty="0" err="1"/>
              <a:t>cứng</a:t>
            </a:r>
            <a:endParaRPr lang="en-US" altLang="en-US" sz="3600" b="1" dirty="0"/>
          </a:p>
        </p:txBody>
      </p:sp>
      <p:sp>
        <p:nvSpPr>
          <p:cNvPr id="120836" name="Rectangle 4">
            <a:extLst>
              <a:ext uri="{FF2B5EF4-FFF2-40B4-BE49-F238E27FC236}">
                <a16:creationId xmlns:a16="http://schemas.microsoft.com/office/drawing/2014/main" id="{BF8AEBAB-E28E-4E8B-8CFC-A32C68601D63}"/>
              </a:ext>
            </a:extLst>
          </p:cNvPr>
          <p:cNvSpPr>
            <a:spLocks noChangeArrowheads="1"/>
          </p:cNvSpPr>
          <p:nvPr/>
        </p:nvSpPr>
        <p:spPr bwMode="auto">
          <a:xfrm>
            <a:off x="107503" y="1203598"/>
            <a:ext cx="4968553" cy="576064"/>
          </a:xfrm>
          <a:prstGeom prst="rect">
            <a:avLst/>
          </a:prstGeom>
          <a:noFill/>
          <a:ln>
            <a:noFill/>
          </a:ln>
          <a:effectLst/>
        </p:spPr>
        <p:txBody>
          <a:bodyPr lIns="69056" tIns="34529" rIns="69056" bIns="34529" anchor="b"/>
          <a:lstStyle/>
          <a:p>
            <a:pPr algn="ctr">
              <a:buClr>
                <a:srgbClr val="FFFF00"/>
              </a:buClr>
              <a:buFont typeface="Wingdings" pitchFamily="2" charset="2"/>
              <a:buChar char="q"/>
              <a:defRPr/>
            </a:pPr>
            <a:r>
              <a:rPr lang="en-US" sz="2400" b="1" dirty="0">
                <a:effectLst>
                  <a:outerShdw blurRad="38100" dist="38100" dir="2700000" algn="tl">
                    <a:srgbClr val="FFFFFF"/>
                  </a:outerShdw>
                </a:effectLst>
              </a:rPr>
              <a:t> </a:t>
            </a:r>
            <a:r>
              <a:rPr lang="en-US" sz="2400" b="1" dirty="0" err="1">
                <a:effectLst>
                  <a:outerShdw blurRad="38100" dist="38100" dir="2700000" algn="tl">
                    <a:srgbClr val="FFFFFF"/>
                  </a:outerShdw>
                </a:effectLst>
              </a:rPr>
              <a:t>Có</a:t>
            </a:r>
            <a:r>
              <a:rPr lang="en-US" sz="2400" b="1" dirty="0">
                <a:effectLst>
                  <a:outerShdw blurRad="38100" dist="38100" dir="2700000" algn="tl">
                    <a:srgbClr val="FFFFFF"/>
                  </a:outerShdw>
                </a:effectLst>
              </a:rPr>
              <a:t> KL </a:t>
            </a:r>
            <a:r>
              <a:rPr lang="en-US" sz="2400" b="1" dirty="0" err="1">
                <a:effectLst>
                  <a:outerShdw blurRad="38100" dist="38100" dir="2700000" algn="tl">
                    <a:srgbClr val="FFFFFF"/>
                  </a:outerShdw>
                </a:effectLst>
              </a:rPr>
              <a:t>rất</a:t>
            </a:r>
            <a:r>
              <a:rPr lang="en-US" sz="2400" b="1" dirty="0">
                <a:effectLst>
                  <a:outerShdw blurRad="38100" dist="38100" dir="2700000" algn="tl">
                    <a:srgbClr val="FFFFFF"/>
                  </a:outerShdw>
                </a:effectLst>
              </a:rPr>
              <a:t> </a:t>
            </a:r>
            <a:r>
              <a:rPr lang="en-US" sz="2400" b="1" dirty="0" err="1">
                <a:effectLst>
                  <a:outerShdw blurRad="38100" dist="38100" dir="2700000" algn="tl">
                    <a:srgbClr val="FFFFFF"/>
                  </a:outerShdw>
                </a:effectLst>
              </a:rPr>
              <a:t>cứng</a:t>
            </a:r>
            <a:r>
              <a:rPr lang="en-US" sz="2400" b="1" dirty="0">
                <a:effectLst>
                  <a:outerShdw blurRad="38100" dist="38100" dir="2700000" algn="tl">
                    <a:srgbClr val="FFFFFF"/>
                  </a:outerShdw>
                </a:effectLst>
              </a:rPr>
              <a:t>: W, Cr…</a:t>
            </a:r>
          </a:p>
        </p:txBody>
      </p:sp>
      <p:pic>
        <p:nvPicPr>
          <p:cNvPr id="120839" name="Picture 7">
            <a:extLst>
              <a:ext uri="{FF2B5EF4-FFF2-40B4-BE49-F238E27FC236}">
                <a16:creationId xmlns:a16="http://schemas.microsoft.com/office/drawing/2014/main" id="{3BA602C2-50DC-4192-A56D-880EAD5C6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3678"/>
            <a:ext cx="5413032" cy="305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0FF3A58-3AD8-4375-B69F-803D05228EC4}"/>
              </a:ext>
            </a:extLst>
          </p:cNvPr>
          <p:cNvSpPr>
            <a:spLocks noChangeArrowheads="1"/>
          </p:cNvSpPr>
          <p:nvPr/>
        </p:nvSpPr>
        <p:spPr bwMode="auto">
          <a:xfrm>
            <a:off x="5382335" y="1247452"/>
            <a:ext cx="3724632" cy="532210"/>
          </a:xfrm>
          <a:prstGeom prst="rect">
            <a:avLst/>
          </a:prstGeom>
          <a:noFill/>
          <a:ln>
            <a:noFill/>
          </a:ln>
          <a:effectLst/>
        </p:spPr>
        <p:txBody>
          <a:bodyPr lIns="69056" tIns="34529" rIns="69056" bIns="34529" anchor="b"/>
          <a:lstStyle/>
          <a:p>
            <a:pPr algn="ctr">
              <a:buClr>
                <a:srgbClr val="FFFF00"/>
              </a:buClr>
              <a:buFont typeface="Wingdings" pitchFamily="2" charset="2"/>
              <a:buChar char="q"/>
              <a:defRPr/>
            </a:pPr>
            <a:r>
              <a:rPr lang="en-US" sz="2400" b="1" dirty="0" err="1">
                <a:effectLst>
                  <a:outerShdw blurRad="38100" dist="38100" dir="2700000" algn="tl">
                    <a:srgbClr val="FFFFFF"/>
                  </a:outerShdw>
                </a:effectLst>
              </a:rPr>
              <a:t>Có</a:t>
            </a:r>
            <a:r>
              <a:rPr lang="en-US" sz="2400" b="1" dirty="0">
                <a:effectLst>
                  <a:outerShdw blurRad="38100" dist="38100" dir="2700000" algn="tl">
                    <a:srgbClr val="FFFFFF"/>
                  </a:outerShdw>
                </a:effectLst>
              </a:rPr>
              <a:t> KL </a:t>
            </a:r>
            <a:r>
              <a:rPr lang="en-US" sz="2400" b="1" dirty="0" err="1">
                <a:effectLst>
                  <a:outerShdw blurRad="38100" dist="38100" dir="2700000" algn="tl">
                    <a:srgbClr val="FFFFFF"/>
                  </a:outerShdw>
                </a:effectLst>
              </a:rPr>
              <a:t>rất</a:t>
            </a:r>
            <a:r>
              <a:rPr lang="en-US" sz="2400" b="1" dirty="0">
                <a:effectLst>
                  <a:outerShdw blurRad="38100" dist="38100" dir="2700000" algn="tl">
                    <a:srgbClr val="FFFFFF"/>
                  </a:outerShdw>
                </a:effectLst>
              </a:rPr>
              <a:t> </a:t>
            </a:r>
            <a:r>
              <a:rPr lang="en-US" sz="2400" b="1" dirty="0" err="1">
                <a:effectLst>
                  <a:outerShdw blurRad="38100" dist="38100" dir="2700000" algn="tl">
                    <a:srgbClr val="FFFFFF"/>
                  </a:outerShdw>
                </a:effectLst>
              </a:rPr>
              <a:t>mềm</a:t>
            </a:r>
            <a:r>
              <a:rPr lang="en-US" sz="2400" b="1" dirty="0">
                <a:effectLst>
                  <a:outerShdw blurRad="38100" dist="38100" dir="2700000" algn="tl">
                    <a:srgbClr val="FFFFFF"/>
                  </a:outerShdw>
                </a:effectLst>
              </a:rPr>
              <a:t>: Na,</a:t>
            </a:r>
            <a:r>
              <a:rPr lang="vi-VN" sz="2400" b="1" dirty="0">
                <a:effectLst>
                  <a:outerShdw blurRad="38100" dist="38100" dir="2700000" algn="tl">
                    <a:srgbClr val="FFFFFF"/>
                  </a:outerShdw>
                </a:effectLst>
              </a:rPr>
              <a:t> </a:t>
            </a:r>
            <a:r>
              <a:rPr lang="en-US" sz="2400" b="1" dirty="0">
                <a:effectLst>
                  <a:outerShdw blurRad="38100" dist="38100" dir="2700000" algn="tl">
                    <a:srgbClr val="FFFFFF"/>
                  </a:outerShdw>
                </a:effectLst>
              </a:rPr>
              <a:t>K,</a:t>
            </a:r>
            <a:r>
              <a:rPr lang="vi-VN" sz="2400" b="1" dirty="0">
                <a:effectLst>
                  <a:outerShdw blurRad="38100" dist="38100" dir="2700000" algn="tl">
                    <a:srgbClr val="FFFFFF"/>
                  </a:outerShdw>
                </a:effectLst>
              </a:rPr>
              <a:t> </a:t>
            </a:r>
            <a:r>
              <a:rPr lang="en-US" sz="2400" b="1" dirty="0">
                <a:effectLst>
                  <a:outerShdw blurRad="38100" dist="38100" dir="2700000" algn="tl">
                    <a:srgbClr val="FFFFFF"/>
                  </a:outerShdw>
                </a:effectLst>
              </a:rPr>
              <a:t>Li…</a:t>
            </a:r>
          </a:p>
        </p:txBody>
      </p:sp>
      <p:grpSp>
        <p:nvGrpSpPr>
          <p:cNvPr id="6" name="Group 5">
            <a:extLst>
              <a:ext uri="{FF2B5EF4-FFF2-40B4-BE49-F238E27FC236}">
                <a16:creationId xmlns:a16="http://schemas.microsoft.com/office/drawing/2014/main" id="{CA83E33C-6002-4C15-B824-9020DED0DF8E}"/>
              </a:ext>
            </a:extLst>
          </p:cNvPr>
          <p:cNvGrpSpPr/>
          <p:nvPr/>
        </p:nvGrpSpPr>
        <p:grpSpPr>
          <a:xfrm>
            <a:off x="5419368" y="1923383"/>
            <a:ext cx="3724632" cy="3059540"/>
            <a:chOff x="2465785" y="1644254"/>
            <a:chExt cx="4212431" cy="3303984"/>
          </a:xfrm>
        </p:grpSpPr>
        <p:pic>
          <p:nvPicPr>
            <p:cNvPr id="7" name="cat_K.mpg">
              <a:hlinkClick r:id="" action="ppaction://media"/>
              <a:extLst>
                <a:ext uri="{FF2B5EF4-FFF2-40B4-BE49-F238E27FC236}">
                  <a16:creationId xmlns:a16="http://schemas.microsoft.com/office/drawing/2014/main" id="{793CA88E-9ECC-4E72-8D08-901E71963780}"/>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465785" y="1644254"/>
              <a:ext cx="4212431" cy="33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C1A761AE-0D61-48BF-BEE6-6008CBCEE75B}"/>
                </a:ext>
              </a:extLst>
            </p:cNvPr>
            <p:cNvSpPr>
              <a:spLocks noChangeArrowheads="1"/>
            </p:cNvSpPr>
            <p:nvPr/>
          </p:nvSpPr>
          <p:spPr bwMode="auto">
            <a:xfrm flipH="1">
              <a:off x="2483767" y="4536058"/>
              <a:ext cx="504056" cy="411956"/>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700" b="1" dirty="0">
                  <a:solidFill>
                    <a:schemeClr val="bg1"/>
                  </a:solidFill>
                </a:rPr>
                <a:t>K</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BD58BED-3F3F-46F6-AF05-6FDF1FE0C8A2}"/>
              </a:ext>
            </a:extLst>
          </p:cNvPr>
          <p:cNvSpPr>
            <a:spLocks noGrp="1" noChangeArrowheads="1"/>
          </p:cNvSpPr>
          <p:nvPr>
            <p:ph type="title"/>
          </p:nvPr>
        </p:nvSpPr>
        <p:spPr>
          <a:xfrm>
            <a:off x="4932040" y="545232"/>
            <a:ext cx="3078956" cy="514350"/>
          </a:xfrm>
        </p:spPr>
        <p:txBody>
          <a:bodyPr/>
          <a:lstStyle/>
          <a:p>
            <a:r>
              <a:rPr lang="en-US" altLang="en-US" sz="2800" b="1" i="1" u="sng" dirty="0" err="1"/>
              <a:t>Nhiệt</a:t>
            </a:r>
            <a:r>
              <a:rPr lang="en-US" altLang="en-US" sz="2800" b="1" i="1" u="sng" dirty="0"/>
              <a:t> </a:t>
            </a:r>
            <a:r>
              <a:rPr lang="en-US" altLang="en-US" sz="2800" b="1" i="1" u="sng" dirty="0" err="1"/>
              <a:t>độ</a:t>
            </a:r>
            <a:r>
              <a:rPr lang="en-US" altLang="en-US" sz="2800" b="1" i="1" u="sng" dirty="0"/>
              <a:t> </a:t>
            </a:r>
            <a:r>
              <a:rPr lang="en-US" altLang="en-US" sz="2800" b="1" i="1" u="sng" dirty="0" err="1"/>
              <a:t>nóng</a:t>
            </a:r>
            <a:r>
              <a:rPr lang="en-US" altLang="en-US" sz="2800" b="1" i="1" u="sng" dirty="0"/>
              <a:t> </a:t>
            </a:r>
            <a:r>
              <a:rPr lang="en-US" altLang="en-US" sz="2800" b="1" i="1" u="sng" dirty="0" err="1"/>
              <a:t>chảy</a:t>
            </a:r>
            <a:endParaRPr lang="en-US" altLang="en-US" sz="2800" b="1" i="1" u="sng" dirty="0"/>
          </a:p>
        </p:txBody>
      </p:sp>
      <p:graphicFrame>
        <p:nvGraphicFramePr>
          <p:cNvPr id="122883" name="Group 3">
            <a:extLst>
              <a:ext uri="{FF2B5EF4-FFF2-40B4-BE49-F238E27FC236}">
                <a16:creationId xmlns:a16="http://schemas.microsoft.com/office/drawing/2014/main" id="{E1779883-DDBF-4CDC-8E0F-321A7AD1FA6E}"/>
              </a:ext>
            </a:extLst>
          </p:cNvPr>
          <p:cNvGraphicFramePr>
            <a:graphicFrameLocks noGrp="1"/>
          </p:cNvGraphicFramePr>
          <p:nvPr>
            <p:extLst>
              <p:ext uri="{D42A27DB-BD31-4B8C-83A1-F6EECF244321}">
                <p14:modId xmlns:p14="http://schemas.microsoft.com/office/powerpoint/2010/main" val="413698830"/>
              </p:ext>
            </p:extLst>
          </p:nvPr>
        </p:nvGraphicFramePr>
        <p:xfrm>
          <a:off x="3995936" y="1419622"/>
          <a:ext cx="4968552" cy="2338889"/>
        </p:xfrm>
        <a:graphic>
          <a:graphicData uri="http://schemas.openxmlformats.org/drawingml/2006/table">
            <a:tbl>
              <a:tblPr/>
              <a:tblGrid>
                <a:gridCol w="1728192">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95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rgbClr val="0000FF"/>
                          </a:solidFill>
                          <a:effectLst/>
                          <a:latin typeface="Arial" charset="0"/>
                        </a:rPr>
                        <a:t>Kim </a:t>
                      </a:r>
                      <a:r>
                        <a:rPr kumimoji="0" lang="en-US" sz="2100" b="1" i="0" u="none" strike="noStrike" cap="none" normalizeH="0" baseline="0" dirty="0" err="1">
                          <a:ln>
                            <a:noFill/>
                          </a:ln>
                          <a:solidFill>
                            <a:srgbClr val="0000FF"/>
                          </a:solidFill>
                          <a:effectLst/>
                          <a:latin typeface="Arial" charset="0"/>
                        </a:rPr>
                        <a:t>loại</a:t>
                      </a:r>
                      <a:endParaRPr kumimoji="0" lang="en-US" sz="2100" b="1" i="0" u="none" strike="noStrike" cap="none" normalizeH="0" baseline="0" dirty="0">
                        <a:ln>
                          <a:noFill/>
                        </a:ln>
                        <a:solidFill>
                          <a:srgbClr val="0000FF"/>
                        </a:solidFill>
                        <a:effectLst/>
                        <a:latin typeface="Arial" charset="0"/>
                      </a:endParaRP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rgbClr val="0000FF"/>
                          </a:solidFill>
                          <a:effectLst/>
                          <a:latin typeface="Arial" charset="0"/>
                        </a:rPr>
                        <a:t>Nhiệt</a:t>
                      </a:r>
                      <a:r>
                        <a:rPr kumimoji="0" lang="en-US" sz="2100" b="1" i="0" u="none" strike="noStrike" cap="none" normalizeH="0" baseline="0" dirty="0">
                          <a:ln>
                            <a:noFill/>
                          </a:ln>
                          <a:solidFill>
                            <a:srgbClr val="0000FF"/>
                          </a:solidFill>
                          <a:effectLst/>
                          <a:latin typeface="Arial" charset="0"/>
                        </a:rPr>
                        <a:t> </a:t>
                      </a:r>
                      <a:r>
                        <a:rPr kumimoji="0" lang="en-US" sz="2100" b="1" i="0" u="none" strike="noStrike" cap="none" normalizeH="0" baseline="0" dirty="0" err="1">
                          <a:ln>
                            <a:noFill/>
                          </a:ln>
                          <a:solidFill>
                            <a:srgbClr val="0000FF"/>
                          </a:solidFill>
                          <a:effectLst/>
                          <a:latin typeface="Arial" charset="0"/>
                        </a:rPr>
                        <a:t>độ</a:t>
                      </a:r>
                      <a:r>
                        <a:rPr kumimoji="0" lang="en-US" sz="2100" b="1" i="0" u="none" strike="noStrike" cap="none" normalizeH="0" baseline="0" dirty="0">
                          <a:ln>
                            <a:noFill/>
                          </a:ln>
                          <a:solidFill>
                            <a:srgbClr val="0000FF"/>
                          </a:solidFill>
                          <a:effectLst/>
                          <a:latin typeface="Arial" charset="0"/>
                        </a:rPr>
                        <a:t> </a:t>
                      </a:r>
                      <a:r>
                        <a:rPr kumimoji="0" lang="en-US" sz="2100" b="1" i="0" u="none" strike="noStrike" cap="none" normalizeH="0" baseline="0" dirty="0" err="1">
                          <a:ln>
                            <a:noFill/>
                          </a:ln>
                          <a:solidFill>
                            <a:srgbClr val="0000FF"/>
                          </a:solidFill>
                          <a:effectLst/>
                          <a:latin typeface="Arial" charset="0"/>
                        </a:rPr>
                        <a:t>nóng</a:t>
                      </a:r>
                      <a:r>
                        <a:rPr kumimoji="0" lang="en-US" sz="2100" b="1" i="0" u="none" strike="noStrike" cap="none" normalizeH="0" baseline="0" dirty="0">
                          <a:ln>
                            <a:noFill/>
                          </a:ln>
                          <a:solidFill>
                            <a:srgbClr val="0000FF"/>
                          </a:solidFill>
                          <a:effectLst/>
                          <a:latin typeface="Arial" charset="0"/>
                        </a:rPr>
                        <a:t> </a:t>
                      </a:r>
                      <a:r>
                        <a:rPr kumimoji="0" lang="en-US" sz="2100" b="1" i="0" u="none" strike="noStrike" cap="none" normalizeH="0" baseline="0" dirty="0" err="1">
                          <a:ln>
                            <a:noFill/>
                          </a:ln>
                          <a:solidFill>
                            <a:srgbClr val="0000FF"/>
                          </a:solidFill>
                          <a:effectLst/>
                          <a:latin typeface="Arial" charset="0"/>
                        </a:rPr>
                        <a:t>chảy</a:t>
                      </a:r>
                      <a:endParaRPr kumimoji="0" lang="en-US" sz="2100" b="1" i="0" u="none" strike="noStrike" cap="none" normalizeH="0" baseline="0" dirty="0">
                        <a:ln>
                          <a:noFill/>
                        </a:ln>
                        <a:solidFill>
                          <a:srgbClr val="0000FF"/>
                        </a:solidFill>
                        <a:effectLst/>
                        <a:latin typeface="Arial" charset="0"/>
                      </a:endParaRP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600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rgbClr val="C00000"/>
                          </a:solidFill>
                          <a:effectLst/>
                          <a:latin typeface="Arial" charset="0"/>
                        </a:rPr>
                        <a:t>Thuỷ</a:t>
                      </a:r>
                      <a:r>
                        <a:rPr kumimoji="0" lang="en-US" sz="2100" b="1" i="0" u="none" strike="noStrike" cap="none" normalizeH="0" baseline="0" dirty="0">
                          <a:ln>
                            <a:noFill/>
                          </a:ln>
                          <a:solidFill>
                            <a:srgbClr val="C00000"/>
                          </a:solidFill>
                          <a:effectLst/>
                          <a:latin typeface="Arial" charset="0"/>
                        </a:rPr>
                        <a:t> </a:t>
                      </a:r>
                      <a:r>
                        <a:rPr kumimoji="0" lang="en-US" sz="2100" b="1" i="0" u="none" strike="noStrike" cap="none" normalizeH="0" baseline="0" dirty="0" err="1">
                          <a:ln>
                            <a:noFill/>
                          </a:ln>
                          <a:solidFill>
                            <a:srgbClr val="C00000"/>
                          </a:solidFill>
                          <a:effectLst/>
                          <a:latin typeface="Arial" charset="0"/>
                        </a:rPr>
                        <a:t>ngân</a:t>
                      </a:r>
                      <a:endParaRPr kumimoji="0" lang="en-US" sz="2100" b="1" i="0" u="none" strike="noStrike" cap="none" normalizeH="0" baseline="0" dirty="0">
                        <a:ln>
                          <a:noFill/>
                        </a:ln>
                        <a:solidFill>
                          <a:srgbClr val="C00000"/>
                        </a:solidFill>
                        <a:effectLst/>
                        <a:latin typeface="Arial" charset="0"/>
                      </a:endParaRP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rgbClr val="C00000"/>
                          </a:solidFill>
                          <a:effectLst/>
                          <a:latin typeface="Arial" charset="0"/>
                        </a:rPr>
                        <a:t>-39 </a:t>
                      </a:r>
                      <a:r>
                        <a:rPr kumimoji="0" lang="en-US" sz="2100" b="1" i="0" u="none" strike="noStrike" cap="none" normalizeH="0" baseline="30000" dirty="0">
                          <a:ln>
                            <a:noFill/>
                          </a:ln>
                          <a:solidFill>
                            <a:srgbClr val="C00000"/>
                          </a:solidFill>
                          <a:effectLst/>
                          <a:latin typeface="Arial" charset="0"/>
                        </a:rPr>
                        <a:t>0</a:t>
                      </a:r>
                      <a:r>
                        <a:rPr kumimoji="0" lang="en-US" sz="2100" b="1" i="0" u="none" strike="noStrike" cap="none" normalizeH="0" baseline="0" dirty="0">
                          <a:ln>
                            <a:noFill/>
                          </a:ln>
                          <a:solidFill>
                            <a:srgbClr val="C00000"/>
                          </a:solidFill>
                          <a:effectLst/>
                          <a:latin typeface="Arial" charset="0"/>
                        </a:rPr>
                        <a:t>C</a:t>
                      </a: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8865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Kẽm</a:t>
                      </a: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Arial" charset="0"/>
                        </a:rPr>
                        <a:t>419 </a:t>
                      </a:r>
                      <a:r>
                        <a:rPr kumimoji="0" lang="en-US" sz="2100" b="1" i="0" u="none" strike="noStrike" cap="none" normalizeH="0" baseline="30000" dirty="0">
                          <a:ln>
                            <a:noFill/>
                          </a:ln>
                          <a:solidFill>
                            <a:schemeClr val="tx1"/>
                          </a:solidFill>
                          <a:effectLst/>
                          <a:latin typeface="Arial" charset="0"/>
                        </a:rPr>
                        <a:t>0</a:t>
                      </a:r>
                      <a:r>
                        <a:rPr kumimoji="0" lang="en-US" sz="2100" b="1" i="0" u="none" strike="noStrike" cap="none" normalizeH="0" baseline="0" dirty="0">
                          <a:ln>
                            <a:noFill/>
                          </a:ln>
                          <a:solidFill>
                            <a:schemeClr val="tx1"/>
                          </a:solidFill>
                          <a:effectLst/>
                          <a:latin typeface="Arial" charset="0"/>
                        </a:rPr>
                        <a:t>C</a:t>
                      </a: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8865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rgbClr val="FF0000"/>
                          </a:solidFill>
                          <a:effectLst/>
                          <a:latin typeface="Arial" charset="0"/>
                        </a:rPr>
                        <a:t>Vonfam</a:t>
                      </a: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rgbClr val="FF0000"/>
                          </a:solidFill>
                          <a:effectLst/>
                          <a:latin typeface="Arial" charset="0"/>
                        </a:rPr>
                        <a:t>3410</a:t>
                      </a:r>
                      <a:r>
                        <a:rPr kumimoji="0" lang="en-US" sz="2100" b="1" i="0" u="none" strike="noStrike" cap="none" normalizeH="0" baseline="30000">
                          <a:ln>
                            <a:noFill/>
                          </a:ln>
                          <a:solidFill>
                            <a:srgbClr val="FF0000"/>
                          </a:solidFill>
                          <a:effectLst/>
                          <a:latin typeface="Arial" charset="0"/>
                        </a:rPr>
                        <a:t>0</a:t>
                      </a:r>
                      <a:r>
                        <a:rPr kumimoji="0" lang="en-US" sz="2100" b="1" i="0" u="none" strike="noStrike" cap="none" normalizeH="0" baseline="0">
                          <a:ln>
                            <a:noFill/>
                          </a:ln>
                          <a:solidFill>
                            <a:srgbClr val="FF0000"/>
                          </a:solidFill>
                          <a:effectLst/>
                          <a:latin typeface="Arial" charset="0"/>
                        </a:rPr>
                        <a:t>C</a:t>
                      </a: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8865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Nhôm</a:t>
                      </a: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660</a:t>
                      </a:r>
                      <a:r>
                        <a:rPr kumimoji="0" lang="en-US" sz="2100" b="1" i="0" u="none" strike="noStrike" cap="none" normalizeH="0" baseline="30000">
                          <a:ln>
                            <a:noFill/>
                          </a:ln>
                          <a:solidFill>
                            <a:schemeClr val="tx1"/>
                          </a:solidFill>
                          <a:effectLst/>
                          <a:latin typeface="Arial" charset="0"/>
                        </a:rPr>
                        <a:t>o</a:t>
                      </a:r>
                      <a:r>
                        <a:rPr kumimoji="0" lang="en-US" sz="2100" b="1" i="0" u="none" strike="noStrike" cap="none" normalizeH="0" baseline="0">
                          <a:ln>
                            <a:noFill/>
                          </a:ln>
                          <a:solidFill>
                            <a:schemeClr val="tx1"/>
                          </a:solidFill>
                          <a:effectLst/>
                          <a:latin typeface="Arial" charset="0"/>
                        </a:rPr>
                        <a:t>C</a:t>
                      </a: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8865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Sắt</a:t>
                      </a:r>
                    </a:p>
                  </a:txBody>
                  <a:tcPr marL="68580" marR="68580" marT="34293" marB="3429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a:ln>
                            <a:noFill/>
                          </a:ln>
                          <a:solidFill>
                            <a:schemeClr val="tx1"/>
                          </a:solidFill>
                          <a:effectLst/>
                          <a:latin typeface="Arial" charset="0"/>
                        </a:rPr>
                        <a:t>1539</a:t>
                      </a:r>
                      <a:r>
                        <a:rPr kumimoji="0" lang="en-US" sz="2100" b="1" i="0" u="none" strike="noStrike" cap="none" normalizeH="0" baseline="30000" dirty="0">
                          <a:ln>
                            <a:noFill/>
                          </a:ln>
                          <a:solidFill>
                            <a:schemeClr val="tx1"/>
                          </a:solidFill>
                          <a:effectLst/>
                          <a:latin typeface="Arial" charset="0"/>
                        </a:rPr>
                        <a:t>o</a:t>
                      </a:r>
                      <a:r>
                        <a:rPr kumimoji="0" lang="en-US" sz="2100" b="1" i="0" u="none" strike="noStrike" cap="none" normalizeH="0" baseline="0" dirty="0">
                          <a:ln>
                            <a:noFill/>
                          </a:ln>
                          <a:solidFill>
                            <a:schemeClr val="tx1"/>
                          </a:solidFill>
                          <a:effectLst/>
                          <a:latin typeface="Arial" charset="0"/>
                        </a:rPr>
                        <a:t>C</a:t>
                      </a:r>
                    </a:p>
                  </a:txBody>
                  <a:tcPr marL="68580" marR="68580" marT="34293" marB="3429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5322" name="Picture 26" descr="DSC05960">
            <a:extLst>
              <a:ext uri="{FF2B5EF4-FFF2-40B4-BE49-F238E27FC236}">
                <a16:creationId xmlns:a16="http://schemas.microsoft.com/office/drawing/2014/main" id="{46ADD0F8-08DF-421B-A1FC-49A4A8049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2" y="59641"/>
            <a:ext cx="3384750" cy="258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8" name="Picture 28">
            <a:extLst>
              <a:ext uri="{FF2B5EF4-FFF2-40B4-BE49-F238E27FC236}">
                <a16:creationId xmlns:a16="http://schemas.microsoft.com/office/drawing/2014/main" id="{98001AB8-BE7F-4F42-9537-0F9CDFBBB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715766"/>
            <a:ext cx="3419872" cy="234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7">
            <a:extLst>
              <a:ext uri="{FF2B5EF4-FFF2-40B4-BE49-F238E27FC236}">
                <a16:creationId xmlns:a16="http://schemas.microsoft.com/office/drawing/2014/main" id="{CED5C821-C44C-47BE-9BAF-63A1EBAF1DF0}"/>
              </a:ext>
            </a:extLst>
          </p:cNvPr>
          <p:cNvSpPr>
            <a:spLocks noChangeArrowheads="1"/>
          </p:cNvSpPr>
          <p:nvPr/>
        </p:nvSpPr>
        <p:spPr bwMode="auto">
          <a:xfrm>
            <a:off x="-36512" y="0"/>
            <a:ext cx="6336704" cy="810816"/>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100" b="1" dirty="0" err="1">
                <a:solidFill>
                  <a:srgbClr val="0000FF"/>
                </a:solidFill>
              </a:rPr>
              <a:t>Ứng</a:t>
            </a:r>
            <a:r>
              <a:rPr lang="en-US" altLang="en-US" sz="2100" b="1" dirty="0">
                <a:solidFill>
                  <a:srgbClr val="0000FF"/>
                </a:solidFill>
              </a:rPr>
              <a:t> </a:t>
            </a:r>
            <a:r>
              <a:rPr lang="en-US" altLang="en-US" sz="2100" b="1" dirty="0" err="1">
                <a:solidFill>
                  <a:srgbClr val="0000FF"/>
                </a:solidFill>
              </a:rPr>
              <a:t>dụng</a:t>
            </a:r>
            <a:r>
              <a:rPr lang="en-US" altLang="en-US" sz="2100" b="1" dirty="0">
                <a:solidFill>
                  <a:srgbClr val="0000FF"/>
                </a:solidFill>
              </a:rPr>
              <a:t> </a:t>
            </a:r>
            <a:r>
              <a:rPr lang="en-US" altLang="en-US" sz="2100" b="1" dirty="0" err="1">
                <a:solidFill>
                  <a:srgbClr val="0000FF"/>
                </a:solidFill>
              </a:rPr>
              <a:t>tính</a:t>
            </a:r>
            <a:r>
              <a:rPr lang="en-US" altLang="en-US" sz="2100" b="1" dirty="0">
                <a:solidFill>
                  <a:srgbClr val="0000FF"/>
                </a:solidFill>
              </a:rPr>
              <a:t> </a:t>
            </a:r>
            <a:r>
              <a:rPr lang="en-US" altLang="en-US" sz="2100" b="1" dirty="0" err="1">
                <a:solidFill>
                  <a:srgbClr val="0000FF"/>
                </a:solidFill>
              </a:rPr>
              <a:t>chất</a:t>
            </a:r>
            <a:r>
              <a:rPr lang="en-US" altLang="en-US" sz="2100" b="1" dirty="0">
                <a:solidFill>
                  <a:srgbClr val="0000FF"/>
                </a:solidFill>
              </a:rPr>
              <a:t> </a:t>
            </a:r>
            <a:r>
              <a:rPr lang="en-US" altLang="en-US" sz="2100" b="1" dirty="0" err="1">
                <a:solidFill>
                  <a:srgbClr val="0000FF"/>
                </a:solidFill>
              </a:rPr>
              <a:t>vật</a:t>
            </a:r>
            <a:r>
              <a:rPr lang="en-US" altLang="en-US" sz="2100" b="1" dirty="0">
                <a:solidFill>
                  <a:srgbClr val="0000FF"/>
                </a:solidFill>
              </a:rPr>
              <a:t> </a:t>
            </a:r>
            <a:r>
              <a:rPr lang="en-US" altLang="en-US" sz="2100" b="1" dirty="0" err="1">
                <a:solidFill>
                  <a:srgbClr val="0000FF"/>
                </a:solidFill>
              </a:rPr>
              <a:t>lý</a:t>
            </a:r>
            <a:r>
              <a:rPr lang="en-US" altLang="en-US" sz="2100" b="1" dirty="0">
                <a:solidFill>
                  <a:srgbClr val="0000FF"/>
                </a:solidFill>
              </a:rPr>
              <a:t> </a:t>
            </a:r>
            <a:r>
              <a:rPr lang="en-US" altLang="en-US" sz="2100" b="1" dirty="0" err="1">
                <a:solidFill>
                  <a:srgbClr val="0000FF"/>
                </a:solidFill>
              </a:rPr>
              <a:t>nào</a:t>
            </a:r>
            <a:r>
              <a:rPr lang="en-US" altLang="en-US" sz="2100" b="1" dirty="0">
                <a:solidFill>
                  <a:srgbClr val="0000FF"/>
                </a:solidFill>
              </a:rPr>
              <a:t> </a:t>
            </a:r>
            <a:r>
              <a:rPr lang="en-US" altLang="en-US" sz="2100" b="1" dirty="0" err="1">
                <a:solidFill>
                  <a:srgbClr val="0000FF"/>
                </a:solidFill>
              </a:rPr>
              <a:t>của</a:t>
            </a:r>
            <a:r>
              <a:rPr lang="en-US" altLang="en-US" sz="2100" b="1" dirty="0">
                <a:solidFill>
                  <a:srgbClr val="0000FF"/>
                </a:solidFill>
              </a:rPr>
              <a:t> </a:t>
            </a:r>
            <a:r>
              <a:rPr lang="en-US" altLang="en-US" sz="2100" b="1" dirty="0" err="1">
                <a:solidFill>
                  <a:srgbClr val="0000FF"/>
                </a:solidFill>
              </a:rPr>
              <a:t>kim</a:t>
            </a:r>
            <a:r>
              <a:rPr lang="en-US" altLang="en-US" sz="2100" b="1" dirty="0">
                <a:solidFill>
                  <a:srgbClr val="0000FF"/>
                </a:solidFill>
              </a:rPr>
              <a:t> </a:t>
            </a:r>
            <a:r>
              <a:rPr lang="en-US" altLang="en-US" sz="2100" b="1" dirty="0" err="1">
                <a:solidFill>
                  <a:srgbClr val="0000FF"/>
                </a:solidFill>
              </a:rPr>
              <a:t>loại</a:t>
            </a:r>
            <a:r>
              <a:rPr lang="en-US" altLang="en-US" sz="2100" b="1" dirty="0">
                <a:solidFill>
                  <a:srgbClr val="0000FF"/>
                </a:solidFill>
              </a:rPr>
              <a:t>  </a:t>
            </a:r>
          </a:p>
          <a:p>
            <a:pPr algn="ctr">
              <a:spcBef>
                <a:spcPct val="0"/>
              </a:spcBef>
              <a:buFontTx/>
              <a:buNone/>
            </a:pPr>
            <a:r>
              <a:rPr lang="en-US" altLang="en-US" sz="2100" b="1" dirty="0" err="1">
                <a:solidFill>
                  <a:srgbClr val="0000FF"/>
                </a:solidFill>
              </a:rPr>
              <a:t>để</a:t>
            </a:r>
            <a:r>
              <a:rPr lang="en-US" altLang="en-US" sz="2100" b="1" dirty="0">
                <a:solidFill>
                  <a:srgbClr val="0000FF"/>
                </a:solidFill>
              </a:rPr>
              <a:t> </a:t>
            </a:r>
            <a:r>
              <a:rPr lang="en-US" altLang="en-US" sz="2100" b="1" dirty="0" err="1">
                <a:solidFill>
                  <a:srgbClr val="0000FF"/>
                </a:solidFill>
              </a:rPr>
              <a:t>làm</a:t>
            </a:r>
            <a:r>
              <a:rPr lang="en-US" altLang="en-US" sz="2100" b="1" dirty="0">
                <a:solidFill>
                  <a:srgbClr val="0000FF"/>
                </a:solidFill>
              </a:rPr>
              <a:t> </a:t>
            </a:r>
            <a:r>
              <a:rPr lang="en-US" altLang="en-US" sz="2100" b="1" dirty="0" err="1">
                <a:solidFill>
                  <a:srgbClr val="0000FF"/>
                </a:solidFill>
              </a:rPr>
              <a:t>cầu</a:t>
            </a:r>
            <a:r>
              <a:rPr lang="en-US" altLang="en-US" sz="2100" b="1" dirty="0">
                <a:solidFill>
                  <a:srgbClr val="0000FF"/>
                </a:solidFill>
              </a:rPr>
              <a:t> </a:t>
            </a:r>
            <a:r>
              <a:rPr lang="vi-VN" altLang="en-US" sz="2100" b="1" dirty="0">
                <a:solidFill>
                  <a:srgbClr val="0000FF"/>
                </a:solidFill>
              </a:rPr>
              <a:t>Long Biên, </a:t>
            </a:r>
            <a:r>
              <a:rPr lang="vi-VN" altLang="en-US" sz="2100" b="1" dirty="0" err="1">
                <a:solidFill>
                  <a:srgbClr val="0000FF"/>
                </a:solidFill>
              </a:rPr>
              <a:t>tòa</a:t>
            </a:r>
            <a:r>
              <a:rPr lang="vi-VN" altLang="en-US" sz="2100" b="1" dirty="0">
                <a:solidFill>
                  <a:srgbClr val="0000FF"/>
                </a:solidFill>
              </a:rPr>
              <a:t> </a:t>
            </a:r>
            <a:r>
              <a:rPr lang="vi-VN" altLang="en-US" sz="2100" b="1" dirty="0" err="1">
                <a:solidFill>
                  <a:srgbClr val="0000FF"/>
                </a:solidFill>
              </a:rPr>
              <a:t>nhà</a:t>
            </a:r>
            <a:r>
              <a:rPr lang="vi-VN" altLang="en-US" sz="2100" b="1" dirty="0">
                <a:solidFill>
                  <a:srgbClr val="0000FF"/>
                </a:solidFill>
              </a:rPr>
              <a:t> </a:t>
            </a:r>
            <a:r>
              <a:rPr lang="vi-VN" altLang="en-US" sz="2100" b="1" dirty="0" err="1">
                <a:solidFill>
                  <a:srgbClr val="0000FF"/>
                </a:solidFill>
              </a:rPr>
              <a:t>Landmark</a:t>
            </a:r>
            <a:r>
              <a:rPr lang="vi-VN" altLang="en-US" sz="2100" b="1" dirty="0">
                <a:solidFill>
                  <a:srgbClr val="0000FF"/>
                </a:solidFill>
              </a:rPr>
              <a:t> 81</a:t>
            </a:r>
            <a:r>
              <a:rPr lang="en-US" altLang="en-US" sz="2100" b="1" dirty="0">
                <a:solidFill>
                  <a:srgbClr val="0000FF"/>
                </a:solidFill>
              </a:rPr>
              <a:t>?</a:t>
            </a:r>
          </a:p>
        </p:txBody>
      </p:sp>
      <p:pic>
        <p:nvPicPr>
          <p:cNvPr id="1028" name="Picture 4" descr="Vincom landmark 81">
            <a:extLst>
              <a:ext uri="{FF2B5EF4-FFF2-40B4-BE49-F238E27FC236}">
                <a16:creationId xmlns:a16="http://schemas.microsoft.com/office/drawing/2014/main" id="{A2C1AA8F-7990-4F64-96DA-4759C5513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2073"/>
            <a:ext cx="2915816" cy="51755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ận cảnh: Cầu Long Biên trước kế hoạch phục hồi của Hà Nội | VOV.VN">
            <a:extLst>
              <a:ext uri="{FF2B5EF4-FFF2-40B4-BE49-F238E27FC236}">
                <a16:creationId xmlns:a16="http://schemas.microsoft.com/office/drawing/2014/main" id="{5FAFCE85-04CF-4B6B-91F2-B6EC78E73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16" y="900534"/>
            <a:ext cx="5940152" cy="4242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DDC8B30-1DED-4144-AAC4-FD1BC455385D}"/>
              </a:ext>
            </a:extLst>
          </p:cNvPr>
          <p:cNvSpPr>
            <a:spLocks noGrp="1" noChangeArrowheads="1"/>
          </p:cNvSpPr>
          <p:nvPr>
            <p:ph type="title"/>
          </p:nvPr>
        </p:nvSpPr>
        <p:spPr/>
        <p:txBody>
          <a:bodyPr/>
          <a:lstStyle/>
          <a:p>
            <a:r>
              <a:rPr lang="vi-VN"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loại</a:t>
            </a:r>
            <a:endParaRPr lang="en-US" altLang="en-US" b="1" dirty="0">
              <a:latin typeface="Times New Roman" panose="02020603050405020304" pitchFamily="18" charset="0"/>
              <a:cs typeface="Times New Roman" panose="02020603050405020304" pitchFamily="18" charset="0"/>
            </a:endParaRPr>
          </a:p>
        </p:txBody>
      </p:sp>
      <p:sp>
        <p:nvSpPr>
          <p:cNvPr id="58371" name="Rectangle 3">
            <a:extLst>
              <a:ext uri="{FF2B5EF4-FFF2-40B4-BE49-F238E27FC236}">
                <a16:creationId xmlns:a16="http://schemas.microsoft.com/office/drawing/2014/main" id="{BA2D0C50-D687-4B35-8D33-3C14E18602C3}"/>
              </a:ext>
            </a:extLst>
          </p:cNvPr>
          <p:cNvSpPr>
            <a:spLocks noChangeArrowheads="1"/>
          </p:cNvSpPr>
          <p:nvPr/>
        </p:nvSpPr>
        <p:spPr bwMode="auto">
          <a:xfrm>
            <a:off x="1043608" y="4155926"/>
            <a:ext cx="2088282" cy="4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Mỏ</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8372" name="Picture 4">
            <a:extLst>
              <a:ext uri="{FF2B5EF4-FFF2-40B4-BE49-F238E27FC236}">
                <a16:creationId xmlns:a16="http://schemas.microsoft.com/office/drawing/2014/main" id="{5CF82BED-0985-46BB-9D19-576E8E6CB9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40" y="875314"/>
            <a:ext cx="4179728" cy="3142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A7808FC-0DD1-4858-AB72-4A78BF09F175}"/>
              </a:ext>
            </a:extLst>
          </p:cNvPr>
          <p:cNvSpPr>
            <a:spLocks noChangeArrowheads="1"/>
          </p:cNvSpPr>
          <p:nvPr/>
        </p:nvSpPr>
        <p:spPr bwMode="auto">
          <a:xfrm>
            <a:off x="5738415" y="4105622"/>
            <a:ext cx="2361977" cy="55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Quặng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boxit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a16="http://schemas.microsoft.com/office/drawing/2014/main" id="{C44A9885-F3E0-4244-8C1D-6CDEEBD80E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875314"/>
            <a:ext cx="4572000" cy="3142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11D0F87D-0817-476B-BF84-CB5BB97D4062}"/>
              </a:ext>
            </a:extLst>
          </p:cNvPr>
          <p:cNvSpPr>
            <a:spLocks noGrp="1" noChangeArrowheads="1"/>
          </p:cNvSpPr>
          <p:nvPr>
            <p:ph type="title"/>
          </p:nvPr>
        </p:nvSpPr>
        <p:spPr/>
        <p:txBody>
          <a:bodyPr/>
          <a:lstStyle/>
          <a:p>
            <a:r>
              <a:rPr lang="vi-VN" altLang="en-US"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xuất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kim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loại</a:t>
            </a:r>
            <a:endParaRPr lang="en-US" altLang="en-US" b="1" dirty="0">
              <a:latin typeface="Times New Roman" panose="02020603050405020304" pitchFamily="18" charset="0"/>
              <a:cs typeface="Times New Roman" panose="02020603050405020304" pitchFamily="18" charset="0"/>
            </a:endParaRPr>
          </a:p>
        </p:txBody>
      </p:sp>
      <p:pic>
        <p:nvPicPr>
          <p:cNvPr id="60419" name="Picture 2">
            <a:extLst>
              <a:ext uri="{FF2B5EF4-FFF2-40B4-BE49-F238E27FC236}">
                <a16:creationId xmlns:a16="http://schemas.microsoft.com/office/drawing/2014/main" id="{6386BE7E-6D75-4FAB-A73E-B76E36AF8C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4578834"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2171F72-5DE2-4E46-9429-4BBB6D9A16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993489"/>
            <a:ext cx="4457700" cy="3346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02D60412-CF4B-4222-BE9F-858965F0071D}"/>
              </a:ext>
            </a:extLst>
          </p:cNvPr>
          <p:cNvSpPr>
            <a:spLocks noGrp="1" noChangeArrowheads="1"/>
          </p:cNvSpPr>
          <p:nvPr>
            <p:ph type="title"/>
          </p:nvPr>
        </p:nvSpPr>
        <p:spPr/>
        <p:txBody>
          <a:bodyPr/>
          <a:lstStyle/>
          <a:p>
            <a:br>
              <a:rPr lang="vi-VN" altLang="en-US" dirty="0">
                <a:latin typeface="Times New Roman" panose="02020603050405020304" pitchFamily="18" charset="0"/>
                <a:cs typeface="Times New Roman" panose="02020603050405020304" pitchFamily="18" charset="0"/>
              </a:rPr>
            </a:br>
            <a:br>
              <a:rPr lang="vi-VN" altLang="en-US" dirty="0">
                <a:latin typeface="Times New Roman" panose="02020603050405020304" pitchFamily="18" charset="0"/>
                <a:cs typeface="Times New Roman" panose="02020603050405020304" pitchFamily="18" charset="0"/>
              </a:rPr>
            </a:br>
            <a:br>
              <a:rPr lang="vi-VN" altLang="en-US" dirty="0">
                <a:latin typeface="Times New Roman" panose="02020603050405020304" pitchFamily="18" charset="0"/>
                <a:cs typeface="Times New Roman" panose="02020603050405020304" pitchFamily="18" charset="0"/>
              </a:rPr>
            </a:br>
            <a:br>
              <a:rPr lang="vi-VN" altLang="en-US" dirty="0">
                <a:latin typeface="Times New Roman" panose="02020603050405020304" pitchFamily="18" charset="0"/>
                <a:cs typeface="Times New Roman" panose="02020603050405020304" pitchFamily="18" charset="0"/>
              </a:rPr>
            </a:br>
            <a:br>
              <a:rPr lang="vi-VN" altLang="en-US" dirty="0">
                <a:latin typeface="Times New Roman" panose="02020603050405020304" pitchFamily="18" charset="0"/>
                <a:cs typeface="Times New Roman" panose="02020603050405020304" pitchFamily="18" charset="0"/>
              </a:rPr>
            </a:br>
            <a:r>
              <a:rPr lang="vi-VN" altLang="en-US" dirty="0">
                <a:latin typeface="Times New Roman" panose="02020603050405020304" pitchFamily="18" charset="0"/>
                <a:cs typeface="Times New Roman" panose="02020603050405020304" pitchFamily="18" charset="0"/>
              </a:rPr>
              <a:t>                        </a:t>
            </a:r>
            <a:r>
              <a:rPr lang="vi-VN"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Sản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xuất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kim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loại</a:t>
            </a:r>
            <a:endParaRPr lang="en-US" altLang="en-US" dirty="0">
              <a:latin typeface="Times New Roman" panose="02020603050405020304" pitchFamily="18" charset="0"/>
              <a:cs typeface="Times New Roman" panose="02020603050405020304" pitchFamily="18" charset="0"/>
            </a:endParaRPr>
          </a:p>
        </p:txBody>
      </p:sp>
      <p:pic>
        <p:nvPicPr>
          <p:cNvPr id="62467" name="Picture 3">
            <a:extLst>
              <a:ext uri="{FF2B5EF4-FFF2-40B4-BE49-F238E27FC236}">
                <a16:creationId xmlns:a16="http://schemas.microsoft.com/office/drawing/2014/main" id="{9726AE57-E906-4A16-9B25-5606577D73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09" y="14065"/>
            <a:ext cx="2608342" cy="255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a:extLst>
              <a:ext uri="{FF2B5EF4-FFF2-40B4-BE49-F238E27FC236}">
                <a16:creationId xmlns:a16="http://schemas.microsoft.com/office/drawing/2014/main" id="{1B5D7893-A9D4-44FB-80AC-B07B850EF109}"/>
              </a:ext>
            </a:extLst>
          </p:cNvPr>
          <p:cNvSpPr>
            <a:spLocks noChangeArrowheads="1"/>
          </p:cNvSpPr>
          <p:nvPr/>
        </p:nvSpPr>
        <p:spPr bwMode="auto">
          <a:xfrm>
            <a:off x="1501924" y="2571750"/>
            <a:ext cx="14859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100" b="1" dirty="0" err="1">
                <a:solidFill>
                  <a:srgbClr val="FF0000"/>
                </a:solidFill>
                <a:latin typeface="Times New Roman" panose="02020603050405020304" pitchFamily="18" charset="0"/>
                <a:cs typeface="Times New Roman" panose="02020603050405020304" pitchFamily="18" charset="0"/>
              </a:rPr>
              <a:t>Bùn</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đỏ</a:t>
            </a:r>
            <a:endParaRPr lang="en-US" altLang="en-US" sz="2100" b="1" dirty="0">
              <a:solidFill>
                <a:srgbClr val="FF0000"/>
              </a:solidFill>
              <a:latin typeface="Times New Roman" panose="02020603050405020304" pitchFamily="18" charset="0"/>
              <a:cs typeface="Times New Roman" panose="02020603050405020304" pitchFamily="18" charset="0"/>
            </a:endParaRPr>
          </a:p>
        </p:txBody>
      </p:sp>
      <p:pic>
        <p:nvPicPr>
          <p:cNvPr id="62469" name="Picture 5">
            <a:extLst>
              <a:ext uri="{FF2B5EF4-FFF2-40B4-BE49-F238E27FC236}">
                <a16:creationId xmlns:a16="http://schemas.microsoft.com/office/drawing/2014/main" id="{367CBC24-F543-400C-A743-B9B00F9FAC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729" y="14064"/>
            <a:ext cx="2608343" cy="25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719C0BC8-A41D-4E7A-9715-EC9EC5B20E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7872" y="2571750"/>
            <a:ext cx="2608344" cy="25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ABDD0AA-7227-4D8B-B3BC-AE4C4C54F0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8548" y="2568454"/>
            <a:ext cx="2608343" cy="25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46F8F47A-583B-480A-9D21-2B2CD22E68AD}"/>
              </a:ext>
            </a:extLst>
          </p:cNvPr>
          <p:cNvSpPr>
            <a:spLocks noChangeArrowheads="1"/>
          </p:cNvSpPr>
          <p:nvPr/>
        </p:nvSpPr>
        <p:spPr bwMode="auto">
          <a:xfrm>
            <a:off x="6012160" y="2081436"/>
            <a:ext cx="3086100" cy="4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100" b="1" dirty="0">
                <a:solidFill>
                  <a:srgbClr val="FF0000"/>
                </a:solidFill>
                <a:latin typeface="Times New Roman" panose="02020603050405020304" pitchFamily="18" charset="0"/>
                <a:cs typeface="Times New Roman" panose="02020603050405020304" pitchFamily="18" charset="0"/>
              </a:rPr>
              <a:t>Ô </a:t>
            </a:r>
            <a:r>
              <a:rPr lang="en-US" altLang="en-US" sz="2100" b="1" dirty="0" err="1">
                <a:solidFill>
                  <a:srgbClr val="FF0000"/>
                </a:solidFill>
                <a:latin typeface="Times New Roman" panose="02020603050405020304" pitchFamily="18" charset="0"/>
                <a:cs typeface="Times New Roman" panose="02020603050405020304" pitchFamily="18" charset="0"/>
              </a:rPr>
              <a:t>nhiễm</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nguồn</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nước</a:t>
            </a:r>
            <a:endParaRPr lang="en-US" altLang="en-US" sz="21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C5E85E14-7759-44AC-AEDF-4B0446B5888F}"/>
              </a:ext>
            </a:extLst>
          </p:cNvPr>
          <p:cNvSpPr>
            <a:spLocks noGrp="1" noChangeArrowheads="1"/>
          </p:cNvSpPr>
          <p:nvPr>
            <p:ph type="title"/>
          </p:nvPr>
        </p:nvSpPr>
        <p:spPr/>
        <p:txBody>
          <a:bodyPr/>
          <a:lstStyle/>
          <a:p>
            <a:r>
              <a:rPr lang="vi-VN" altLang="en-US"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đối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với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trường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sinh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vật</a:t>
            </a:r>
            <a:endParaRPr lang="en-US" altLang="en-US" b="1" dirty="0">
              <a:latin typeface="Times New Roman" panose="02020603050405020304" pitchFamily="18" charset="0"/>
              <a:cs typeface="Times New Roman" panose="02020603050405020304" pitchFamily="18" charset="0"/>
            </a:endParaRPr>
          </a:p>
        </p:txBody>
      </p:sp>
      <p:pic>
        <p:nvPicPr>
          <p:cNvPr id="64515" name="Picture 2">
            <a:extLst>
              <a:ext uri="{FF2B5EF4-FFF2-40B4-BE49-F238E27FC236}">
                <a16:creationId xmlns:a16="http://schemas.microsoft.com/office/drawing/2014/main" id="{E4454FD0-D6BA-4881-BF06-491ED8B9F0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6" y="843558"/>
            <a:ext cx="2150045" cy="238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a:extLst>
              <a:ext uri="{FF2B5EF4-FFF2-40B4-BE49-F238E27FC236}">
                <a16:creationId xmlns:a16="http://schemas.microsoft.com/office/drawing/2014/main" id="{D3B85841-CE02-4313-8D03-E450196E3D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909" y="849079"/>
            <a:ext cx="2552643" cy="238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E256889-71D2-4D81-948B-B995D42AF0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8280" y="2643758"/>
            <a:ext cx="2592325" cy="249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55AF7D1-0B5B-4E1E-8A2B-158479FBB5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0606" y="2643758"/>
            <a:ext cx="2603393" cy="24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r="-2000"/>
          </a:stretch>
        </a:blipFill>
        <a:effectLst/>
      </p:bgPr>
    </p:bg>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05802"/>
            <a:ext cx="9139916" cy="4533642"/>
          </a:xfrm>
          <a:prstGeom prst="rect">
            <a:avLst/>
          </a:prstGeom>
          <a:noFill/>
          <a:extLst>
            <a:ext uri="{909E8E84-426E-40DD-AFC4-6F175D3DCCD1}">
              <a14:hiddenFill xmlns:a14="http://schemas.microsoft.com/office/drawing/2010/main">
                <a:solidFill>
                  <a:srgbClr val="FFFFFF"/>
                </a:solidFill>
              </a14:hiddenFill>
            </a:ext>
          </a:extLst>
        </p:spPr>
      </p:pic>
      <p:pic>
        <p:nvPicPr>
          <p:cNvPr id="2" name="Nếu thế giới không có kim loại .FLV">
            <a:hlinkClick r:id="" action="ppaction://media"/>
            <a:extLst>
              <a:ext uri="{FF2B5EF4-FFF2-40B4-BE49-F238E27FC236}">
                <a16:creationId xmlns:a16="http://schemas.microsoft.com/office/drawing/2014/main" id="{14EEBE41-EC75-470E-B852-7529BB31CD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7659" y="411511"/>
            <a:ext cx="7332813" cy="4124708"/>
          </a:xfrm>
          <a:prstGeom prst="rect">
            <a:avLst/>
          </a:prstGeom>
        </p:spPr>
      </p:pic>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7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Picture 2" descr="Káº¿t quáº£ hÃ¬nh áº£nh cho mosquito cartoon gif">
            <a:hlinkClick r:id="rId4" action="ppaction://hlinksldjump"/>
          </p:cNvPr>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949424" y="1047039"/>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mosquito cartoon gif">
            <a:hlinkClick r:id="rId6" action="ppaction://hlinksldjump"/>
          </p:cNvPr>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47735" y="1691545"/>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mosquito cartoon gif">
            <a:hlinkClick r:id="rId7" action="ppaction://hlinksldjump"/>
          </p:cNvPr>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37490" y="0"/>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áº¿t quáº£ hÃ¬nh áº£nh cho mosquito cartoon gif">
            <a:hlinkClick r:id="rId4" action="ppaction://hlinksldjump"/>
          </p:cNvPr>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92148" y="2360298"/>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áº¿t quáº£ hÃ¬nh áº£nh cho mosquito cartoon gif">
            <a:hlinkClick r:id="rId4" action="ppaction://hlinksldjump"/>
          </p:cNvPr>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093837" y="419580"/>
            <a:ext cx="1254919" cy="12549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0" y="1047039"/>
            <a:ext cx="4093837" cy="3497188"/>
            <a:chOff x="0" y="1396051"/>
            <a:chExt cx="5458449" cy="4662917"/>
          </a:xfrm>
        </p:grpSpPr>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14" name="Picture 13"/>
            <p:cNvPicPr>
              <a:picLocks noChangeAspect="1"/>
            </p:cNvPicPr>
            <p:nvPr/>
          </p:nvPicPr>
          <p:blipFill>
            <a:blip r:embed="rId9"/>
            <a:stretch>
              <a:fillRect/>
            </a:stretch>
          </p:blipFill>
          <p:spPr>
            <a:xfrm>
              <a:off x="3513656" y="1961330"/>
              <a:ext cx="1944793" cy="1335140"/>
            </a:xfrm>
            <a:prstGeom prst="rect">
              <a:avLst/>
            </a:prstGeom>
          </p:spPr>
        </p:pic>
      </p:grpSp>
      <p:sp>
        <p:nvSpPr>
          <p:cNvPr id="15" name="Rectangle 14">
            <a:hlinkClick r:id="rId10" action="ppaction://hlinksldjump"/>
          </p:cNvPr>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6" name="TextBox 15"/>
          <p:cNvSpPr txBox="1"/>
          <p:nvPr/>
        </p:nvSpPr>
        <p:spPr>
          <a:xfrm>
            <a:off x="1199081" y="1912418"/>
            <a:ext cx="6932671" cy="830997"/>
          </a:xfrm>
          <a:prstGeom prst="rect">
            <a:avLst/>
          </a:prstGeom>
          <a:noFill/>
        </p:spPr>
        <p:txBody>
          <a:bodyPr wrap="square" rtlCol="0">
            <a:prstTxWarp prst="textDoubleWave1">
              <a:avLst/>
            </a:prstTxWarp>
            <a:spAutoFit/>
          </a:bodyPr>
          <a:lstStyle/>
          <a:p>
            <a:r>
              <a:rPr lang="en-US" sz="4950" dirty="0">
                <a:solidFill>
                  <a:schemeClr val="bg1"/>
                </a:solidFill>
                <a:latin typeface="Minion Pro Cond" panose="02040706060306020203" pitchFamily="18" charset="0"/>
              </a:rPr>
              <a:t>CÙNG BÉ DIỆT MUỖI</a:t>
            </a: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0915" y="176981"/>
            <a:ext cx="7875638" cy="8855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sp>
        <p:nvSpPr>
          <p:cNvPr id="4" name="TextBox 3"/>
          <p:cNvSpPr txBox="1"/>
          <p:nvPr/>
        </p:nvSpPr>
        <p:spPr>
          <a:xfrm>
            <a:off x="730046" y="309716"/>
            <a:ext cx="763229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Câu 1. </a:t>
            </a:r>
            <a:r>
              <a:rPr lang="en-US" sz="3000" dirty="0">
                <a:solidFill>
                  <a:schemeClr val="bg1"/>
                </a:solidFill>
                <a:latin typeface="Times New Roman" panose="02020603050405020304" pitchFamily="18" charset="0"/>
                <a:cs typeface="Times New Roman" panose="02020603050405020304" pitchFamily="18" charset="0"/>
              </a:rPr>
              <a:t>Kim loại nào dưới đây dẫn điện tốt nhất?</a:t>
            </a:r>
            <a:endParaRPr lang="vi-VN" sz="30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12126" y="1514811"/>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B. Bạc</a:t>
            </a:r>
            <a:endParaRPr lang="en-US"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566005" y="232699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C. </a:t>
            </a:r>
            <a:r>
              <a:rPr lang="en-US" sz="3000" dirty="0">
                <a:latin typeface="Times New Roman" panose="02020603050405020304" pitchFamily="18" charset="0"/>
                <a:cs typeface="Times New Roman" panose="02020603050405020304" pitchFamily="18" charset="0"/>
              </a:rPr>
              <a:t>Sắt</a:t>
            </a:r>
          </a:p>
        </p:txBody>
      </p:sp>
      <p:sp>
        <p:nvSpPr>
          <p:cNvPr id="7" name="Rectangle 6"/>
          <p:cNvSpPr/>
          <p:nvPr/>
        </p:nvSpPr>
        <p:spPr>
          <a:xfrm>
            <a:off x="4912126" y="232699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D. Nhôm</a:t>
            </a:r>
            <a:endParaRPr lang="en-US" sz="3000" dirty="0">
              <a:latin typeface="Times New Roman" panose="02020603050405020304" pitchFamily="18" charset="0"/>
              <a:cs typeface="Times New Roman" panose="02020603050405020304" pitchFamily="18" charset="0"/>
            </a:endParaRPr>
          </a:p>
        </p:txBody>
      </p:sp>
      <p:sp>
        <p:nvSpPr>
          <p:cNvPr id="8" name="Rectangle 7"/>
          <p:cNvSpPr/>
          <p:nvPr/>
        </p:nvSpPr>
        <p:spPr>
          <a:xfrm>
            <a:off x="549340" y="155087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A. Đồng</a:t>
            </a: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1656" y="132544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8601" y="215078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07292" y="207107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32070" y="128315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60878" y="2969418"/>
            <a:ext cx="3377874" cy="190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67013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827584" y="2355726"/>
            <a:ext cx="7488832" cy="1159048"/>
          </a:xfrm>
          <a:prstGeom prst="rect">
            <a:avLst/>
          </a:prstGeom>
          <a:noFill/>
          <a:ln w="9525">
            <a:noFill/>
            <a:miter lim="800000"/>
            <a:headEnd/>
            <a:tailEnd/>
          </a:ln>
          <a:effectLst>
            <a:outerShdw dist="17961" dir="2700000" algn="ctr" rotWithShape="0">
              <a:schemeClr val="bg2"/>
            </a:outerShdw>
          </a:effectLst>
        </p:spPr>
        <p:txBody>
          <a:bodyPr anchor="b"/>
          <a:lstStyle/>
          <a:p>
            <a:pPr algn="ctr" eaLnBrk="1" hangingPunct="1">
              <a:defRPr/>
            </a:pPr>
            <a:r>
              <a:rPr lang="en-US" sz="4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 chất vật lí của </a:t>
            </a:r>
          </a:p>
          <a:p>
            <a:pPr algn="ctr" eaLnBrk="1" hangingPunct="1">
              <a:defRPr/>
            </a:pPr>
            <a:r>
              <a:rPr lang="en-US" sz="4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loại</a:t>
            </a:r>
          </a:p>
        </p:txBody>
      </p:sp>
      <p:sp>
        <p:nvSpPr>
          <p:cNvPr id="3" name="Text Box 6"/>
          <p:cNvSpPr txBox="1">
            <a:spLocks noChangeArrowheads="1"/>
          </p:cNvSpPr>
          <p:nvPr/>
        </p:nvSpPr>
        <p:spPr bwMode="auto">
          <a:xfrm>
            <a:off x="2775358" y="1419622"/>
            <a:ext cx="35248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lgn="ctr" eaLnBrk="1" hangingPunct="1">
              <a:spcBef>
                <a:spcPct val="50000"/>
              </a:spcBef>
              <a:buFontTx/>
              <a:buNone/>
            </a:pPr>
            <a:r>
              <a:rPr lang="vi-VN" altLang="en-US" sz="3200" dirty="0" err="1">
                <a:solidFill>
                  <a:srgbClr val="FF00FF"/>
                </a:solidFill>
                <a:latin typeface="Times New Roman" panose="02020603050405020304" pitchFamily="18" charset="0"/>
                <a:cs typeface="Times New Roman" panose="02020603050405020304" pitchFamily="18" charset="0"/>
              </a:rPr>
              <a:t>Tiết</a:t>
            </a:r>
            <a:r>
              <a:rPr lang="vi-VN" altLang="en-US" sz="3200" dirty="0">
                <a:solidFill>
                  <a:srgbClr val="FF00FF"/>
                </a:solidFill>
                <a:latin typeface="Times New Roman" panose="02020603050405020304" pitchFamily="18" charset="0"/>
                <a:cs typeface="Times New Roman" panose="02020603050405020304" pitchFamily="18" charset="0"/>
              </a:rPr>
              <a:t> 21 - </a:t>
            </a:r>
            <a:r>
              <a:rPr lang="en-US" altLang="en-US" sz="3200" dirty="0" err="1">
                <a:solidFill>
                  <a:srgbClr val="FF00FF"/>
                </a:solidFill>
                <a:latin typeface="Times New Roman" panose="02020603050405020304" pitchFamily="18" charset="0"/>
                <a:cs typeface="Times New Roman" panose="02020603050405020304" pitchFamily="18" charset="0"/>
              </a:rPr>
              <a:t>Bài</a:t>
            </a:r>
            <a:r>
              <a:rPr lang="en-US" altLang="en-US" sz="3200" dirty="0">
                <a:solidFill>
                  <a:srgbClr val="FF00FF"/>
                </a:solidFill>
                <a:latin typeface="Times New Roman" panose="02020603050405020304" pitchFamily="18" charset="0"/>
                <a:cs typeface="Times New Roman" panose="02020603050405020304" pitchFamily="18" charset="0"/>
              </a:rPr>
              <a:t> 15:</a:t>
            </a:r>
          </a:p>
        </p:txBody>
      </p:sp>
    </p:spTree>
    <p:extLst>
      <p:ext uri="{BB962C8B-B14F-4D97-AF65-F5344CB8AC3E}">
        <p14:creationId xmlns:p14="http://schemas.microsoft.com/office/powerpoint/2010/main" val="290584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915" y="176981"/>
            <a:ext cx="7875638" cy="11643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01872" y="225322"/>
            <a:ext cx="7632290" cy="1015663"/>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Câu 2. </a:t>
            </a:r>
            <a:r>
              <a:rPr lang="en-US" sz="3000" dirty="0">
                <a:solidFill>
                  <a:schemeClr val="bg1"/>
                </a:solidFill>
                <a:latin typeface="Times New Roman" panose="02020603050405020304" pitchFamily="18" charset="0"/>
                <a:cs typeface="Times New Roman" panose="02020603050405020304" pitchFamily="18" charset="0"/>
              </a:rPr>
              <a:t>Nhôm được dùng làm vật liệu chế tạo vỏ máy bay là do?</a:t>
            </a:r>
            <a:endParaRPr lang="vi-VN" sz="3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987505" y="2407314"/>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D. Bền và nhẹ</a:t>
            </a:r>
          </a:p>
        </p:txBody>
      </p:sp>
      <p:sp>
        <p:nvSpPr>
          <p:cNvPr id="5" name="Rectangle 4"/>
          <p:cNvSpPr/>
          <p:nvPr/>
        </p:nvSpPr>
        <p:spPr>
          <a:xfrm>
            <a:off x="657580" y="242430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 Nhiệt độ nóng chảy cao</a:t>
            </a:r>
          </a:p>
        </p:txBody>
      </p:sp>
      <p:sp>
        <p:nvSpPr>
          <p:cNvPr id="6" name="Rectangle 5"/>
          <p:cNvSpPr/>
          <p:nvPr/>
        </p:nvSpPr>
        <p:spPr>
          <a:xfrm>
            <a:off x="5003701" y="163276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B. Có ánh kim, đẹp </a:t>
            </a:r>
          </a:p>
        </p:txBody>
      </p:sp>
      <p:sp>
        <p:nvSpPr>
          <p:cNvPr id="7" name="Rectangle 6"/>
          <p:cNvSpPr/>
          <p:nvPr/>
        </p:nvSpPr>
        <p:spPr>
          <a:xfrm>
            <a:off x="640915" y="16481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solidFill>
                  <a:schemeClr val="bg1"/>
                </a:solidFill>
                <a:latin typeface="Times New Roman" panose="02020603050405020304" pitchFamily="18" charset="0"/>
                <a:cs typeface="Times New Roman" panose="02020603050405020304" pitchFamily="18" charset="0"/>
              </a:rPr>
              <a:t>A.  Do dẫn điện tốt </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142274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145655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216838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7450" y="217565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21318" y="2998529"/>
            <a:ext cx="3562127" cy="200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2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915" y="176982"/>
            <a:ext cx="7875638" cy="14021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59470" y="222335"/>
            <a:ext cx="7840417" cy="1754326"/>
          </a:xfrm>
          <a:prstGeom prst="rect">
            <a:avLst/>
          </a:prstGeom>
          <a:noFill/>
        </p:spPr>
        <p:txBody>
          <a:bodyPr wrap="square" rtlCol="0">
            <a:spAutoFit/>
          </a:bodyPr>
          <a:lstStyle/>
          <a:p>
            <a:r>
              <a:rPr lang="en-US" sz="2700" b="1" dirty="0">
                <a:solidFill>
                  <a:schemeClr val="bg1"/>
                </a:solidFill>
                <a:latin typeface="Times New Roman" panose="02020603050405020304" pitchFamily="18" charset="0"/>
                <a:cs typeface="Times New Roman" panose="02020603050405020304" pitchFamily="18" charset="0"/>
              </a:rPr>
              <a:t>Câu 3.</a:t>
            </a:r>
            <a:r>
              <a:rPr lang="en-US" sz="2700" dirty="0">
                <a:solidFill>
                  <a:schemeClr val="bg1"/>
                </a:solidFill>
                <a:latin typeface="Times New Roman" panose="02020603050405020304" pitchFamily="18" charset="0"/>
                <a:cs typeface="Times New Roman" panose="02020603050405020304" pitchFamily="18" charset="0"/>
              </a:rPr>
              <a:t> Các kim loại thường có vẻ đẹp sáng lấp lánh, rất đẹp, nhiều kim loại được sử dụng làm đồ trang sức, vật dụng trang trí. Đó là tính chất vật lí nào của kim loại?</a:t>
            </a:r>
            <a:endParaRPr lang="vi-VN" sz="27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0890" y="1989001"/>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A. Ánh kim</a:t>
            </a:r>
          </a:p>
        </p:txBody>
      </p:sp>
      <p:sp>
        <p:nvSpPr>
          <p:cNvPr id="5" name="Rectangle 4"/>
          <p:cNvSpPr/>
          <p:nvPr/>
        </p:nvSpPr>
        <p:spPr>
          <a:xfrm>
            <a:off x="572335" y="27406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C. Tính dẫn nhiệt</a:t>
            </a:r>
          </a:p>
        </p:txBody>
      </p:sp>
      <p:sp>
        <p:nvSpPr>
          <p:cNvPr id="6" name="Rectangle 5"/>
          <p:cNvSpPr/>
          <p:nvPr/>
        </p:nvSpPr>
        <p:spPr>
          <a:xfrm>
            <a:off x="4918455" y="27406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err="1">
                <a:solidFill>
                  <a:schemeClr val="bg1"/>
                </a:solidFill>
                <a:latin typeface="Times New Roman" panose="02020603050405020304" pitchFamily="18" charset="0"/>
                <a:cs typeface="Times New Roman" panose="02020603050405020304" pitchFamily="18" charset="0"/>
              </a:rPr>
              <a:t>D.Tính</a:t>
            </a:r>
            <a:r>
              <a:rPr lang="en-US" sz="2700" dirty="0">
                <a:solidFill>
                  <a:schemeClr val="bg1"/>
                </a:solidFill>
                <a:latin typeface="Times New Roman" panose="02020603050405020304" pitchFamily="18" charset="0"/>
                <a:cs typeface="Times New Roman" panose="02020603050405020304" pitchFamily="18" charset="0"/>
              </a:rPr>
              <a:t> dẻo</a:t>
            </a:r>
          </a:p>
        </p:txBody>
      </p:sp>
      <p:sp>
        <p:nvSpPr>
          <p:cNvPr id="7" name="Rectangle 6"/>
          <p:cNvSpPr/>
          <p:nvPr/>
        </p:nvSpPr>
        <p:spPr>
          <a:xfrm>
            <a:off x="4768175" y="20356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B. Tính dẫn điện</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0492" y="181020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930" y="256440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13622" y="24846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0835" y="175734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26508" y="3017659"/>
            <a:ext cx="3478100" cy="195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5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359" y="250734"/>
            <a:ext cx="7875638" cy="1049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30046" y="309716"/>
            <a:ext cx="7632290" cy="923330"/>
          </a:xfrm>
          <a:prstGeom prst="rect">
            <a:avLst/>
          </a:prstGeom>
          <a:noFill/>
        </p:spPr>
        <p:txBody>
          <a:bodyPr wrap="square" rtlCol="0">
            <a:spAutoFit/>
          </a:bodyPr>
          <a:lstStyle/>
          <a:p>
            <a:r>
              <a:rPr lang="en-US" sz="2700" b="1" dirty="0">
                <a:solidFill>
                  <a:schemeClr val="bg1"/>
                </a:solidFill>
                <a:latin typeface="Times New Roman" panose="02020603050405020304" pitchFamily="18" charset="0"/>
                <a:cs typeface="Times New Roman" panose="02020603050405020304" pitchFamily="18" charset="0"/>
              </a:rPr>
              <a:t>Câu 4. </a:t>
            </a:r>
            <a:r>
              <a:rPr lang="en-US" sz="2700" dirty="0">
                <a:solidFill>
                  <a:schemeClr val="bg1"/>
                </a:solidFill>
                <a:latin typeface="Times New Roman" panose="02020603050405020304" pitchFamily="18" charset="0"/>
                <a:cs typeface="Times New Roman" panose="02020603050405020304" pitchFamily="18" charset="0"/>
              </a:rPr>
              <a:t>Kim loại X có nhiệt độ nóng chảy cao nhất, được sử dụng làm dây tóc bóng đèn. Kim loại X là:</a:t>
            </a:r>
            <a:endParaRPr lang="vi-VN" sz="27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1741" y="266404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C. </a:t>
            </a:r>
            <a:r>
              <a:rPr lang="en-US" sz="2700" dirty="0" err="1">
                <a:solidFill>
                  <a:schemeClr val="bg1"/>
                </a:solidFill>
                <a:latin typeface="Times New Roman" panose="02020603050405020304" pitchFamily="18" charset="0"/>
                <a:cs typeface="Times New Roman" panose="02020603050405020304" pitchFamily="18" charset="0"/>
              </a:rPr>
              <a:t>Vonfram</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71741" y="192716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A. Sắt</a:t>
            </a:r>
          </a:p>
        </p:txBody>
      </p:sp>
      <p:sp>
        <p:nvSpPr>
          <p:cNvPr id="6" name="Rectangle 5"/>
          <p:cNvSpPr/>
          <p:nvPr/>
        </p:nvSpPr>
        <p:spPr>
          <a:xfrm>
            <a:off x="5017861" y="1927169"/>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B. Thủy ngân</a:t>
            </a:r>
          </a:p>
        </p:txBody>
      </p:sp>
      <p:sp>
        <p:nvSpPr>
          <p:cNvPr id="7" name="Rectangle 6"/>
          <p:cNvSpPr/>
          <p:nvPr/>
        </p:nvSpPr>
        <p:spPr>
          <a:xfrm>
            <a:off x="5017861" y="270380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D. Vàng</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14337" y="251219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14337" y="17509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3028" y="167124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1686" y="24323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54680" y="3243868"/>
            <a:ext cx="3257498" cy="1832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7000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320" y="275361"/>
            <a:ext cx="7875638" cy="9300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30046" y="309716"/>
            <a:ext cx="7632290" cy="923330"/>
          </a:xfrm>
          <a:prstGeom prst="rect">
            <a:avLst/>
          </a:prstGeom>
          <a:noFill/>
        </p:spPr>
        <p:txBody>
          <a:bodyPr wrap="square" rtlCol="0">
            <a:spAutoFit/>
          </a:bodyPr>
          <a:lstStyle/>
          <a:p>
            <a:r>
              <a:rPr lang="en-US" sz="2700" b="1" dirty="0">
                <a:solidFill>
                  <a:schemeClr val="bg1"/>
                </a:solidFill>
                <a:latin typeface="Times New Roman" panose="02020603050405020304" pitchFamily="18" charset="0"/>
                <a:cs typeface="Times New Roman" panose="02020603050405020304" pitchFamily="18" charset="0"/>
              </a:rPr>
              <a:t>Câu 5</a:t>
            </a:r>
            <a:r>
              <a:rPr lang="en-US" sz="2700" dirty="0">
                <a:solidFill>
                  <a:schemeClr val="bg1"/>
                </a:solidFill>
                <a:latin typeface="Times New Roman" panose="02020603050405020304" pitchFamily="18" charset="0"/>
                <a:cs typeface="Times New Roman" panose="02020603050405020304" pitchFamily="18" charset="0"/>
              </a:rPr>
              <a:t>. Ở điều kiện thường, kim loại X là chất lỏng, được sử dụng trong nhiệt kế, áp kế. Kim loại X là:</a:t>
            </a:r>
            <a:endParaRPr lang="vi-VN" sz="27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849484" y="1505924"/>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B. Thủy ngân </a:t>
            </a:r>
          </a:p>
        </p:txBody>
      </p:sp>
      <p:sp>
        <p:nvSpPr>
          <p:cNvPr id="5" name="Rectangle 4"/>
          <p:cNvSpPr/>
          <p:nvPr/>
        </p:nvSpPr>
        <p:spPr>
          <a:xfrm>
            <a:off x="503364" y="231810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C. </a:t>
            </a:r>
            <a:r>
              <a:rPr lang="en-US" sz="2700" dirty="0" err="1">
                <a:solidFill>
                  <a:schemeClr val="bg1"/>
                </a:solidFill>
                <a:latin typeface="Times New Roman" panose="02020603050405020304" pitchFamily="18" charset="0"/>
                <a:cs typeface="Times New Roman" panose="02020603050405020304" pitchFamily="18" charset="0"/>
              </a:rPr>
              <a:t>Natri</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49484" y="2318109"/>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D. Chì </a:t>
            </a:r>
          </a:p>
        </p:txBody>
      </p:sp>
      <p:sp>
        <p:nvSpPr>
          <p:cNvPr id="7" name="Rectangle 6"/>
          <p:cNvSpPr/>
          <p:nvPr/>
        </p:nvSpPr>
        <p:spPr>
          <a:xfrm>
            <a:off x="486698" y="154198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solidFill>
                  <a:schemeClr val="bg1"/>
                </a:solidFill>
                <a:latin typeface="Times New Roman" panose="02020603050405020304" pitchFamily="18" charset="0"/>
                <a:cs typeface="Times New Roman" panose="02020603050405020304" pitchFamily="18" charset="0"/>
              </a:rPr>
              <a:t>A. Bạc </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29015" y="131655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5959" y="21418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44651" y="206218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69429" y="127426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470060" y="2930949"/>
            <a:ext cx="3551404" cy="199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17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grpSp>
        <p:nvGrpSpPr>
          <p:cNvPr id="44" name="Group 43"/>
          <p:cNvGrpSpPr/>
          <p:nvPr/>
        </p:nvGrpSpPr>
        <p:grpSpPr>
          <a:xfrm>
            <a:off x="1" y="1033438"/>
            <a:ext cx="4093837" cy="3497188"/>
            <a:chOff x="0" y="1396051"/>
            <a:chExt cx="5458449" cy="4662917"/>
          </a:xfrm>
        </p:grpSpPr>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46" name="Picture 45"/>
            <p:cNvPicPr>
              <a:picLocks noChangeAspect="1"/>
            </p:cNvPicPr>
            <p:nvPr/>
          </p:nvPicPr>
          <p:blipFill>
            <a:blip r:embed="rId8"/>
            <a:stretch>
              <a:fillRect/>
            </a:stretch>
          </p:blipFill>
          <p:spPr>
            <a:xfrm>
              <a:off x="3513656" y="1961330"/>
              <a:ext cx="1944793" cy="1335140"/>
            </a:xfrm>
            <a:prstGeom prst="rect">
              <a:avLst/>
            </a:prstGeom>
          </p:spPr>
        </p:pic>
      </p:grpSp>
      <p:pic>
        <p:nvPicPr>
          <p:cNvPr id="47" name="CẤM BUÔN BÁN, CẤM REUP" descr="Káº¿t quáº£ hÃ¬nh áº£nh cho mosquito cartoon gif">
            <a:hlinkClick r:id="rId9" action="ppaction://hlinksldjump"/>
          </p:cNvPr>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949424" y="1047039"/>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48" name="Vào http://fb.com/nkpowerskills tải game miễn phí" descr="Káº¿t quáº£ hÃ¬nh áº£nh cho mosquito cartoon gif">
            <a:hlinkClick r:id="rId11" action="ppaction://hlinksldjump"/>
          </p:cNvPr>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47735" y="1691545"/>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49" name="ĐC SHARE MIỄN PHÍ BỞI NK POWERSKILLS" descr="Káº¿t quáº£ hÃ¬nh áº£nh cho mosquito cartoon gif">
            <a:hlinkClick r:id="rId12" action="ppaction://hlinksldjump"/>
          </p:cNvPr>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37490" y="0"/>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50" name="CẤM BUÔN BÁN, CẤM REUP" descr="Káº¿t quáº£ hÃ¬nh áº£nh cho mosquito cartoon gif">
            <a:hlinkClick r:id="rId13" action="ppaction://hlinksldjump"/>
          </p:cNvPr>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92148" y="2360298"/>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51" name="Vào http://fb.com/nkpowerskills tải game miễn phí" descr="Káº¿t quáº£ hÃ¬nh áº£nh cho mosquito cartoon gif">
            <a:hlinkClick r:id="rId14" action="ppaction://hlinksldjump"/>
          </p:cNvPr>
          <p:cNvPicPr>
            <a:picLocks noChangeAspect="1" noChangeArrowheads="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093837" y="419580"/>
            <a:ext cx="1254919" cy="1254919"/>
          </a:xfrm>
          <a:prstGeom prst="rect">
            <a:avLst/>
          </a:prstGeom>
          <a:noFill/>
          <a:extLst>
            <a:ext uri="{909E8E84-426E-40DD-AFC4-6F175D3DCCD1}">
              <a14:hiddenFill xmlns:a14="http://schemas.microsoft.com/office/drawing/2010/main">
                <a:solidFill>
                  <a:srgbClr val="FFFFFF"/>
                </a:solidFill>
              </a14:hiddenFill>
            </a:ext>
          </a:extLst>
        </p:spPr>
      </p:pic>
      <p:pic>
        <p:nvPicPr>
          <p:cNvPr id="52" name="ĐC SHARE MIỄN PHÍ BỞI NK POWERSKILLS"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093837" y="518008"/>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53" name="CẤM BUÔN BÁN, CẤM REUP"/>
          <p:cNvPicPr>
            <a:picLocks noChangeAspect="1"/>
          </p:cNvPicPr>
          <p:nvPr/>
        </p:nvPicPr>
        <p:blipFill>
          <a:blip r:embed="rId16">
            <a:clrChange>
              <a:clrFrom>
                <a:srgbClr val="FFFFFF"/>
              </a:clrFrom>
              <a:clrTo>
                <a:srgbClr val="FFFFFF">
                  <a:alpha val="0"/>
                </a:srgbClr>
              </a:clrTo>
            </a:clrChange>
          </a:blip>
          <a:stretch>
            <a:fillRect/>
          </a:stretch>
        </p:blipFill>
        <p:spPr>
          <a:xfrm>
            <a:off x="799210" y="456866"/>
            <a:ext cx="3806863" cy="3806863"/>
          </a:xfrm>
          <a:prstGeom prst="rect">
            <a:avLst/>
          </a:prstGeom>
        </p:spPr>
      </p:pic>
      <p:pic>
        <p:nvPicPr>
          <p:cNvPr id="54" name="Picture 2" descr="Káº¿t quáº£ hÃ¬nh áº£nh cho home icon">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4314" y="417850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26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6 3.46945E-18 L -8.33333E-6 3.46945E-18 L 0.26419 0.00417 C 0.26783 0.00417 0.2789 0.00926 0.2832 0.0125 C 0.2845 0.01366 0.28541 0.01574 0.28684 0.0169 C 0.28906 0.01852 0.29179 0.01852 0.29387 0.02107 L 0.30104 0.02963 C 0.30182 0.03241 0.30247 0.03542 0.30351 0.03797 C 0.30455 0.04097 0.30611 0.04329 0.30703 0.04653 C 0.3082 0.05047 0.30859 0.05486 0.30937 0.05926 C 0.31106 0.06829 0.31028 0.06343 0.31184 0.07408 C 0.31093 0.07685 0.3108 0.08056 0.30937 0.08241 C 0.30481 0.0882 0.29817 0.08935 0.2927 0.09097 C 0.28372 0.10162 0.29518 0.08912 0.28437 0.09722 C 0.28307 0.09838 0.28216 0.10047 0.28085 0.10162 C 0.2789 0.10324 0.27682 0.1044 0.27486 0.10579 C 0.27135 0.1081 0.26445 0.11134 0.26184 0.11204 C 0.25664 0.11343 0.25143 0.1132 0.24635 0.11412 C 0.24348 0.11482 0.24075 0.11551 0.23802 0.11644 C 0.23489 0.11898 0.23294 0.1213 0.22968 0.12269 C 0.22565 0.12431 0.2177 0.12685 0.2177 0.12685 C 0.20807 0.13542 0.21718 0.12871 0.19986 0.13334 C 0.19348 0.13496 0.18723 0.1382 0.18085 0.13959 C 0.17512 0.14097 0.17083 0.14144 0.16536 0.14375 C 0.14596 0.15255 0.16406 0.14491 0.15351 0.15023 C 0.1496 0.15209 0.14687 0.15301 0.1427 0.1544 C 0.13294 0.1632 0.14348 0.15463 0.12734 0.16297 C 0.12525 0.16389 0.1233 0.16574 0.12135 0.16713 C 0.11718 0.16991 0.11692 0.16968 0.11184 0.1713 C 0.10364 0.17871 0.10872 0.17454 0.09635 0.18195 L 0.09283 0.18403 C 0.08502 0.19329 0.08632 0.18866 0.0832 0.20093 C 0.08242 0.2044 0.08164 0.2081 0.08085 0.21158 C 0.08046 0.21644 0.0802 0.22153 0.07968 0.22639 C 0.07942 0.22917 0.07851 0.23195 0.07851 0.23496 C 0.07851 0.24699 0.07812 0.25926 0.07968 0.27084 C 0.08085 0.27917 0.08489 0.27894 0.08802 0.28148 C 0.08958 0.28264 0.09114 0.28472 0.09283 0.28565 C 0.09479 0.28681 0.10598 0.28982 0.10703 0.29005 L 0.31054 0.29005 " pathEditMode="relative" ptsTypes="AAAAAAAAAAAAAAAAAAAAAAAAAAAAAAAAAAAAAAAA">
                                      <p:cBhvr>
                                        <p:cTn id="6" dur="5000" spd="-100000" fill="hold"/>
                                        <p:tgtEl>
                                          <p:spTgt spid="5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875E-6 2.59259E-6 L 1.875E-6 2.59259E-6 L -0.08099 0.00416 C -0.09167 0.00486 -0.11302 0.00833 -0.11302 0.00833 C -0.11628 0.00972 -0.1194 0.01134 -0.12253 0.0125 C -0.13164 0.01574 -0.1444 0.0162 -0.15234 0.0169 L -0.18802 0.01898 C -0.20143 0.02361 -0.18503 0.01829 -0.20586 0.02315 C -0.20794 0.02361 -0.2099 0.02454 -0.21185 0.02523 C -0.21628 0.02708 -0.21615 0.02708 -0.22018 0.0294 C -0.22096 0.03171 -0.22201 0.03356 -0.22253 0.03588 C -0.22318 0.03842 -0.22331 0.04143 -0.2237 0.04421 C -0.22409 0.04653 -0.22448 0.04861 -0.22487 0.05069 C -0.22448 0.06412 -0.22526 0.07778 -0.2237 0.09074 C -0.22266 0.10069 -0.21862 0.10463 -0.21419 0.10787 C -0.2112 0.10995 -0.20586 0.11296 -0.20234 0.11412 C -0.2 0.11504 -0.19753 0.11551 -0.19518 0.1162 C -0.19245 0.1169 -0.18958 0.11782 -0.18685 0.11829 C -0.18255 0.11921 -0.17813 0.11967 -0.1737 0.12037 L -0.08099 0.1162 C -0.07969 0.1162 -0.07852 0.11481 -0.07734 0.11412 C -0.07539 0.11273 -0.07344 0.11134 -0.07135 0.10995 C -0.04961 0.11065 -0.02773 0.10949 -0.00599 0.11204 C -0.00404 0.11227 -0.003 0.11666 -0.00117 0.11829 C 0.00026 0.11967 0.00195 0.11967 0.00352 0.12037 C 0.00703 0.12662 0.00872 0.13009 0.01302 0.13518 C 0.01458 0.13704 0.01641 0.13773 0.01784 0.13958 C 0.01927 0.1412 0.02018 0.14398 0.02135 0.14583 C 0.02253 0.14745 0.02383 0.14861 0.025 0.15 C 0.02695 0.15278 0.02891 0.15602 0.03099 0.15856 C 0.03398 0.16227 0.03737 0.16528 0.04049 0.16921 C 0.04375 0.17315 0.04844 0.18032 0.05117 0.18611 C 0.05312 0.19028 0.05456 0.19606 0.05599 0.20092 C 0.05547 0.21342 0.05638 0.22662 0.05469 0.23889 C 0.0543 0.24236 0.05143 0.24282 0.05 0.24537 C 0.02773 0.28055 0.05625 0.23611 0.04049 0.26435 C 0.03385 0.27592 0.03229 0.27569 0.02383 0.28333 C 0.01836 0.29791 0.02552 0.28079 0.01549 0.29606 C 0.01432 0.29768 0.01419 0.30069 0.01302 0.30231 C 0.01172 0.3044 0.0099 0.30509 0.00833 0.30671 C 0.00586 0.30926 0.00365 0.3125 0.00117 0.31504 C -0.0026 0.31921 -0.00534 0.32037 -0.00951 0.32361 C -0.02018 0.33171 -0.02422 0.33727 -0.03333 0.34051 C -0.03568 0.3412 -0.03815 0.3419 -0.0405 0.34259 C -0.04349 0.34444 -0.04557 0.34583 -0.04883 0.34676 C -0.05156 0.34768 -0.05443 0.34815 -0.05716 0.34884 C -0.05912 0.34954 -0.06107 0.35023 -0.06302 0.35116 C -0.07578 0.35023 -0.08854 0.35069 -0.10117 0.34884 C -0.10404 0.34861 -0.10664 0.34583 -0.10951 0.34467 C -0.11146 0.34375 -0.11341 0.34329 -0.1155 0.34259 C -0.11706 0.33842 -0.11823 0.33356 -0.12018 0.32986 C -0.12135 0.32778 -0.12279 0.32592 -0.12383 0.32361 C -0.12773 0.31389 -0.12448 0.3169 -0.12852 0.30879 C -0.13073 0.30416 -0.13346 0.30069 -0.13568 0.29606 C -0.14557 0.275 -0.13659 0.29143 -0.14284 0.275 C -0.14427 0.27106 -0.14609 0.26805 -0.14753 0.26435 C -0.15182 0.25347 -0.15039 0.25301 -0.15586 0.24305 C -0.1569 0.24143 -0.15846 0.24074 -0.15951 0.23889 C -0.16836 0.22315 -0.1582 0.23611 -0.16667 0.22616 C -0.16745 0.22407 -0.16797 0.22176 -0.16901 0.21991 C -0.175 0.20926 -0.18021 0.21852 -0.18919 0.22199 C -0.19037 0.22407 -0.19154 0.22639 -0.19284 0.22824 C -0.19388 0.22986 -0.19583 0.23032 -0.19635 0.23264 C -0.19714 0.23588 -0.19635 0.23958 -0.19635 0.24305 " pathEditMode="relative" ptsTypes="AAAAAAAAAAAAAAAAAAAAAAAAAAAAAAAAAAAAAAAAAAAAAAAAAAAAAAAAAAAAAAAA">
                                      <p:cBhvr>
                                        <p:cTn id="8" dur="5000" spd="-100000" fill="hold"/>
                                        <p:tgtEl>
                                          <p:spTgt spid="4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5E-6 3.7037E-7 L -1.25E-6 3.7037E-7 C -0.05834 -0.01158 0.02018 0.00324 -0.14766 -0.00417 C -0.14909 -0.0044 -0.14987 -0.00764 -0.15131 -0.00857 C -0.15508 -0.01065 -0.16315 -0.01274 -0.16315 -0.01274 C -0.16472 -0.01412 -0.16628 -0.01575 -0.16797 -0.0169 C -0.17188 -0.01991 -0.17227 -0.01829 -0.17631 -0.02338 C -0.1793 -0.02709 -0.18321 -0.0375 -0.18464 -0.04237 L -0.1905 -0.06343 C -0.19089 -0.06621 -0.19128 -0.06922 -0.1918 -0.072 C -0.19245 -0.07547 -0.19375 -0.07871 -0.19414 -0.08264 C -0.19493 -0.09098 -0.19466 -0.09954 -0.19532 -0.10787 C -0.19545 -0.11019 -0.19623 -0.11204 -0.19649 -0.11436 C -0.19701 -0.11713 -0.19727 -0.11991 -0.19766 -0.12269 C -0.19844 -0.12709 -0.19935 -0.13125 -0.20013 -0.13542 C -0.20091 -0.14028 -0.20157 -0.14537 -0.20248 -0.15024 C -0.20287 -0.15232 -0.20287 -0.15487 -0.20365 -0.15649 C -0.20456 -0.15857 -0.20599 -0.1595 -0.20716 -0.16088 C -0.2125 -0.16621 -0.21172 -0.16505 -0.21797 -0.16713 C -0.22045 -0.17014 -0.22201 -0.17292 -0.22513 -0.17362 C -0.23334 -0.17547 -0.25013 -0.17778 -0.25013 -0.17778 C -0.25912 -0.18311 -0.25352 -0.18056 -0.27149 -0.17778 C -0.27487 -0.17709 -0.28099 -0.1757 -0.28464 -0.17362 C -0.28659 -0.17223 -0.28854 -0.17084 -0.2905 -0.16922 C -0.29219 -0.16806 -0.29375 -0.16667 -0.29532 -0.16505 C -0.29779 -0.1625 -0.30013 -0.1595 -0.30248 -0.15649 C -0.30365 -0.1551 -0.30508 -0.15417 -0.30599 -0.15232 C -0.30716 -0.15024 -0.30834 -0.14792 -0.30964 -0.14607 C -0.31263 -0.14144 -0.31576 -0.13704 -0.31914 -0.13334 C -0.32331 -0.12894 -0.32696 -0.12616 -0.32982 -0.11852 C -0.33477 -0.10533 -0.3336 -0.10556 -0.33581 -0.09514 C -0.33659 -0.09167 -0.33737 -0.0882 -0.33815 -0.08473 C -0.33946 -0.07848 -0.33959 -0.07662 -0.3405 -0.06991 C -0.33933 -0.05718 -0.33985 -0.04352 -0.33698 -0.03172 C -0.33581 -0.02686 -0.32826 -0.01482 -0.32383 -0.01065 C -0.32162 -0.00834 -0.31927 -0.00579 -0.3168 -0.00417 C -0.31485 -0.00301 -0.31276 -0.00301 -0.31081 -0.00209 C -0.30925 -0.00162 -0.30769 -0.0007 -0.30599 3.7037E-7 C -0.30404 0.00208 -0.30222 0.00509 -0.30013 0.00625 C -0.2974 0.00787 -0.29453 0.00763 -0.2918 0.00833 C -0.28933 0.00902 -0.28698 0.00995 -0.28464 0.01064 C -0.28308 0.01273 -0.28177 0.01597 -0.27982 0.01689 C -0.27448 0.01967 -0.26315 0.02106 -0.26315 0.02106 C -0.25964 0.02361 -0.25365 0.028 -0.25013 0.02963 C -0.2474 0.03078 -0.24453 0.03101 -0.2418 0.03171 C -0.2405 0.0324 -0.23933 0.0331 -0.23815 0.03379 C -0.23659 0.03472 -0.2349 0.03472 -0.23347 0.03588 C -0.23203 0.03703 -0.23112 0.03912 -0.22982 0.04027 C -0.22813 0.04166 -0.22266 0.04537 -0.22032 0.04652 C -0.20651 0.05347 -0.22709 0.04236 -0.20847 0.05069 C -0.20287 0.05324 -0.1974 0.05694 -0.1918 0.05925 C -0.18815 0.06064 -0.18451 0.06157 -0.18099 0.06342 C -0.17774 0.06504 -0.17474 0.06782 -0.17149 0.0699 C -0.17032 0.0706 -0.16914 0.07129 -0.16797 0.07199 L -0.16081 0.08032 C -0.15964 0.08171 -0.15834 0.0831 -0.15716 0.08449 C -0.15521 0.0875 -0.15339 0.0905 -0.15131 0.09305 C -0.14974 0.0949 -0.14792 0.09537 -0.14649 0.09722 C -0.14466 0.09976 -0.14349 0.10324 -0.1418 0.10578 C -0.14024 0.1081 -0.13841 0.10972 -0.13698 0.11203 C -0.13412 0.11689 -0.13177 0.12291 -0.12865 0.12685 C -0.12735 0.1287 -0.12552 0.12824 -0.12383 0.12893 C -0.12344 0.13194 -0.12201 0.13495 -0.12266 0.1375 C -0.12344 0.14027 -0.12591 0.14004 -0.12748 0.14166 C -0.13685 0.15208 -0.12709 0.14537 -0.1405 0.15439 C -0.14401 0.15671 -0.14779 0.15833 -0.15131 0.16088 C -0.15287 0.1618 -0.1543 0.16412 -0.15599 0.16504 C -0.15873 0.1662 -0.16159 0.1662 -0.16433 0.16713 C -0.18138 0.17268 -0.16966 0.17175 -0.1905 0.17338 C -0.2017 0.17453 -0.21276 0.17476 -0.22383 0.17569 L -0.25365 0.17129 C -0.25534 0.17106 -0.26107 0.16898 -0.26315 0.16713 C -0.26524 0.16527 -0.26706 0.16273 -0.26914 0.16088 C -0.27266 0.1574 -0.27448 0.15671 -0.27748 0.15231 C -0.29245 0.13009 -0.26797 0.16342 -0.28581 0.13958 C -0.28659 0.1368 -0.28711 0.13379 -0.28815 0.13125 C -0.2892 0.1287 -0.29089 0.12731 -0.2918 0.12476 C -0.29258 0.12222 -0.29232 0.11898 -0.29297 0.11643 C -0.29349 0.11388 -0.29453 0.11203 -0.29532 0.10995 C -0.29935 0.08865 -0.29323 0.12175 -0.29766 0.09513 C -0.29844 0.09097 -0.29935 0.0868 -0.30013 0.0824 L -0.30131 0.07615 C -0.3017 0.07407 -0.30222 0.07199 -0.30248 0.0699 C -0.30287 0.06689 -0.30287 0.06388 -0.30365 0.06134 C -0.30417 0.05949 -0.30521 0.05856 -0.30599 0.05717 " pathEditMode="relative" ptsTypes="AAAAAAAAAAAAAAAAAAAAAAAAAAAAAAAAAAAAAAAAAAAAAAAAAAAAAAAAAAAAAAAAAAAAAAAAAAAAAAAAAAAAA">
                                      <p:cBhvr>
                                        <p:cTn id="10" dur="5000" spd="-100000" fill="hold"/>
                                        <p:tgtEl>
                                          <p:spTgt spid="4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5.18519E-6 L -2.91667E-6 -5.18519E-6 L -0.08216 0.00231 C -0.15169 0.00231 -0.13437 0.00532 -0.16783 -0.00209 C -0.16953 -0.00348 -0.17122 -0.00417 -0.17265 -0.00626 C -0.17369 -0.00788 -0.17421 -0.01066 -0.175 -0.01251 C -0.18242 -0.03103 -0.17539 -0.01251 -0.18099 -0.02755 C -0.18138 -0.03033 -0.18177 -0.03311 -0.18216 -0.03589 C -0.18255 -0.03797 -0.1832 -0.04005 -0.18333 -0.04237 C -0.18437 -0.05209 -0.18489 -0.06204 -0.18567 -0.072 C -0.18489 -0.07478 -0.18476 -0.07825 -0.18333 -0.08033 C -0.18216 -0.08218 -0.1802 -0.08149 -0.17864 -0.08242 C -0.17656 -0.08357 -0.17461 -0.08542 -0.17265 -0.08681 C -0.15026 -0.10047 -0.15807 -0.09769 -0.14283 -0.10163 C -0.14049 -0.10302 -0.13815 -0.10417 -0.1358 -0.10579 C -0.13255 -0.10788 -0.12955 -0.11066 -0.12617 -0.11204 C -0.12356 -0.11343 -0.1207 -0.11343 -0.11783 -0.11413 C -0.11549 -0.11575 -0.11315 -0.1176 -0.1108 -0.11853 C -0.10117 -0.12223 -0.10234 -0.11806 -0.09414 -0.12478 C -0.09114 -0.12732 -0.08867 -0.13079 -0.0858 -0.13334 C -0.08463 -0.13427 -0.08333 -0.13427 -0.08216 -0.13542 C -0.07968 -0.13797 -0.07786 -0.14329 -0.075 -0.14399 L -0.06315 -0.14607 L 0.01667 -0.14399 C 0.01784 -0.14376 0.01901 -0.14237 0.02019 -0.14167 C 0.02331 -0.14029 0.02657 -0.1389 0.02969 -0.13751 C 0.03164 -0.13681 0.03373 -0.13612 0.03568 -0.13542 C 0.04467 -0.13242 0.05052 -0.13149 0.06068 -0.12917 C 0.06185 -0.12825 0.06302 -0.12755 0.0642 -0.12686 C 0.06745 -0.12547 0.07071 -0.12454 0.07383 -0.12269 C 0.075 -0.122 0.07605 -0.12107 0.07735 -0.12061 C 0.08086 -0.11945 0.08451 -0.11922 0.08802 -0.11853 L 0.09753 -0.11644 C 0.10586 -0.10649 0.09727 -0.11552 0.1155 -0.10788 C 0.11758 -0.10695 0.1194 -0.10464 0.12136 -0.10371 C 0.12787 -0.10024 0.13907 -0.10001 0.14401 -0.09931 C 0.14558 -0.09792 0.14714 -0.0963 0.14883 -0.09515 C 0.15026 -0.09422 0.15196 -0.09376 0.15352 -0.09306 C 0.15743 -0.09167 0.16146 -0.09029 0.1655 -0.0889 L 0.17136 -0.08681 C 0.17253 -0.0845 0.17357 -0.08218 0.175 -0.08033 C 0.17722 -0.07732 0.18217 -0.072 0.18217 -0.072 C 0.17943 -0.12454 0.18217 -0.06066 0.18217 -0.14816 C 0.18217 -0.16158 0.18151 -0.17501 0.18086 -0.18843 C 0.18073 -0.19121 0.18034 -0.19422 0.17969 -0.19677 C 0.17787 -0.20441 0.175 -0.21066 0.17136 -0.21575 C 0.16914 -0.21899 0.16667 -0.22154 0.1642 -0.22431 C 0.16302 -0.2257 0.16198 -0.22779 0.16068 -0.22848 C 0.15834 -0.22987 0.15573 -0.23079 0.15352 -0.23288 C 0.15196 -0.23427 0.15052 -0.23635 0.14883 -0.23704 C 0.13737 -0.24214 0.1336 -0.24075 0.12253 -0.24329 C 0.11784 -0.24445 0.11302 -0.24584 0.10834 -0.24769 C 0.10625 -0.24839 0.1043 -0.24931 0.10235 -0.24978 C 0.0987 -0.2507 0.08881 -0.25186 0.08451 -0.25394 C 0.08086 -0.25579 0.07735 -0.25811 0.07383 -0.26042 C 0.06745 -0.26413 0.07136 -0.26181 0.06185 -0.26667 C 0.05248 -0.27917 0.06211 -0.2676 0.05118 -0.27732 C 0.04909 -0.27917 0.0474 -0.28195 0.04519 -0.28357 C 0.03256 -0.29306 0.04128 -0.28288 0.03086 -0.29214 C 0.02969 -0.29329 0.02839 -0.29468 0.02735 -0.2963 C 0.02605 -0.29816 0.02526 -0.30117 0.02383 -0.30255 C 0.0224 -0.30417 0.02058 -0.30417 0.01901 -0.30487 C 0.01745 -0.30695 0.01602 -0.3095 0.0142 -0.31112 C 0.01198 -0.3132 0.00938 -0.31343 0.00717 -0.31529 L 0.00469 -0.31737 " pathEditMode="relative" ptsTypes="AAAAAAAAAAAAAAAAAAAAAAAAAAAAAAAAAAAAAAAAAAAAAAAAAAAAAAAAAAAAAAAAA">
                                      <p:cBhvr>
                                        <p:cTn id="12" dur="5000" spd="-100000" fill="hold"/>
                                        <p:tgtEl>
                                          <p:spTgt spid="50"/>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3.33333E-6 7.03704E-6 L 3.33333E-6 7.03704E-6 C 0.01836 -0.01087 0.00924 -0.00763 0.02734 -0.01041 L 0.12617 -0.00624 C 0.13528 -0.00578 0.13607 -0.00393 0.14401 -0.00208 C 0.14804 -0.00115 0.15195 -0.00069 0.15599 7.03704E-6 C 0.15755 0.00209 0.15898 0.00464 0.16067 0.00649 C 0.16224 0.00811 0.16406 0.00857 0.16549 0.01065 C 0.16758 0.01389 0.16823 0.01899 0.16901 0.02339 C 0.1694 0.02964 0.16966 0.03612 0.17018 0.04237 C 0.172 0.0632 0.17656 0.04862 0.16901 0.08889 C 0.1681 0.09422 0.1608 0.09607 0.15833 0.09746 C 0.15716 0.09792 0.15586 0.09862 0.15469 0.09954 C 0.15312 0.1007 0.15169 0.10278 0.15 0.10371 C 0.14726 0.1051 0.13346 0.10788 0.13216 0.10788 L 0.025 0.11227 C 0.01823 0.11621 0.0194 0.11598 0.00833 0.11644 L -0.15834 0.12061 C -0.16042 0.1213 -0.16237 0.12153 -0.16433 0.12269 C -0.16732 0.12454 -0.17005 0.12825 -0.17266 0.13126 C -0.18281 0.15533 -0.17045 0.12501 -0.17865 0.14815 C -0.17969 0.15116 -0.18099 0.15371 -0.18216 0.15672 C -0.18255 0.16019 -0.18268 0.16389 -0.18334 0.16714 C -0.18607 0.1801 -0.19232 0.17107 -0.18451 0.19677 C -0.18347 0.20047 -0.17018 0.20278 -0.16914 0.20325 L -0.14766 0.2095 C -0.14128 0.2088 -0.13477 0.21042 -0.12865 0.20741 C -0.12696 0.20649 -0.12696 0.20186 -0.12617 0.19885 C -0.12578 0.197 -0.12552 0.19468 -0.125 0.1926 C -0.12435 0.18913 -0.12344 0.18565 -0.12266 0.18195 C -0.11914 0.14445 -0.11784 0.14098 -0.12149 0.09098 C -0.12188 0.08473 -0.12487 0.07987 -0.12617 0.07408 C -0.12709 0.07061 -0.12748 0.06667 -0.12865 0.06343 C -0.13034 0.05903 -0.13659 0.04399 -0.1405 0.0382 C -0.14167 0.03658 -0.14297 0.03542 -0.14414 0.0338 C -0.14571 0.03195 -0.14714 0.0294 -0.14883 0.02755 C -0.15 0.02639 -0.1513 0.02639 -0.15248 0.02547 C -0.1556 0.02292 -0.16198 0.0169 -0.16198 0.0169 L -0.19766 0.01899 C -0.19948 0.01968 -0.19948 0.02454 -0.2 0.02755 C -0.20104 0.03241 -0.2017 0.03751 -0.20248 0.04237 C -0.20365 0.0507 -0.20378 0.05255 -0.20482 0.06135 C -0.20521 0.06852 -0.20547 0.07547 -0.20599 0.08264 C -0.20625 0.08612 -0.2069 0.08959 -0.20716 0.09306 C -0.2099 0.13218 -0.2069 0.10325 -0.20951 0.12709 C -0.20912 0.16158 -0.20912 0.19607 -0.20834 0.23079 C -0.20834 0.23357 -0.20768 0.23635 -0.20716 0.23913 C -0.20612 0.24561 -0.20508 0.25209 -0.20365 0.25811 C -0.20209 0.26528 -0.20183 0.27408 -0.19883 0.2794 C -0.19675 0.28311 -0.19453 0.28774 -0.19167 0.29005 C -0.18828 0.2926 -0.18477 0.29514 -0.18099 0.2963 C -0.17578 0.29792 -0.17292 0.29862 -0.16784 0.30047 C -0.16628 0.30116 -0.16472 0.30186 -0.16315 0.30255 C -0.16068 0.30394 -0.15847 0.30602 -0.15599 0.30695 C -0.14961 0.30927 -0.13281 0.31042 -0.12865 0.31112 C -0.12539 0.31158 -0.12227 0.31297 -0.11914 0.3132 C -0.09922 0.31436 -0.07943 0.31459 -0.05951 0.31528 L -0.05 0.31737 C -0.04766 0.31806 -0.04284 0.31968 -0.04284 0.31968 " pathEditMode="relative" ptsTypes="AAAAAAAAAAAAAAAAAAAAAAAAAAAAAAAAAAAAAAAAAAAAAAAAAAAAAAAAAAA">
                                      <p:cBhvr>
                                        <p:cTn id="14" dur="5000" spd="-100000" fill="hold"/>
                                        <p:tgtEl>
                                          <p:spTgt spid="4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4"/>
                                        </p:tgtEl>
                                        <p:attrNameLst>
                                          <p:attrName>ppt_x</p:attrName>
                                        </p:attrNameLst>
                                      </p:cBhvr>
                                      <p:tavLst>
                                        <p:tav tm="0">
                                          <p:val>
                                            <p:strVal val="ppt_x"/>
                                          </p:val>
                                        </p:tav>
                                        <p:tav tm="100000">
                                          <p:val>
                                            <p:strVal val="ppt_x"/>
                                          </p:val>
                                        </p:tav>
                                      </p:tavLst>
                                    </p:anim>
                                    <p:anim calcmode="lin" valueType="num">
                                      <p:cBhvr additive="base">
                                        <p:cTn id="27" dur="500"/>
                                        <p:tgtEl>
                                          <p:spTgt spid="44"/>
                                        </p:tgtEl>
                                        <p:attrNameLst>
                                          <p:attrName>ppt_y</p:attrName>
                                        </p:attrNameLst>
                                      </p:cBhvr>
                                      <p:tavLst>
                                        <p:tav tm="0">
                                          <p:val>
                                            <p:strVal val="ppt_y"/>
                                          </p:val>
                                        </p:tav>
                                        <p:tav tm="100000">
                                          <p:val>
                                            <p:strVal val="1+ppt_h/2"/>
                                          </p:val>
                                        </p:tav>
                                      </p:tavLst>
                                    </p:anim>
                                    <p:set>
                                      <p:cBhvr>
                                        <p:cTn id="28"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nodeType="afterEffect">
                                  <p:stCondLst>
                                    <p:cond delay="0"/>
                                  </p:stCondLst>
                                  <p:childTnLst>
                                    <p:animClr clrSpc="hsl" dir="cw">
                                      <p:cBhvr override="childStyle">
                                        <p:cTn id="33" dur="1100" fill="hold"/>
                                        <p:tgtEl>
                                          <p:spTgt spid="51"/>
                                        </p:tgtEl>
                                        <p:attrNameLst>
                                          <p:attrName>style.color</p:attrName>
                                        </p:attrNameLst>
                                      </p:cBhvr>
                                      <p:by>
                                        <p:hsl h="0" s="-12549" l="-25098"/>
                                      </p:by>
                                    </p:animClr>
                                    <p:animClr clrSpc="hsl" dir="cw">
                                      <p:cBhvr>
                                        <p:cTn id="34" dur="1100" fill="hold"/>
                                        <p:tgtEl>
                                          <p:spTgt spid="51"/>
                                        </p:tgtEl>
                                        <p:attrNameLst>
                                          <p:attrName>fillcolor</p:attrName>
                                        </p:attrNameLst>
                                      </p:cBhvr>
                                      <p:by>
                                        <p:hsl h="0" s="-12549" l="-25098"/>
                                      </p:by>
                                    </p:animClr>
                                    <p:animClr clrSpc="hsl" dir="cw">
                                      <p:cBhvr>
                                        <p:cTn id="35" dur="1100" fill="hold"/>
                                        <p:tgtEl>
                                          <p:spTgt spid="51"/>
                                        </p:tgtEl>
                                        <p:attrNameLst>
                                          <p:attrName>stroke.color</p:attrName>
                                        </p:attrNameLst>
                                      </p:cBhvr>
                                      <p:by>
                                        <p:hsl h="0" s="-12549" l="-25098"/>
                                      </p:by>
                                    </p:animClr>
                                    <p:set>
                                      <p:cBhvr>
                                        <p:cTn id="36" dur="1100" fill="hold"/>
                                        <p:tgtEl>
                                          <p:spTgt spid="51"/>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xit.wav"/>
                                        </p:tgtEl>
                                      </p:cMediaNode>
                                    </p:audio>
                                  </p:subTnLst>
                                </p:cTn>
                              </p:par>
                              <p:par>
                                <p:cTn id="37" presetID="9" presetClass="exit" presetSubtype="0" fill="hold" nodeType="withEffect">
                                  <p:stCondLst>
                                    <p:cond delay="0"/>
                                  </p:stCondLst>
                                  <p:childTnLst>
                                    <p:animEffect transition="out" filter="dissolv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Tieng-vo-tay-hoan-ho-www_nhacchuongvui_com.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0"/>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afterEffect">
                                  <p:stCondLst>
                                    <p:cond delay="0"/>
                                  </p:stCondLst>
                                  <p:childTnLst>
                                    <p:animClr clrSpc="hsl" dir="cw">
                                      <p:cBhvr override="childStyle">
                                        <p:cTn id="44" dur="500" fill="hold"/>
                                        <p:tgtEl>
                                          <p:spTgt spid="50"/>
                                        </p:tgtEl>
                                        <p:attrNameLst>
                                          <p:attrName>style.color</p:attrName>
                                        </p:attrNameLst>
                                      </p:cBhvr>
                                      <p:by>
                                        <p:hsl h="0" s="-12549" l="-25098"/>
                                      </p:by>
                                    </p:animClr>
                                    <p:animClr clrSpc="hsl" dir="cw">
                                      <p:cBhvr>
                                        <p:cTn id="45" dur="500" fill="hold"/>
                                        <p:tgtEl>
                                          <p:spTgt spid="50"/>
                                        </p:tgtEl>
                                        <p:attrNameLst>
                                          <p:attrName>fillcolor</p:attrName>
                                        </p:attrNameLst>
                                      </p:cBhvr>
                                      <p:by>
                                        <p:hsl h="0" s="-12549" l="-25098"/>
                                      </p:by>
                                    </p:animClr>
                                    <p:animClr clrSpc="hsl" dir="cw">
                                      <p:cBhvr>
                                        <p:cTn id="46" dur="500" fill="hold"/>
                                        <p:tgtEl>
                                          <p:spTgt spid="50"/>
                                        </p:tgtEl>
                                        <p:attrNameLst>
                                          <p:attrName>stroke.color</p:attrName>
                                        </p:attrNameLst>
                                      </p:cBhvr>
                                      <p:by>
                                        <p:hsl h="0" s="-12549" l="-25098"/>
                                      </p:by>
                                    </p:animClr>
                                    <p:set>
                                      <p:cBhvr>
                                        <p:cTn id="47" dur="500" fill="hold"/>
                                        <p:tgtEl>
                                          <p:spTgt spid="50"/>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xit.wav"/>
                                        </p:tgtEl>
                                      </p:cMediaNode>
                                    </p:audio>
                                  </p:subTnLst>
                                </p:cTn>
                              </p:par>
                              <p:par>
                                <p:cTn id="48" presetID="9" presetClass="exit" presetSubtype="0" fill="hold" nodeType="withEffect">
                                  <p:stCondLst>
                                    <p:cond delay="0"/>
                                  </p:stCondLst>
                                  <p:childTnLst>
                                    <p:animEffect transition="out" filter="dissolv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nodeType="afterEffect">
                                  <p:stCondLst>
                                    <p:cond delay="0"/>
                                  </p:stCondLst>
                                  <p:childTnLst>
                                    <p:animClr clrSpc="hsl" dir="cw">
                                      <p:cBhvr override="childStyle">
                                        <p:cTn id="55" dur="500" fill="hold"/>
                                        <p:tgtEl>
                                          <p:spTgt spid="47"/>
                                        </p:tgtEl>
                                        <p:attrNameLst>
                                          <p:attrName>style.color</p:attrName>
                                        </p:attrNameLst>
                                      </p:cBhvr>
                                      <p:by>
                                        <p:hsl h="0" s="-12549" l="-25098"/>
                                      </p:by>
                                    </p:animClr>
                                    <p:animClr clrSpc="hsl" dir="cw">
                                      <p:cBhvr>
                                        <p:cTn id="56" dur="500" fill="hold"/>
                                        <p:tgtEl>
                                          <p:spTgt spid="47"/>
                                        </p:tgtEl>
                                        <p:attrNameLst>
                                          <p:attrName>fillcolor</p:attrName>
                                        </p:attrNameLst>
                                      </p:cBhvr>
                                      <p:by>
                                        <p:hsl h="0" s="-12549" l="-25098"/>
                                      </p:by>
                                    </p:animClr>
                                    <p:animClr clrSpc="hsl" dir="cw">
                                      <p:cBhvr>
                                        <p:cTn id="57" dur="500" fill="hold"/>
                                        <p:tgtEl>
                                          <p:spTgt spid="47"/>
                                        </p:tgtEl>
                                        <p:attrNameLst>
                                          <p:attrName>stroke.color</p:attrName>
                                        </p:attrNameLst>
                                      </p:cBhvr>
                                      <p:by>
                                        <p:hsl h="0" s="-12549" l="-25098"/>
                                      </p:by>
                                    </p:animClr>
                                    <p:set>
                                      <p:cBhvr>
                                        <p:cTn id="58" dur="500" fill="hold"/>
                                        <p:tgtEl>
                                          <p:spTgt spid="47"/>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4" name="xit.wav"/>
                                        </p:tgtEl>
                                      </p:cMediaNode>
                                    </p:audio>
                                  </p:subTnLst>
                                </p:cTn>
                              </p:par>
                              <p:par>
                                <p:cTn id="59" presetID="9" presetClass="exit" presetSubtype="0" fill="hold" nodeType="with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nodeType="afterEffect">
                                  <p:stCondLst>
                                    <p:cond delay="0"/>
                                  </p:stCondLst>
                                  <p:childTnLst>
                                    <p:animClr clrSpc="hsl" dir="cw">
                                      <p:cBhvr override="childStyle">
                                        <p:cTn id="66" dur="500" fill="hold"/>
                                        <p:tgtEl>
                                          <p:spTgt spid="49"/>
                                        </p:tgtEl>
                                        <p:attrNameLst>
                                          <p:attrName>style.color</p:attrName>
                                        </p:attrNameLst>
                                      </p:cBhvr>
                                      <p:by>
                                        <p:hsl h="0" s="-12549" l="-25098"/>
                                      </p:by>
                                    </p:animClr>
                                    <p:animClr clrSpc="hsl" dir="cw">
                                      <p:cBhvr>
                                        <p:cTn id="67" dur="500" fill="hold"/>
                                        <p:tgtEl>
                                          <p:spTgt spid="49"/>
                                        </p:tgtEl>
                                        <p:attrNameLst>
                                          <p:attrName>fillcolor</p:attrName>
                                        </p:attrNameLst>
                                      </p:cBhvr>
                                      <p:by>
                                        <p:hsl h="0" s="-12549" l="-25098"/>
                                      </p:by>
                                    </p:animClr>
                                    <p:animClr clrSpc="hsl" dir="cw">
                                      <p:cBhvr>
                                        <p:cTn id="68" dur="500" fill="hold"/>
                                        <p:tgtEl>
                                          <p:spTgt spid="49"/>
                                        </p:tgtEl>
                                        <p:attrNameLst>
                                          <p:attrName>stroke.color</p:attrName>
                                        </p:attrNameLst>
                                      </p:cBhvr>
                                      <p:by>
                                        <p:hsl h="0" s="-12549" l="-25098"/>
                                      </p:by>
                                    </p:animClr>
                                    <p:set>
                                      <p:cBhvr>
                                        <p:cTn id="69" dur="500" fill="hold"/>
                                        <p:tgtEl>
                                          <p:spTgt spid="49"/>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4" name="xit.wav"/>
                                        </p:tgtEl>
                                      </p:cMediaNode>
                                    </p:audio>
                                  </p:subTnLst>
                                </p:cTn>
                              </p:par>
                              <p:par>
                                <p:cTn id="70" presetID="9" presetClass="exit" presetSubtype="0" fill="hold" nodeType="withEffect">
                                  <p:stCondLst>
                                    <p:cond delay="0"/>
                                  </p:stCondLst>
                                  <p:childTnLst>
                                    <p:animEffect transition="out" filter="dissolv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9"/>
                  </p:tgtEl>
                </p:cond>
              </p:nextCondLst>
            </p:seq>
            <p:seq concurrent="1" nextAc="seek">
              <p:cTn id="73" restart="whenNotActive" fill="hold" evtFilter="cancelBubble" nodeType="interactiveSeq">
                <p:stCondLst>
                  <p:cond evt="onClick" delay="0">
                    <p:tgtEl>
                      <p:spTgt spid="48"/>
                    </p:tgtEl>
                  </p:cond>
                </p:stCondLst>
                <p:endSync evt="end" delay="0">
                  <p:rtn val="all"/>
                </p:endSync>
                <p:childTnLst>
                  <p:par>
                    <p:cTn id="74" fill="hold">
                      <p:stCondLst>
                        <p:cond delay="0"/>
                      </p:stCondLst>
                      <p:childTnLst>
                        <p:par>
                          <p:cTn id="75" fill="hold">
                            <p:stCondLst>
                              <p:cond delay="0"/>
                            </p:stCondLst>
                            <p:childTnLst>
                              <p:par>
                                <p:cTn id="76" presetID="24" presetClass="emph" presetSubtype="0" fill="hold" nodeType="afterEffect">
                                  <p:stCondLst>
                                    <p:cond delay="0"/>
                                  </p:stCondLst>
                                  <p:childTnLst>
                                    <p:animClr clrSpc="hsl" dir="cw">
                                      <p:cBhvr override="childStyle">
                                        <p:cTn id="77" dur="500" fill="hold"/>
                                        <p:tgtEl>
                                          <p:spTgt spid="48"/>
                                        </p:tgtEl>
                                        <p:attrNameLst>
                                          <p:attrName>style.color</p:attrName>
                                        </p:attrNameLst>
                                      </p:cBhvr>
                                      <p:by>
                                        <p:hsl h="0" s="-12549" l="-25098"/>
                                      </p:by>
                                    </p:animClr>
                                    <p:animClr clrSpc="hsl" dir="cw">
                                      <p:cBhvr>
                                        <p:cTn id="78" dur="500" fill="hold"/>
                                        <p:tgtEl>
                                          <p:spTgt spid="48"/>
                                        </p:tgtEl>
                                        <p:attrNameLst>
                                          <p:attrName>fillcolor</p:attrName>
                                        </p:attrNameLst>
                                      </p:cBhvr>
                                      <p:by>
                                        <p:hsl h="0" s="-12549" l="-25098"/>
                                      </p:by>
                                    </p:animClr>
                                    <p:animClr clrSpc="hsl" dir="cw">
                                      <p:cBhvr>
                                        <p:cTn id="79" dur="500" fill="hold"/>
                                        <p:tgtEl>
                                          <p:spTgt spid="48"/>
                                        </p:tgtEl>
                                        <p:attrNameLst>
                                          <p:attrName>stroke.color</p:attrName>
                                        </p:attrNameLst>
                                      </p:cBhvr>
                                      <p:by>
                                        <p:hsl h="0" s="-12549" l="-25098"/>
                                      </p:by>
                                    </p:animClr>
                                    <p:set>
                                      <p:cBhvr>
                                        <p:cTn id="80" dur="500" fill="hold"/>
                                        <p:tgtEl>
                                          <p:spTgt spid="48"/>
                                        </p:tgtEl>
                                        <p:attrNameLst>
                                          <p:attrName>fill.type</p:attrName>
                                        </p:attrNameLst>
                                      </p:cBhvr>
                                      <p:to>
                                        <p:strVal val="solid"/>
                                      </p:to>
                                    </p:set>
                                  </p:childTnLst>
                                  <p:subTnLst>
                                    <p:audio>
                                      <p:cMediaNode>
                                        <p:cTn display="0" masterRel="sameClick">
                                          <p:stCondLst>
                                            <p:cond evt="begin" delay="0">
                                              <p:tn val="76"/>
                                            </p:cond>
                                          </p:stCondLst>
                                          <p:endCondLst>
                                            <p:cond evt="onStopAudio" delay="0">
                                              <p:tgtEl>
                                                <p:sldTgt/>
                                              </p:tgtEl>
                                            </p:cond>
                                          </p:endCondLst>
                                        </p:cTn>
                                        <p:tgtEl>
                                          <p:sndTgt r:embed="rId4" name="xit.wav"/>
                                        </p:tgtEl>
                                      </p:cMediaNode>
                                    </p:audio>
                                  </p:subTnLst>
                                </p:cTn>
                              </p:par>
                              <p:par>
                                <p:cTn id="81" presetID="9" presetClass="exit" presetSubtype="0" fill="hold" nodeType="withEffect">
                                  <p:stCondLst>
                                    <p:cond delay="0"/>
                                  </p:stCondLst>
                                  <p:childTnLst>
                                    <p:animEffect transition="out" filter="dissolv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776" y="2657549"/>
            <a:ext cx="4392488" cy="1260923"/>
          </a:xfrm>
          <a:prstGeom prst="rect">
            <a:avLst/>
          </a:prstGeom>
          <a:noFill/>
        </p:spPr>
        <p:txBody>
          <a:bodyPr wrap="square" rtlCol="0">
            <a:prstTxWarp prst="textCanUp">
              <a:avLst/>
            </a:prstTxWarp>
            <a:spAutoFit/>
          </a:bodyPr>
          <a:lstStyle/>
          <a:p>
            <a:pPr algn="ctr">
              <a:lnSpc>
                <a:spcPct val="150000"/>
              </a:lnSpc>
            </a:pPr>
            <a:r>
              <a:rPr lang="en-US" altLang="zh-CN" sz="6000" b="1" i="1" dirty="0">
                <a:solidFill>
                  <a:schemeClr val="accent6">
                    <a:lumMod val="75000"/>
                  </a:schemeClr>
                </a:solidFill>
                <a:effectLst>
                  <a:outerShdw blurRad="38100" dist="38100" dir="2700000" algn="tl">
                    <a:srgbClr val="000000">
                      <a:alpha val="43137"/>
                    </a:srgbClr>
                  </a:outerShdw>
                </a:effectLst>
                <a:latin typeface="华康海报体W12(P)" pitchFamily="82" charset="-122"/>
                <a:ea typeface="华康海报体W12(P)" pitchFamily="82" charset="-122"/>
              </a:rPr>
              <a:t>Thanks you!</a:t>
            </a:r>
          </a:p>
        </p:txBody>
      </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67544" y="123478"/>
            <a:ext cx="5185267" cy="2227987"/>
            <a:chOff x="866077" y="483518"/>
            <a:chExt cx="5185267" cy="2227987"/>
          </a:xfrm>
        </p:grpSpPr>
        <p:pic>
          <p:nvPicPr>
            <p:cNvPr id="11" name="Picture 2" descr="F:\1-原创素材\1_mm1102\PPT\PPT_014\materaials\pageimg_g20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110497"/>
            </a:xfrm>
            <a:prstGeom prst="rect">
              <a:avLst/>
            </a:prstGeom>
            <a:noFill/>
          </p:spPr>
          <p:txBody>
            <a:bodyPr wrap="square" rtlCol="0">
              <a:spAutoFit/>
            </a:bodyPr>
            <a:lstStyle/>
            <a:p>
              <a:pPr algn="ctr">
                <a:lnSpc>
                  <a:spcPct val="150000"/>
                </a:lnSpc>
              </a:pPr>
              <a:r>
                <a:rPr lang="vi-VN" altLang="zh-CN" sz="5000" dirty="0">
                  <a:solidFill>
                    <a:schemeClr val="bg1"/>
                  </a:solidFill>
                  <a:latin typeface="华康海报体W12(P)" pitchFamily="82" charset="-122"/>
                  <a:ea typeface="华康海报体W12(P)" pitchFamily="82" charset="-122"/>
                </a:rPr>
                <a:t>I</a:t>
              </a:r>
              <a:endParaRPr lang="en-US" altLang="zh-CN" sz="5000" dirty="0">
                <a:solidFill>
                  <a:schemeClr val="bg1"/>
                </a:solidFill>
                <a:latin typeface="华康海报体W12(P)" pitchFamily="82" charset="-122"/>
                <a:ea typeface="华康海报体W12(P)" pitchFamily="82" charset="-122"/>
              </a:endParaRPr>
            </a:p>
          </p:txBody>
        </p:sp>
        <p:sp>
          <p:nvSpPr>
            <p:cNvPr id="6" name="矩形 5"/>
            <p:cNvSpPr/>
            <p:nvPr/>
          </p:nvSpPr>
          <p:spPr>
            <a:xfrm>
              <a:off x="2987824" y="1117440"/>
              <a:ext cx="3063520" cy="646331"/>
            </a:xfrm>
            <a:prstGeom prst="rect">
              <a:avLst/>
            </a:prstGeom>
          </p:spPr>
          <p:txBody>
            <a:bodyPr wrap="square">
              <a:spAutoFit/>
            </a:bodyPr>
            <a:lstStyle/>
            <a:p>
              <a:pPr algn="ctr"/>
              <a:r>
                <a:rPr lang="en-US" altLang="zh-CN" sz="3600" dirty="0">
                  <a:solidFill>
                    <a:schemeClr val="accent6"/>
                  </a:solidFill>
                  <a:latin typeface="Adobe Garamond Pro Bold" panose="02020702060506020403" pitchFamily="18" charset="0"/>
                  <a:ea typeface="方正卡通简体" pitchFamily="65" charset="-122"/>
                </a:rPr>
                <a:t>TÍNH DẺO</a:t>
              </a:r>
              <a:endParaRPr lang="zh-CN" altLang="en-US" sz="3600" dirty="0">
                <a:solidFill>
                  <a:schemeClr val="accent6"/>
                </a:solidFill>
                <a:latin typeface="Adobe Garamond Pro Bold" panose="02020702060506020403" pitchFamily="18" charset="0"/>
                <a:ea typeface="方正卡通简体" pitchFamily="65" charset="-122"/>
              </a:endParaRPr>
            </a:p>
          </p:txBody>
        </p:sp>
      </p:grpSp>
      <p:sp>
        <p:nvSpPr>
          <p:cNvPr id="14" name="Rectangle 3"/>
          <p:cNvSpPr txBox="1">
            <a:spLocks noChangeArrowheads="1"/>
          </p:cNvSpPr>
          <p:nvPr/>
        </p:nvSpPr>
        <p:spPr>
          <a:xfrm>
            <a:off x="323528" y="1995686"/>
            <a:ext cx="8928645" cy="183782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3600" b="1" i="1" u="sng"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nhóm</a:t>
            </a:r>
          </a:p>
          <a:p>
            <a:pPr marL="0" indent="0">
              <a:buNone/>
            </a:pPr>
            <a:r>
              <a:rPr lang="vi-VN" altLang="en-US" sz="3600" dirty="0" err="1">
                <a:solidFill>
                  <a:srgbClr val="800000"/>
                </a:solidFill>
                <a:latin typeface="Times New Roman" panose="02020603050405020304" pitchFamily="18" charset="0"/>
                <a:cs typeface="Times New Roman" panose="02020603050405020304" pitchFamily="18" charset="0"/>
              </a:rPr>
              <a:t>Xét</a:t>
            </a:r>
            <a:r>
              <a:rPr lang="vi-VN" altLang="en-US" sz="3600" dirty="0">
                <a:solidFill>
                  <a:srgbClr val="800000"/>
                </a:solidFill>
                <a:latin typeface="Times New Roman" panose="02020603050405020304" pitchFamily="18" charset="0"/>
                <a:cs typeface="Times New Roman" panose="02020603050405020304" pitchFamily="18" charset="0"/>
              </a:rPr>
              <a:t> </a:t>
            </a:r>
            <a:r>
              <a:rPr lang="vi-VN" altLang="en-US" sz="3600" dirty="0" err="1">
                <a:solidFill>
                  <a:srgbClr val="800000"/>
                </a:solidFill>
                <a:latin typeface="Times New Roman" panose="02020603050405020304" pitchFamily="18" charset="0"/>
                <a:cs typeface="Times New Roman" panose="02020603050405020304" pitchFamily="18" charset="0"/>
              </a:rPr>
              <a:t>các</a:t>
            </a:r>
            <a:r>
              <a:rPr lang="vi-VN" altLang="en-US" sz="3600" dirty="0">
                <a:solidFill>
                  <a:srgbClr val="800000"/>
                </a:solidFill>
                <a:latin typeface="Times New Roman" panose="02020603050405020304" pitchFamily="18" charset="0"/>
                <a:cs typeface="Times New Roman" panose="02020603050405020304" pitchFamily="18" charset="0"/>
              </a:rPr>
              <a:t> </a:t>
            </a:r>
            <a:r>
              <a:rPr lang="en-US" altLang="en-US" sz="3600" dirty="0" err="1">
                <a:solidFill>
                  <a:srgbClr val="800000"/>
                </a:solidFill>
                <a:latin typeface="Times New Roman" panose="02020603050405020304" pitchFamily="18" charset="0"/>
                <a:cs typeface="Times New Roman" panose="02020603050405020304" pitchFamily="18" charset="0"/>
              </a:rPr>
              <a:t>thí</a:t>
            </a:r>
            <a:r>
              <a:rPr lang="en-US" altLang="en-US" sz="3600" dirty="0">
                <a:solidFill>
                  <a:srgbClr val="800000"/>
                </a:solidFill>
                <a:latin typeface="Times New Roman" panose="02020603050405020304" pitchFamily="18" charset="0"/>
                <a:cs typeface="Times New Roman" panose="02020603050405020304" pitchFamily="18" charset="0"/>
              </a:rPr>
              <a:t> </a:t>
            </a:r>
            <a:r>
              <a:rPr lang="en-US" altLang="en-US" sz="3600" dirty="0" err="1">
                <a:solidFill>
                  <a:srgbClr val="800000"/>
                </a:solidFill>
                <a:latin typeface="Times New Roman" panose="02020603050405020304" pitchFamily="18" charset="0"/>
                <a:cs typeface="Times New Roman" panose="02020603050405020304" pitchFamily="18" charset="0"/>
              </a:rPr>
              <a:t>nghiệm</a:t>
            </a:r>
            <a:r>
              <a:rPr lang="en-US" altLang="en-US" sz="3600" dirty="0">
                <a:solidFill>
                  <a:srgbClr val="800000"/>
                </a:solidFill>
                <a:latin typeface="Times New Roman" panose="02020603050405020304" pitchFamily="18" charset="0"/>
                <a:cs typeface="Times New Roman" panose="02020603050405020304" pitchFamily="18" charset="0"/>
              </a:rPr>
              <a:t> </a:t>
            </a:r>
            <a:r>
              <a:rPr lang="en-US" altLang="en-US" sz="3600" dirty="0" err="1">
                <a:solidFill>
                  <a:srgbClr val="800000"/>
                </a:solidFill>
                <a:latin typeface="Times New Roman" panose="02020603050405020304" pitchFamily="18" charset="0"/>
                <a:cs typeface="Times New Roman" panose="02020603050405020304" pitchFamily="18" charset="0"/>
              </a:rPr>
              <a:t>sau</a:t>
            </a:r>
            <a:r>
              <a:rPr lang="en-US" altLang="en-US" sz="3600" dirty="0">
                <a:solidFill>
                  <a:srgbClr val="800000"/>
                </a:solidFill>
                <a:latin typeface="Times New Roman" panose="02020603050405020304" pitchFamily="18" charset="0"/>
                <a:cs typeface="Times New Roman" panose="02020603050405020304" pitchFamily="18" charset="0"/>
              </a:rPr>
              <a:t>:</a:t>
            </a:r>
          </a:p>
        </p:txBody>
      </p:sp>
      <p:sp>
        <p:nvSpPr>
          <p:cNvPr id="15" name="Text Box 5"/>
          <p:cNvSpPr txBox="1">
            <a:spLocks noChangeArrowheads="1"/>
          </p:cNvSpPr>
          <p:nvPr/>
        </p:nvSpPr>
        <p:spPr bwMode="auto">
          <a:xfrm>
            <a:off x="1518519" y="3967471"/>
            <a:ext cx="6726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3200" b="0" dirty="0">
                <a:solidFill>
                  <a:srgbClr val="008000"/>
                </a:solidFill>
                <a:latin typeface="Times New Roman" panose="02020603050405020304" pitchFamily="18" charset="0"/>
                <a:cs typeface="Times New Roman" panose="02020603050405020304" pitchFamily="18" charset="0"/>
              </a:rPr>
              <a:t>2. </a:t>
            </a:r>
            <a:r>
              <a:rPr lang="en-US" altLang="en-US" sz="3200" b="0" dirty="0" err="1">
                <a:solidFill>
                  <a:srgbClr val="008000"/>
                </a:solidFill>
                <a:latin typeface="Times New Roman" panose="02020603050405020304" pitchFamily="18" charset="0"/>
                <a:cs typeface="Times New Roman" panose="02020603050405020304" pitchFamily="18" charset="0"/>
              </a:rPr>
              <a:t>Dùng</a:t>
            </a:r>
            <a:r>
              <a:rPr lang="en-US"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a:solidFill>
                  <a:srgbClr val="008000"/>
                </a:solidFill>
                <a:latin typeface="Times New Roman" panose="02020603050405020304" pitchFamily="18" charset="0"/>
                <a:cs typeface="Times New Roman" panose="02020603050405020304" pitchFamily="18" charset="0"/>
              </a:rPr>
              <a:t>tay </a:t>
            </a:r>
            <a:r>
              <a:rPr lang="vi-VN" altLang="en-US" sz="3200" b="0" dirty="0" err="1">
                <a:solidFill>
                  <a:srgbClr val="008000"/>
                </a:solidFill>
                <a:latin typeface="Times New Roman" panose="02020603050405020304" pitchFamily="18" charset="0"/>
                <a:cs typeface="Times New Roman" panose="02020603050405020304" pitchFamily="18" charset="0"/>
              </a:rPr>
              <a:t>bẻ</a:t>
            </a:r>
            <a:r>
              <a:rPr lang="vi-VN"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err="1">
                <a:solidFill>
                  <a:srgbClr val="008000"/>
                </a:solidFill>
                <a:latin typeface="Times New Roman" panose="02020603050405020304" pitchFamily="18" charset="0"/>
                <a:cs typeface="Times New Roman" panose="02020603050405020304" pitchFamily="18" charset="0"/>
              </a:rPr>
              <a:t>đoạn</a:t>
            </a:r>
            <a:r>
              <a:rPr lang="vi-VN"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err="1">
                <a:solidFill>
                  <a:srgbClr val="008000"/>
                </a:solidFill>
                <a:latin typeface="Times New Roman" panose="02020603050405020304" pitchFamily="18" charset="0"/>
                <a:cs typeface="Times New Roman" panose="02020603050405020304" pitchFamily="18" charset="0"/>
              </a:rPr>
              <a:t>ruột</a:t>
            </a:r>
            <a:r>
              <a:rPr lang="vi-VN"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err="1">
                <a:solidFill>
                  <a:srgbClr val="008000"/>
                </a:solidFill>
                <a:latin typeface="Times New Roman" panose="02020603050405020304" pitchFamily="18" charset="0"/>
                <a:cs typeface="Times New Roman" panose="02020603050405020304" pitchFamily="18" charset="0"/>
              </a:rPr>
              <a:t>bút</a:t>
            </a:r>
            <a:r>
              <a:rPr lang="vi-VN"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err="1">
                <a:solidFill>
                  <a:srgbClr val="008000"/>
                </a:solidFill>
                <a:latin typeface="Times New Roman" panose="02020603050405020304" pitchFamily="18" charset="0"/>
                <a:cs typeface="Times New Roman" panose="02020603050405020304" pitchFamily="18" charset="0"/>
              </a:rPr>
              <a:t>chì</a:t>
            </a:r>
            <a:r>
              <a:rPr lang="en-US" altLang="en-US" sz="3200" b="0" dirty="0">
                <a:solidFill>
                  <a:srgbClr val="008000"/>
                </a:solidFill>
                <a:latin typeface="Times New Roman" panose="02020603050405020304" pitchFamily="18" charset="0"/>
                <a:cs typeface="Times New Roman" panose="02020603050405020304" pitchFamily="18" charset="0"/>
              </a:rPr>
              <a:t>. </a:t>
            </a:r>
          </a:p>
        </p:txBody>
      </p:sp>
      <p:sp>
        <p:nvSpPr>
          <p:cNvPr id="16" name="Text Box 6"/>
          <p:cNvSpPr txBox="1">
            <a:spLocks noChangeArrowheads="1"/>
          </p:cNvSpPr>
          <p:nvPr/>
        </p:nvSpPr>
        <p:spPr bwMode="auto">
          <a:xfrm>
            <a:off x="1475656" y="3362633"/>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3200" b="0" dirty="0">
                <a:solidFill>
                  <a:srgbClr val="008000"/>
                </a:solidFill>
                <a:latin typeface="Times New Roman" panose="02020603050405020304" pitchFamily="18" charset="0"/>
                <a:cs typeface="Times New Roman" panose="02020603050405020304" pitchFamily="18" charset="0"/>
              </a:rPr>
              <a:t>1. </a:t>
            </a:r>
            <a:r>
              <a:rPr lang="en-US" altLang="en-US" sz="3200" b="0" dirty="0" err="1">
                <a:solidFill>
                  <a:srgbClr val="008000"/>
                </a:solidFill>
                <a:latin typeface="Times New Roman" panose="02020603050405020304" pitchFamily="18" charset="0"/>
                <a:cs typeface="Times New Roman" panose="02020603050405020304" pitchFamily="18" charset="0"/>
              </a:rPr>
              <a:t>Dùng</a:t>
            </a:r>
            <a:r>
              <a:rPr lang="en-US"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a:solidFill>
                  <a:srgbClr val="008000"/>
                </a:solidFill>
                <a:latin typeface="Times New Roman" panose="02020603050405020304" pitchFamily="18" charset="0"/>
                <a:cs typeface="Times New Roman" panose="02020603050405020304" pitchFamily="18" charset="0"/>
              </a:rPr>
              <a:t>tay </a:t>
            </a:r>
            <a:r>
              <a:rPr lang="vi-VN" altLang="en-US" sz="3200" b="0" dirty="0" err="1">
                <a:solidFill>
                  <a:srgbClr val="008000"/>
                </a:solidFill>
                <a:latin typeface="Times New Roman" panose="02020603050405020304" pitchFamily="18" charset="0"/>
                <a:cs typeface="Times New Roman" panose="02020603050405020304" pitchFamily="18" charset="0"/>
              </a:rPr>
              <a:t>bẻ</a:t>
            </a:r>
            <a:r>
              <a:rPr lang="vi-VN" altLang="en-US" sz="3200" b="0" dirty="0">
                <a:solidFill>
                  <a:srgbClr val="008000"/>
                </a:solidFill>
                <a:latin typeface="Times New Roman" panose="02020603050405020304" pitchFamily="18" charset="0"/>
                <a:cs typeface="Times New Roman" panose="02020603050405020304" pitchFamily="18" charset="0"/>
              </a:rPr>
              <a:t> </a:t>
            </a:r>
            <a:r>
              <a:rPr lang="vi-VN" altLang="en-US" sz="3200" b="0" dirty="0" err="1">
                <a:solidFill>
                  <a:srgbClr val="008000"/>
                </a:solidFill>
                <a:latin typeface="Times New Roman" panose="02020603050405020304" pitchFamily="18" charset="0"/>
                <a:cs typeface="Times New Roman" panose="02020603050405020304" pitchFamily="18" charset="0"/>
              </a:rPr>
              <a:t>đoạn</a:t>
            </a:r>
            <a:r>
              <a:rPr lang="vi-VN" altLang="en-US" sz="3200" b="0" dirty="0">
                <a:solidFill>
                  <a:srgbClr val="008000"/>
                </a:solidFill>
                <a:latin typeface="Times New Roman" panose="02020603050405020304" pitchFamily="18" charset="0"/>
                <a:cs typeface="Times New Roman" panose="02020603050405020304" pitchFamily="18" charset="0"/>
              </a:rPr>
              <a:t> dây nhôm, </a:t>
            </a:r>
            <a:r>
              <a:rPr lang="vi-VN" altLang="en-US" sz="3200" b="0" dirty="0" err="1">
                <a:solidFill>
                  <a:srgbClr val="008000"/>
                </a:solidFill>
                <a:latin typeface="Times New Roman" panose="02020603050405020304" pitchFamily="18" charset="0"/>
                <a:cs typeface="Times New Roman" panose="02020603050405020304" pitchFamily="18" charset="0"/>
              </a:rPr>
              <a:t>đồng</a:t>
            </a:r>
            <a:r>
              <a:rPr lang="en-US" altLang="en-US" sz="3200" b="0" dirty="0">
                <a:solidFill>
                  <a:srgbClr val="008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88477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2988540" y="150505"/>
            <a:ext cx="3239990" cy="584775"/>
          </a:xfrm>
          <a:prstGeom prst="rect">
            <a:avLst/>
          </a:prstGeom>
          <a:noFill/>
        </p:spPr>
        <p:txBody>
          <a:bodyPr wrap="none" rtlCol="0">
            <a:spAutoFit/>
          </a:bodyPr>
          <a:lstStyle/>
          <a:p>
            <a:pPr algn="ctr"/>
            <a:r>
              <a:rPr lang="en-US" altLang="zh-CN" sz="3200" i="1" dirty="0">
                <a:solidFill>
                  <a:srgbClr val="C0000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Phiếu học tập số 1</a:t>
            </a:r>
            <a:endParaRPr lang="zh-CN" altLang="en-US" sz="3200" i="1" dirty="0">
              <a:solidFill>
                <a:srgbClr val="C0000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95" y="4073265"/>
            <a:ext cx="283465" cy="268225"/>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5375" y="4801708"/>
            <a:ext cx="283465" cy="268225"/>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117" y="4562475"/>
            <a:ext cx="283465" cy="268225"/>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489" y="4611392"/>
            <a:ext cx="283465" cy="268225"/>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06" y="4692823"/>
            <a:ext cx="283465" cy="268225"/>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523" y="4709951"/>
            <a:ext cx="283465" cy="268225"/>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445" y="4217215"/>
            <a:ext cx="283465" cy="268225"/>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966" y="4709951"/>
            <a:ext cx="283465" cy="268225"/>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6573" y="3939152"/>
            <a:ext cx="283465" cy="268225"/>
          </a:xfrm>
          <a:prstGeom prst="rect">
            <a:avLst/>
          </a:prstGeom>
        </p:spPr>
      </p:pic>
      <p:pic>
        <p:nvPicPr>
          <p:cNvPr id="30" name="图片 29"/>
          <p:cNvPicPr>
            <a:picLocks noChangeAspect="1"/>
          </p:cNvPicPr>
          <p:nvPr/>
        </p:nvPicPr>
        <p:blipFill rotWithShape="1">
          <a:blip r:embed="rId6"/>
          <a:srcRect l="17077" t="28332" r="21550" b="19471"/>
          <a:stretch/>
        </p:blipFill>
        <p:spPr>
          <a:xfrm rot="19141126">
            <a:off x="8391072" y="3137541"/>
            <a:ext cx="583972" cy="471233"/>
          </a:xfrm>
          <a:prstGeom prst="rect">
            <a:avLst/>
          </a:prstGeom>
        </p:spPr>
      </p:pic>
      <p:graphicFrame>
        <p:nvGraphicFramePr>
          <p:cNvPr id="31" name="Group 32"/>
          <p:cNvGraphicFramePr>
            <a:graphicFrameLocks/>
          </p:cNvGraphicFramePr>
          <p:nvPr>
            <p:extLst>
              <p:ext uri="{D42A27DB-BD31-4B8C-83A1-F6EECF244321}">
                <p14:modId xmlns:p14="http://schemas.microsoft.com/office/powerpoint/2010/main" val="3751265156"/>
              </p:ext>
            </p:extLst>
          </p:nvPr>
        </p:nvGraphicFramePr>
        <p:xfrm>
          <a:off x="225724" y="843558"/>
          <a:ext cx="8591550" cy="3186031"/>
        </p:xfrm>
        <a:graphic>
          <a:graphicData uri="http://schemas.openxmlformats.org/drawingml/2006/table">
            <a:tbl>
              <a:tblPr/>
              <a:tblGrid>
                <a:gridCol w="3145740">
                  <a:extLst>
                    <a:ext uri="{9D8B030D-6E8A-4147-A177-3AD203B41FA5}">
                      <a16:colId xmlns:a16="http://schemas.microsoft.com/office/drawing/2014/main" val="2640860983"/>
                    </a:ext>
                  </a:extLst>
                </a:gridCol>
                <a:gridCol w="2592288">
                  <a:extLst>
                    <a:ext uri="{9D8B030D-6E8A-4147-A177-3AD203B41FA5}">
                      <a16:colId xmlns:a16="http://schemas.microsoft.com/office/drawing/2014/main" val="4052429018"/>
                    </a:ext>
                  </a:extLst>
                </a:gridCol>
                <a:gridCol w="2853522">
                  <a:extLst>
                    <a:ext uri="{9D8B030D-6E8A-4147-A177-3AD203B41FA5}">
                      <a16:colId xmlns:a16="http://schemas.microsoft.com/office/drawing/2014/main" val="307183910"/>
                    </a:ext>
                  </a:extLst>
                </a:gridCol>
              </a:tblGrid>
              <a:tr h="1152128">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THÍ NGHIỆM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HIỆN TƯỢNG</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GIẢI THÍCH </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2328872"/>
                  </a:ext>
                </a:extLst>
              </a:tr>
              <a:tr h="898664">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9872071"/>
                  </a:ext>
                </a:extLst>
              </a:tr>
              <a:tr h="1135239">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rgbClr val="008000"/>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0619863"/>
                  </a:ext>
                </a:extLst>
              </a:tr>
            </a:tbl>
          </a:graphicData>
        </a:graphic>
      </p:graphicFrame>
      <p:sp>
        <p:nvSpPr>
          <p:cNvPr id="32" name="Text Box 22"/>
          <p:cNvSpPr txBox="1">
            <a:spLocks noChangeArrowheads="1"/>
          </p:cNvSpPr>
          <p:nvPr/>
        </p:nvSpPr>
        <p:spPr bwMode="auto">
          <a:xfrm>
            <a:off x="5929002" y="1959519"/>
            <a:ext cx="2843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vi-VN" altLang="en-US" sz="2800" dirty="0">
                <a:solidFill>
                  <a:srgbClr val="FF0000"/>
                </a:solidFill>
                <a:latin typeface="Times New Roman" panose="02020603050405020304" pitchFamily="18" charset="0"/>
                <a:cs typeface="Times New Roman" panose="02020603050405020304" pitchFamily="18" charset="0"/>
              </a:rPr>
              <a:t>Dây nhôm, </a:t>
            </a:r>
            <a:r>
              <a:rPr lang="vi-VN" altLang="en-US" sz="2800" dirty="0" err="1">
                <a:solidFill>
                  <a:srgbClr val="FF0000"/>
                </a:solidFill>
                <a:latin typeface="Times New Roman" panose="02020603050405020304" pitchFamily="18" charset="0"/>
                <a:cs typeface="Times New Roman" panose="02020603050405020304" pitchFamily="18" charset="0"/>
              </a:rPr>
              <a:t>đồng</a:t>
            </a:r>
            <a:r>
              <a:rPr lang="vi-VN"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tính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dẻo</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3" name="Rectangle 23"/>
          <p:cNvSpPr>
            <a:spLocks noChangeArrowheads="1"/>
          </p:cNvSpPr>
          <p:nvPr/>
        </p:nvSpPr>
        <p:spPr bwMode="auto">
          <a:xfrm>
            <a:off x="5929002" y="2989606"/>
            <a:ext cx="2913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vi-VN" altLang="en-US" sz="2800" dirty="0" err="1">
                <a:solidFill>
                  <a:srgbClr val="FF0000"/>
                </a:solidFill>
                <a:latin typeface="Times New Roman" panose="02020603050405020304" pitchFamily="18" charset="0"/>
                <a:cs typeface="Times New Roman" panose="02020603050405020304" pitchFamily="18" charset="0"/>
              </a:rPr>
              <a:t>Ruột</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bút</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chì</a:t>
            </a:r>
            <a:r>
              <a:rPr lang="vi-VN" altLang="en-US" sz="2800" dirty="0">
                <a:solidFill>
                  <a:srgbClr val="FF0000"/>
                </a:solidFill>
                <a:latin typeface="Times New Roman" panose="02020603050405020304" pitchFamily="18" charset="0"/>
                <a:cs typeface="Times New Roman" panose="02020603050405020304" pitchFamily="18" charset="0"/>
              </a:rPr>
              <a:t> không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tính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dẻo</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4" name="Rectangle 45"/>
          <p:cNvSpPr>
            <a:spLocks noChangeArrowheads="1"/>
          </p:cNvSpPr>
          <p:nvPr/>
        </p:nvSpPr>
        <p:spPr bwMode="auto">
          <a:xfrm>
            <a:off x="3347864" y="1977683"/>
            <a:ext cx="2677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vi-VN" altLang="en-US" sz="2800" dirty="0">
                <a:solidFill>
                  <a:srgbClr val="FF0000"/>
                </a:solidFill>
                <a:latin typeface="Times New Roman" panose="02020603050405020304" pitchFamily="18" charset="0"/>
                <a:cs typeface="Times New Roman" panose="02020603050405020304" pitchFamily="18" charset="0"/>
              </a:rPr>
              <a:t>Dây nhôm, </a:t>
            </a:r>
            <a:r>
              <a:rPr lang="vi-VN" altLang="en-US" sz="2800" dirty="0" err="1">
                <a:solidFill>
                  <a:srgbClr val="FF0000"/>
                </a:solidFill>
                <a:latin typeface="Times New Roman" panose="02020603050405020304" pitchFamily="18" charset="0"/>
                <a:cs typeface="Times New Roman" panose="02020603050405020304" pitchFamily="18" charset="0"/>
              </a:rPr>
              <a:t>đồng</a:t>
            </a:r>
            <a:r>
              <a:rPr lang="vi-VN" altLang="en-US" sz="2800"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vi-VN" altLang="en-US" sz="2800" dirty="0" err="1">
                <a:solidFill>
                  <a:srgbClr val="FF0000"/>
                </a:solidFill>
                <a:latin typeface="Times New Roman" panose="02020603050405020304" pitchFamily="18" charset="0"/>
                <a:cs typeface="Times New Roman" panose="02020603050405020304" pitchFamily="18" charset="0"/>
              </a:rPr>
              <a:t>bị</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bẻ</a:t>
            </a:r>
            <a:r>
              <a:rPr lang="vi-VN" altLang="en-US" sz="2800" dirty="0">
                <a:solidFill>
                  <a:srgbClr val="FF0000"/>
                </a:solidFill>
                <a:latin typeface="Times New Roman" panose="02020603050405020304" pitchFamily="18" charset="0"/>
                <a:cs typeface="Times New Roman" panose="02020603050405020304" pitchFamily="18" charset="0"/>
              </a:rPr>
              <a:t> cong.</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5" name="Rectangle 46"/>
          <p:cNvSpPr>
            <a:spLocks noChangeArrowheads="1"/>
          </p:cNvSpPr>
          <p:nvPr/>
        </p:nvSpPr>
        <p:spPr bwMode="auto">
          <a:xfrm>
            <a:off x="3609467" y="2948231"/>
            <a:ext cx="2233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buFontTx/>
              <a:buNone/>
            </a:pPr>
            <a:r>
              <a:rPr lang="vi-VN" altLang="en-US" sz="2800" dirty="0" err="1">
                <a:solidFill>
                  <a:srgbClr val="FF0000"/>
                </a:solidFill>
                <a:latin typeface="Times New Roman" panose="02020603050405020304" pitchFamily="18" charset="0"/>
                <a:cs typeface="Times New Roman" panose="02020603050405020304" pitchFamily="18" charset="0"/>
              </a:rPr>
              <a:t>Ruột</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bút</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chì</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bị</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gãy</a:t>
            </a:r>
            <a:r>
              <a:rPr lang="vi-VN"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err="1">
                <a:solidFill>
                  <a:srgbClr val="FF0000"/>
                </a:solidFill>
                <a:latin typeface="Times New Roman" panose="02020603050405020304" pitchFamily="18" charset="0"/>
                <a:cs typeface="Times New Roman" panose="02020603050405020304" pitchFamily="18" charset="0"/>
              </a:rPr>
              <a:t>vụn</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47"/>
          <p:cNvSpPr>
            <a:spLocks noChangeArrowheads="1"/>
          </p:cNvSpPr>
          <p:nvPr/>
        </p:nvSpPr>
        <p:spPr bwMode="auto">
          <a:xfrm>
            <a:off x="452381" y="1959519"/>
            <a:ext cx="2815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vi-VN" altLang="en-US" sz="2800" dirty="0" err="1">
                <a:latin typeface="Times New Roman" panose="02020603050405020304" pitchFamily="18" charset="0"/>
                <a:cs typeface="Times New Roman" panose="02020603050405020304" pitchFamily="18" charset="0"/>
              </a:rPr>
              <a:t>Dùng</a:t>
            </a:r>
            <a:r>
              <a:rPr lang="vi-VN" altLang="en-US" sz="2800" dirty="0">
                <a:latin typeface="Times New Roman" panose="02020603050405020304" pitchFamily="18" charset="0"/>
                <a:cs typeface="Times New Roman" panose="02020603050405020304" pitchFamily="18" charset="0"/>
              </a:rPr>
              <a:t> tay </a:t>
            </a:r>
            <a:r>
              <a:rPr lang="vi-VN" altLang="en-US" sz="2800" dirty="0" err="1">
                <a:latin typeface="Times New Roman" panose="02020603050405020304" pitchFamily="18" charset="0"/>
                <a:cs typeface="Times New Roman" panose="02020603050405020304" pitchFamily="18" charset="0"/>
              </a:rPr>
              <a:t>bẻ</a:t>
            </a:r>
            <a:r>
              <a:rPr lang="vi-VN" altLang="en-US" sz="2800" dirty="0">
                <a:latin typeface="Times New Roman" panose="02020603050405020304" pitchFamily="18" charset="0"/>
                <a:cs typeface="Times New Roman" panose="02020603050405020304" pitchFamily="18" charset="0"/>
              </a:rPr>
              <a:t> </a:t>
            </a:r>
            <a:r>
              <a:rPr lang="vi-VN" altLang="en-US" sz="2800" dirty="0" err="1">
                <a:latin typeface="Times New Roman" panose="02020603050405020304" pitchFamily="18" charset="0"/>
                <a:cs typeface="Times New Roman" panose="02020603050405020304" pitchFamily="18" charset="0"/>
              </a:rPr>
              <a:t>đoạn</a:t>
            </a:r>
            <a:r>
              <a:rPr lang="vi-VN" altLang="en-US" sz="2800"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vi-VN" altLang="en-US" sz="2800" dirty="0">
                <a:latin typeface="Times New Roman" panose="02020603050405020304" pitchFamily="18" charset="0"/>
                <a:cs typeface="Times New Roman" panose="02020603050405020304" pitchFamily="18" charset="0"/>
              </a:rPr>
              <a:t>dây nhôm, </a:t>
            </a:r>
            <a:r>
              <a:rPr lang="vi-VN" altLang="en-US" sz="2800" dirty="0" err="1">
                <a:latin typeface="Times New Roman" panose="02020603050405020304" pitchFamily="18" charset="0"/>
                <a:cs typeface="Times New Roman" panose="02020603050405020304" pitchFamily="18" charset="0"/>
              </a:rPr>
              <a:t>đồng</a:t>
            </a:r>
            <a:r>
              <a:rPr lang="vi-VN"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37" name="Rectangle 48"/>
          <p:cNvSpPr>
            <a:spLocks noChangeArrowheads="1"/>
          </p:cNvSpPr>
          <p:nvPr/>
        </p:nvSpPr>
        <p:spPr bwMode="auto">
          <a:xfrm>
            <a:off x="518374" y="2947090"/>
            <a:ext cx="27158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tay </a:t>
            </a:r>
            <a:r>
              <a:rPr lang="vi-VN" altLang="en-US" sz="2800" dirty="0" err="1">
                <a:latin typeface="Times New Roman" panose="02020603050405020304" pitchFamily="18" charset="0"/>
                <a:cs typeface="Times New Roman" panose="02020603050405020304" pitchFamily="18" charset="0"/>
              </a:rPr>
              <a:t>bẻ</a:t>
            </a:r>
            <a:r>
              <a:rPr lang="vi-VN" altLang="en-US" sz="2800"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vi-VN" altLang="en-US" sz="2800" dirty="0" err="1">
                <a:latin typeface="Times New Roman" panose="02020603050405020304" pitchFamily="18" charset="0"/>
                <a:cs typeface="Times New Roman" panose="02020603050405020304" pitchFamily="18" charset="0"/>
              </a:rPr>
              <a:t>đoạn</a:t>
            </a:r>
            <a:r>
              <a:rPr lang="vi-VN" altLang="en-US" sz="2800" dirty="0">
                <a:latin typeface="Times New Roman" panose="02020603050405020304" pitchFamily="18" charset="0"/>
                <a:cs typeface="Times New Roman" panose="02020603050405020304" pitchFamily="18" charset="0"/>
              </a:rPr>
              <a:t> </a:t>
            </a:r>
            <a:r>
              <a:rPr lang="vi-VN" altLang="en-US" sz="2800" dirty="0" err="1">
                <a:latin typeface="Times New Roman" panose="02020603050405020304" pitchFamily="18" charset="0"/>
                <a:cs typeface="Times New Roman" panose="02020603050405020304" pitchFamily="18" charset="0"/>
              </a:rPr>
              <a:t>ruột</a:t>
            </a:r>
            <a:r>
              <a:rPr lang="vi-VN" altLang="en-US" sz="2800" dirty="0">
                <a:latin typeface="Times New Roman" panose="02020603050405020304" pitchFamily="18" charset="0"/>
                <a:cs typeface="Times New Roman" panose="02020603050405020304" pitchFamily="18" charset="0"/>
              </a:rPr>
              <a:t> </a:t>
            </a:r>
            <a:r>
              <a:rPr lang="vi-VN" altLang="en-US" sz="2800" dirty="0" err="1">
                <a:latin typeface="Times New Roman" panose="02020603050405020304" pitchFamily="18" charset="0"/>
                <a:cs typeface="Times New Roman" panose="02020603050405020304" pitchFamily="18" charset="0"/>
              </a:rPr>
              <a:t>bút</a:t>
            </a:r>
            <a:r>
              <a:rPr lang="vi-VN" altLang="en-US" sz="2800" dirty="0">
                <a:latin typeface="Times New Roman" panose="02020603050405020304" pitchFamily="18" charset="0"/>
                <a:cs typeface="Times New Roman" panose="02020603050405020304" pitchFamily="18" charset="0"/>
              </a:rPr>
              <a:t> </a:t>
            </a:r>
            <a:r>
              <a:rPr lang="vi-VN" altLang="en-US" sz="2800" dirty="0" err="1">
                <a:latin typeface="Times New Roman" panose="02020603050405020304" pitchFamily="18" charset="0"/>
                <a:cs typeface="Times New Roman" panose="02020603050405020304" pitchFamily="18" charset="0"/>
              </a:rPr>
              <a:t>chì</a:t>
            </a:r>
            <a:r>
              <a:rPr lang="vi-VN"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685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000"/>
                                        <p:tgtEl>
                                          <p:spTgt spid="25"/>
                                        </p:tgtEl>
                                      </p:cBhvr>
                                    </p:animEffect>
                                    <p:anim calcmode="lin" valueType="num">
                                      <p:cBhvr>
                                        <p:cTn id="28" dur="2000" fill="hold"/>
                                        <p:tgtEl>
                                          <p:spTgt spid="25"/>
                                        </p:tgtEl>
                                        <p:attrNameLst>
                                          <p:attrName>ppt_x</p:attrName>
                                        </p:attrNameLst>
                                      </p:cBhvr>
                                      <p:tavLst>
                                        <p:tav tm="0">
                                          <p:val>
                                            <p:strVal val="#ppt_x"/>
                                          </p:val>
                                        </p:tav>
                                        <p:tav tm="100000">
                                          <p:val>
                                            <p:strVal val="#ppt_x"/>
                                          </p:val>
                                        </p:tav>
                                      </p:tavLst>
                                    </p:anim>
                                    <p:anim calcmode="lin" valueType="num">
                                      <p:cBhvr>
                                        <p:cTn id="29" dur="2000" fill="hold"/>
                                        <p:tgtEl>
                                          <p:spTgt spid="25"/>
                                        </p:tgtEl>
                                        <p:attrNameLst>
                                          <p:attrName>ppt_y</p:attrName>
                                        </p:attrNameLst>
                                      </p:cBhvr>
                                      <p:tavLst>
                                        <p:tav tm="0">
                                          <p:val>
                                            <p:strVal val="#ppt_y+.1"/>
                                          </p:val>
                                        </p:tav>
                                        <p:tav tm="100000">
                                          <p:val>
                                            <p:strVal val="#ppt_y"/>
                                          </p:val>
                                        </p:tav>
                                      </p:tavLst>
                                    </p:anim>
                                  </p:childTnLst>
                                </p:cTn>
                              </p:par>
                              <p:par>
                                <p:cTn id="30" presetID="8" presetClass="emph" presetSubtype="0" repeatCount="5000" fill="hold" nodeType="withEffect">
                                  <p:stCondLst>
                                    <p:cond delay="1900"/>
                                  </p:stCondLst>
                                  <p:childTnLst>
                                    <p:animRot by="21600000">
                                      <p:cBhvr>
                                        <p:cTn id="31" dur="2000" fill="hold"/>
                                        <p:tgtEl>
                                          <p:spTgt spid="21"/>
                                        </p:tgtEl>
                                        <p:attrNameLst>
                                          <p:attrName>r</p:attrName>
                                        </p:attrNameLst>
                                      </p:cBhvr>
                                    </p:animRot>
                                  </p:childTnLst>
                                </p:cTn>
                              </p:par>
                              <p:par>
                                <p:cTn id="32" presetID="8" presetClass="emph" presetSubtype="0" repeatCount="5000" fill="hold" nodeType="withEffect">
                                  <p:stCondLst>
                                    <p:cond delay="1900"/>
                                  </p:stCondLst>
                                  <p:childTnLst>
                                    <p:animRot by="21600000">
                                      <p:cBhvr>
                                        <p:cTn id="33" dur="2000" fill="hold"/>
                                        <p:tgtEl>
                                          <p:spTgt spid="23"/>
                                        </p:tgtEl>
                                        <p:attrNameLst>
                                          <p:attrName>r</p:attrName>
                                        </p:attrNameLst>
                                      </p:cBhvr>
                                    </p:animRot>
                                  </p:childTnLst>
                                </p:cTn>
                              </p:par>
                              <p:par>
                                <p:cTn id="34" presetID="8" presetClass="emph" presetSubtype="0" repeatCount="5000" fill="hold" nodeType="withEffect">
                                  <p:stCondLst>
                                    <p:cond delay="1900"/>
                                  </p:stCondLst>
                                  <p:childTnLst>
                                    <p:animRot by="21600000">
                                      <p:cBhvr>
                                        <p:cTn id="35" dur="2000" fill="hold"/>
                                        <p:tgtEl>
                                          <p:spTgt spid="25"/>
                                        </p:tgtEl>
                                        <p:attrNameLst>
                                          <p:attrName>r</p:attrName>
                                        </p:attrNameLst>
                                      </p:cBhvr>
                                    </p:animRot>
                                  </p:childTnLst>
                                </p:cTn>
                              </p:par>
                              <p:par>
                                <p:cTn id="36" presetID="8" presetClass="emph" presetSubtype="0" repeatCount="5000" fill="hold" nodeType="withEffect">
                                  <p:stCondLst>
                                    <p:cond delay="1900"/>
                                  </p:stCondLst>
                                  <p:childTnLst>
                                    <p:animRot by="-21600000">
                                      <p:cBhvr>
                                        <p:cTn id="37" dur="2000" fill="hold"/>
                                        <p:tgtEl>
                                          <p:spTgt spid="22"/>
                                        </p:tgtEl>
                                        <p:attrNameLst>
                                          <p:attrName>r</p:attrName>
                                        </p:attrNameLst>
                                      </p:cBhvr>
                                    </p:animRot>
                                  </p:childTnLst>
                                </p:cTn>
                              </p:par>
                              <p:par>
                                <p:cTn id="38" presetID="8" presetClass="emph" presetSubtype="0" repeatCount="5000" fill="hold" nodeType="withEffect">
                                  <p:stCondLst>
                                    <p:cond delay="1900"/>
                                  </p:stCondLst>
                                  <p:childTnLst>
                                    <p:animRot by="-21600000">
                                      <p:cBhvr>
                                        <p:cTn id="39" dur="2000" fill="hold"/>
                                        <p:tgtEl>
                                          <p:spTgt spid="24"/>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anim calcmode="lin" valueType="num">
                                      <p:cBhvr>
                                        <p:cTn id="43" dur="2000" fill="hold"/>
                                        <p:tgtEl>
                                          <p:spTgt spid="26"/>
                                        </p:tgtEl>
                                        <p:attrNameLst>
                                          <p:attrName>ppt_x</p:attrName>
                                        </p:attrNameLst>
                                      </p:cBhvr>
                                      <p:tavLst>
                                        <p:tav tm="0">
                                          <p:val>
                                            <p:strVal val="#ppt_x"/>
                                          </p:val>
                                        </p:tav>
                                        <p:tav tm="100000">
                                          <p:val>
                                            <p:strVal val="#ppt_x"/>
                                          </p:val>
                                        </p:tav>
                                      </p:tavLst>
                                    </p:anim>
                                    <p:anim calcmode="lin" valueType="num">
                                      <p:cBhvr>
                                        <p:cTn id="44" dur="2000" fill="hold"/>
                                        <p:tgtEl>
                                          <p:spTgt spid="26"/>
                                        </p:tgtEl>
                                        <p:attrNameLst>
                                          <p:attrName>ppt_y</p:attrName>
                                        </p:attrNameLst>
                                      </p:cBhvr>
                                      <p:tavLst>
                                        <p:tav tm="0">
                                          <p:val>
                                            <p:strVal val="#ppt_y+.1"/>
                                          </p:val>
                                        </p:tav>
                                        <p:tav tm="100000">
                                          <p:val>
                                            <p:strVal val="#ppt_y"/>
                                          </p:val>
                                        </p:tav>
                                      </p:tavLst>
                                    </p:anim>
                                  </p:childTnLst>
                                </p:cTn>
                              </p:par>
                              <p:par>
                                <p:cTn id="45" presetID="8" presetClass="emph" presetSubtype="0" repeatCount="5000" fill="hold" nodeType="withEffect">
                                  <p:stCondLst>
                                    <p:cond delay="1900"/>
                                  </p:stCondLst>
                                  <p:childTnLst>
                                    <p:animRot by="21600000">
                                      <p:cBhvr>
                                        <p:cTn id="46" dur="2000" fill="hold"/>
                                        <p:tgtEl>
                                          <p:spTgt spid="26"/>
                                        </p:tgtEl>
                                        <p:attrNameLst>
                                          <p:attrName>r</p:attrName>
                                        </p:attrNameLst>
                                      </p:cBhvr>
                                    </p:animRot>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000"/>
                                        <p:tgtEl>
                                          <p:spTgt spid="27"/>
                                        </p:tgtEl>
                                      </p:cBhvr>
                                    </p:animEffect>
                                    <p:anim calcmode="lin" valueType="num">
                                      <p:cBhvr>
                                        <p:cTn id="50" dur="2000" fill="hold"/>
                                        <p:tgtEl>
                                          <p:spTgt spid="27"/>
                                        </p:tgtEl>
                                        <p:attrNameLst>
                                          <p:attrName>ppt_x</p:attrName>
                                        </p:attrNameLst>
                                      </p:cBhvr>
                                      <p:tavLst>
                                        <p:tav tm="0">
                                          <p:val>
                                            <p:strVal val="#ppt_x"/>
                                          </p:val>
                                        </p:tav>
                                        <p:tav tm="100000">
                                          <p:val>
                                            <p:strVal val="#ppt_x"/>
                                          </p:val>
                                        </p:tav>
                                      </p:tavLst>
                                    </p:anim>
                                    <p:anim calcmode="lin" valueType="num">
                                      <p:cBhvr>
                                        <p:cTn id="51" dur="2000" fill="hold"/>
                                        <p:tgtEl>
                                          <p:spTgt spid="27"/>
                                        </p:tgtEl>
                                        <p:attrNameLst>
                                          <p:attrName>ppt_y</p:attrName>
                                        </p:attrNameLst>
                                      </p:cBhvr>
                                      <p:tavLst>
                                        <p:tav tm="0">
                                          <p:val>
                                            <p:strVal val="#ppt_y+.1"/>
                                          </p:val>
                                        </p:tav>
                                        <p:tav tm="100000">
                                          <p:val>
                                            <p:strVal val="#ppt_y"/>
                                          </p:val>
                                        </p:tav>
                                      </p:tavLst>
                                    </p:anim>
                                  </p:childTnLst>
                                </p:cTn>
                              </p:par>
                              <p:par>
                                <p:cTn id="52" presetID="8" presetClass="emph" presetSubtype="0" repeatCount="5000" fill="hold" nodeType="withEffect">
                                  <p:stCondLst>
                                    <p:cond delay="1900"/>
                                  </p:stCondLst>
                                  <p:childTnLst>
                                    <p:animRot by="21600000">
                                      <p:cBhvr>
                                        <p:cTn id="53" dur="2000" fill="hold"/>
                                        <p:tgtEl>
                                          <p:spTgt spid="27"/>
                                        </p:tgtEl>
                                        <p:attrNameLst>
                                          <p:attrName>r</p:attrName>
                                        </p:attrNameLst>
                                      </p:cBhvr>
                                    </p:animRot>
                                  </p:childTnLst>
                                </p:cTn>
                              </p:par>
                              <p:par>
                                <p:cTn id="54" presetID="42"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2000"/>
                                        <p:tgtEl>
                                          <p:spTgt spid="28"/>
                                        </p:tgtEl>
                                      </p:cBhvr>
                                    </p:animEffect>
                                    <p:anim calcmode="lin" valueType="num">
                                      <p:cBhvr>
                                        <p:cTn id="57" dur="2000" fill="hold"/>
                                        <p:tgtEl>
                                          <p:spTgt spid="28"/>
                                        </p:tgtEl>
                                        <p:attrNameLst>
                                          <p:attrName>ppt_x</p:attrName>
                                        </p:attrNameLst>
                                      </p:cBhvr>
                                      <p:tavLst>
                                        <p:tav tm="0">
                                          <p:val>
                                            <p:strVal val="#ppt_x"/>
                                          </p:val>
                                        </p:tav>
                                        <p:tav tm="100000">
                                          <p:val>
                                            <p:strVal val="#ppt_x"/>
                                          </p:val>
                                        </p:tav>
                                      </p:tavLst>
                                    </p:anim>
                                    <p:anim calcmode="lin" valueType="num">
                                      <p:cBhvr>
                                        <p:cTn id="58" dur="2000" fill="hold"/>
                                        <p:tgtEl>
                                          <p:spTgt spid="28"/>
                                        </p:tgtEl>
                                        <p:attrNameLst>
                                          <p:attrName>ppt_y</p:attrName>
                                        </p:attrNameLst>
                                      </p:cBhvr>
                                      <p:tavLst>
                                        <p:tav tm="0">
                                          <p:val>
                                            <p:strVal val="#ppt_y+.1"/>
                                          </p:val>
                                        </p:tav>
                                        <p:tav tm="100000">
                                          <p:val>
                                            <p:strVal val="#ppt_y"/>
                                          </p:val>
                                        </p:tav>
                                      </p:tavLst>
                                    </p:anim>
                                  </p:childTnLst>
                                </p:cTn>
                              </p:par>
                              <p:par>
                                <p:cTn id="59" presetID="8" presetClass="emph" presetSubtype="0" repeatCount="5000" fill="hold" nodeType="withEffect">
                                  <p:stCondLst>
                                    <p:cond delay="1900"/>
                                  </p:stCondLst>
                                  <p:childTnLst>
                                    <p:animRot by="-21600000">
                                      <p:cBhvr>
                                        <p:cTn id="60" dur="2000" fill="hold"/>
                                        <p:tgtEl>
                                          <p:spTgt spid="28"/>
                                        </p:tgtEl>
                                        <p:attrNameLst>
                                          <p:attrName>r</p:attrName>
                                        </p:attrNameLst>
                                      </p:cBhvr>
                                    </p:animRot>
                                  </p:childTnLst>
                                </p:cTn>
                              </p:par>
                              <p:par>
                                <p:cTn id="61" presetID="42"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000"/>
                                        <p:tgtEl>
                                          <p:spTgt spid="29"/>
                                        </p:tgtEl>
                                      </p:cBhvr>
                                    </p:animEffect>
                                    <p:anim calcmode="lin" valueType="num">
                                      <p:cBhvr>
                                        <p:cTn id="64" dur="2000" fill="hold"/>
                                        <p:tgtEl>
                                          <p:spTgt spid="29"/>
                                        </p:tgtEl>
                                        <p:attrNameLst>
                                          <p:attrName>ppt_x</p:attrName>
                                        </p:attrNameLst>
                                      </p:cBhvr>
                                      <p:tavLst>
                                        <p:tav tm="0">
                                          <p:val>
                                            <p:strVal val="#ppt_x"/>
                                          </p:val>
                                        </p:tav>
                                        <p:tav tm="100000">
                                          <p:val>
                                            <p:strVal val="#ppt_x"/>
                                          </p:val>
                                        </p:tav>
                                      </p:tavLst>
                                    </p:anim>
                                    <p:anim calcmode="lin" valueType="num">
                                      <p:cBhvr>
                                        <p:cTn id="65" dur="2000" fill="hold"/>
                                        <p:tgtEl>
                                          <p:spTgt spid="29"/>
                                        </p:tgtEl>
                                        <p:attrNameLst>
                                          <p:attrName>ppt_y</p:attrName>
                                        </p:attrNameLst>
                                      </p:cBhvr>
                                      <p:tavLst>
                                        <p:tav tm="0">
                                          <p:val>
                                            <p:strVal val="#ppt_y+.1"/>
                                          </p:val>
                                        </p:tav>
                                        <p:tav tm="100000">
                                          <p:val>
                                            <p:strVal val="#ppt_y"/>
                                          </p:val>
                                        </p:tav>
                                      </p:tavLst>
                                    </p:anim>
                                  </p:childTnLst>
                                </p:cTn>
                              </p:par>
                              <p:par>
                                <p:cTn id="66" presetID="8" presetClass="emph" presetSubtype="0" repeatCount="5000" fill="hold" nodeType="withEffect">
                                  <p:stCondLst>
                                    <p:cond delay="1900"/>
                                  </p:stCondLst>
                                  <p:childTnLst>
                                    <p:animRot by="-21600000">
                                      <p:cBhvr>
                                        <p:cTn id="67" dur="2000" fill="hold"/>
                                        <p:tgtEl>
                                          <p:spTgt spid="29"/>
                                        </p:tgtEl>
                                        <p:attrNameLst>
                                          <p:attrName>r</p:attrName>
                                        </p:attrNameLst>
                                      </p:cBhvr>
                                    </p:animRot>
                                  </p:childTnLst>
                                </p:cTn>
                              </p:par>
                            </p:childTnLst>
                          </p:cTn>
                        </p:par>
                        <p:par>
                          <p:cTn id="68" fill="hold">
                            <p:stCondLst>
                              <p:cond delay="11900"/>
                            </p:stCondLst>
                            <p:childTnLst>
                              <p:par>
                                <p:cTn id="69" presetID="53" presetClass="entr" presetSubtype="16"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500" fill="hold"/>
                                        <p:tgtEl>
                                          <p:spTgt spid="30"/>
                                        </p:tgtEl>
                                        <p:attrNameLst>
                                          <p:attrName>ppt_w</p:attrName>
                                        </p:attrNameLst>
                                      </p:cBhvr>
                                      <p:tavLst>
                                        <p:tav tm="0">
                                          <p:val>
                                            <p:fltVal val="0"/>
                                          </p:val>
                                        </p:tav>
                                        <p:tav tm="100000">
                                          <p:val>
                                            <p:strVal val="#ppt_w"/>
                                          </p:val>
                                        </p:tav>
                                      </p:tavLst>
                                    </p:anim>
                                    <p:anim calcmode="lin" valueType="num">
                                      <p:cBhvr>
                                        <p:cTn id="72" dur="500" fill="hold"/>
                                        <p:tgtEl>
                                          <p:spTgt spid="30"/>
                                        </p:tgtEl>
                                        <p:attrNameLst>
                                          <p:attrName>ppt_h</p:attrName>
                                        </p:attrNameLst>
                                      </p:cBhvr>
                                      <p:tavLst>
                                        <p:tav tm="0">
                                          <p:val>
                                            <p:fltVal val="0"/>
                                          </p:val>
                                        </p:tav>
                                        <p:tav tm="100000">
                                          <p:val>
                                            <p:strVal val="#ppt_h"/>
                                          </p:val>
                                        </p:tav>
                                      </p:tavLst>
                                    </p:anim>
                                    <p:animEffect transition="in" filter="fade">
                                      <p:cBhvr>
                                        <p:cTn id="73" dur="500"/>
                                        <p:tgtEl>
                                          <p:spTgt spid="30"/>
                                        </p:tgtEl>
                                      </p:cBhvr>
                                    </p:animEffect>
                                  </p:childTnLst>
                                </p:cTn>
                              </p:par>
                              <p:par>
                                <p:cTn id="74"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75" dur="2500" fill="hold"/>
                                        <p:tgtEl>
                                          <p:spTgt spid="30"/>
                                        </p:tgtEl>
                                        <p:attrNameLst>
                                          <p:attrName>ppt_x</p:attrName>
                                          <p:attrName>ppt_y</p:attrName>
                                        </p:attrNameLst>
                                      </p:cBhvr>
                                      <p:rCtr x="-8316" y="-18117"/>
                                    </p:animMotion>
                                  </p:childTnLst>
                                </p:cTn>
                              </p:par>
                            </p:childTnLst>
                          </p:cTn>
                        </p:par>
                        <p:par>
                          <p:cTn id="76" fill="hold">
                            <p:stCondLst>
                              <p:cond delay="14400"/>
                            </p:stCondLst>
                            <p:childTnLst>
                              <p:par>
                                <p:cTn id="77" presetID="0" presetClass="path" presetSubtype="0" accel="50000" decel="50000" fill="hold" nodeType="after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78" dur="2500" fill="hold"/>
                                        <p:tgtEl>
                                          <p:spTgt spid="30"/>
                                        </p:tgtEl>
                                        <p:attrNameLst>
                                          <p:attrName>ppt_x</p:attrName>
                                          <p:attrName>ppt_y</p:attrName>
                                        </p:attrNameLst>
                                      </p:cBhvr>
                                      <p:rCtr x="-19132" y="-6821"/>
                                    </p:animMotion>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20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20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20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rèn dập kim loại ở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483518"/>
            <a:ext cx="5184576" cy="4104456"/>
          </a:xfrm>
          <a:prstGeom prst="rect">
            <a:avLst/>
          </a:prstGeom>
        </p:spPr>
      </p:pic>
    </p:spTree>
    <p:extLst>
      <p:ext uri="{BB962C8B-B14F-4D97-AF65-F5344CB8AC3E}">
        <p14:creationId xmlns:p14="http://schemas.microsoft.com/office/powerpoint/2010/main" val="15826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a:extLst>
              <a:ext uri="{FF2B5EF4-FFF2-40B4-BE49-F238E27FC236}">
                <a16:creationId xmlns:a16="http://schemas.microsoft.com/office/drawing/2014/main" id="{ADE20E24-74B4-4376-B72B-5A4ECB1D44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pic>
        <p:nvPicPr>
          <p:cNvPr id="1041" name="Picture 17" descr="Thep2">
            <a:extLst>
              <a:ext uri="{FF2B5EF4-FFF2-40B4-BE49-F238E27FC236}">
                <a16:creationId xmlns:a16="http://schemas.microsoft.com/office/drawing/2014/main" id="{C9A825F4-A50B-4101-9E83-0CF3009BD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4303"/>
            <a:ext cx="4167173" cy="284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RINK154">
            <a:extLst>
              <a:ext uri="{FF2B5EF4-FFF2-40B4-BE49-F238E27FC236}">
                <a16:creationId xmlns:a16="http://schemas.microsoft.com/office/drawing/2014/main" id="{8B8D4AE7-03E8-4368-B2D6-0532604D5D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6073" y="2273300"/>
            <a:ext cx="2720877" cy="294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ongSon">
            <a:extLst>
              <a:ext uri="{FF2B5EF4-FFF2-40B4-BE49-F238E27FC236}">
                <a16:creationId xmlns:a16="http://schemas.microsoft.com/office/drawing/2014/main" id="{4C588098-DECC-4E96-BC8D-5F5FD437C963}"/>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6913575" y="0"/>
            <a:ext cx="2223200" cy="229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G_151011_10160">
            <a:extLst>
              <a:ext uri="{FF2B5EF4-FFF2-40B4-BE49-F238E27FC236}">
                <a16:creationId xmlns:a16="http://schemas.microsoft.com/office/drawing/2014/main" id="{1FBF1A94-2E66-47DE-88D6-89999D9007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8163" y="2274853"/>
            <a:ext cx="2245837" cy="286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B8CE77B-F027-47A0-B67A-D9CBD9FE2C34}"/>
              </a:ext>
            </a:extLst>
          </p:cNvPr>
          <p:cNvPicPr>
            <a:picLocks noChangeAspect="1" noChangeArrowheads="1"/>
          </p:cNvPicPr>
          <p:nvPr/>
        </p:nvPicPr>
        <p:blipFill>
          <a:blip r:embed="rId7">
            <a:lum bright="18000" contrast="6000"/>
            <a:extLst>
              <a:ext uri="{28A0092B-C50C-407E-A947-70E740481C1C}">
                <a14:useLocalDpi xmlns:a14="http://schemas.microsoft.com/office/drawing/2010/main" val="0"/>
              </a:ext>
            </a:extLst>
          </a:blip>
          <a:srcRect/>
          <a:stretch>
            <a:fillRect/>
          </a:stretch>
        </p:blipFill>
        <p:spPr bwMode="auto">
          <a:xfrm>
            <a:off x="4067944" y="-20538"/>
            <a:ext cx="2830219" cy="289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IMG0346A">
            <a:extLst>
              <a:ext uri="{FF2B5EF4-FFF2-40B4-BE49-F238E27FC236}">
                <a16:creationId xmlns:a16="http://schemas.microsoft.com/office/drawing/2014/main" id="{9CE666E9-E1CE-415D-882E-39BFC987C0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2859783"/>
            <a:ext cx="4187078" cy="227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E5970BD-33FB-4B44-959E-BF5340017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 y="0"/>
            <a:ext cx="9133226" cy="5134736"/>
          </a:xfrm>
          <a:prstGeom prst="rect">
            <a:avLst/>
          </a:prstGeom>
        </p:spPr>
      </p:pic>
      <p:sp>
        <p:nvSpPr>
          <p:cNvPr id="26" name="Text Box 10">
            <a:extLst>
              <a:ext uri="{FF2B5EF4-FFF2-40B4-BE49-F238E27FC236}">
                <a16:creationId xmlns:a16="http://schemas.microsoft.com/office/drawing/2014/main" id="{2C464A4E-2C08-40BD-BE4B-EC3FA3C3BAD1}"/>
              </a:ext>
            </a:extLst>
          </p:cNvPr>
          <p:cNvSpPr txBox="1">
            <a:spLocks noChangeArrowheads="1"/>
          </p:cNvSpPr>
          <p:nvPr/>
        </p:nvSpPr>
        <p:spPr bwMode="auto">
          <a:xfrm>
            <a:off x="539552" y="1379552"/>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dirty="0">
                <a:solidFill>
                  <a:schemeClr val="bg1"/>
                </a:solidFill>
                <a:latin typeface="Times New Roman" panose="02020603050405020304" pitchFamily="18" charset="0"/>
                <a:cs typeface="Arial" panose="020B0604020202020204" pitchFamily="34" charset="0"/>
              </a:rPr>
              <a:t>I. </a:t>
            </a:r>
            <a:r>
              <a:rPr lang="en-US" altLang="en-US" sz="2400" b="1" u="sng" dirty="0">
                <a:solidFill>
                  <a:schemeClr val="bg1"/>
                </a:solidFill>
                <a:latin typeface="Times New Roman" panose="02020603050405020304" pitchFamily="18" charset="0"/>
              </a:rPr>
              <a:t>TÍNH DẺO</a:t>
            </a:r>
            <a:r>
              <a:rPr lang="en-US" altLang="en-US" sz="2400" dirty="0">
                <a:solidFill>
                  <a:schemeClr val="bg1"/>
                </a:solidFill>
                <a:latin typeface="Times New Roman" panose="02020603050405020304" pitchFamily="18" charset="0"/>
              </a:rPr>
              <a:t> </a:t>
            </a:r>
            <a:endParaRPr lang="vi-VN" altLang="en-US" sz="2400" dirty="0">
              <a:solidFill>
                <a:schemeClr val="bg1"/>
              </a:solidFill>
              <a:latin typeface="Times New Roman" panose="02020603050405020304" pitchFamily="18" charset="0"/>
            </a:endParaRPr>
          </a:p>
        </p:txBody>
      </p:sp>
      <p:sp>
        <p:nvSpPr>
          <p:cNvPr id="27" name="Rectangle 11">
            <a:extLst>
              <a:ext uri="{FF2B5EF4-FFF2-40B4-BE49-F238E27FC236}">
                <a16:creationId xmlns:a16="http://schemas.microsoft.com/office/drawing/2014/main" id="{54444ECB-D137-4D22-957F-7A0046E68F57}"/>
              </a:ext>
            </a:extLst>
          </p:cNvPr>
          <p:cNvSpPr>
            <a:spLocks noChangeArrowheads="1"/>
          </p:cNvSpPr>
          <p:nvPr/>
        </p:nvSpPr>
        <p:spPr bwMode="auto">
          <a:xfrm>
            <a:off x="697286" y="238591"/>
            <a:ext cx="8195194" cy="103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57188" indent="-22225">
              <a:spcBef>
                <a:spcPct val="20000"/>
              </a:spcBef>
              <a:buChar char="•"/>
              <a:tabLst>
                <a:tab pos="1073150" algn="l"/>
              </a:tabLst>
              <a:defRPr sz="3200">
                <a:solidFill>
                  <a:schemeClr val="tx1"/>
                </a:solidFill>
                <a:latin typeface="Arial" panose="020B0604020202020204" pitchFamily="34" charset="0"/>
              </a:defRPr>
            </a:lvl1pPr>
            <a:lvl2pPr marL="742950" indent="-285750">
              <a:spcBef>
                <a:spcPct val="20000"/>
              </a:spcBef>
              <a:buChar char="–"/>
              <a:tabLst>
                <a:tab pos="1073150" algn="l"/>
              </a:tabLst>
              <a:defRPr sz="2800">
                <a:solidFill>
                  <a:schemeClr val="tx1"/>
                </a:solidFill>
                <a:latin typeface="Arial" panose="020B0604020202020204" pitchFamily="34" charset="0"/>
              </a:defRPr>
            </a:lvl2pPr>
            <a:lvl3pPr marL="1143000" indent="-228600">
              <a:spcBef>
                <a:spcPct val="20000"/>
              </a:spcBef>
              <a:buChar char="•"/>
              <a:tabLst>
                <a:tab pos="1073150" algn="l"/>
              </a:tabLst>
              <a:defRPr sz="2400">
                <a:solidFill>
                  <a:schemeClr val="tx1"/>
                </a:solidFill>
                <a:latin typeface="Arial" panose="020B0604020202020204" pitchFamily="34" charset="0"/>
              </a:defRPr>
            </a:lvl3pPr>
            <a:lvl4pPr marL="1600200" indent="-228600">
              <a:spcBef>
                <a:spcPct val="20000"/>
              </a:spcBef>
              <a:buChar char="–"/>
              <a:tabLst>
                <a:tab pos="1073150" algn="l"/>
              </a:tabLst>
              <a:defRPr sz="2000">
                <a:solidFill>
                  <a:schemeClr val="tx1"/>
                </a:solidFill>
                <a:latin typeface="Arial" panose="020B0604020202020204" pitchFamily="34" charset="0"/>
              </a:defRPr>
            </a:lvl4pPr>
            <a:lvl5pPr marL="2057400" indent="-228600">
              <a:spcBef>
                <a:spcPct val="20000"/>
              </a:spcBef>
              <a:buChar char="»"/>
              <a:tabLst>
                <a:tab pos="10731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731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731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731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73150" algn="l"/>
              </a:tabLst>
              <a:defRPr sz="2000">
                <a:solidFill>
                  <a:schemeClr val="tx1"/>
                </a:solidFill>
                <a:latin typeface="Arial" panose="020B0604020202020204" pitchFamily="34" charset="0"/>
              </a:defRPr>
            </a:lvl9pPr>
          </a:lstStyle>
          <a:p>
            <a:pPr algn="ctr">
              <a:lnSpc>
                <a:spcPct val="135000"/>
              </a:lnSpc>
              <a:spcBef>
                <a:spcPts val="0"/>
              </a:spcBef>
              <a:buFont typeface="Wingdings" panose="05000000000000000000" pitchFamily="2" charset="2"/>
              <a:buNone/>
            </a:pPr>
            <a:r>
              <a:rPr lang="en-US" altLang="en-US" sz="2400" b="1" dirty="0">
                <a:solidFill>
                  <a:srgbClr val="FFFF00"/>
                </a:solidFill>
                <a:latin typeface="Times New Roman" panose="02020603050405020304" pitchFamily="18" charset="0"/>
              </a:rPr>
              <a:t>CHƯƠNG 2: KIM LOẠI</a:t>
            </a:r>
          </a:p>
          <a:p>
            <a:pPr algn="ctr">
              <a:lnSpc>
                <a:spcPct val="135000"/>
              </a:lnSpc>
              <a:spcBef>
                <a:spcPts val="0"/>
              </a:spcBef>
              <a:buFont typeface="Wingdings" panose="05000000000000000000" pitchFamily="2" charset="2"/>
              <a:buNone/>
            </a:pPr>
            <a:r>
              <a:rPr lang="en-US" altLang="en-US" sz="2400" b="1" dirty="0">
                <a:solidFill>
                  <a:srgbClr val="FFFF00"/>
                </a:solidFill>
                <a:latin typeface="Times New Roman" panose="02020603050405020304" pitchFamily="18" charset="0"/>
              </a:rPr>
              <a:t>TIẾT 21</a:t>
            </a:r>
            <a:r>
              <a:rPr lang="vi-VN" altLang="en-US" sz="2400" b="1" dirty="0">
                <a:solidFill>
                  <a:srgbClr val="FFFF00"/>
                </a:solidFill>
                <a:latin typeface="Times New Roman" panose="02020603050405020304" pitchFamily="18" charset="0"/>
              </a:rPr>
              <a:t> – BÀI 15</a:t>
            </a:r>
            <a:r>
              <a:rPr lang="en-US" altLang="en-US" sz="2400" b="1" dirty="0">
                <a:solidFill>
                  <a:srgbClr val="FFFF00"/>
                </a:solidFill>
                <a:latin typeface="Times New Roman" panose="02020603050405020304" pitchFamily="18" charset="0"/>
              </a:rPr>
              <a:t>:</a:t>
            </a:r>
            <a:r>
              <a:rPr lang="en-US" altLang="en-US" sz="2400" dirty="0">
                <a:solidFill>
                  <a:srgbClr val="FFFF00"/>
                </a:solidFill>
                <a:latin typeface="Times New Roman" panose="02020603050405020304" pitchFamily="18" charset="0"/>
              </a:rPr>
              <a:t> </a:t>
            </a:r>
            <a:r>
              <a:rPr lang="en-US" altLang="en-US" sz="2400" b="1" dirty="0">
                <a:solidFill>
                  <a:srgbClr val="FFFF00"/>
                </a:solidFill>
                <a:latin typeface="Times New Roman" panose="02020603050405020304" pitchFamily="18" charset="0"/>
              </a:rPr>
              <a:t>TÍNH CHẤT VẬT LÍ CỦA KIM LOẠI</a:t>
            </a:r>
            <a:endParaRPr lang="vi-VN" altLang="en-US" sz="2400" b="1" dirty="0">
              <a:solidFill>
                <a:srgbClr val="FFFF00"/>
              </a:solidFill>
              <a:latin typeface="Times New Roman" panose="02020603050405020304" pitchFamily="18" charset="0"/>
            </a:endParaRPr>
          </a:p>
        </p:txBody>
      </p:sp>
      <p:sp>
        <p:nvSpPr>
          <p:cNvPr id="31" name="Text Box 15">
            <a:extLst>
              <a:ext uri="{FF2B5EF4-FFF2-40B4-BE49-F238E27FC236}">
                <a16:creationId xmlns:a16="http://schemas.microsoft.com/office/drawing/2014/main" id="{42CB8786-D2AA-4285-B3DA-5755202265ED}"/>
              </a:ext>
            </a:extLst>
          </p:cNvPr>
          <p:cNvSpPr txBox="1">
            <a:spLocks noChangeArrowheads="1"/>
          </p:cNvSpPr>
          <p:nvPr/>
        </p:nvSpPr>
        <p:spPr bwMode="auto">
          <a:xfrm>
            <a:off x="539552" y="1779662"/>
            <a:ext cx="6120680" cy="9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ts val="0"/>
              </a:spcBef>
              <a:buFontTx/>
              <a:buNone/>
            </a:pPr>
            <a:r>
              <a:rPr lang="en-US" altLang="en-US" sz="2400" b="1" dirty="0">
                <a:solidFill>
                  <a:schemeClr val="bg1"/>
                </a:solidFill>
                <a:latin typeface="Times New Roman" panose="02020603050405020304" pitchFamily="18" charset="0"/>
              </a:rPr>
              <a:t>-</a:t>
            </a:r>
            <a:r>
              <a:rPr lang="vi-VN" altLang="en-US" sz="2400" b="1" dirty="0">
                <a:solidFill>
                  <a:schemeClr val="bg1"/>
                </a:solidFill>
                <a:latin typeface="Times New Roman" panose="02020603050405020304" pitchFamily="18" charset="0"/>
              </a:rPr>
              <a:t> </a:t>
            </a:r>
            <a:r>
              <a:rPr lang="en-US" altLang="en-US" sz="2400" b="1" dirty="0">
                <a:solidFill>
                  <a:schemeClr val="bg1"/>
                </a:solidFill>
                <a:latin typeface="Times New Roman" panose="02020603050405020304" pitchFamily="18" charset="0"/>
              </a:rPr>
              <a:t>Kim </a:t>
            </a:r>
            <a:r>
              <a:rPr lang="en-US" altLang="en-US" sz="2400" b="1" dirty="0" err="1">
                <a:solidFill>
                  <a:schemeClr val="bg1"/>
                </a:solidFill>
                <a:latin typeface="Times New Roman" panose="02020603050405020304" pitchFamily="18" charset="0"/>
              </a:rPr>
              <a:t>loại</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khác</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nhau</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có</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tính</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dẻo</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khác</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nhau</a:t>
            </a:r>
            <a:r>
              <a:rPr lang="en-US" altLang="en-US" sz="2400" b="1" dirty="0">
                <a:solidFill>
                  <a:schemeClr val="bg1"/>
                </a:solidFill>
                <a:latin typeface="Times New Roman" panose="02020603050405020304" pitchFamily="18" charset="0"/>
              </a:rPr>
              <a:t>.</a:t>
            </a:r>
            <a:r>
              <a:rPr lang="vi-VN" altLang="en-US" sz="2400" b="1" dirty="0">
                <a:solidFill>
                  <a:schemeClr val="bg1"/>
                </a:solidFill>
                <a:latin typeface="Times New Roman" panose="02020603050405020304" pitchFamily="18" charset="0"/>
              </a:rPr>
              <a:t>                  </a:t>
            </a:r>
          </a:p>
          <a:p>
            <a:pPr algn="ctr" eaLnBrk="1" hangingPunct="1">
              <a:lnSpc>
                <a:spcPct val="125000"/>
              </a:lnSpc>
              <a:spcBef>
                <a:spcPts val="0"/>
              </a:spcBef>
              <a:buFontTx/>
              <a:buNone/>
            </a:pPr>
            <a:r>
              <a:rPr lang="vi-VN" altLang="en-US" sz="2400" b="1" dirty="0">
                <a:solidFill>
                  <a:schemeClr val="bg1"/>
                </a:solidFill>
                <a:latin typeface="Times New Roman" panose="02020603050405020304" pitchFamily="18" charset="0"/>
              </a:rPr>
              <a:t>(Au &gt; </a:t>
            </a:r>
            <a:r>
              <a:rPr lang="vi-VN" altLang="en-US" sz="2400" b="1" dirty="0" err="1">
                <a:solidFill>
                  <a:schemeClr val="bg1"/>
                </a:solidFill>
                <a:latin typeface="Times New Roman" panose="02020603050405020304" pitchFamily="18" charset="0"/>
              </a:rPr>
              <a:t>Ag</a:t>
            </a:r>
            <a:r>
              <a:rPr lang="vi-VN" altLang="en-US" sz="2400" b="1" dirty="0">
                <a:solidFill>
                  <a:schemeClr val="bg1"/>
                </a:solidFill>
                <a:latin typeface="Times New Roman" panose="02020603050405020304" pitchFamily="18" charset="0"/>
              </a:rPr>
              <a:t> &gt; </a:t>
            </a:r>
            <a:r>
              <a:rPr lang="vi-VN" altLang="en-US" sz="2400" b="1" dirty="0" err="1">
                <a:solidFill>
                  <a:schemeClr val="bg1"/>
                </a:solidFill>
                <a:latin typeface="Times New Roman" panose="02020603050405020304" pitchFamily="18" charset="0"/>
              </a:rPr>
              <a:t>Al</a:t>
            </a:r>
            <a:r>
              <a:rPr lang="vi-VN" altLang="en-US" sz="2400" b="1" dirty="0">
                <a:solidFill>
                  <a:schemeClr val="bg1"/>
                </a:solidFill>
                <a:latin typeface="Times New Roman" panose="02020603050405020304" pitchFamily="18" charset="0"/>
              </a:rPr>
              <a:t> &gt; </a:t>
            </a:r>
            <a:r>
              <a:rPr lang="vi-VN" altLang="en-US" sz="2400" b="1" dirty="0" err="1">
                <a:solidFill>
                  <a:schemeClr val="bg1"/>
                </a:solidFill>
                <a:latin typeface="Times New Roman" panose="02020603050405020304" pitchFamily="18" charset="0"/>
              </a:rPr>
              <a:t>Fe</a:t>
            </a:r>
            <a:r>
              <a:rPr lang="vi-VN" altLang="en-US" sz="2400" b="1" dirty="0">
                <a:solidFill>
                  <a:schemeClr val="bg1"/>
                </a:solidFill>
                <a:latin typeface="Times New Roman" panose="02020603050405020304" pitchFamily="18" charset="0"/>
              </a:rPr>
              <a:t> &gt; Cu)</a:t>
            </a:r>
          </a:p>
        </p:txBody>
      </p:sp>
      <p:sp>
        <p:nvSpPr>
          <p:cNvPr id="33" name="Rectangle 4">
            <a:extLst>
              <a:ext uri="{FF2B5EF4-FFF2-40B4-BE49-F238E27FC236}">
                <a16:creationId xmlns:a16="http://schemas.microsoft.com/office/drawing/2014/main" id="{5F32FA6B-EE2E-4E8C-93E3-06ABFC4EF934}"/>
              </a:ext>
            </a:extLst>
          </p:cNvPr>
          <p:cNvSpPr>
            <a:spLocks noChangeArrowheads="1"/>
          </p:cNvSpPr>
          <p:nvPr/>
        </p:nvSpPr>
        <p:spPr bwMode="auto">
          <a:xfrm>
            <a:off x="539552" y="2784946"/>
            <a:ext cx="8280920" cy="129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5000"/>
              </a:lnSpc>
              <a:spcBef>
                <a:spcPct val="0"/>
              </a:spcBef>
              <a:buFontTx/>
              <a:buNone/>
            </a:pPr>
            <a:r>
              <a:rPr lang="en-US" altLang="en-US" sz="2400" b="1" dirty="0">
                <a:solidFill>
                  <a:schemeClr val="bg1"/>
                </a:solidFill>
                <a:latin typeface="Times New Roman" panose="02020603050405020304" pitchFamily="18" charset="0"/>
                <a:cs typeface="Times New Roman" panose="02020603050405020304" pitchFamily="18" charset="0"/>
              </a:rPr>
              <a:t>-</a:t>
            </a:r>
            <a:r>
              <a:rPr lang="vi-VN"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a:solidFill>
                  <a:schemeClr val="bg1"/>
                </a:solidFill>
                <a:latin typeface="Times New Roman" panose="02020603050405020304" pitchFamily="18" charset="0"/>
                <a:cs typeface="Times New Roman" panose="02020603050405020304" pitchFamily="18" charset="0"/>
              </a:rPr>
              <a:t>Do </a:t>
            </a:r>
            <a:r>
              <a:rPr lang="en-US" altLang="en-US" sz="2400" b="1" dirty="0" err="1">
                <a:solidFill>
                  <a:schemeClr val="bg1"/>
                </a:solidFill>
                <a:latin typeface="Times New Roman" panose="02020603050405020304" pitchFamily="18" charset="0"/>
                <a:cs typeface="Times New Roman" panose="02020603050405020304" pitchFamily="18" charset="0"/>
              </a:rPr>
              <a:t>có</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tính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dẻo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kim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loại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có</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thể</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rèn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kéo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sợi</a:t>
            </a:r>
            <a:r>
              <a:rPr lang="vi-VN" altLang="en-US" sz="2400" b="1" dirty="0">
                <a:solidFill>
                  <a:schemeClr val="bg1"/>
                </a:solidFill>
                <a:latin typeface="Times New Roman" panose="02020603050405020304" pitchFamily="18" charset="0"/>
                <a:cs typeface="Times New Roman" panose="02020603050405020304" pitchFamily="18" charset="0"/>
              </a:rPr>
              <a: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dát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mỏng</a:t>
            </a:r>
            <a:r>
              <a:rPr lang="vi-VN"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tạo</a:t>
            </a:r>
            <a:r>
              <a:rPr lang="en-US" altLang="en-US" sz="2400" b="1" dirty="0">
                <a:solidFill>
                  <a:schemeClr val="bg1"/>
                </a:solidFill>
                <a:latin typeface="Times New Roman" panose="02020603050405020304" pitchFamily="18" charset="0"/>
                <a:cs typeface="Times New Roman" panose="02020603050405020304" pitchFamily="18" charset="0"/>
              </a:rPr>
              <a:t> ra </a:t>
            </a:r>
            <a:r>
              <a:rPr lang="en-US" altLang="en-US" sz="2400" b="1" dirty="0" err="1">
                <a:solidFill>
                  <a:schemeClr val="bg1"/>
                </a:solidFill>
                <a:latin typeface="Times New Roman" panose="02020603050405020304" pitchFamily="18" charset="0"/>
                <a:cs typeface="Times New Roman" panose="02020603050405020304" pitchFamily="18" charset="0"/>
              </a:rPr>
              <a:t>các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đồ</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vật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nhau</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pic>
        <p:nvPicPr>
          <p:cNvPr id="34" name="Picture 17" descr="Book-09">
            <a:extLst>
              <a:ext uri="{FF2B5EF4-FFF2-40B4-BE49-F238E27FC236}">
                <a16:creationId xmlns:a16="http://schemas.microsoft.com/office/drawing/2014/main" id="{C57DCD97-A803-43CD-9BF9-7598DA077B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0654"/>
            <a:ext cx="957264" cy="9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26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1)">
                                      <p:cBhvr>
                                        <p:cTn id="11" dur="2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9" name="j0214046.wav">
            <a:hlinkClick r:id="" action="ppaction://media"/>
            <a:extLst>
              <a:ext uri="{FF2B5EF4-FFF2-40B4-BE49-F238E27FC236}">
                <a16:creationId xmlns:a16="http://schemas.microsoft.com/office/drawing/2014/main" id="{157BA161-5DCE-46E2-A400-611523126DC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4906"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79" descr="bg1">
            <a:extLst>
              <a:ext uri="{FF2B5EF4-FFF2-40B4-BE49-F238E27FC236}">
                <a16:creationId xmlns:a16="http://schemas.microsoft.com/office/drawing/2014/main" id="{C115671E-4FE3-4171-8B77-6E22C0A8D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113" t="5725" r="1764" b="19624"/>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Picture 183" descr="SPARKLES">
            <a:extLst>
              <a:ext uri="{FF2B5EF4-FFF2-40B4-BE49-F238E27FC236}">
                <a16:creationId xmlns:a16="http://schemas.microsoft.com/office/drawing/2014/main" id="{0D31530D-6AB9-473B-B0E1-522B907CA38A}"/>
              </a:ext>
            </a:extLst>
          </p:cNvPr>
          <p:cNvSpPr>
            <a:spLocks noChangeAspect="1" noChangeArrowheads="1"/>
          </p:cNvSpPr>
          <p:nvPr/>
        </p:nvSpPr>
        <p:spPr bwMode="auto">
          <a:xfrm>
            <a:off x="2457451" y="3429000"/>
            <a:ext cx="459581"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13317" name="Rectangle 38">
            <a:extLst>
              <a:ext uri="{FF2B5EF4-FFF2-40B4-BE49-F238E27FC236}">
                <a16:creationId xmlns:a16="http://schemas.microsoft.com/office/drawing/2014/main" id="{DF105DF9-D535-4A62-8F2E-07A7F5F7AB79}"/>
              </a:ext>
            </a:extLst>
          </p:cNvPr>
          <p:cNvSpPr>
            <a:spLocks noChangeArrowheads="1"/>
          </p:cNvSpPr>
          <p:nvPr/>
        </p:nvSpPr>
        <p:spPr bwMode="auto">
          <a:xfrm>
            <a:off x="-2867025" y="1963951"/>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100">
              <a:latin typeface=".VnTime" panose="020B7200000000000000" pitchFamily="34" charset="0"/>
            </a:endParaRPr>
          </a:p>
        </p:txBody>
      </p:sp>
      <p:sp>
        <p:nvSpPr>
          <p:cNvPr id="13318" name="Rectangle 39">
            <a:extLst>
              <a:ext uri="{FF2B5EF4-FFF2-40B4-BE49-F238E27FC236}">
                <a16:creationId xmlns:a16="http://schemas.microsoft.com/office/drawing/2014/main" id="{00F1B2D9-9D5C-4AF5-BA7E-B49FB6AF33CA}"/>
              </a:ext>
            </a:extLst>
          </p:cNvPr>
          <p:cNvSpPr>
            <a:spLocks noChangeArrowheads="1"/>
          </p:cNvSpPr>
          <p:nvPr/>
        </p:nvSpPr>
        <p:spPr bwMode="auto">
          <a:xfrm>
            <a:off x="452115" y="1139135"/>
            <a:ext cx="390386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Các</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em</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biết</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không</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1g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vàng</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có</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thể</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kéo</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sợi</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dài</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3 km,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lá</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vàng</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có</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thể</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dát</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mỏng</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tới</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0,0001mm,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nghĩa</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là</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mảnh</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hơn</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sợi</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tóc</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người</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500 </a:t>
            </a:r>
            <a:r>
              <a:rPr lang="en-US" altLang="en-US" sz="2200" b="1" dirty="0" err="1">
                <a:latin typeface="Times New Roman" panose="02020603050405020304" pitchFamily="18" charset="0"/>
                <a:ea typeface="Times New Roman" panose="02020603050405020304" pitchFamily="18" charset="0"/>
                <a:cs typeface="Arial" panose="020B0604020202020204" pitchFamily="34" charset="0"/>
              </a:rPr>
              <a:t>lần</a:t>
            </a:r>
            <a:r>
              <a:rPr lang="en-US" altLang="en-US" sz="2200" b="1" dirty="0">
                <a:latin typeface="Times New Roman" panose="02020603050405020304" pitchFamily="18" charset="0"/>
                <a:ea typeface="Times New Roman" panose="02020603050405020304" pitchFamily="18" charset="0"/>
                <a:cs typeface="Arial" panose="020B0604020202020204" pitchFamily="34" charset="0"/>
              </a:rPr>
              <a:t>. </a:t>
            </a:r>
          </a:p>
          <a:p>
            <a:pPr algn="just">
              <a:spcBef>
                <a:spcPct val="0"/>
              </a:spcBef>
              <a:buFontTx/>
              <a:buNone/>
            </a:pP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u="sng"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Crôm</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u="sng"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vonfram</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lại</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là</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kim</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loại</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u="sng"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rất</a:t>
            </a:r>
            <a:r>
              <a:rPr lang="en-US" altLang="en-US" sz="2200" b="1" u="sng"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u="sng"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cứng</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và</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khó</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dát</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mỏng</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b="1" dirty="0" err="1">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nhất</a:t>
            </a:r>
            <a:r>
              <a:rPr lang="en-US" altLang="en-US" sz="2200" b="1" dirty="0">
                <a:solidFill>
                  <a:schemeClr val="tx1">
                    <a:lumMod val="75000"/>
                    <a:lumOff val="25000"/>
                  </a:schemeClr>
                </a:solidFill>
                <a:latin typeface="Times New Roman" panose="02020603050405020304" pitchFamily="18" charset="0"/>
                <a:ea typeface="Times New Roman" panose="02020603050405020304" pitchFamily="18" charset="0"/>
                <a:cs typeface="Arial" panose="020B0604020202020204" pitchFamily="34" charset="0"/>
              </a:rPr>
              <a:t>.</a:t>
            </a:r>
          </a:p>
        </p:txBody>
      </p:sp>
      <p:sp>
        <p:nvSpPr>
          <p:cNvPr id="13319" name="Rectangle 41">
            <a:extLst>
              <a:ext uri="{FF2B5EF4-FFF2-40B4-BE49-F238E27FC236}">
                <a16:creationId xmlns:a16="http://schemas.microsoft.com/office/drawing/2014/main" id="{0912C593-50CB-409E-9F6B-99E3E5624463}"/>
              </a:ext>
            </a:extLst>
          </p:cNvPr>
          <p:cNvSpPr>
            <a:spLocks noChangeArrowheads="1"/>
          </p:cNvSpPr>
          <p:nvPr/>
        </p:nvSpPr>
        <p:spPr bwMode="auto">
          <a:xfrm>
            <a:off x="4742879" y="2499742"/>
            <a:ext cx="40055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Chắc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các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em</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đã</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biết</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ở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Mianma</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có</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các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ngôi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chùa</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mà</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mái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của</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nó</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được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dát</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toàn</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bằng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vàng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Chắc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là</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phải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tốn</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vàng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lắm</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nhỉ</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Thực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sự</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thì</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cũng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không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tốn</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lắm</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bởi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tính</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đặc</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biệt</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mềm</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dẻo</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của</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vàng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Một</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gam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vàng</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có</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thể</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kéo</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thành</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sợi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1800" b="1" dirty="0" err="1">
                <a:solidFill>
                  <a:srgbClr val="3D3D3D"/>
                </a:solidFill>
                <a:latin typeface="Times New Roman" panose="02020603050405020304" pitchFamily="18" charset="0"/>
                <a:ea typeface="Times New Roman" panose="02020603050405020304" pitchFamily="18" charset="0"/>
                <a:cs typeface="Arial" panose="020B0604020202020204" pitchFamily="34" charset="0"/>
              </a:rPr>
              <a:t>dài</a:t>
            </a:r>
            <a:r>
              <a:rPr lang="en-US" altLang="en-US" sz="1800" b="1" dirty="0">
                <a:solidFill>
                  <a:srgbClr val="3D3D3D"/>
                </a:solidFill>
                <a:latin typeface="Times New Roman" panose="02020603050405020304" pitchFamily="18" charset="0"/>
                <a:ea typeface="Times New Roman" panose="02020603050405020304" pitchFamily="18" charset="0"/>
                <a:cs typeface="Arial" panose="020B0604020202020204" pitchFamily="34" charset="0"/>
              </a:rPr>
              <a:t> 3km.!!!!</a:t>
            </a:r>
            <a:endParaRPr lang="en-US" altLang="en-US" sz="1800" b="1" dirty="0">
              <a:latin typeface="Times New Roman" panose="02020603050405020304" pitchFamily="18" charset="0"/>
              <a:ea typeface="Times New Roman" panose="02020603050405020304" pitchFamily="18" charset="0"/>
              <a:cs typeface="Arial" panose="020B0604020202020204" pitchFamily="34" charset="0"/>
            </a:endParaRPr>
          </a:p>
        </p:txBody>
      </p:sp>
      <p:sp>
        <p:nvSpPr>
          <p:cNvPr id="13320" name="Rectangle 31">
            <a:extLst>
              <a:ext uri="{FF2B5EF4-FFF2-40B4-BE49-F238E27FC236}">
                <a16:creationId xmlns:a16="http://schemas.microsoft.com/office/drawing/2014/main" id="{2EB3FD6A-6317-4BA3-8043-1A68376ADCAE}"/>
              </a:ext>
            </a:extLst>
          </p:cNvPr>
          <p:cNvSpPr>
            <a:spLocks noChangeArrowheads="1"/>
          </p:cNvSpPr>
          <p:nvPr/>
        </p:nvSpPr>
        <p:spPr bwMode="auto">
          <a:xfrm>
            <a:off x="467544" y="510520"/>
            <a:ext cx="39758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600" b="1" dirty="0">
                <a:solidFill>
                  <a:srgbClr val="0070C0"/>
                </a:solidFill>
                <a:latin typeface="Times New Roman" panose="02020603050405020304" pitchFamily="18" charset="0"/>
              </a:rPr>
              <a:t>  </a:t>
            </a:r>
            <a:r>
              <a:rPr lang="en-US" altLang="en-US" sz="2600" b="1" i="1" dirty="0" err="1">
                <a:solidFill>
                  <a:srgbClr val="0070C0"/>
                </a:solidFill>
                <a:latin typeface="Times New Roman" panose="02020603050405020304" pitchFamily="18" charset="0"/>
              </a:rPr>
              <a:t>Có</a:t>
            </a:r>
            <a:r>
              <a:rPr lang="en-US" altLang="en-US" sz="2600" b="1" i="1" dirty="0">
                <a:solidFill>
                  <a:srgbClr val="0070C0"/>
                </a:solidFill>
                <a:latin typeface="Times New Roman" panose="02020603050405020304" pitchFamily="18" charset="0"/>
              </a:rPr>
              <a:t> </a:t>
            </a:r>
            <a:r>
              <a:rPr lang="en-US" altLang="en-US" sz="2600" b="1" i="1" dirty="0" err="1">
                <a:solidFill>
                  <a:srgbClr val="0070C0"/>
                </a:solidFill>
                <a:latin typeface="Times New Roman" panose="02020603050405020304" pitchFamily="18" charset="0"/>
              </a:rPr>
              <a:t>thể</a:t>
            </a:r>
            <a:r>
              <a:rPr lang="en-US" altLang="en-US" sz="2600" b="1" i="1" dirty="0">
                <a:solidFill>
                  <a:srgbClr val="0070C0"/>
                </a:solidFill>
                <a:latin typeface="Times New Roman" panose="02020603050405020304" pitchFamily="18" charset="0"/>
              </a:rPr>
              <a:t> </a:t>
            </a:r>
            <a:r>
              <a:rPr lang="en-US" altLang="en-US" sz="2600" b="1" i="1" dirty="0" err="1">
                <a:solidFill>
                  <a:srgbClr val="0070C0"/>
                </a:solidFill>
                <a:latin typeface="Times New Roman" panose="02020603050405020304" pitchFamily="18" charset="0"/>
              </a:rPr>
              <a:t>em</a:t>
            </a:r>
            <a:r>
              <a:rPr lang="en-US" altLang="en-US" sz="2600" b="1" i="1" dirty="0">
                <a:solidFill>
                  <a:srgbClr val="0070C0"/>
                </a:solidFill>
                <a:latin typeface="Times New Roman" panose="02020603050405020304" pitchFamily="18" charset="0"/>
              </a:rPr>
              <a:t> </a:t>
            </a:r>
            <a:r>
              <a:rPr lang="en-US" altLang="en-US" sz="2600" b="1" i="1" dirty="0" err="1">
                <a:solidFill>
                  <a:srgbClr val="0070C0"/>
                </a:solidFill>
                <a:latin typeface="Times New Roman" panose="02020603050405020304" pitchFamily="18" charset="0"/>
              </a:rPr>
              <a:t>chưa</a:t>
            </a:r>
            <a:r>
              <a:rPr lang="en-US" altLang="en-US" sz="2600" b="1" i="1" dirty="0">
                <a:solidFill>
                  <a:srgbClr val="0070C0"/>
                </a:solidFill>
                <a:latin typeface="Times New Roman" panose="02020603050405020304" pitchFamily="18" charset="0"/>
              </a:rPr>
              <a:t> </a:t>
            </a:r>
            <a:r>
              <a:rPr lang="en-US" altLang="en-US" sz="2600" b="1" i="1" dirty="0" err="1">
                <a:solidFill>
                  <a:srgbClr val="0070C0"/>
                </a:solidFill>
                <a:latin typeface="Times New Roman" panose="02020603050405020304" pitchFamily="18" charset="0"/>
              </a:rPr>
              <a:t>biết</a:t>
            </a:r>
            <a:r>
              <a:rPr lang="en-US" altLang="en-US" sz="2600" b="1" i="1" dirty="0">
                <a:solidFill>
                  <a:srgbClr val="0070C0"/>
                </a:solidFill>
                <a:latin typeface="Times New Roman" panose="02020603050405020304" pitchFamily="18" charset="0"/>
              </a:rPr>
              <a:t> !!!</a:t>
            </a:r>
          </a:p>
        </p:txBody>
      </p:sp>
      <p:pic>
        <p:nvPicPr>
          <p:cNvPr id="13321" name="Picture 9" descr="http://media.gox.vn/edu/image/e-tap-chi/uploads/20108/2676bd33-7fd4-4301-b82e-7245a96b3243_1272386247.4073.jpg">
            <a:extLst>
              <a:ext uri="{FF2B5EF4-FFF2-40B4-BE49-F238E27FC236}">
                <a16:creationId xmlns:a16="http://schemas.microsoft.com/office/drawing/2014/main" id="{C2A39B2C-1259-47C4-8B09-ED55FEC15D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339502"/>
            <a:ext cx="3058209" cy="2038806"/>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8"/>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88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14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1734</TotalTime>
  <Words>1085</Words>
  <Application>Microsoft Office PowerPoint</Application>
  <PresentationFormat>On-screen Show (16:9)</PresentationFormat>
  <Paragraphs>202</Paragraphs>
  <Slides>35</Slides>
  <Notes>17</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.VnTime</vt:lpstr>
      <vt:lpstr>Adobe Garamond Pro Bold</vt:lpstr>
      <vt:lpstr>Arial</vt:lpstr>
      <vt:lpstr>Calibri</vt:lpstr>
      <vt:lpstr>Minion Pro Cond</vt:lpstr>
      <vt:lpstr>Times New Roman</vt:lpstr>
      <vt:lpstr>VNI-Thufap3</vt:lpstr>
      <vt:lpstr>Wingdings</vt:lpstr>
      <vt:lpstr>华康海报体W12(P)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riêng</vt:lpstr>
      <vt:lpstr>Độ cứng</vt:lpstr>
      <vt:lpstr>Nhiệt độ nóng chảy</vt:lpstr>
      <vt:lpstr>PowerPoint Presentation</vt:lpstr>
      <vt:lpstr>                                                                   Khai thác kim loại</vt:lpstr>
      <vt:lpstr>                                                                      Sản xuất kim loại</vt:lpstr>
      <vt:lpstr>                                 Sản xuất kim loại</vt:lpstr>
      <vt:lpstr>                                                                     Tác hại đối với môi trường,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147</dc:title>
  <dc:creator>Administrator</dc:creator>
  <cp:lastModifiedBy>Song Viet Laptop</cp:lastModifiedBy>
  <cp:revision>160</cp:revision>
  <dcterms:created xsi:type="dcterms:W3CDTF">2015-09-25T00:55:29Z</dcterms:created>
  <dcterms:modified xsi:type="dcterms:W3CDTF">2021-11-15T15:23:11Z</dcterms:modified>
</cp:coreProperties>
</file>