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7" r:id="rId3"/>
    <p:sldId id="258" r:id="rId4"/>
    <p:sldId id="493" r:id="rId5"/>
    <p:sldId id="260" r:id="rId6"/>
    <p:sldId id="494" r:id="rId7"/>
    <p:sldId id="262" r:id="rId8"/>
    <p:sldId id="263" r:id="rId9"/>
    <p:sldId id="264" r:id="rId10"/>
    <p:sldId id="268" r:id="rId11"/>
    <p:sldId id="496" r:id="rId12"/>
    <p:sldId id="271" r:id="rId13"/>
    <p:sldId id="497" r:id="rId14"/>
    <p:sldId id="270" r:id="rId15"/>
    <p:sldId id="498" r:id="rId16"/>
    <p:sldId id="272" r:id="rId17"/>
    <p:sldId id="511" r:id="rId18"/>
    <p:sldId id="512" r:id="rId19"/>
    <p:sldId id="513" r:id="rId20"/>
    <p:sldId id="514"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555"/>
    <a:srgbClr val="313A61"/>
    <a:srgbClr val="CBDECD"/>
    <a:srgbClr val="232932"/>
    <a:srgbClr val="EA9A96"/>
    <a:srgbClr val="8FAADC"/>
    <a:srgbClr val="F8B250"/>
    <a:srgbClr val="31485F"/>
    <a:srgbClr val="E6E6E6"/>
    <a:srgbClr val="F4EE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33"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E4D46-8611-4D81-A184-9B63FCA0DD68}"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4CC9C-A9C2-4D60-A4BF-864EF986BA0A}" type="slidenum">
              <a:rPr lang="en-US" smtClean="0"/>
              <a:t>‹#›</a:t>
            </a:fld>
            <a:endParaRPr lang="en-US"/>
          </a:p>
        </p:txBody>
      </p:sp>
    </p:spTree>
    <p:extLst>
      <p:ext uri="{BB962C8B-B14F-4D97-AF65-F5344CB8AC3E}">
        <p14:creationId xmlns:p14="http://schemas.microsoft.com/office/powerpoint/2010/main" val="156075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8503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9762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E913-1EF7-94B2-2A8B-7933B1759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B51BCD-2611-B921-1A6F-A98A684E6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C3D310-E78E-A27F-E08D-8AE41F6D9188}"/>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5" name="Footer Placeholder 4">
            <a:extLst>
              <a:ext uri="{FF2B5EF4-FFF2-40B4-BE49-F238E27FC236}">
                <a16:creationId xmlns:a16="http://schemas.microsoft.com/office/drawing/2014/main" id="{7FD1B65B-18EC-656C-9050-A9E72231D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C2E66-0F9C-4347-0572-B0D06C8F8F40}"/>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93554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283F-9F5E-63F2-DFF0-2061EC8DED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64C8B-8E26-4881-A584-82DA9EF45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D1151-E5B6-7EF9-DB23-BFEAA99BAD70}"/>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5" name="Footer Placeholder 4">
            <a:extLst>
              <a:ext uri="{FF2B5EF4-FFF2-40B4-BE49-F238E27FC236}">
                <a16:creationId xmlns:a16="http://schemas.microsoft.com/office/drawing/2014/main" id="{009CA393-741E-506A-781D-6EC240234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734A8-2896-BA20-3701-764549B7168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87443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575250-C318-EBDE-8024-6A203BF5DB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15D04-87E4-C714-BE8C-1B444C1FEA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67CE1-4E16-5132-45AB-DD32EC58B69D}"/>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5" name="Footer Placeholder 4">
            <a:extLst>
              <a:ext uri="{FF2B5EF4-FFF2-40B4-BE49-F238E27FC236}">
                <a16:creationId xmlns:a16="http://schemas.microsoft.com/office/drawing/2014/main" id="{C601A813-EFEF-E6FC-7C27-BB5F96CA6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0A249-8F70-0A1B-68F7-43D823B13E6E}"/>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20803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43942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72907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32280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96044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92262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241418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15401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43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C8B7-B346-A71A-8A27-384F449A9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51BE7-32DD-06FA-CC51-9404EB4AF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61C5D-1B0C-A9D0-3ACA-6B4A11988892}"/>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5" name="Footer Placeholder 4">
            <a:extLst>
              <a:ext uri="{FF2B5EF4-FFF2-40B4-BE49-F238E27FC236}">
                <a16:creationId xmlns:a16="http://schemas.microsoft.com/office/drawing/2014/main" id="{BDAA3DCD-D1EC-7AF4-EBE1-7E694B804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4518F-67AA-EFEA-3A06-617F9D28D745}"/>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60740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6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740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59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5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30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646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9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43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34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18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8FFE-D0D3-5117-5A6B-DCA78FAB5E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C5420E-6A5D-175B-50D3-0E6CFB26E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66523-EAC6-ABAC-C970-8E463E37ECB7}"/>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5" name="Footer Placeholder 4">
            <a:extLst>
              <a:ext uri="{FF2B5EF4-FFF2-40B4-BE49-F238E27FC236}">
                <a16:creationId xmlns:a16="http://schemas.microsoft.com/office/drawing/2014/main" id="{4DC18E72-65B6-7596-9DEC-9A6CDF2CA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0E1FB-5E1D-F9E6-9D98-B23D9FAE3A0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556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922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A7AD-E115-012B-553A-CD013BFDB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19951-2DD7-A233-C168-F4FA1ABB1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A26D6-8FBC-35C3-7134-4409655B6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3B3F5-7CDC-8D28-74B2-1D6C1E1EFBE7}"/>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6" name="Footer Placeholder 5">
            <a:extLst>
              <a:ext uri="{FF2B5EF4-FFF2-40B4-BE49-F238E27FC236}">
                <a16:creationId xmlns:a16="http://schemas.microsoft.com/office/drawing/2014/main" id="{640947F1-8229-7CBD-09B7-9C4C0625F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3A46E-5E6B-FAD7-9293-B9B2297FE643}"/>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004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9989-EC22-4577-84C5-7C2483EAE9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D0F74-F4DF-E1E5-3196-4CFF75DC4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0687F-ED32-50B5-2D9D-CC4D9EB03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B360B-2574-8796-7736-F53E3D776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A7E5D-2494-C74A-56C0-9C41E15F3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20875-BAD1-ECD9-3104-09C2BF63CB93}"/>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8" name="Footer Placeholder 7">
            <a:extLst>
              <a:ext uri="{FF2B5EF4-FFF2-40B4-BE49-F238E27FC236}">
                <a16:creationId xmlns:a16="http://schemas.microsoft.com/office/drawing/2014/main" id="{F954243A-3278-6483-59EC-009AD2BEBC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8D6B56-D498-8962-4FB0-AAE023113E1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30617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9F98-F73B-4FA3-6148-C2504F4114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3DD4EC-DAE1-FFCB-3797-7CF57C399758}"/>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4" name="Footer Placeholder 3">
            <a:extLst>
              <a:ext uri="{FF2B5EF4-FFF2-40B4-BE49-F238E27FC236}">
                <a16:creationId xmlns:a16="http://schemas.microsoft.com/office/drawing/2014/main" id="{142716B8-04C2-0C81-17FF-1089F28F9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CAA24C-CCA4-9A7C-F575-E97E7D70B5B8}"/>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6611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21293-3882-99D7-4DBF-997948735FC2}"/>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3" name="Footer Placeholder 2">
            <a:extLst>
              <a:ext uri="{FF2B5EF4-FFF2-40B4-BE49-F238E27FC236}">
                <a16:creationId xmlns:a16="http://schemas.microsoft.com/office/drawing/2014/main" id="{AA27BE22-E978-E546-9EDE-7589944537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62FA2-6B0E-F896-87C6-AAE8E6CB36C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803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EC15-D6AA-18B1-0076-10815FC26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0586AA-6947-5AAD-85A9-E1AFD323D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9DBDD5-1F8A-4885-F5DF-E775AF156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E7A1D-AB29-25E5-85EB-A8E49867FE59}"/>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6" name="Footer Placeholder 5">
            <a:extLst>
              <a:ext uri="{FF2B5EF4-FFF2-40B4-BE49-F238E27FC236}">
                <a16:creationId xmlns:a16="http://schemas.microsoft.com/office/drawing/2014/main" id="{30AB795C-8CFB-07A4-FAE7-47EA3B941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730AC-E667-259E-7FE4-61AD8914E6F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751792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7595-4586-D4E8-B09F-2CE404D57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E36AD-547B-487D-9D49-965E67140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B7C02-0E3F-C2E6-5900-7B2F1F20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82EE2-C7C1-2D28-1F32-6C7295C7A708}"/>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6" name="Footer Placeholder 5">
            <a:extLst>
              <a:ext uri="{FF2B5EF4-FFF2-40B4-BE49-F238E27FC236}">
                <a16:creationId xmlns:a16="http://schemas.microsoft.com/office/drawing/2014/main" id="{04D64E31-8E50-509E-20F6-905ECB85B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59602-37B0-BDE5-0637-5FF16F30F4B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36330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7602C-D5F6-BC3C-F08F-57E752311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DB1E39-8020-FD2B-5F9B-11D7F6259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9CCC7-0432-AD58-C364-DDA7E76F0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3A8FD-F172-4A04-96EE-955E99988523}" type="datetimeFigureOut">
              <a:rPr lang="en-US" smtClean="0"/>
              <a:t>12/4/2023</a:t>
            </a:fld>
            <a:endParaRPr lang="en-US"/>
          </a:p>
        </p:txBody>
      </p:sp>
      <p:sp>
        <p:nvSpPr>
          <p:cNvPr id="5" name="Footer Placeholder 4">
            <a:extLst>
              <a:ext uri="{FF2B5EF4-FFF2-40B4-BE49-F238E27FC236}">
                <a16:creationId xmlns:a16="http://schemas.microsoft.com/office/drawing/2014/main" id="{62FEE90C-6F0B-422F-B13B-4B629223F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8DB3D7-E90F-F6BC-F87B-1F210A497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7A468-AEA9-445A-BDC0-05BB529ABD51}" type="slidenum">
              <a:rPr lang="en-US" smtClean="0"/>
              <a:t>‹#›</a:t>
            </a:fld>
            <a:endParaRPr lang="en-US"/>
          </a:p>
        </p:txBody>
      </p:sp>
    </p:spTree>
    <p:extLst>
      <p:ext uri="{BB962C8B-B14F-4D97-AF65-F5344CB8AC3E}">
        <p14:creationId xmlns:p14="http://schemas.microsoft.com/office/powerpoint/2010/main" val="424321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ea typeface="Yeseva One" panose="00000500000000000000" charset="0"/>
              </a:defRPr>
            </a:lvl1pPr>
          </a:lstStyle>
          <a:p>
            <a:fld id="{0CEB1B6A-AEF1-4ACD-BD61-958570690F55}" type="datetimeFigureOut">
              <a:rPr lang="zh-CN" altLang="en-US" smtClean="0"/>
              <a:t>2023/12/4</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9264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Yeseva One" panose="00000500000000000000" charset="0"/>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Yeseva One" panose="00000500000000000000" charset="0"/>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Yeseva One" panose="00000500000000000000" charset="0"/>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Yeseva One" panose="00000500000000000000" charset="0"/>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40D57486-0561-5C5B-1D96-57F5A46EE5FC}"/>
              </a:ext>
            </a:extLst>
          </p:cNvPr>
          <p:cNvGrpSpPr/>
          <p:nvPr/>
        </p:nvGrpSpPr>
        <p:grpSpPr>
          <a:xfrm rot="2851351">
            <a:off x="894788" y="-1980959"/>
            <a:ext cx="11568206" cy="12094976"/>
            <a:chOff x="1348896" y="1051554"/>
            <a:chExt cx="4118106" cy="4398992"/>
          </a:xfrm>
          <a:solidFill>
            <a:srgbClr val="EA9A96"/>
          </a:solidFill>
        </p:grpSpPr>
        <p:sp>
          <p:nvSpPr>
            <p:cNvPr id="10" name="Freeform: Shape 9">
              <a:extLst>
                <a:ext uri="{FF2B5EF4-FFF2-40B4-BE49-F238E27FC236}">
                  <a16:creationId xmlns:a16="http://schemas.microsoft.com/office/drawing/2014/main" id="{01E52CA6-3E57-8279-EA70-5C26C5B96B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8A7A862-5316-1976-DB96-268E917D8D4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969AF307-4F28-32FA-75E1-E7AEEED773AA}"/>
              </a:ext>
            </a:extLst>
          </p:cNvPr>
          <p:cNvSpPr txBox="1"/>
          <p:nvPr/>
        </p:nvSpPr>
        <p:spPr>
          <a:xfrm>
            <a:off x="638013" y="1804704"/>
            <a:ext cx="2924605" cy="1101135"/>
          </a:xfrm>
          <a:prstGeom prst="rect">
            <a:avLst/>
          </a:prstGeom>
          <a:noFill/>
        </p:spPr>
        <p:txBody>
          <a:bodyPr wrap="square" rtlCol="0">
            <a:spAutoFit/>
          </a:bodyPr>
          <a:lstStyle/>
          <a:p>
            <a:pPr algn="ctr">
              <a:lnSpc>
                <a:spcPct val="120000"/>
              </a:lnSpc>
            </a:pPr>
            <a:r>
              <a:rPr lang="vi-VN" sz="6000" dirty="0">
                <a:solidFill>
                  <a:srgbClr val="313A61"/>
                </a:solidFill>
                <a:latin typeface="#9Slide07 IcielCadena" panose="02000503000000020004" pitchFamily="2" charset="0"/>
                <a:cs typeface="#9Slide03 Arima Madurai Black" panose="00000A00000000000000" pitchFamily="2" charset="0"/>
              </a:rPr>
              <a:t>BÀI 1</a:t>
            </a:r>
            <a:r>
              <a:rPr lang="en-US" sz="6000" dirty="0">
                <a:solidFill>
                  <a:srgbClr val="313A61"/>
                </a:solidFill>
                <a:latin typeface="#9Slide07 IcielCadena" panose="02000503000000020004" pitchFamily="2" charset="0"/>
                <a:cs typeface="#9Slide03 Arima Madurai Black" panose="00000A00000000000000" pitchFamily="2" charset="0"/>
              </a:rPr>
              <a:t>3</a:t>
            </a:r>
          </a:p>
        </p:txBody>
      </p:sp>
      <p:sp>
        <p:nvSpPr>
          <p:cNvPr id="9" name="TextBox 8">
            <a:extLst>
              <a:ext uri="{FF2B5EF4-FFF2-40B4-BE49-F238E27FC236}">
                <a16:creationId xmlns:a16="http://schemas.microsoft.com/office/drawing/2014/main" id="{6CE66A90-7A27-44B5-D80B-426BDCB91365}"/>
              </a:ext>
            </a:extLst>
          </p:cNvPr>
          <p:cNvSpPr txBox="1"/>
          <p:nvPr/>
        </p:nvSpPr>
        <p:spPr>
          <a:xfrm>
            <a:off x="964759" y="2961963"/>
            <a:ext cx="5867273" cy="2209131"/>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pPr algn="l"/>
            <a:r>
              <a:rPr lang="en-US" sz="6000" dirty="0">
                <a:solidFill>
                  <a:srgbClr val="313A61"/>
                </a:solidFill>
              </a:rPr>
              <a:t>ĐỘ TO VÀ ĐỘ CAO CỦA ÂM</a:t>
            </a:r>
          </a:p>
        </p:txBody>
      </p:sp>
      <p:pic>
        <p:nvPicPr>
          <p:cNvPr id="3" name="Picture 2">
            <a:extLst>
              <a:ext uri="{FF2B5EF4-FFF2-40B4-BE49-F238E27FC236}">
                <a16:creationId xmlns:a16="http://schemas.microsoft.com/office/drawing/2014/main" id="{33D3013C-96CC-D70F-B7E0-FFB54F5DF53C}"/>
              </a:ext>
            </a:extLst>
          </p:cNvPr>
          <p:cNvPicPr>
            <a:picLocks noChangeAspect="1"/>
          </p:cNvPicPr>
          <p:nvPr/>
        </p:nvPicPr>
        <p:blipFill>
          <a:blip r:embed="rId2"/>
          <a:stretch>
            <a:fillRect/>
          </a:stretch>
        </p:blipFill>
        <p:spPr>
          <a:xfrm>
            <a:off x="-2384213" y="-193220"/>
            <a:ext cx="1314633" cy="2419688"/>
          </a:xfrm>
          <a:prstGeom prst="rect">
            <a:avLst/>
          </a:prstGeom>
        </p:spPr>
      </p:pic>
      <p:pic>
        <p:nvPicPr>
          <p:cNvPr id="6" name="Picture 5">
            <a:extLst>
              <a:ext uri="{FF2B5EF4-FFF2-40B4-BE49-F238E27FC236}">
                <a16:creationId xmlns:a16="http://schemas.microsoft.com/office/drawing/2014/main" id="{B1F6F997-3C03-5BDB-5C6C-D75B17E29278}"/>
              </a:ext>
            </a:extLst>
          </p:cNvPr>
          <p:cNvPicPr>
            <a:picLocks noChangeAspect="1"/>
          </p:cNvPicPr>
          <p:nvPr/>
        </p:nvPicPr>
        <p:blipFill>
          <a:blip r:embed="rId3"/>
          <a:stretch>
            <a:fillRect/>
          </a:stretch>
        </p:blipFill>
        <p:spPr>
          <a:xfrm>
            <a:off x="-3088203" y="3370296"/>
            <a:ext cx="1314633" cy="2381582"/>
          </a:xfrm>
          <a:prstGeom prst="rect">
            <a:avLst/>
          </a:prstGeom>
        </p:spPr>
      </p:pic>
      <p:pic>
        <p:nvPicPr>
          <p:cNvPr id="135" name="Graphic 134">
            <a:extLst>
              <a:ext uri="{FF2B5EF4-FFF2-40B4-BE49-F238E27FC236}">
                <a16:creationId xmlns:a16="http://schemas.microsoft.com/office/drawing/2014/main" id="{52BD4D81-FCE2-8701-40D0-5D0FA9EE78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8006" y="-492125"/>
            <a:ext cx="7842249" cy="7842249"/>
          </a:xfrm>
          <a:prstGeom prst="rect">
            <a:avLst/>
          </a:prstGeom>
        </p:spPr>
      </p:pic>
      <p:grpSp>
        <p:nvGrpSpPr>
          <p:cNvPr id="136" name="Graphic 2">
            <a:extLst>
              <a:ext uri="{FF2B5EF4-FFF2-40B4-BE49-F238E27FC236}">
                <a16:creationId xmlns:a16="http://schemas.microsoft.com/office/drawing/2014/main" id="{0183D710-C187-FB65-4D1E-0E5DE214DBBA}"/>
              </a:ext>
            </a:extLst>
          </p:cNvPr>
          <p:cNvGrpSpPr/>
          <p:nvPr/>
        </p:nvGrpSpPr>
        <p:grpSpPr>
          <a:xfrm rot="1862115">
            <a:off x="-3210343" y="-2087463"/>
            <a:ext cx="2723533" cy="2644656"/>
            <a:chOff x="1348896" y="1051554"/>
            <a:chExt cx="4118106" cy="4398992"/>
          </a:xfrm>
          <a:solidFill>
            <a:schemeClr val="accent1">
              <a:lumMod val="60000"/>
              <a:lumOff val="40000"/>
            </a:schemeClr>
          </a:solidFill>
        </p:grpSpPr>
        <p:sp>
          <p:nvSpPr>
            <p:cNvPr id="137" name="Freeform: Shape 136">
              <a:extLst>
                <a:ext uri="{FF2B5EF4-FFF2-40B4-BE49-F238E27FC236}">
                  <a16:creationId xmlns:a16="http://schemas.microsoft.com/office/drawing/2014/main" id="{3AF73AB2-BE64-6CD0-5BFD-A6CEEAE028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70011B6-9F27-0A2E-8D11-5D3E6143F6C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9" name="Graphic 2">
            <a:extLst>
              <a:ext uri="{FF2B5EF4-FFF2-40B4-BE49-F238E27FC236}">
                <a16:creationId xmlns:a16="http://schemas.microsoft.com/office/drawing/2014/main" id="{4DDE40B1-E94E-F412-C4F8-D59B1036989B}"/>
              </a:ext>
            </a:extLst>
          </p:cNvPr>
          <p:cNvGrpSpPr/>
          <p:nvPr/>
        </p:nvGrpSpPr>
        <p:grpSpPr>
          <a:xfrm rot="11782034">
            <a:off x="-2324872" y="6755063"/>
            <a:ext cx="4339984" cy="1661013"/>
            <a:chOff x="1348896" y="1051554"/>
            <a:chExt cx="4118106" cy="4398992"/>
          </a:xfrm>
          <a:solidFill>
            <a:srgbClr val="EA9A96"/>
          </a:solidFill>
        </p:grpSpPr>
        <p:sp>
          <p:nvSpPr>
            <p:cNvPr id="140" name="Freeform: Shape 139">
              <a:extLst>
                <a:ext uri="{FF2B5EF4-FFF2-40B4-BE49-F238E27FC236}">
                  <a16:creationId xmlns:a16="http://schemas.microsoft.com/office/drawing/2014/main" id="{CB630C73-F041-35D3-D2CA-9EA1EF7CF2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D4E423E8-E4F5-4B2F-94C2-12DF51233DE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2" name="Graphic 2">
            <a:extLst>
              <a:ext uri="{FF2B5EF4-FFF2-40B4-BE49-F238E27FC236}">
                <a16:creationId xmlns:a16="http://schemas.microsoft.com/office/drawing/2014/main" id="{30EFFE2E-5838-292D-7C0E-76BD1AF0384D}"/>
              </a:ext>
            </a:extLst>
          </p:cNvPr>
          <p:cNvGrpSpPr/>
          <p:nvPr/>
        </p:nvGrpSpPr>
        <p:grpSpPr>
          <a:xfrm>
            <a:off x="12866381" y="7350124"/>
            <a:ext cx="2338384" cy="2497879"/>
            <a:chOff x="1348896" y="1051554"/>
            <a:chExt cx="4118106" cy="4398992"/>
          </a:xfrm>
          <a:solidFill>
            <a:srgbClr val="313A61"/>
          </a:solidFill>
        </p:grpSpPr>
        <p:sp>
          <p:nvSpPr>
            <p:cNvPr id="143" name="Freeform: Shape 142">
              <a:extLst>
                <a:ext uri="{FF2B5EF4-FFF2-40B4-BE49-F238E27FC236}">
                  <a16:creationId xmlns:a16="http://schemas.microsoft.com/office/drawing/2014/main" id="{431ACD6B-B344-6406-E9F2-A12BF20EBEA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C244F55-9FB8-0531-5DCA-BCE78309368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5" name="Graphic 2">
            <a:extLst>
              <a:ext uri="{FF2B5EF4-FFF2-40B4-BE49-F238E27FC236}">
                <a16:creationId xmlns:a16="http://schemas.microsoft.com/office/drawing/2014/main" id="{118EBA46-DC25-658A-19FA-36EE2937DDD2}"/>
              </a:ext>
            </a:extLst>
          </p:cNvPr>
          <p:cNvGrpSpPr/>
          <p:nvPr/>
        </p:nvGrpSpPr>
        <p:grpSpPr>
          <a:xfrm>
            <a:off x="13681354" y="-2252639"/>
            <a:ext cx="2338384" cy="2497879"/>
            <a:chOff x="1348896" y="1051554"/>
            <a:chExt cx="4118106" cy="4398992"/>
          </a:xfrm>
          <a:solidFill>
            <a:srgbClr val="F05555"/>
          </a:solidFill>
        </p:grpSpPr>
        <p:sp>
          <p:nvSpPr>
            <p:cNvPr id="146" name="Freeform: Shape 145">
              <a:extLst>
                <a:ext uri="{FF2B5EF4-FFF2-40B4-BE49-F238E27FC236}">
                  <a16:creationId xmlns:a16="http://schemas.microsoft.com/office/drawing/2014/main" id="{730A9FC8-5D26-ED4F-5496-C59805ED0F5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F497EEF-01C9-2528-A210-F32FE7806F7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8" name="Graphic 2">
            <a:extLst>
              <a:ext uri="{FF2B5EF4-FFF2-40B4-BE49-F238E27FC236}">
                <a16:creationId xmlns:a16="http://schemas.microsoft.com/office/drawing/2014/main" id="{B173F29D-95F8-9FD7-4CAD-7AC8BEEA2874}"/>
              </a:ext>
            </a:extLst>
          </p:cNvPr>
          <p:cNvGrpSpPr/>
          <p:nvPr/>
        </p:nvGrpSpPr>
        <p:grpSpPr>
          <a:xfrm>
            <a:off x="2793828" y="-2611582"/>
            <a:ext cx="2338384" cy="1212335"/>
            <a:chOff x="1348896" y="1051554"/>
            <a:chExt cx="4118106" cy="4398992"/>
          </a:xfrm>
          <a:solidFill>
            <a:srgbClr val="EA9A96"/>
          </a:solidFill>
        </p:grpSpPr>
        <p:sp>
          <p:nvSpPr>
            <p:cNvPr id="149" name="Freeform: Shape 148">
              <a:extLst>
                <a:ext uri="{FF2B5EF4-FFF2-40B4-BE49-F238E27FC236}">
                  <a16:creationId xmlns:a16="http://schemas.microsoft.com/office/drawing/2014/main" id="{C33F9F7A-AE8A-CE92-F3A6-E802F87B3FD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B0F004F-2088-6EAE-58EB-699040E71E2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1" name="Graphic 2">
            <a:extLst>
              <a:ext uri="{FF2B5EF4-FFF2-40B4-BE49-F238E27FC236}">
                <a16:creationId xmlns:a16="http://schemas.microsoft.com/office/drawing/2014/main" id="{E9178DE4-D107-2C7C-E5D8-4976D03CCEBD}"/>
              </a:ext>
            </a:extLst>
          </p:cNvPr>
          <p:cNvGrpSpPr/>
          <p:nvPr/>
        </p:nvGrpSpPr>
        <p:grpSpPr>
          <a:xfrm>
            <a:off x="3562618" y="7214807"/>
            <a:ext cx="1297649" cy="1212335"/>
            <a:chOff x="1348896" y="1051554"/>
            <a:chExt cx="4118106" cy="4398992"/>
          </a:xfrm>
          <a:solidFill>
            <a:schemeClr val="accent1">
              <a:lumMod val="75000"/>
            </a:schemeClr>
          </a:solidFill>
        </p:grpSpPr>
        <p:sp>
          <p:nvSpPr>
            <p:cNvPr id="152" name="Freeform: Shape 151">
              <a:extLst>
                <a:ext uri="{FF2B5EF4-FFF2-40B4-BE49-F238E27FC236}">
                  <a16:creationId xmlns:a16="http://schemas.microsoft.com/office/drawing/2014/main" id="{D9BA5D6E-0656-FB23-B805-C13353AC08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B9B4B5B-B37D-593C-90C8-3E65DF49E90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4" name="Graphic 2">
            <a:extLst>
              <a:ext uri="{FF2B5EF4-FFF2-40B4-BE49-F238E27FC236}">
                <a16:creationId xmlns:a16="http://schemas.microsoft.com/office/drawing/2014/main" id="{A397F87C-559B-5D30-0290-2A2AAAE14698}"/>
              </a:ext>
            </a:extLst>
          </p:cNvPr>
          <p:cNvGrpSpPr/>
          <p:nvPr/>
        </p:nvGrpSpPr>
        <p:grpSpPr>
          <a:xfrm>
            <a:off x="6844396" y="-3206420"/>
            <a:ext cx="2338384" cy="1212335"/>
            <a:chOff x="1348896" y="1051554"/>
            <a:chExt cx="4118106" cy="4398992"/>
          </a:xfrm>
          <a:solidFill>
            <a:srgbClr val="313A61"/>
          </a:solidFill>
        </p:grpSpPr>
        <p:sp>
          <p:nvSpPr>
            <p:cNvPr id="155" name="Freeform: Shape 154">
              <a:extLst>
                <a:ext uri="{FF2B5EF4-FFF2-40B4-BE49-F238E27FC236}">
                  <a16:creationId xmlns:a16="http://schemas.microsoft.com/office/drawing/2014/main" id="{C8044966-6C26-BD4D-1681-86F271FD668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B5CA294-0E07-D23C-4DBA-1DAB87F0C96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7" name="Graphic 2">
            <a:extLst>
              <a:ext uri="{FF2B5EF4-FFF2-40B4-BE49-F238E27FC236}">
                <a16:creationId xmlns:a16="http://schemas.microsoft.com/office/drawing/2014/main" id="{53500BA5-A722-7939-13A3-B2E3B9B9C9B6}"/>
              </a:ext>
            </a:extLst>
          </p:cNvPr>
          <p:cNvGrpSpPr/>
          <p:nvPr/>
        </p:nvGrpSpPr>
        <p:grpSpPr>
          <a:xfrm>
            <a:off x="6715939" y="8737268"/>
            <a:ext cx="1297649" cy="1212335"/>
            <a:chOff x="1348896" y="1051554"/>
            <a:chExt cx="4118106" cy="4398992"/>
          </a:xfrm>
          <a:solidFill>
            <a:srgbClr val="F05555"/>
          </a:solidFill>
        </p:grpSpPr>
        <p:sp>
          <p:nvSpPr>
            <p:cNvPr id="158" name="Freeform: Shape 157">
              <a:extLst>
                <a:ext uri="{FF2B5EF4-FFF2-40B4-BE49-F238E27FC236}">
                  <a16:creationId xmlns:a16="http://schemas.microsoft.com/office/drawing/2014/main" id="{84BFA4B2-D385-12BE-682A-96EB96A3A3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1625B37-32C8-3BF4-42CF-9380E5D135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Tree>
    <p:extLst>
      <p:ext uri="{BB962C8B-B14F-4D97-AF65-F5344CB8AC3E}">
        <p14:creationId xmlns:p14="http://schemas.microsoft.com/office/powerpoint/2010/main" val="247759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par>
                                <p:cTn id="11" presetID="22" presetClass="entr" presetSubtype="8" fill="hold" grpId="0" nodeType="withEffect">
                                  <p:stCondLst>
                                    <p:cond delay="0"/>
                                  </p:stCondLst>
                                  <p:iterate type="lt">
                                    <p:tmPct val="7000"/>
                                  </p:iterate>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500"/>
                                  </p:stCondLst>
                                  <p:iterate type="lt">
                                    <p:tmPct val="7000"/>
                                  </p:iterate>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30" presetClass="entr" presetSubtype="0" fill="hold" nodeType="withEffect">
                                  <p:stCondLst>
                                    <p:cond delay="500"/>
                                  </p:stCondLst>
                                  <p:childTnLst>
                                    <p:set>
                                      <p:cBhvr>
                                        <p:cTn id="18" dur="1" fill="hold">
                                          <p:stCondLst>
                                            <p:cond delay="0"/>
                                          </p:stCondLst>
                                        </p:cTn>
                                        <p:tgtEl>
                                          <p:spTgt spid="135"/>
                                        </p:tgtEl>
                                        <p:attrNameLst>
                                          <p:attrName>style.visibility</p:attrName>
                                        </p:attrNameLst>
                                      </p:cBhvr>
                                      <p:to>
                                        <p:strVal val="visible"/>
                                      </p:to>
                                    </p:set>
                                    <p:animEffect transition="in" filter="fade">
                                      <p:cBhvr>
                                        <p:cTn id="19" dur="800" decel="100000"/>
                                        <p:tgtEl>
                                          <p:spTgt spid="135"/>
                                        </p:tgtEl>
                                      </p:cBhvr>
                                    </p:animEffect>
                                    <p:anim calcmode="lin" valueType="num">
                                      <p:cBhvr>
                                        <p:cTn id="20" dur="800" decel="100000" fill="hold"/>
                                        <p:tgtEl>
                                          <p:spTgt spid="135"/>
                                        </p:tgtEl>
                                        <p:attrNameLst>
                                          <p:attrName>style.rotation</p:attrName>
                                        </p:attrNameLst>
                                      </p:cBhvr>
                                      <p:tavLst>
                                        <p:tav tm="0">
                                          <p:val>
                                            <p:fltVal val="-90"/>
                                          </p:val>
                                        </p:tav>
                                        <p:tav tm="100000">
                                          <p:val>
                                            <p:fltVal val="0"/>
                                          </p:val>
                                        </p:tav>
                                      </p:tavLst>
                                    </p:anim>
                                    <p:anim calcmode="lin" valueType="num">
                                      <p:cBhvr>
                                        <p:cTn id="21" dur="800" decel="100000" fill="hold"/>
                                        <p:tgtEl>
                                          <p:spTgt spid="135"/>
                                        </p:tgtEl>
                                        <p:attrNameLst>
                                          <p:attrName>ppt_x</p:attrName>
                                        </p:attrNameLst>
                                      </p:cBhvr>
                                      <p:tavLst>
                                        <p:tav tm="0">
                                          <p:val>
                                            <p:strVal val="#ppt_x+0.4"/>
                                          </p:val>
                                        </p:tav>
                                        <p:tav tm="100000">
                                          <p:val>
                                            <p:strVal val="#ppt_x-0.05"/>
                                          </p:val>
                                        </p:tav>
                                      </p:tavLst>
                                    </p:anim>
                                    <p:anim calcmode="lin" valueType="num">
                                      <p:cBhvr>
                                        <p:cTn id="22" dur="800" decel="100000" fill="hold"/>
                                        <p:tgtEl>
                                          <p:spTgt spid="13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3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3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2059954-8788-71BB-C3A6-AC454DD21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113" y="2101508"/>
            <a:ext cx="5093058" cy="2420915"/>
          </a:xfrm>
          <a:prstGeom prst="rect">
            <a:avLst/>
          </a:prstGeom>
        </p:spPr>
      </p:pic>
      <p:pic>
        <p:nvPicPr>
          <p:cNvPr id="20" name="Picture 19">
            <a:extLst>
              <a:ext uri="{FF2B5EF4-FFF2-40B4-BE49-F238E27FC236}">
                <a16:creationId xmlns:a16="http://schemas.microsoft.com/office/drawing/2014/main" id="{4C091CAD-9ACE-8728-00A9-17EED0CF6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681" y="7500107"/>
            <a:ext cx="2710996" cy="1202622"/>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2167557" y="1932039"/>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4"/>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683307" y="654795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5" name="Rectangle: Rounded Corners 34">
            <a:extLst>
              <a:ext uri="{FF2B5EF4-FFF2-40B4-BE49-F238E27FC236}">
                <a16:creationId xmlns:a16="http://schemas.microsoft.com/office/drawing/2014/main" id="{7364C641-CA83-8FC2-FA5A-49E7B38CAF09}"/>
              </a:ext>
            </a:extLst>
          </p:cNvPr>
          <p:cNvSpPr/>
          <p:nvPr/>
        </p:nvSpPr>
        <p:spPr>
          <a:xfrm>
            <a:off x="598021" y="230802"/>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E1B6864B-39F4-3975-F43F-38354E6816C5}"/>
              </a:ext>
            </a:extLst>
          </p:cNvPr>
          <p:cNvSpPr txBox="1"/>
          <p:nvPr/>
        </p:nvSpPr>
        <p:spPr>
          <a:xfrm>
            <a:off x="1037019" y="241188"/>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D78C2C5E-51B5-C7E1-4B98-FFE7123FA0B3}"/>
              </a:ext>
            </a:extLst>
          </p:cNvPr>
          <p:cNvSpPr/>
          <p:nvPr/>
        </p:nvSpPr>
        <p:spPr>
          <a:xfrm>
            <a:off x="263432" y="171032"/>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a:extLst>
              <a:ext uri="{FF2B5EF4-FFF2-40B4-BE49-F238E27FC236}">
                <a16:creationId xmlns:a16="http://schemas.microsoft.com/office/drawing/2014/main" id="{75F168EB-FFF7-2D2A-798B-796235331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86" y="313777"/>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997DF87-22F0-9C8E-5210-C7506A20E969}"/>
              </a:ext>
            </a:extLst>
          </p:cNvPr>
          <p:cNvSpPr txBox="1"/>
          <p:nvPr/>
        </p:nvSpPr>
        <p:spPr>
          <a:xfrm>
            <a:off x="100824" y="803586"/>
            <a:ext cx="11990352"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latin typeface="#9Slide07 IcielBaliho Script" pitchFamily="2" charset="0"/>
              </a:rPr>
              <a:t>Mối</a:t>
            </a:r>
            <a:r>
              <a:rPr lang="en-US" sz="2800" dirty="0">
                <a:latin typeface="#9Slide07 IcielBaliho Script" pitchFamily="2" charset="0"/>
              </a:rPr>
              <a:t> </a:t>
            </a:r>
            <a:r>
              <a:rPr lang="en-US" sz="2800" dirty="0" err="1">
                <a:latin typeface="#9Slide07 IcielBaliho Script" pitchFamily="2" charset="0"/>
              </a:rPr>
              <a:t>quan</a:t>
            </a:r>
            <a:r>
              <a:rPr lang="en-US" sz="2800" dirty="0">
                <a:latin typeface="#9Slide07 IcielBaliho Script" pitchFamily="2" charset="0"/>
              </a:rPr>
              <a:t> </a:t>
            </a:r>
            <a:r>
              <a:rPr lang="en-US" sz="2800" dirty="0" err="1">
                <a:latin typeface="#9Slide07 IcielBaliho Script" pitchFamily="2" charset="0"/>
              </a:rPr>
              <a:t>hệ</a:t>
            </a:r>
            <a:r>
              <a:rPr lang="en-US" sz="2800" dirty="0">
                <a:latin typeface="#9Slide07 IcielBaliho Script" pitchFamily="2" charset="0"/>
              </a:rPr>
              <a:t> </a:t>
            </a:r>
            <a:r>
              <a:rPr lang="en-US" sz="2800" dirty="0" err="1">
                <a:latin typeface="#9Slide07 IcielBaliho Script" pitchFamily="2" charset="0"/>
              </a:rPr>
              <a:t>giữa</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dao</a:t>
            </a:r>
            <a:r>
              <a:rPr lang="en-US" sz="2800" dirty="0">
                <a:latin typeface="#9Slide07 IcielBaliho Script" pitchFamily="2" charset="0"/>
              </a:rPr>
              <a:t> </a:t>
            </a:r>
            <a:r>
              <a:rPr lang="en-US" sz="2800" dirty="0" err="1">
                <a:latin typeface="#9Slide07 IcielBaliho Script" pitchFamily="2" charset="0"/>
              </a:rPr>
              <a:t>động</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nguồn</a:t>
            </a:r>
            <a:r>
              <a:rPr lang="en-US" sz="2800" dirty="0">
                <a:latin typeface="#9Slide07 IcielBaliho Script" pitchFamily="2" charset="0"/>
              </a:rPr>
              <a:t> </a:t>
            </a:r>
            <a:r>
              <a:rPr lang="en-US" sz="2800" dirty="0" err="1">
                <a:latin typeface="#9Slide07 IcielBaliho Script" pitchFamily="2" charset="0"/>
              </a:rPr>
              <a:t>âm</a:t>
            </a:r>
            <a:r>
              <a:rPr lang="en-US" sz="2800" dirty="0">
                <a:latin typeface="#9Slide07 IcielBaliho Script" pitchFamily="2" charset="0"/>
              </a:rPr>
              <a:t> </a:t>
            </a:r>
            <a:r>
              <a:rPr lang="en-US" sz="2800" dirty="0" err="1">
                <a:latin typeface="#9Slide07 IcielBaliho Script" pitchFamily="2" charset="0"/>
              </a:rPr>
              <a:t>và</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sóng</a:t>
            </a:r>
            <a:r>
              <a:rPr lang="en-US" sz="2800" dirty="0">
                <a:latin typeface="#9Slide07 IcielBaliho Script" pitchFamily="2" charset="0"/>
              </a:rPr>
              <a:t> </a:t>
            </a:r>
            <a:r>
              <a:rPr lang="en-US" sz="2800" dirty="0" err="1">
                <a:latin typeface="#9Slide07 IcielBaliho Script" pitchFamily="2" charset="0"/>
              </a:rPr>
              <a:t>âm</a:t>
            </a:r>
            <a:endParaRPr lang="en-US" sz="4400" dirty="0">
              <a:latin typeface="#9Slide07 IcielBaliho Script" pitchFamily="2" charset="0"/>
            </a:endParaRPr>
          </a:p>
        </p:txBody>
      </p:sp>
      <p:pic>
        <p:nvPicPr>
          <p:cNvPr id="23" name="Picture 22">
            <a:extLst>
              <a:ext uri="{FF2B5EF4-FFF2-40B4-BE49-F238E27FC236}">
                <a16:creationId xmlns:a16="http://schemas.microsoft.com/office/drawing/2014/main" id="{AC07BCCD-8B22-63C1-A7C9-8299FDD8F3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977" y="2120943"/>
            <a:ext cx="5714628" cy="2353082"/>
          </a:xfrm>
          <a:prstGeom prst="rect">
            <a:avLst/>
          </a:prstGeom>
        </p:spPr>
      </p:pic>
      <p:sp>
        <p:nvSpPr>
          <p:cNvPr id="24" name="TextBox 23">
            <a:extLst>
              <a:ext uri="{FF2B5EF4-FFF2-40B4-BE49-F238E27FC236}">
                <a16:creationId xmlns:a16="http://schemas.microsoft.com/office/drawing/2014/main" id="{35AE6AC0-64F8-CBFD-405A-A4615D6626B6}"/>
              </a:ext>
            </a:extLst>
          </p:cNvPr>
          <p:cNvSpPr txBox="1"/>
          <p:nvPr/>
        </p:nvSpPr>
        <p:spPr>
          <a:xfrm>
            <a:off x="1530507" y="4900026"/>
            <a:ext cx="3524806" cy="11541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b) Khi </a:t>
            </a:r>
            <a:r>
              <a:rPr lang="en-US" dirty="0" err="1"/>
              <a:t>nguồn</a:t>
            </a:r>
            <a:r>
              <a:rPr lang="en-US" dirty="0"/>
              <a:t> </a:t>
            </a:r>
            <a:r>
              <a:rPr lang="en-US" dirty="0" err="1"/>
              <a:t>âm</a:t>
            </a:r>
            <a:r>
              <a:rPr lang="en-US" dirty="0"/>
              <a:t> </a:t>
            </a:r>
            <a:r>
              <a:rPr lang="en-US" dirty="0" err="1"/>
              <a:t>dao</a:t>
            </a:r>
            <a:r>
              <a:rPr lang="en-US" dirty="0"/>
              <a:t> </a:t>
            </a:r>
            <a:r>
              <a:rPr lang="en-US" dirty="0" err="1"/>
              <a:t>động</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lớn</a:t>
            </a:r>
            <a:endParaRPr lang="en-US" sz="4000" dirty="0"/>
          </a:p>
        </p:txBody>
      </p:sp>
      <p:sp>
        <p:nvSpPr>
          <p:cNvPr id="25" name="TextBox 24">
            <a:extLst>
              <a:ext uri="{FF2B5EF4-FFF2-40B4-BE49-F238E27FC236}">
                <a16:creationId xmlns:a16="http://schemas.microsoft.com/office/drawing/2014/main" id="{808D7D9B-4374-2B8F-441E-B8544593F8EF}"/>
              </a:ext>
            </a:extLst>
          </p:cNvPr>
          <p:cNvSpPr txBox="1"/>
          <p:nvPr/>
        </p:nvSpPr>
        <p:spPr>
          <a:xfrm>
            <a:off x="7328239" y="4870208"/>
            <a:ext cx="3524806" cy="11541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c) Khi </a:t>
            </a:r>
            <a:r>
              <a:rPr lang="en-US" dirty="0" err="1"/>
              <a:t>nguồn</a:t>
            </a:r>
            <a:r>
              <a:rPr lang="en-US" dirty="0"/>
              <a:t> </a:t>
            </a:r>
            <a:r>
              <a:rPr lang="en-US" dirty="0" err="1"/>
              <a:t>âm</a:t>
            </a:r>
            <a:r>
              <a:rPr lang="en-US" dirty="0"/>
              <a:t> </a:t>
            </a:r>
            <a:r>
              <a:rPr lang="en-US" dirty="0" err="1"/>
              <a:t>dao</a:t>
            </a:r>
            <a:r>
              <a:rPr lang="en-US" dirty="0"/>
              <a:t> </a:t>
            </a:r>
            <a:r>
              <a:rPr lang="en-US" dirty="0" err="1"/>
              <a:t>động</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nhỏ</a:t>
            </a:r>
            <a:endParaRPr lang="en-US" sz="4000" dirty="0"/>
          </a:p>
        </p:txBody>
      </p:sp>
    </p:spTree>
    <p:extLst>
      <p:ext uri="{BB962C8B-B14F-4D97-AF65-F5344CB8AC3E}">
        <p14:creationId xmlns:p14="http://schemas.microsoft.com/office/powerpoint/2010/main" val="1357324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CB19440F-B78D-FDFF-A5EB-2AEDFE1C5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25" y="4164915"/>
            <a:ext cx="3600068" cy="1711242"/>
          </a:xfrm>
          <a:prstGeom prst="rect">
            <a:avLst/>
          </a:prstGeom>
        </p:spPr>
      </p:pic>
      <p:pic>
        <p:nvPicPr>
          <p:cNvPr id="51" name="Picture 50">
            <a:extLst>
              <a:ext uri="{FF2B5EF4-FFF2-40B4-BE49-F238E27FC236}">
                <a16:creationId xmlns:a16="http://schemas.microsoft.com/office/drawing/2014/main" id="{81AFAEF0-1E63-2F84-9BE0-636F60351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88" y="1712971"/>
            <a:ext cx="3740604" cy="1540249"/>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63951" y="207652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4423165" y="619024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609912" y="3332794"/>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7350812" y="-15751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Rectangle: Rounded Corners 20">
            <a:extLst>
              <a:ext uri="{FF2B5EF4-FFF2-40B4-BE49-F238E27FC236}">
                <a16:creationId xmlns:a16="http://schemas.microsoft.com/office/drawing/2014/main" id="{72938858-540A-D16A-5469-6DF130EF7F9E}"/>
              </a:ext>
            </a:extLst>
          </p:cNvPr>
          <p:cNvSpPr/>
          <p:nvPr/>
        </p:nvSpPr>
        <p:spPr>
          <a:xfrm>
            <a:off x="6279861" y="2020998"/>
            <a:ext cx="3035322" cy="78099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4">
            <a:extLst>
              <a:ext uri="{FF2B5EF4-FFF2-40B4-BE49-F238E27FC236}">
                <a16:creationId xmlns:a16="http://schemas.microsoft.com/office/drawing/2014/main" id="{0410C334-E434-48DA-665F-D59DE0075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1152" y="1904291"/>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491A1678-E2B5-80A3-EF6F-23E7F9A10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605" y="923955"/>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3E171D5-5982-74AD-F6AD-FEE979D7B885}"/>
              </a:ext>
            </a:extLst>
          </p:cNvPr>
          <p:cNvSpPr txBox="1"/>
          <p:nvPr/>
        </p:nvSpPr>
        <p:spPr>
          <a:xfrm>
            <a:off x="5400140" y="1237861"/>
            <a:ext cx="686529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So sánh biên độ của </a:t>
            </a:r>
            <a:r>
              <a:rPr lang="en-US" dirty="0" err="1"/>
              <a:t>sóng</a:t>
            </a:r>
            <a:r>
              <a:rPr lang="en-US" dirty="0"/>
              <a:t> </a:t>
            </a:r>
            <a:r>
              <a:rPr lang="vi-VN" dirty="0"/>
              <a:t>âm </a:t>
            </a:r>
            <a:r>
              <a:rPr lang="en-US" dirty="0" err="1"/>
              <a:t>trong</a:t>
            </a:r>
            <a:r>
              <a:rPr lang="en-US" dirty="0"/>
              <a:t> </a:t>
            </a:r>
            <a:r>
              <a:rPr lang="en-US" dirty="0" err="1"/>
              <a:t>hình</a:t>
            </a:r>
            <a:r>
              <a:rPr lang="en-US" dirty="0"/>
              <a:t> b </a:t>
            </a:r>
            <a:r>
              <a:rPr lang="en-US" dirty="0" err="1"/>
              <a:t>và</a:t>
            </a:r>
            <a:r>
              <a:rPr lang="en-US" dirty="0"/>
              <a:t> c</a:t>
            </a:r>
          </a:p>
        </p:txBody>
      </p:sp>
      <p:sp>
        <p:nvSpPr>
          <p:cNvPr id="34" name="TextBox 33">
            <a:extLst>
              <a:ext uri="{FF2B5EF4-FFF2-40B4-BE49-F238E27FC236}">
                <a16:creationId xmlns:a16="http://schemas.microsoft.com/office/drawing/2014/main" id="{6089339A-C642-BA4A-AF43-57A4930B2273}"/>
              </a:ext>
            </a:extLst>
          </p:cNvPr>
          <p:cNvSpPr txBox="1"/>
          <p:nvPr/>
        </p:nvSpPr>
        <p:spPr>
          <a:xfrm>
            <a:off x="6506960" y="2139491"/>
            <a:ext cx="257699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Hình</a:t>
            </a:r>
            <a:r>
              <a:rPr lang="en-US" dirty="0"/>
              <a:t> c</a:t>
            </a:r>
            <a:r>
              <a:rPr lang="vi-VN" dirty="0"/>
              <a:t> &lt; </a:t>
            </a:r>
            <a:r>
              <a:rPr lang="en-US" dirty="0" err="1"/>
              <a:t>Hình</a:t>
            </a:r>
            <a:r>
              <a:rPr lang="en-US" dirty="0"/>
              <a:t> b</a:t>
            </a:r>
          </a:p>
        </p:txBody>
      </p:sp>
      <p:sp>
        <p:nvSpPr>
          <p:cNvPr id="43" name="Rectangle: Rounded Corners 42">
            <a:extLst>
              <a:ext uri="{FF2B5EF4-FFF2-40B4-BE49-F238E27FC236}">
                <a16:creationId xmlns:a16="http://schemas.microsoft.com/office/drawing/2014/main" id="{D5597BF6-1417-14D5-144E-C502AD4B388F}"/>
              </a:ext>
            </a:extLst>
          </p:cNvPr>
          <p:cNvSpPr/>
          <p:nvPr/>
        </p:nvSpPr>
        <p:spPr>
          <a:xfrm>
            <a:off x="5097851" y="4901925"/>
            <a:ext cx="6592974" cy="104649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14">
            <a:extLst>
              <a:ext uri="{FF2B5EF4-FFF2-40B4-BE49-F238E27FC236}">
                <a16:creationId xmlns:a16="http://schemas.microsoft.com/office/drawing/2014/main" id="{5B5A04C8-E972-2AC1-467A-50F3F1231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142" y="4690604"/>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a:extLst>
              <a:ext uri="{FF2B5EF4-FFF2-40B4-BE49-F238E27FC236}">
                <a16:creationId xmlns:a16="http://schemas.microsoft.com/office/drawing/2014/main" id="{537928A2-BCA9-C204-3D22-41F1EAFED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510" y="3323944"/>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657CE5B-D943-7B1F-2278-FA0D39E3226A}"/>
              </a:ext>
            </a:extLst>
          </p:cNvPr>
          <p:cNvSpPr txBox="1"/>
          <p:nvPr/>
        </p:nvSpPr>
        <p:spPr>
          <a:xfrm>
            <a:off x="5400140" y="3421844"/>
            <a:ext cx="659297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Nêu nhận xét về mối </a:t>
            </a:r>
            <a:r>
              <a:rPr lang="en-US" dirty="0" err="1"/>
              <a:t>quan</a:t>
            </a:r>
            <a:r>
              <a:rPr lang="en-US" dirty="0"/>
              <a:t> </a:t>
            </a:r>
            <a:r>
              <a:rPr lang="en-US" dirty="0" err="1"/>
              <a:t>hệ</a:t>
            </a:r>
            <a:r>
              <a:rPr lang="en-US" dirty="0"/>
              <a:t> </a:t>
            </a:r>
            <a:r>
              <a:rPr lang="en-US" dirty="0" err="1"/>
              <a:t>giữa</a:t>
            </a:r>
            <a:r>
              <a:rPr lang="en-US" dirty="0"/>
              <a:t> </a:t>
            </a:r>
            <a:r>
              <a:rPr lang="en-US" dirty="0" err="1"/>
              <a:t>biên</a:t>
            </a:r>
            <a:r>
              <a:rPr lang="en-US" dirty="0"/>
              <a:t> </a:t>
            </a:r>
            <a:r>
              <a:rPr lang="en-US" dirty="0" err="1"/>
              <a:t>độ</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và</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47" name="TextBox 46">
            <a:extLst>
              <a:ext uri="{FF2B5EF4-FFF2-40B4-BE49-F238E27FC236}">
                <a16:creationId xmlns:a16="http://schemas.microsoft.com/office/drawing/2014/main" id="{5C47819E-73A7-BEB1-1EE0-806530AC5B8A}"/>
              </a:ext>
            </a:extLst>
          </p:cNvPr>
          <p:cNvSpPr txBox="1"/>
          <p:nvPr/>
        </p:nvSpPr>
        <p:spPr>
          <a:xfrm>
            <a:off x="5400140" y="4969690"/>
            <a:ext cx="604810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tỉ</a:t>
            </a:r>
            <a:r>
              <a:rPr lang="en-US" dirty="0"/>
              <a:t> </a:t>
            </a:r>
            <a:r>
              <a:rPr lang="en-US" dirty="0" err="1"/>
              <a:t>lệ</a:t>
            </a:r>
            <a:r>
              <a:rPr lang="en-US" dirty="0"/>
              <a:t> </a:t>
            </a:r>
            <a:r>
              <a:rPr lang="en-US" dirty="0" err="1"/>
              <a:t>thuận</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41" name="Rectangle: Rounded Corners 40">
            <a:extLst>
              <a:ext uri="{FF2B5EF4-FFF2-40B4-BE49-F238E27FC236}">
                <a16:creationId xmlns:a16="http://schemas.microsoft.com/office/drawing/2014/main" id="{E5F5B81B-8107-0D69-96E9-13B608539768}"/>
              </a:ext>
            </a:extLst>
          </p:cNvPr>
          <p:cNvSpPr/>
          <p:nvPr/>
        </p:nvSpPr>
        <p:spPr>
          <a:xfrm>
            <a:off x="598021" y="29315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extBox 41">
            <a:extLst>
              <a:ext uri="{FF2B5EF4-FFF2-40B4-BE49-F238E27FC236}">
                <a16:creationId xmlns:a16="http://schemas.microsoft.com/office/drawing/2014/main" id="{B7657DE2-B4D5-1C78-E96E-813562ABA6F2}"/>
              </a:ext>
            </a:extLst>
          </p:cNvPr>
          <p:cNvSpPr txBox="1"/>
          <p:nvPr/>
        </p:nvSpPr>
        <p:spPr>
          <a:xfrm>
            <a:off x="1037019" y="30354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8" name="Google Shape;3776;p52">
            <a:extLst>
              <a:ext uri="{FF2B5EF4-FFF2-40B4-BE49-F238E27FC236}">
                <a16:creationId xmlns:a16="http://schemas.microsoft.com/office/drawing/2014/main" id="{3E4C763B-DEC8-D07E-A1BD-5E52D339985C}"/>
              </a:ext>
            </a:extLst>
          </p:cNvPr>
          <p:cNvSpPr/>
          <p:nvPr/>
        </p:nvSpPr>
        <p:spPr>
          <a:xfrm>
            <a:off x="263432" y="23338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9" name="Picture 4">
            <a:extLst>
              <a:ext uri="{FF2B5EF4-FFF2-40B4-BE49-F238E27FC236}">
                <a16:creationId xmlns:a16="http://schemas.microsoft.com/office/drawing/2014/main" id="{D9AF68CA-E22F-94D6-7946-A10EB08422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586" y="37613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772427D1-6E23-5159-DD86-530405F53BF4}"/>
              </a:ext>
            </a:extLst>
          </p:cNvPr>
          <p:cNvSpPr txBox="1"/>
          <p:nvPr/>
        </p:nvSpPr>
        <p:spPr>
          <a:xfrm>
            <a:off x="1979694" y="3223554"/>
            <a:ext cx="88836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b)</a:t>
            </a:r>
            <a:endParaRPr lang="en-US" sz="4000" dirty="0"/>
          </a:p>
        </p:txBody>
      </p:sp>
      <p:sp>
        <p:nvSpPr>
          <p:cNvPr id="53" name="TextBox 52">
            <a:extLst>
              <a:ext uri="{FF2B5EF4-FFF2-40B4-BE49-F238E27FC236}">
                <a16:creationId xmlns:a16="http://schemas.microsoft.com/office/drawing/2014/main" id="{89247B1F-2696-0246-4037-BEB1743115F7}"/>
              </a:ext>
            </a:extLst>
          </p:cNvPr>
          <p:cNvSpPr txBox="1"/>
          <p:nvPr/>
        </p:nvSpPr>
        <p:spPr>
          <a:xfrm>
            <a:off x="2044227" y="5779626"/>
            <a:ext cx="88836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c)</a:t>
            </a:r>
            <a:endParaRPr lang="en-US" sz="4000" dirty="0"/>
          </a:p>
        </p:txBody>
      </p:sp>
    </p:spTree>
    <p:extLst>
      <p:ext uri="{BB962C8B-B14F-4D97-AF65-F5344CB8AC3E}">
        <p14:creationId xmlns:p14="http://schemas.microsoft.com/office/powerpoint/2010/main" val="1785986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46"/>
                                        </p:tgtEl>
                                        <p:attrNameLst>
                                          <p:attrName>style.visibility</p:attrName>
                                        </p:attrNameLst>
                                      </p:cBhvr>
                                      <p:to>
                                        <p:strVal val="visible"/>
                                      </p:to>
                                    </p:set>
                                    <p:animEffect transition="in" filter="wipe(up)">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p:cTn id="43" dur="500" fill="hold"/>
                                        <p:tgtEl>
                                          <p:spTgt spid="44"/>
                                        </p:tgtEl>
                                        <p:attrNameLst>
                                          <p:attrName>ppt_w</p:attrName>
                                        </p:attrNameLst>
                                      </p:cBhvr>
                                      <p:tavLst>
                                        <p:tav tm="0">
                                          <p:val>
                                            <p:fltVal val="0"/>
                                          </p:val>
                                        </p:tav>
                                        <p:tav tm="100000">
                                          <p:val>
                                            <p:strVal val="#ppt_w"/>
                                          </p:val>
                                        </p:tav>
                                      </p:tavLst>
                                    </p:anim>
                                    <p:anim calcmode="lin" valueType="num">
                                      <p:cBhvr>
                                        <p:cTn id="44" dur="500" fill="hold"/>
                                        <p:tgtEl>
                                          <p:spTgt spid="44"/>
                                        </p:tgtEl>
                                        <p:attrNameLst>
                                          <p:attrName>ppt_h</p:attrName>
                                        </p:attrNameLst>
                                      </p:cBhvr>
                                      <p:tavLst>
                                        <p:tav tm="0">
                                          <p:val>
                                            <p:fltVal val="0"/>
                                          </p:val>
                                        </p:tav>
                                        <p:tav tm="100000">
                                          <p:val>
                                            <p:strVal val="#ppt_h"/>
                                          </p:val>
                                        </p:tav>
                                      </p:tavLst>
                                    </p:anim>
                                    <p:animEffect transition="in" filter="fade">
                                      <p:cBhvr>
                                        <p:cTn id="45" dur="500"/>
                                        <p:tgtEl>
                                          <p:spTgt spid="4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500"/>
                                        <p:tgtEl>
                                          <p:spTgt spid="43"/>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47"/>
                                        </p:tgtEl>
                                        <p:attrNameLst>
                                          <p:attrName>style.visibility</p:attrName>
                                        </p:attrNameLst>
                                      </p:cBhvr>
                                      <p:to>
                                        <p:strVal val="visible"/>
                                      </p:to>
                                    </p:set>
                                    <p:animEffect transition="in" filter="wipe(up)">
                                      <p:cBhvr>
                                        <p:cTn id="5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p:bldP spid="34" grpId="0"/>
      <p:bldP spid="43" grpId="0" animBg="1"/>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1226670" y="56090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517985" y="5535671"/>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2420970">
            <a:off x="9836783" y="-60337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654963" y="-175389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Rectangle: Rounded Corners 30">
            <a:extLst>
              <a:ext uri="{FF2B5EF4-FFF2-40B4-BE49-F238E27FC236}">
                <a16:creationId xmlns:a16="http://schemas.microsoft.com/office/drawing/2014/main" id="{8A63045C-CD97-9754-BDBC-D424B0D2AF86}"/>
              </a:ext>
            </a:extLst>
          </p:cNvPr>
          <p:cNvSpPr/>
          <p:nvPr/>
        </p:nvSpPr>
        <p:spPr>
          <a:xfrm>
            <a:off x="763050" y="908756"/>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6E43158C-8DB1-4CFB-6541-E92FFBDDC284}"/>
              </a:ext>
            </a:extLst>
          </p:cNvPr>
          <p:cNvSpPr txBox="1"/>
          <p:nvPr/>
        </p:nvSpPr>
        <p:spPr>
          <a:xfrm>
            <a:off x="1732627" y="1448961"/>
            <a:ext cx="8112863" cy="116339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Biên</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lệch</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lớn</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nhất</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vật</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so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với</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0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nó</a:t>
            </a:r>
            <a:r>
              <a:rPr kumimoji="0" lang="en-US" sz="3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40" name="Group 39">
            <a:extLst>
              <a:ext uri="{FF2B5EF4-FFF2-40B4-BE49-F238E27FC236}">
                <a16:creationId xmlns:a16="http://schemas.microsoft.com/office/drawing/2014/main" id="{46B962BC-0BB7-1D5E-68E8-923F0C5C6ABC}"/>
              </a:ext>
            </a:extLst>
          </p:cNvPr>
          <p:cNvGrpSpPr/>
          <p:nvPr/>
        </p:nvGrpSpPr>
        <p:grpSpPr>
          <a:xfrm>
            <a:off x="9090718" y="2032394"/>
            <a:ext cx="3101282" cy="4825606"/>
            <a:chOff x="9050311" y="1907329"/>
            <a:chExt cx="3101282" cy="4825606"/>
          </a:xfrm>
        </p:grpSpPr>
        <p:sp>
          <p:nvSpPr>
            <p:cNvPr id="41" name="Freeform: Shape 40">
              <a:extLst>
                <a:ext uri="{FF2B5EF4-FFF2-40B4-BE49-F238E27FC236}">
                  <a16:creationId xmlns:a16="http://schemas.microsoft.com/office/drawing/2014/main" id="{D29CF679-A25C-A9DA-9415-3162EE68081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A8A77C52-A5A7-4ACF-B891-D1B05EEFFA57}"/>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6BEA6086-E335-4AF4-421E-7D3371F00AF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1CA7E654-7F7D-A52C-DD45-2F343451CF4F}"/>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9978F9DC-394C-E780-61F8-C1A6CA753E50}"/>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4BE0EBB0-E768-FF79-B954-D7CD2472D29A}"/>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0F77CFDB-5481-B069-7E25-79C0588AE203}"/>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BF6C3500-7DE8-794A-F5F1-E12B05EB283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FE238A6-4A7E-76BD-53D6-10EE58FB4EC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138EF87-7061-01D7-BAFF-23331C2CD927}"/>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C08071D8-9C2D-029C-5649-C218CB5E879A}"/>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F23A449-5084-8BD9-7873-4B525B2F571D}"/>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0D728CB3-C686-B70F-2619-280B27DA1BE3}"/>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B229A301-5FD6-7C62-3A65-074D9B117C9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B034426-1216-FBB5-252D-542D0F95FB7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2453E8F5-3421-5EEC-C495-5E390E95B5B5}"/>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40D9065-149A-D53A-F2E4-7D28A9FF998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BC48EA8-04CD-99F8-3047-E376CB37532B}"/>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A3556F89-9C9F-AD32-E9ED-D0894D579101}"/>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2BDD3B56-7323-33BC-F47E-FD16F2E06FC0}"/>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8499FB0E-B7AD-F5C5-27F2-32374091AE38}"/>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5F0238E0-2073-175D-F520-58A29ACFD93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C1FA482F-043C-DA46-6990-CC54824B5536}"/>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AE4D640E-D5D9-DC89-D5F0-71B33B71AC0D}"/>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EA7DD2E3-26A1-8C86-491A-F862F2131A5D}"/>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4C7540FA-5127-1D0D-E7B9-F2D5007E0DD9}"/>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5256C9F-348F-5163-CC7A-408100CBC74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CBE461D-7841-04BF-E5A5-80FAF406775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9E1324D-96E4-D40E-BC20-E6DAEDC5E7A7}"/>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BF6AA642-A22E-FE4E-39DC-3B80D3BE975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C1ECFE26-E980-E389-842A-F1F97236F886}"/>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18B65EBA-DEF8-CCAB-C4D7-F1167A9BE36B}"/>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B6730A8-F264-7392-B90C-564FBD58B9DE}"/>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8BD66A00-22B2-81F2-20A6-0A5CC4D7694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62E65FB-704F-3D1D-0D80-50D5DFEFACDB}"/>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0C90CE3-38F1-8411-E45F-C37484AB4E5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78D5609A-084B-8348-C9A7-A2EAFA72FF66}"/>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A2DD8D9-FD50-387A-A779-FC4C53DE7BEB}"/>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558AC4AE-122A-7614-88D3-631896306CD3}"/>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D55E6DA-949D-ED77-F4E3-67CED7ED3972}"/>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D6DEE37-19CD-AE8C-004A-F9056058E5E0}"/>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89AD5A6D-245B-CDE6-C01A-087DC3BCEDF0}"/>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4DE39FEE-C3BE-CC06-A3BD-FB0F306A44BC}"/>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EDF10A97-272F-7DE5-E1A6-F1E1C3C907D1}"/>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99ED860F-4AA0-29D4-E591-69A026B5070D}"/>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4299AFC1-3092-6D84-FE23-580DCC816131}"/>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79E3DB21-54D3-116E-853F-964891EBDA3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8" name="Picture 2" descr="Âm nhạc">
            <a:extLst>
              <a:ext uri="{FF2B5EF4-FFF2-40B4-BE49-F238E27FC236}">
                <a16:creationId xmlns:a16="http://schemas.microsoft.com/office/drawing/2014/main" id="{A6D8C9CF-DA1F-0711-449D-D9C157FF0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99" y="164378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62ED4B8B-20DF-D736-2FBF-8EF46E372D27}"/>
              </a:ext>
            </a:extLst>
          </p:cNvPr>
          <p:cNvSpPr txBox="1"/>
          <p:nvPr/>
        </p:nvSpPr>
        <p:spPr>
          <a:xfrm>
            <a:off x="1784705" y="4263985"/>
            <a:ext cx="8646933"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rPr>
              <a:t>Dao động càng mạnh → Biên độ </a:t>
            </a:r>
            <a:r>
              <a:rPr lang="en-US" sz="3000" dirty="0" err="1">
                <a:solidFill>
                  <a:prstClr val="black"/>
                </a:solidFill>
              </a:rPr>
              <a:t>sóng</a:t>
            </a:r>
            <a:r>
              <a:rPr lang="en-US" sz="3000" dirty="0">
                <a:solidFill>
                  <a:prstClr val="black"/>
                </a:solidFill>
              </a:rPr>
              <a:t> </a:t>
            </a:r>
            <a:r>
              <a:rPr kumimoji="0" lang="vi-VN" sz="3000" b="0" i="0" u="none" strike="noStrike" kern="1200" cap="none" spc="0" normalizeH="0" baseline="0" noProof="0" dirty="0">
                <a:ln>
                  <a:noFill/>
                </a:ln>
                <a:solidFill>
                  <a:prstClr val="black"/>
                </a:solidFill>
                <a:effectLst/>
                <a:uLnTx/>
                <a:uFillTx/>
              </a:rPr>
              <a:t>âm càng lớn</a:t>
            </a:r>
            <a:endParaRPr kumimoji="0" lang="en-US" sz="3000" b="0" i="0" u="none" strike="noStrike" kern="1200" cap="none" spc="0" normalizeH="0" baseline="0" noProof="0" dirty="0">
              <a:ln>
                <a:noFill/>
              </a:ln>
              <a:solidFill>
                <a:prstClr val="black"/>
              </a:solidFill>
              <a:effectLst/>
              <a:uLnTx/>
              <a:uFillTx/>
            </a:endParaRPr>
          </a:p>
        </p:txBody>
      </p:sp>
      <p:pic>
        <p:nvPicPr>
          <p:cNvPr id="93" name="Picture 2" descr="Âm nhạc">
            <a:extLst>
              <a:ext uri="{FF2B5EF4-FFF2-40B4-BE49-F238E27FC236}">
                <a16:creationId xmlns:a16="http://schemas.microsoft.com/office/drawing/2014/main" id="{D194D9E8-247D-56EE-8EA0-CEDB2DB9F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836" y="420064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4954A993-946F-BD6B-91EF-84CE680E7509}"/>
              </a:ext>
            </a:extLst>
          </p:cNvPr>
          <p:cNvSpPr txBox="1"/>
          <p:nvPr/>
        </p:nvSpPr>
        <p:spPr>
          <a:xfrm>
            <a:off x="1765746" y="5409039"/>
            <a:ext cx="8646933"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rPr>
              <a:t>Dao động càng nhẹ → Biên độ </a:t>
            </a:r>
            <a:r>
              <a:rPr lang="en-US" sz="3000" noProof="0" dirty="0" err="1">
                <a:solidFill>
                  <a:prstClr val="black"/>
                </a:solidFill>
              </a:rPr>
              <a:t>sóng</a:t>
            </a:r>
            <a:r>
              <a:rPr lang="en-US" sz="3000" noProof="0" dirty="0">
                <a:solidFill>
                  <a:prstClr val="black"/>
                </a:solidFill>
              </a:rPr>
              <a:t> </a:t>
            </a:r>
            <a:r>
              <a:rPr kumimoji="0" lang="vi-VN" sz="3000" b="0" i="0" u="none" strike="noStrike" kern="1200" cap="none" spc="0" normalizeH="0" baseline="0" noProof="0" dirty="0">
                <a:ln>
                  <a:noFill/>
                </a:ln>
                <a:solidFill>
                  <a:prstClr val="black"/>
                </a:solidFill>
                <a:effectLst/>
                <a:uLnTx/>
                <a:uFillTx/>
              </a:rPr>
              <a:t>âm càng nhỏ</a:t>
            </a:r>
            <a:endParaRPr kumimoji="0" lang="en-US" sz="3000" b="0" i="0" u="none" strike="noStrike" kern="1200" cap="none" spc="0" normalizeH="0" baseline="0" noProof="0" dirty="0">
              <a:ln>
                <a:noFill/>
              </a:ln>
              <a:solidFill>
                <a:prstClr val="black"/>
              </a:solidFill>
              <a:effectLst/>
              <a:uLnTx/>
              <a:uFillTx/>
            </a:endParaRPr>
          </a:p>
        </p:txBody>
      </p:sp>
      <p:pic>
        <p:nvPicPr>
          <p:cNvPr id="95" name="Picture 2" descr="Âm nhạc">
            <a:extLst>
              <a:ext uri="{FF2B5EF4-FFF2-40B4-BE49-F238E27FC236}">
                <a16:creationId xmlns:a16="http://schemas.microsoft.com/office/drawing/2014/main" id="{6C4FAF71-9443-7D98-BCA1-ADD809012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285" y="532521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a:extLst>
              <a:ext uri="{FF2B5EF4-FFF2-40B4-BE49-F238E27FC236}">
                <a16:creationId xmlns:a16="http://schemas.microsoft.com/office/drawing/2014/main" id="{C2F2C39E-1041-AE24-FA38-FB5A70E85B18}"/>
              </a:ext>
            </a:extLst>
          </p:cNvPr>
          <p:cNvSpPr/>
          <p:nvPr/>
        </p:nvSpPr>
        <p:spPr>
          <a:xfrm>
            <a:off x="1072358" y="525081"/>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67893C4E-E219-32B6-3E05-38B029D01428}"/>
              </a:ext>
            </a:extLst>
          </p:cNvPr>
          <p:cNvSpPr txBox="1"/>
          <p:nvPr/>
        </p:nvSpPr>
        <p:spPr>
          <a:xfrm>
            <a:off x="1511356" y="535467"/>
            <a:ext cx="2059650" cy="57490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NHẬN XÉT</a:t>
            </a:r>
            <a:endParaRPr kumimoji="0" lang="vi-VN" sz="2800" b="1"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96" name="Google Shape;3776;p52">
            <a:extLst>
              <a:ext uri="{FF2B5EF4-FFF2-40B4-BE49-F238E27FC236}">
                <a16:creationId xmlns:a16="http://schemas.microsoft.com/office/drawing/2014/main" id="{05102B50-D899-4233-5C08-1C7DA64BB68C}"/>
              </a:ext>
            </a:extLst>
          </p:cNvPr>
          <p:cNvSpPr/>
          <p:nvPr/>
        </p:nvSpPr>
        <p:spPr>
          <a:xfrm>
            <a:off x="737769" y="465311"/>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7" name="Picture 4">
            <a:extLst>
              <a:ext uri="{FF2B5EF4-FFF2-40B4-BE49-F238E27FC236}">
                <a16:creationId xmlns:a16="http://schemas.microsoft.com/office/drawing/2014/main" id="{DA7BE665-24E5-CCD8-6F0E-47B4F11B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23" y="608056"/>
            <a:ext cx="451278" cy="45127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1682506E-2746-BEE5-A22E-3DA2BFCF9286}"/>
              </a:ext>
            </a:extLst>
          </p:cNvPr>
          <p:cNvPicPr>
            <a:picLocks noChangeAspect="1"/>
          </p:cNvPicPr>
          <p:nvPr/>
        </p:nvPicPr>
        <p:blipFill rotWithShape="1">
          <a:blip r:embed="rId4">
            <a:extLst>
              <a:ext uri="{28A0092B-C50C-407E-A947-70E740481C1C}">
                <a14:useLocalDpi xmlns:a14="http://schemas.microsoft.com/office/drawing/2010/main" val="0"/>
              </a:ext>
            </a:extLst>
          </a:blip>
          <a:srcRect r="1366"/>
          <a:stretch/>
        </p:blipFill>
        <p:spPr>
          <a:xfrm>
            <a:off x="5742048" y="2361062"/>
            <a:ext cx="3571475" cy="1740409"/>
          </a:xfrm>
          <a:prstGeom prst="rect">
            <a:avLst/>
          </a:prstGeom>
        </p:spPr>
      </p:pic>
    </p:spTree>
    <p:extLst>
      <p:ext uri="{BB962C8B-B14F-4D97-AF65-F5344CB8AC3E}">
        <p14:creationId xmlns:p14="http://schemas.microsoft.com/office/powerpoint/2010/main" val="613560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92"/>
                                        </p:tgtEl>
                                        <p:attrNameLst>
                                          <p:attrName>style.visibility</p:attrName>
                                        </p:attrNameLst>
                                      </p:cBhvr>
                                      <p:to>
                                        <p:strVal val="visible"/>
                                      </p:to>
                                    </p:set>
                                    <p:animEffect transition="in" filter="wipe(up)">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p:cTn id="23" dur="500" fill="hold"/>
                                        <p:tgtEl>
                                          <p:spTgt spid="95"/>
                                        </p:tgtEl>
                                        <p:attrNameLst>
                                          <p:attrName>ppt_w</p:attrName>
                                        </p:attrNameLst>
                                      </p:cBhvr>
                                      <p:tavLst>
                                        <p:tav tm="0">
                                          <p:val>
                                            <p:fltVal val="0"/>
                                          </p:val>
                                        </p:tav>
                                        <p:tav tm="100000">
                                          <p:val>
                                            <p:strVal val="#ppt_w"/>
                                          </p:val>
                                        </p:tav>
                                      </p:tavLst>
                                    </p:anim>
                                    <p:anim calcmode="lin" valueType="num">
                                      <p:cBhvr>
                                        <p:cTn id="24" dur="500" fill="hold"/>
                                        <p:tgtEl>
                                          <p:spTgt spid="95"/>
                                        </p:tgtEl>
                                        <p:attrNameLst>
                                          <p:attrName>ppt_h</p:attrName>
                                        </p:attrNameLst>
                                      </p:cBhvr>
                                      <p:tavLst>
                                        <p:tav tm="0">
                                          <p:val>
                                            <p:fltVal val="0"/>
                                          </p:val>
                                        </p:tav>
                                        <p:tav tm="100000">
                                          <p:val>
                                            <p:strVal val="#ppt_h"/>
                                          </p:val>
                                        </p:tav>
                                      </p:tavLst>
                                    </p:anim>
                                    <p:animEffect transition="in" filter="fade">
                                      <p:cBhvr>
                                        <p:cTn id="25" dur="500"/>
                                        <p:tgtEl>
                                          <p:spTgt spid="9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94"/>
                                        </p:tgtEl>
                                        <p:attrNameLst>
                                          <p:attrName>style.visibility</p:attrName>
                                        </p:attrNameLst>
                                      </p:cBhvr>
                                      <p:to>
                                        <p:strVal val="visible"/>
                                      </p:to>
                                    </p:set>
                                    <p:animEffect transition="in" filter="wipe(up)">
                                      <p:cBhvr>
                                        <p:cTn id="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2" grpId="0"/>
      <p:bldP spid="9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1DDCEF1-0194-871C-03E5-CA49851A1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916" y="700186"/>
            <a:ext cx="3848627" cy="1829391"/>
          </a:xfrm>
          <a:prstGeom prst="rect">
            <a:avLst/>
          </a:prstGeom>
        </p:spPr>
      </p:pic>
      <p:pic>
        <p:nvPicPr>
          <p:cNvPr id="35" name="Picture 34">
            <a:extLst>
              <a:ext uri="{FF2B5EF4-FFF2-40B4-BE49-F238E27FC236}">
                <a16:creationId xmlns:a16="http://schemas.microsoft.com/office/drawing/2014/main" id="{8F0B5A1B-CF55-C61A-3DB3-153E4AAEC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554" y="832478"/>
            <a:ext cx="4103377" cy="1689626"/>
          </a:xfrm>
          <a:prstGeom prst="rect">
            <a:avLst/>
          </a:prstGeom>
        </p:spPr>
      </p:pic>
      <p:sp>
        <p:nvSpPr>
          <p:cNvPr id="36" name="TextBox 35">
            <a:extLst>
              <a:ext uri="{FF2B5EF4-FFF2-40B4-BE49-F238E27FC236}">
                <a16:creationId xmlns:a16="http://schemas.microsoft.com/office/drawing/2014/main" id="{D855AA49-24F3-6B22-0D9E-B8CC7F71FCC2}"/>
              </a:ext>
            </a:extLst>
          </p:cNvPr>
          <p:cNvSpPr txBox="1"/>
          <p:nvPr/>
        </p:nvSpPr>
        <p:spPr>
          <a:xfrm>
            <a:off x="2788921" y="2277638"/>
            <a:ext cx="1280357"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13.2 </a:t>
            </a:r>
            <a:r>
              <a:rPr lang="en-US" dirty="0"/>
              <a:t>b)</a:t>
            </a:r>
            <a:endParaRPr lang="en-US" sz="4000" dirty="0"/>
          </a:p>
        </p:txBody>
      </p:sp>
      <p:sp>
        <p:nvSpPr>
          <p:cNvPr id="37" name="TextBox 36">
            <a:extLst>
              <a:ext uri="{FF2B5EF4-FFF2-40B4-BE49-F238E27FC236}">
                <a16:creationId xmlns:a16="http://schemas.microsoft.com/office/drawing/2014/main" id="{7B7F1B34-E712-2E09-0D26-9B5E0CF117B4}"/>
              </a:ext>
            </a:extLst>
          </p:cNvPr>
          <p:cNvSpPr txBox="1"/>
          <p:nvPr/>
        </p:nvSpPr>
        <p:spPr>
          <a:xfrm>
            <a:off x="8476318" y="2319684"/>
            <a:ext cx="1280357"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13.2 </a:t>
            </a:r>
            <a:r>
              <a:rPr lang="en-US" dirty="0"/>
              <a:t>c)</a:t>
            </a:r>
            <a:endParaRPr lang="en-US" sz="4000" dirty="0"/>
          </a:p>
        </p:txBody>
      </p:sp>
      <p:grpSp>
        <p:nvGrpSpPr>
          <p:cNvPr id="13" name="Graphic 2">
            <a:extLst>
              <a:ext uri="{FF2B5EF4-FFF2-40B4-BE49-F238E27FC236}">
                <a16:creationId xmlns:a16="http://schemas.microsoft.com/office/drawing/2014/main" id="{C8EC0851-E853-6E17-38BF-10E7A4C003A0}"/>
              </a:ext>
            </a:extLst>
          </p:cNvPr>
          <p:cNvGrpSpPr/>
          <p:nvPr/>
        </p:nvGrpSpPr>
        <p:grpSpPr>
          <a:xfrm rot="1591964">
            <a:off x="-1324494"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17941" y="5535672"/>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9053326">
            <a:off x="9810086" y="6265785"/>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180329" y="-30371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2" name="Rectangle: Rounded Corners 41">
            <a:extLst>
              <a:ext uri="{FF2B5EF4-FFF2-40B4-BE49-F238E27FC236}">
                <a16:creationId xmlns:a16="http://schemas.microsoft.com/office/drawing/2014/main" id="{9FF0F47B-5117-0730-B868-2159549C5B5E}"/>
              </a:ext>
            </a:extLst>
          </p:cNvPr>
          <p:cNvSpPr/>
          <p:nvPr/>
        </p:nvSpPr>
        <p:spPr>
          <a:xfrm>
            <a:off x="2026023" y="3695103"/>
            <a:ext cx="3331181" cy="535532"/>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14">
            <a:extLst>
              <a:ext uri="{FF2B5EF4-FFF2-40B4-BE49-F238E27FC236}">
                <a16:creationId xmlns:a16="http://schemas.microsoft.com/office/drawing/2014/main" id="{8058B756-B895-0074-A280-3E30676B1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825" y="3592135"/>
            <a:ext cx="700396" cy="70039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a:extLst>
              <a:ext uri="{FF2B5EF4-FFF2-40B4-BE49-F238E27FC236}">
                <a16:creationId xmlns:a16="http://schemas.microsoft.com/office/drawing/2014/main" id="{05C300A6-D767-442C-74ED-96F9DFD77F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35" y="2644152"/>
            <a:ext cx="844874" cy="84487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5194BF7-7631-E2FD-2C81-BC1CEDCE36B3}"/>
              </a:ext>
            </a:extLst>
          </p:cNvPr>
          <p:cNvSpPr txBox="1"/>
          <p:nvPr/>
        </p:nvSpPr>
        <p:spPr>
          <a:xfrm>
            <a:off x="974167" y="2985184"/>
            <a:ext cx="11375354" cy="4985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So sánh độ to của âm thanh nghe được trong thí nghiệm vẽ ở hình 13.2b và 13.2c</a:t>
            </a:r>
            <a:endParaRPr lang="en-US" sz="2200" dirty="0"/>
          </a:p>
        </p:txBody>
      </p:sp>
      <p:sp>
        <p:nvSpPr>
          <p:cNvPr id="46" name="TextBox 45">
            <a:extLst>
              <a:ext uri="{FF2B5EF4-FFF2-40B4-BE49-F238E27FC236}">
                <a16:creationId xmlns:a16="http://schemas.microsoft.com/office/drawing/2014/main" id="{473104B8-4B53-5C46-A6A0-C71834C2B49F}"/>
              </a:ext>
            </a:extLst>
          </p:cNvPr>
          <p:cNvSpPr txBox="1"/>
          <p:nvPr/>
        </p:nvSpPr>
        <p:spPr>
          <a:xfrm>
            <a:off x="2452654" y="3683624"/>
            <a:ext cx="282811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Hình b &gt; Hình c</a:t>
            </a:r>
          </a:p>
        </p:txBody>
      </p:sp>
      <p:sp>
        <p:nvSpPr>
          <p:cNvPr id="26" name="Rectangle: Rounded Corners 25">
            <a:extLst>
              <a:ext uri="{FF2B5EF4-FFF2-40B4-BE49-F238E27FC236}">
                <a16:creationId xmlns:a16="http://schemas.microsoft.com/office/drawing/2014/main" id="{7F40BF27-B701-D28F-F339-75A62B898AAE}"/>
              </a:ext>
            </a:extLst>
          </p:cNvPr>
          <p:cNvSpPr/>
          <p:nvPr/>
        </p:nvSpPr>
        <p:spPr>
          <a:xfrm>
            <a:off x="603624" y="117016"/>
            <a:ext cx="287334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Box 26">
            <a:extLst>
              <a:ext uri="{FF2B5EF4-FFF2-40B4-BE49-F238E27FC236}">
                <a16:creationId xmlns:a16="http://schemas.microsoft.com/office/drawing/2014/main" id="{E50B7091-CAFE-32F6-2A53-E82B4D3673A4}"/>
              </a:ext>
            </a:extLst>
          </p:cNvPr>
          <p:cNvSpPr txBox="1"/>
          <p:nvPr/>
        </p:nvSpPr>
        <p:spPr>
          <a:xfrm>
            <a:off x="1042621" y="127402"/>
            <a:ext cx="2434343" cy="1091966"/>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8" name="Google Shape;3776;p52">
            <a:extLst>
              <a:ext uri="{FF2B5EF4-FFF2-40B4-BE49-F238E27FC236}">
                <a16:creationId xmlns:a16="http://schemas.microsoft.com/office/drawing/2014/main" id="{2D5B8B82-01A4-476A-904D-68ECCA4A5651}"/>
              </a:ext>
            </a:extLst>
          </p:cNvPr>
          <p:cNvSpPr/>
          <p:nvPr/>
        </p:nvSpPr>
        <p:spPr>
          <a:xfrm>
            <a:off x="269035" y="5724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9" name="Picture 4">
            <a:extLst>
              <a:ext uri="{FF2B5EF4-FFF2-40B4-BE49-F238E27FC236}">
                <a16:creationId xmlns:a16="http://schemas.microsoft.com/office/drawing/2014/main" id="{14D07AD5-D3DC-A682-9DAA-E861B8642B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189" y="19999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7F0FDC08-BE97-F9ED-3AE5-0E803DFF228E}"/>
              </a:ext>
            </a:extLst>
          </p:cNvPr>
          <p:cNvSpPr/>
          <p:nvPr/>
        </p:nvSpPr>
        <p:spPr>
          <a:xfrm>
            <a:off x="2114454" y="5644616"/>
            <a:ext cx="8854861" cy="904863"/>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14">
            <a:extLst>
              <a:ext uri="{FF2B5EF4-FFF2-40B4-BE49-F238E27FC236}">
                <a16:creationId xmlns:a16="http://schemas.microsoft.com/office/drawing/2014/main" id="{95A7979D-C3DF-159F-AE7C-38A3F53A6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712" y="5531843"/>
            <a:ext cx="671866" cy="6718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a:extLst>
              <a:ext uri="{FF2B5EF4-FFF2-40B4-BE49-F238E27FC236}">
                <a16:creationId xmlns:a16="http://schemas.microsoft.com/office/drawing/2014/main" id="{A9AFE44A-8C98-BCC8-C85A-EA6699FA8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589" y="4459401"/>
            <a:ext cx="749033" cy="749033"/>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1D29CD1-2B95-DF20-E8E2-CA8899F8EE26}"/>
              </a:ext>
            </a:extLst>
          </p:cNvPr>
          <p:cNvSpPr txBox="1"/>
          <p:nvPr/>
        </p:nvSpPr>
        <p:spPr>
          <a:xfrm>
            <a:off x="1042622" y="4513800"/>
            <a:ext cx="9926693" cy="90486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Nêu nhận xét về mối liên hệ giữa độ to của âm nghe được và biên độ dao động của sóng âm.</a:t>
            </a:r>
            <a:endParaRPr lang="en-US" sz="2200" dirty="0"/>
          </a:p>
        </p:txBody>
      </p:sp>
      <p:sp>
        <p:nvSpPr>
          <p:cNvPr id="54" name="TextBox 53">
            <a:extLst>
              <a:ext uri="{FF2B5EF4-FFF2-40B4-BE49-F238E27FC236}">
                <a16:creationId xmlns:a16="http://schemas.microsoft.com/office/drawing/2014/main" id="{CD7A0CE9-535E-2F7C-87A8-CDAAE87B6CCD}"/>
              </a:ext>
            </a:extLst>
          </p:cNvPr>
          <p:cNvSpPr txBox="1"/>
          <p:nvPr/>
        </p:nvSpPr>
        <p:spPr>
          <a:xfrm>
            <a:off x="2416743" y="5712381"/>
            <a:ext cx="8661704" cy="90486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Âm nghe được càng to khi biên độ âm càng lớn và ngược lại, âm nghe được càng nhỏ khi biên độ âm càng nhỏ.</a:t>
            </a:r>
            <a:endParaRPr lang="en-US" sz="2200" dirty="0"/>
          </a:p>
        </p:txBody>
      </p:sp>
    </p:spTree>
    <p:extLst>
      <p:ext uri="{BB962C8B-B14F-4D97-AF65-F5344CB8AC3E}">
        <p14:creationId xmlns:p14="http://schemas.microsoft.com/office/powerpoint/2010/main" val="1706856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46"/>
                                        </p:tgtEl>
                                        <p:attrNameLst>
                                          <p:attrName>style.visibility</p:attrName>
                                        </p:attrNameLst>
                                      </p:cBhvr>
                                      <p:to>
                                        <p:strVal val="visible"/>
                                      </p:to>
                                    </p:set>
                                    <p:animEffect transition="in" filter="wipe(up)">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p:cTn id="43" dur="500" fill="hold"/>
                                        <p:tgtEl>
                                          <p:spTgt spid="51"/>
                                        </p:tgtEl>
                                        <p:attrNameLst>
                                          <p:attrName>ppt_w</p:attrName>
                                        </p:attrNameLst>
                                      </p:cBhvr>
                                      <p:tavLst>
                                        <p:tav tm="0">
                                          <p:val>
                                            <p:fltVal val="0"/>
                                          </p:val>
                                        </p:tav>
                                        <p:tav tm="100000">
                                          <p:val>
                                            <p:strVal val="#ppt_w"/>
                                          </p:val>
                                        </p:tav>
                                      </p:tavLst>
                                    </p:anim>
                                    <p:anim calcmode="lin" valueType="num">
                                      <p:cBhvr>
                                        <p:cTn id="44" dur="500" fill="hold"/>
                                        <p:tgtEl>
                                          <p:spTgt spid="51"/>
                                        </p:tgtEl>
                                        <p:attrNameLst>
                                          <p:attrName>ppt_h</p:attrName>
                                        </p:attrNameLst>
                                      </p:cBhvr>
                                      <p:tavLst>
                                        <p:tav tm="0">
                                          <p:val>
                                            <p:fltVal val="0"/>
                                          </p:val>
                                        </p:tav>
                                        <p:tav tm="100000">
                                          <p:val>
                                            <p:strVal val="#ppt_h"/>
                                          </p:val>
                                        </p:tav>
                                      </p:tavLst>
                                    </p:anim>
                                    <p:animEffect transition="in" filter="fade">
                                      <p:cBhvr>
                                        <p:cTn id="45" dur="500"/>
                                        <p:tgtEl>
                                          <p:spTgt spid="5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left)">
                                      <p:cBhvr>
                                        <p:cTn id="48" dur="500"/>
                                        <p:tgtEl>
                                          <p:spTgt spid="50"/>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54"/>
                                        </p:tgtEl>
                                        <p:attrNameLst>
                                          <p:attrName>style.visibility</p:attrName>
                                        </p:attrNameLst>
                                      </p:cBhvr>
                                      <p:to>
                                        <p:strVal val="visible"/>
                                      </p:to>
                                    </p:set>
                                    <p:animEffect transition="in" filter="wipe(up)">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p:bldP spid="46" grpId="0"/>
      <p:bldP spid="50" grpId="0" animBg="1"/>
      <p:bldP spid="53" grpId="0"/>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F979F94-4F5B-956A-3350-28FEE83F40D4}"/>
              </a:ext>
            </a:extLst>
          </p:cNvPr>
          <p:cNvSpPr txBox="1"/>
          <p:nvPr/>
        </p:nvSpPr>
        <p:spPr>
          <a:xfrm>
            <a:off x="198676" y="1120484"/>
            <a:ext cx="11308370" cy="132343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vi-VN" sz="4000" dirty="0"/>
              <a:t>Khi gảy đàn hoặc đánh trống, muốn âm phát ra to hơn người ta làm thế nào? Tại sao?</a:t>
            </a:r>
            <a:endParaRPr kumimoji="0" lang="en-US" sz="8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64D89E60-31FA-89C4-B44E-1327F24DA99F}"/>
              </a:ext>
            </a:extLst>
          </p:cNvPr>
          <p:cNvSpPr/>
          <p:nvPr/>
        </p:nvSpPr>
        <p:spPr>
          <a:xfrm>
            <a:off x="783848" y="354865"/>
            <a:ext cx="3357227"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a:extLst>
              <a:ext uri="{FF2B5EF4-FFF2-40B4-BE49-F238E27FC236}">
                <a16:creationId xmlns:a16="http://schemas.microsoft.com/office/drawing/2014/main" id="{755C47DB-1981-4897-B5B2-C9A09957A523}"/>
              </a:ext>
            </a:extLst>
          </p:cNvPr>
          <p:cNvSpPr txBox="1"/>
          <p:nvPr/>
        </p:nvSpPr>
        <p:spPr>
          <a:xfrm>
            <a:off x="991578" y="354865"/>
            <a:ext cx="2983255" cy="574901"/>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50D6A78E-81A7-9635-CF6F-D69C7003695B}"/>
              </a:ext>
            </a:extLst>
          </p:cNvPr>
          <p:cNvSpPr/>
          <p:nvPr/>
        </p:nvSpPr>
        <p:spPr>
          <a:xfrm>
            <a:off x="512601" y="282844"/>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4" name="Picture 4">
            <a:extLst>
              <a:ext uri="{FF2B5EF4-FFF2-40B4-BE49-F238E27FC236}">
                <a16:creationId xmlns:a16="http://schemas.microsoft.com/office/drawing/2014/main" id="{91D3E1FA-4F2F-E1FE-8ECD-D62744880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414" y="437840"/>
            <a:ext cx="451278" cy="4512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badadoo">
            <a:extLst>
              <a:ext uri="{FF2B5EF4-FFF2-40B4-BE49-F238E27FC236}">
                <a16:creationId xmlns:a16="http://schemas.microsoft.com/office/drawing/2014/main" id="{ACDA80E9-83B2-A35D-D636-28576CCF64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113" y="2948233"/>
            <a:ext cx="5744728" cy="3067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C6C87E-9B99-0FD0-5B30-86BC40CDF284}"/>
              </a:ext>
            </a:extLst>
          </p:cNvPr>
          <p:cNvSpPr txBox="1"/>
          <p:nvPr/>
        </p:nvSpPr>
        <p:spPr>
          <a:xfrm>
            <a:off x="6614234" y="2757290"/>
            <a:ext cx="5141653" cy="240065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just">
              <a:lnSpc>
                <a:spcPct val="100000"/>
              </a:lnSpc>
            </a:pPr>
            <a:r>
              <a:rPr lang="en-US" sz="3000" dirty="0"/>
              <a:t>Muốn </a:t>
            </a:r>
            <a:r>
              <a:rPr lang="en-US" sz="3000" dirty="0" err="1"/>
              <a:t>tiếng</a:t>
            </a:r>
            <a:r>
              <a:rPr lang="en-US" sz="3000" dirty="0"/>
              <a:t> </a:t>
            </a:r>
            <a:r>
              <a:rPr lang="en-US" sz="3000" dirty="0" err="1"/>
              <a:t>trống</a:t>
            </a:r>
            <a:r>
              <a:rPr lang="en-US" sz="3000" dirty="0"/>
              <a:t>, </a:t>
            </a:r>
            <a:r>
              <a:rPr lang="en-US" sz="3000" dirty="0" err="1"/>
              <a:t>tiếng</a:t>
            </a:r>
            <a:r>
              <a:rPr lang="en-US" sz="3000" dirty="0"/>
              <a:t> </a:t>
            </a:r>
            <a:r>
              <a:rPr lang="en-US" sz="3000" dirty="0" err="1"/>
              <a:t>đàn</a:t>
            </a:r>
            <a:r>
              <a:rPr lang="en-US" sz="3000" dirty="0"/>
              <a:t> to ta có </a:t>
            </a:r>
            <a:r>
              <a:rPr lang="en-US" sz="3000" dirty="0" err="1"/>
              <a:t>thể</a:t>
            </a:r>
            <a:r>
              <a:rPr lang="en-US" sz="3000" dirty="0"/>
              <a:t> </a:t>
            </a:r>
            <a:r>
              <a:rPr lang="en-US" sz="3000" dirty="0" err="1"/>
              <a:t>đánh</a:t>
            </a:r>
            <a:r>
              <a:rPr lang="en-US" sz="3000" dirty="0"/>
              <a:t> </a:t>
            </a:r>
            <a:r>
              <a:rPr lang="en-US" sz="3000" dirty="0" err="1"/>
              <a:t>trống</a:t>
            </a:r>
            <a:r>
              <a:rPr lang="en-US" sz="3000" dirty="0"/>
              <a:t> </a:t>
            </a:r>
            <a:r>
              <a:rPr lang="en-US" sz="3000" dirty="0" err="1"/>
              <a:t>mạnh</a:t>
            </a:r>
            <a:r>
              <a:rPr lang="en-US" sz="3000" dirty="0"/>
              <a:t> </a:t>
            </a:r>
            <a:r>
              <a:rPr lang="en-US" sz="3000" dirty="0" err="1"/>
              <a:t>hoặc</a:t>
            </a:r>
            <a:r>
              <a:rPr lang="en-US" sz="3000" dirty="0"/>
              <a:t> </a:t>
            </a:r>
            <a:r>
              <a:rPr lang="en-US" sz="3000" dirty="0" err="1"/>
              <a:t>gảy</a:t>
            </a:r>
            <a:r>
              <a:rPr lang="en-US" sz="3000" dirty="0"/>
              <a:t> </a:t>
            </a:r>
            <a:r>
              <a:rPr lang="en-US" sz="3000" dirty="0" err="1"/>
              <a:t>mạnh</a:t>
            </a:r>
            <a:r>
              <a:rPr lang="en-US" sz="3000" dirty="0"/>
              <a:t> </a:t>
            </a:r>
            <a:r>
              <a:rPr lang="en-US" sz="3000" dirty="0" err="1"/>
              <a:t>một</a:t>
            </a:r>
            <a:r>
              <a:rPr lang="en-US" sz="3000" dirty="0"/>
              <a:t> </a:t>
            </a:r>
            <a:r>
              <a:rPr lang="en-US" sz="3000" dirty="0" err="1"/>
              <a:t>dây</a:t>
            </a:r>
            <a:r>
              <a:rPr lang="en-US" sz="3000" dirty="0"/>
              <a:t> </a:t>
            </a:r>
            <a:r>
              <a:rPr lang="en-US" sz="3000" dirty="0" err="1"/>
              <a:t>đàn</a:t>
            </a:r>
            <a:r>
              <a:rPr lang="en-US" sz="3000" dirty="0"/>
              <a:t>. </a:t>
            </a:r>
          </a:p>
          <a:p>
            <a:pPr lvl="0" algn="just">
              <a:lnSpc>
                <a:spcPct val="100000"/>
              </a:lnSpc>
            </a:pPr>
            <a:r>
              <a:rPr lang="en-US" sz="3000" dirty="0" err="1"/>
              <a:t>Vì</a:t>
            </a:r>
            <a:r>
              <a:rPr lang="en-US" sz="3000" dirty="0"/>
              <a:t> </a:t>
            </a:r>
            <a:r>
              <a:rPr lang="en-US" sz="3000" dirty="0" err="1"/>
              <a:t>biên</a:t>
            </a:r>
            <a:r>
              <a:rPr lang="en-US" sz="3000" dirty="0"/>
              <a:t> </a:t>
            </a:r>
            <a:r>
              <a:rPr lang="en-US" sz="3000" dirty="0" err="1"/>
              <a:t>độ</a:t>
            </a:r>
            <a:r>
              <a:rPr lang="en-US" sz="3000" dirty="0"/>
              <a:t> </a:t>
            </a:r>
            <a:r>
              <a:rPr lang="en-US" sz="3000" dirty="0" err="1"/>
              <a:t>dao</a:t>
            </a:r>
            <a:r>
              <a:rPr lang="en-US" sz="3000" dirty="0"/>
              <a:t> </a:t>
            </a:r>
            <a:r>
              <a:rPr lang="en-US" sz="3000" dirty="0" err="1"/>
              <a:t>động</a:t>
            </a:r>
            <a:r>
              <a:rPr lang="en-US" sz="3000" dirty="0"/>
              <a:t> </a:t>
            </a:r>
            <a:r>
              <a:rPr lang="en-US" sz="3000" dirty="0" err="1"/>
              <a:t>càng</a:t>
            </a:r>
            <a:r>
              <a:rPr lang="en-US" sz="3000" dirty="0"/>
              <a:t> </a:t>
            </a:r>
            <a:r>
              <a:rPr lang="en-US" sz="3000" dirty="0" err="1"/>
              <a:t>lớn</a:t>
            </a:r>
            <a:r>
              <a:rPr lang="en-US" sz="3000" dirty="0"/>
              <a:t> </a:t>
            </a:r>
            <a:r>
              <a:rPr lang="en-US" sz="3000" dirty="0" err="1"/>
              <a:t>thì</a:t>
            </a:r>
            <a:r>
              <a:rPr lang="en-US" sz="3000" dirty="0"/>
              <a:t> </a:t>
            </a:r>
            <a:r>
              <a:rPr lang="en-US" sz="3000" dirty="0" err="1"/>
              <a:t>âm</a:t>
            </a:r>
            <a:r>
              <a:rPr lang="en-US" sz="3000" dirty="0"/>
              <a:t> </a:t>
            </a:r>
            <a:r>
              <a:rPr lang="en-US" sz="3000" dirty="0" err="1"/>
              <a:t>thanh</a:t>
            </a:r>
            <a:r>
              <a:rPr lang="en-US" sz="3000" dirty="0"/>
              <a:t> </a:t>
            </a:r>
            <a:r>
              <a:rPr lang="en-US" sz="3000" dirty="0" err="1"/>
              <a:t>phát</a:t>
            </a:r>
            <a:r>
              <a:rPr lang="en-US" sz="3000" dirty="0"/>
              <a:t> </a:t>
            </a:r>
            <a:r>
              <a:rPr lang="en-US" sz="3000" dirty="0" err="1"/>
              <a:t>ra</a:t>
            </a:r>
            <a:r>
              <a:rPr lang="en-US" sz="3000" dirty="0"/>
              <a:t> </a:t>
            </a:r>
            <a:r>
              <a:rPr lang="en-US" sz="3000" dirty="0" err="1"/>
              <a:t>càng</a:t>
            </a:r>
            <a:r>
              <a:rPr lang="en-US" sz="3000" dirty="0"/>
              <a:t> to</a:t>
            </a:r>
            <a:endParaRPr kumimoji="0" lang="en-US" sz="30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0956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1629448" y="56090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sz="2400"/>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115207" y="5535671"/>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sz="2400"/>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sz="2400"/>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2420970">
            <a:off x="9434005" y="-60337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sz="2400"/>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sz="2400"/>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2057741" y="-175389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sz="2400"/>
            </a:p>
          </p:txBody>
        </p:sp>
      </p:grpSp>
      <p:sp>
        <p:nvSpPr>
          <p:cNvPr id="31" name="Rectangle: Rounded Corners 30">
            <a:extLst>
              <a:ext uri="{FF2B5EF4-FFF2-40B4-BE49-F238E27FC236}">
                <a16:creationId xmlns:a16="http://schemas.microsoft.com/office/drawing/2014/main" id="{8A63045C-CD97-9754-BDBC-D424B0D2AF86}"/>
              </a:ext>
            </a:extLst>
          </p:cNvPr>
          <p:cNvSpPr/>
          <p:nvPr/>
        </p:nvSpPr>
        <p:spPr>
          <a:xfrm>
            <a:off x="490904" y="908756"/>
            <a:ext cx="11385945"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TextBox 38">
            <a:extLst>
              <a:ext uri="{FF2B5EF4-FFF2-40B4-BE49-F238E27FC236}">
                <a16:creationId xmlns:a16="http://schemas.microsoft.com/office/drawing/2014/main" id="{6E43158C-8DB1-4CFB-6541-E92FFBDDC284}"/>
              </a:ext>
            </a:extLst>
          </p:cNvPr>
          <p:cNvSpPr txBox="1"/>
          <p:nvPr/>
        </p:nvSpPr>
        <p:spPr>
          <a:xfrm>
            <a:off x="1329849" y="1448961"/>
            <a:ext cx="9694126" cy="116339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sz="3000" dirty="0" err="1"/>
              <a:t>Biên</a:t>
            </a:r>
            <a:r>
              <a:rPr lang="en-US" sz="3000" dirty="0"/>
              <a:t> </a:t>
            </a:r>
            <a:r>
              <a:rPr lang="en-US" sz="3000" dirty="0" err="1"/>
              <a:t>độ</a:t>
            </a:r>
            <a:r>
              <a:rPr lang="en-US" sz="3000" dirty="0"/>
              <a:t> </a:t>
            </a:r>
            <a:r>
              <a:rPr lang="en-US" sz="3000" dirty="0" err="1"/>
              <a:t>dao</a:t>
            </a:r>
            <a:r>
              <a:rPr lang="en-US" sz="3000" dirty="0"/>
              <a:t> </a:t>
            </a:r>
            <a:r>
              <a:rPr lang="en-US" sz="3000" dirty="0" err="1"/>
              <a:t>động</a:t>
            </a:r>
            <a:r>
              <a:rPr lang="en-US" sz="3000" dirty="0"/>
              <a:t> </a:t>
            </a:r>
            <a:r>
              <a:rPr lang="en-US" sz="3000" dirty="0" err="1"/>
              <a:t>là</a:t>
            </a:r>
            <a:r>
              <a:rPr lang="en-US" sz="3000" dirty="0"/>
              <a:t> </a:t>
            </a:r>
            <a:r>
              <a:rPr lang="en-US" sz="3000" dirty="0" err="1"/>
              <a:t>độ</a:t>
            </a:r>
            <a:r>
              <a:rPr lang="en-US" sz="3000" dirty="0"/>
              <a:t> </a:t>
            </a:r>
            <a:r>
              <a:rPr lang="en-US" sz="3000" dirty="0" err="1"/>
              <a:t>lệch</a:t>
            </a:r>
            <a:r>
              <a:rPr lang="en-US" sz="3000" dirty="0"/>
              <a:t> </a:t>
            </a:r>
            <a:r>
              <a:rPr lang="en-US" sz="3000" dirty="0" err="1"/>
              <a:t>lớn</a:t>
            </a:r>
            <a:r>
              <a:rPr lang="en-US" sz="3000" dirty="0"/>
              <a:t> </a:t>
            </a:r>
            <a:r>
              <a:rPr lang="en-US" sz="3000" dirty="0" err="1"/>
              <a:t>nhất</a:t>
            </a:r>
            <a:r>
              <a:rPr lang="en-US" sz="3000" dirty="0"/>
              <a:t> </a:t>
            </a:r>
            <a:r>
              <a:rPr lang="en-US" sz="3000" dirty="0" err="1"/>
              <a:t>của</a:t>
            </a:r>
            <a:r>
              <a:rPr lang="en-US" sz="3000" dirty="0"/>
              <a:t> </a:t>
            </a:r>
            <a:r>
              <a:rPr lang="en-US" sz="3000" dirty="0" err="1"/>
              <a:t>vật</a:t>
            </a:r>
            <a:r>
              <a:rPr lang="en-US" sz="3000" dirty="0"/>
              <a:t> so </a:t>
            </a:r>
            <a:r>
              <a:rPr lang="en-US" sz="3000" dirty="0" err="1"/>
              <a:t>với</a:t>
            </a:r>
            <a:r>
              <a:rPr lang="en-US" sz="3000" dirty="0"/>
              <a:t> </a:t>
            </a:r>
            <a:r>
              <a:rPr lang="en-US" sz="3000" dirty="0" err="1"/>
              <a:t>vị</a:t>
            </a:r>
            <a:r>
              <a:rPr lang="en-US" sz="3000" dirty="0"/>
              <a:t> </a:t>
            </a:r>
            <a:r>
              <a:rPr lang="en-US" sz="3000" dirty="0" err="1"/>
              <a:t>trí</a:t>
            </a:r>
            <a:r>
              <a:rPr lang="en-US" sz="3000" dirty="0"/>
              <a:t> </a:t>
            </a:r>
            <a:r>
              <a:rPr lang="en-US" sz="3000" dirty="0" err="1"/>
              <a:t>cân</a:t>
            </a:r>
            <a:r>
              <a:rPr lang="en-US" sz="3000" dirty="0"/>
              <a:t> </a:t>
            </a:r>
            <a:r>
              <a:rPr lang="en-US" sz="3000" dirty="0" err="1"/>
              <a:t>bằng</a:t>
            </a:r>
            <a:r>
              <a:rPr lang="en-US" sz="3000" dirty="0"/>
              <a:t> </a:t>
            </a:r>
            <a:r>
              <a:rPr lang="en-US" sz="3000" dirty="0" err="1"/>
              <a:t>của</a:t>
            </a:r>
            <a:r>
              <a:rPr lang="en-US" sz="3000" dirty="0"/>
              <a:t> </a:t>
            </a:r>
            <a:r>
              <a:rPr lang="en-US" sz="3000" dirty="0" err="1"/>
              <a:t>nó</a:t>
            </a:r>
            <a:r>
              <a:rPr lang="en-US" sz="3000" dirty="0"/>
              <a:t>.</a:t>
            </a:r>
          </a:p>
        </p:txBody>
      </p:sp>
      <p:grpSp>
        <p:nvGrpSpPr>
          <p:cNvPr id="40" name="Group 39">
            <a:extLst>
              <a:ext uri="{FF2B5EF4-FFF2-40B4-BE49-F238E27FC236}">
                <a16:creationId xmlns:a16="http://schemas.microsoft.com/office/drawing/2014/main" id="{46B962BC-0BB7-1D5E-68E8-923F0C5C6ABC}"/>
              </a:ext>
            </a:extLst>
          </p:cNvPr>
          <p:cNvGrpSpPr/>
          <p:nvPr/>
        </p:nvGrpSpPr>
        <p:grpSpPr>
          <a:xfrm>
            <a:off x="10505999" y="2805236"/>
            <a:ext cx="2478461" cy="4076044"/>
            <a:chOff x="9050311" y="1907329"/>
            <a:chExt cx="3101282" cy="4825606"/>
          </a:xfrm>
        </p:grpSpPr>
        <p:sp>
          <p:nvSpPr>
            <p:cNvPr id="41" name="Freeform: Shape 40">
              <a:extLst>
                <a:ext uri="{FF2B5EF4-FFF2-40B4-BE49-F238E27FC236}">
                  <a16:creationId xmlns:a16="http://schemas.microsoft.com/office/drawing/2014/main" id="{D29CF679-A25C-A9DA-9415-3162EE68081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A8A77C52-A5A7-4ACF-B891-D1B05EEFFA57}"/>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6BEA6086-E335-4AF4-421E-7D3371F00AF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1CA7E654-7F7D-A52C-DD45-2F343451CF4F}"/>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9978F9DC-394C-E780-61F8-C1A6CA753E50}"/>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sz="2400"/>
            </a:p>
          </p:txBody>
        </p:sp>
        <p:sp>
          <p:nvSpPr>
            <p:cNvPr id="46" name="Freeform: Shape 45">
              <a:extLst>
                <a:ext uri="{FF2B5EF4-FFF2-40B4-BE49-F238E27FC236}">
                  <a16:creationId xmlns:a16="http://schemas.microsoft.com/office/drawing/2014/main" id="{4BE0EBB0-E768-FF79-B954-D7CD2472D29A}"/>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sz="2400"/>
            </a:p>
          </p:txBody>
        </p:sp>
        <p:sp>
          <p:nvSpPr>
            <p:cNvPr id="47" name="Freeform: Shape 46">
              <a:extLst>
                <a:ext uri="{FF2B5EF4-FFF2-40B4-BE49-F238E27FC236}">
                  <a16:creationId xmlns:a16="http://schemas.microsoft.com/office/drawing/2014/main" id="{0F77CFDB-5481-B069-7E25-79C0588AE203}"/>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sz="2400"/>
            </a:p>
          </p:txBody>
        </p:sp>
        <p:sp>
          <p:nvSpPr>
            <p:cNvPr id="48" name="Freeform: Shape 47">
              <a:extLst>
                <a:ext uri="{FF2B5EF4-FFF2-40B4-BE49-F238E27FC236}">
                  <a16:creationId xmlns:a16="http://schemas.microsoft.com/office/drawing/2014/main" id="{BF6C3500-7DE8-794A-F5F1-E12B05EB283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sz="2400"/>
            </a:p>
          </p:txBody>
        </p:sp>
        <p:sp>
          <p:nvSpPr>
            <p:cNvPr id="49" name="Freeform: Shape 48">
              <a:extLst>
                <a:ext uri="{FF2B5EF4-FFF2-40B4-BE49-F238E27FC236}">
                  <a16:creationId xmlns:a16="http://schemas.microsoft.com/office/drawing/2014/main" id="{9FE238A6-4A7E-76BD-53D6-10EE58FB4EC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sz="2400"/>
            </a:p>
          </p:txBody>
        </p:sp>
        <p:sp>
          <p:nvSpPr>
            <p:cNvPr id="50" name="Freeform: Shape 49">
              <a:extLst>
                <a:ext uri="{FF2B5EF4-FFF2-40B4-BE49-F238E27FC236}">
                  <a16:creationId xmlns:a16="http://schemas.microsoft.com/office/drawing/2014/main" id="{D138EF87-7061-01D7-BAFF-23331C2CD927}"/>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sz="2400"/>
            </a:p>
          </p:txBody>
        </p:sp>
        <p:sp>
          <p:nvSpPr>
            <p:cNvPr id="51" name="Freeform: Shape 50">
              <a:extLst>
                <a:ext uri="{FF2B5EF4-FFF2-40B4-BE49-F238E27FC236}">
                  <a16:creationId xmlns:a16="http://schemas.microsoft.com/office/drawing/2014/main" id="{C08071D8-9C2D-029C-5649-C218CB5E879A}"/>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sz="2400"/>
            </a:p>
          </p:txBody>
        </p:sp>
        <p:sp>
          <p:nvSpPr>
            <p:cNvPr id="52" name="Freeform: Shape 51">
              <a:extLst>
                <a:ext uri="{FF2B5EF4-FFF2-40B4-BE49-F238E27FC236}">
                  <a16:creationId xmlns:a16="http://schemas.microsoft.com/office/drawing/2014/main" id="{3F23A449-5084-8BD9-7873-4B525B2F571D}"/>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sz="2400"/>
            </a:p>
          </p:txBody>
        </p:sp>
        <p:sp>
          <p:nvSpPr>
            <p:cNvPr id="53" name="Freeform: Shape 52">
              <a:extLst>
                <a:ext uri="{FF2B5EF4-FFF2-40B4-BE49-F238E27FC236}">
                  <a16:creationId xmlns:a16="http://schemas.microsoft.com/office/drawing/2014/main" id="{0D728CB3-C686-B70F-2619-280B27DA1BE3}"/>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sz="2400"/>
            </a:p>
          </p:txBody>
        </p:sp>
        <p:sp>
          <p:nvSpPr>
            <p:cNvPr id="54" name="Freeform: Shape 53">
              <a:extLst>
                <a:ext uri="{FF2B5EF4-FFF2-40B4-BE49-F238E27FC236}">
                  <a16:creationId xmlns:a16="http://schemas.microsoft.com/office/drawing/2014/main" id="{B229A301-5FD6-7C62-3A65-074D9B117C9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sz="2400"/>
            </a:p>
          </p:txBody>
        </p:sp>
        <p:sp>
          <p:nvSpPr>
            <p:cNvPr id="55" name="Freeform: Shape 54">
              <a:extLst>
                <a:ext uri="{FF2B5EF4-FFF2-40B4-BE49-F238E27FC236}">
                  <a16:creationId xmlns:a16="http://schemas.microsoft.com/office/drawing/2014/main" id="{EB034426-1216-FBB5-252D-542D0F95FB7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sz="2400"/>
            </a:p>
          </p:txBody>
        </p:sp>
        <p:sp>
          <p:nvSpPr>
            <p:cNvPr id="56" name="Freeform: Shape 55">
              <a:extLst>
                <a:ext uri="{FF2B5EF4-FFF2-40B4-BE49-F238E27FC236}">
                  <a16:creationId xmlns:a16="http://schemas.microsoft.com/office/drawing/2014/main" id="{2453E8F5-3421-5EEC-C495-5E390E95B5B5}"/>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sz="2400"/>
            </a:p>
          </p:txBody>
        </p:sp>
        <p:sp>
          <p:nvSpPr>
            <p:cNvPr id="57" name="Freeform: Shape 56">
              <a:extLst>
                <a:ext uri="{FF2B5EF4-FFF2-40B4-BE49-F238E27FC236}">
                  <a16:creationId xmlns:a16="http://schemas.microsoft.com/office/drawing/2014/main" id="{C40D9065-149A-D53A-F2E4-7D28A9FF998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sz="2400"/>
            </a:p>
          </p:txBody>
        </p:sp>
        <p:sp>
          <p:nvSpPr>
            <p:cNvPr id="58" name="Freeform: Shape 57">
              <a:extLst>
                <a:ext uri="{FF2B5EF4-FFF2-40B4-BE49-F238E27FC236}">
                  <a16:creationId xmlns:a16="http://schemas.microsoft.com/office/drawing/2014/main" id="{6BC48EA8-04CD-99F8-3047-E376CB37532B}"/>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sz="2400"/>
            </a:p>
          </p:txBody>
        </p:sp>
        <p:sp>
          <p:nvSpPr>
            <p:cNvPr id="59" name="Freeform: Shape 58">
              <a:extLst>
                <a:ext uri="{FF2B5EF4-FFF2-40B4-BE49-F238E27FC236}">
                  <a16:creationId xmlns:a16="http://schemas.microsoft.com/office/drawing/2014/main" id="{A3556F89-9C9F-AD32-E9ED-D0894D579101}"/>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sz="2400"/>
            </a:p>
          </p:txBody>
        </p:sp>
        <p:sp>
          <p:nvSpPr>
            <p:cNvPr id="60" name="Freeform: Shape 59">
              <a:extLst>
                <a:ext uri="{FF2B5EF4-FFF2-40B4-BE49-F238E27FC236}">
                  <a16:creationId xmlns:a16="http://schemas.microsoft.com/office/drawing/2014/main" id="{2BDD3B56-7323-33BC-F47E-FD16F2E06FC0}"/>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sz="2400"/>
            </a:p>
          </p:txBody>
        </p:sp>
        <p:sp>
          <p:nvSpPr>
            <p:cNvPr id="61" name="Freeform: Shape 60">
              <a:extLst>
                <a:ext uri="{FF2B5EF4-FFF2-40B4-BE49-F238E27FC236}">
                  <a16:creationId xmlns:a16="http://schemas.microsoft.com/office/drawing/2014/main" id="{8499FB0E-B7AD-F5C5-27F2-32374091AE38}"/>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sz="2400"/>
            </a:p>
          </p:txBody>
        </p:sp>
        <p:sp>
          <p:nvSpPr>
            <p:cNvPr id="62" name="Freeform: Shape 61">
              <a:extLst>
                <a:ext uri="{FF2B5EF4-FFF2-40B4-BE49-F238E27FC236}">
                  <a16:creationId xmlns:a16="http://schemas.microsoft.com/office/drawing/2014/main" id="{5F0238E0-2073-175D-F520-58A29ACFD93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sz="2400"/>
            </a:p>
          </p:txBody>
        </p:sp>
        <p:sp>
          <p:nvSpPr>
            <p:cNvPr id="63" name="Freeform: Shape 62">
              <a:extLst>
                <a:ext uri="{FF2B5EF4-FFF2-40B4-BE49-F238E27FC236}">
                  <a16:creationId xmlns:a16="http://schemas.microsoft.com/office/drawing/2014/main" id="{C1FA482F-043C-DA46-6990-CC54824B5536}"/>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sz="2400"/>
            </a:p>
          </p:txBody>
        </p:sp>
        <p:sp>
          <p:nvSpPr>
            <p:cNvPr id="64" name="Freeform: Shape 63">
              <a:extLst>
                <a:ext uri="{FF2B5EF4-FFF2-40B4-BE49-F238E27FC236}">
                  <a16:creationId xmlns:a16="http://schemas.microsoft.com/office/drawing/2014/main" id="{AE4D640E-D5D9-DC89-D5F0-71B33B71AC0D}"/>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sz="2400"/>
            </a:p>
          </p:txBody>
        </p:sp>
        <p:sp>
          <p:nvSpPr>
            <p:cNvPr id="65" name="Freeform: Shape 64">
              <a:extLst>
                <a:ext uri="{FF2B5EF4-FFF2-40B4-BE49-F238E27FC236}">
                  <a16:creationId xmlns:a16="http://schemas.microsoft.com/office/drawing/2014/main" id="{EA7DD2E3-26A1-8C86-491A-F862F2131A5D}"/>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sz="2400"/>
            </a:p>
          </p:txBody>
        </p:sp>
        <p:sp>
          <p:nvSpPr>
            <p:cNvPr id="66" name="Freeform: Shape 65">
              <a:extLst>
                <a:ext uri="{FF2B5EF4-FFF2-40B4-BE49-F238E27FC236}">
                  <a16:creationId xmlns:a16="http://schemas.microsoft.com/office/drawing/2014/main" id="{4C7540FA-5127-1D0D-E7B9-F2D5007E0DD9}"/>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sz="2400"/>
            </a:p>
          </p:txBody>
        </p:sp>
        <p:sp>
          <p:nvSpPr>
            <p:cNvPr id="67" name="Freeform: Shape 66">
              <a:extLst>
                <a:ext uri="{FF2B5EF4-FFF2-40B4-BE49-F238E27FC236}">
                  <a16:creationId xmlns:a16="http://schemas.microsoft.com/office/drawing/2014/main" id="{B5256C9F-348F-5163-CC7A-408100CBC74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sz="2400"/>
            </a:p>
          </p:txBody>
        </p:sp>
        <p:sp>
          <p:nvSpPr>
            <p:cNvPr id="68" name="Freeform: Shape 67">
              <a:extLst>
                <a:ext uri="{FF2B5EF4-FFF2-40B4-BE49-F238E27FC236}">
                  <a16:creationId xmlns:a16="http://schemas.microsoft.com/office/drawing/2014/main" id="{3CBE461D-7841-04BF-E5A5-80FAF406775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sz="2400"/>
            </a:p>
          </p:txBody>
        </p:sp>
        <p:sp>
          <p:nvSpPr>
            <p:cNvPr id="69" name="Freeform: Shape 68">
              <a:extLst>
                <a:ext uri="{FF2B5EF4-FFF2-40B4-BE49-F238E27FC236}">
                  <a16:creationId xmlns:a16="http://schemas.microsoft.com/office/drawing/2014/main" id="{D9E1324D-96E4-D40E-BC20-E6DAEDC5E7A7}"/>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sz="2400"/>
            </a:p>
          </p:txBody>
        </p:sp>
        <p:sp>
          <p:nvSpPr>
            <p:cNvPr id="70" name="Freeform: Shape 69">
              <a:extLst>
                <a:ext uri="{FF2B5EF4-FFF2-40B4-BE49-F238E27FC236}">
                  <a16:creationId xmlns:a16="http://schemas.microsoft.com/office/drawing/2014/main" id="{BF6AA642-A22E-FE4E-39DC-3B80D3BE975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sz="2400"/>
            </a:p>
          </p:txBody>
        </p:sp>
        <p:sp>
          <p:nvSpPr>
            <p:cNvPr id="71" name="Freeform: Shape 70">
              <a:extLst>
                <a:ext uri="{FF2B5EF4-FFF2-40B4-BE49-F238E27FC236}">
                  <a16:creationId xmlns:a16="http://schemas.microsoft.com/office/drawing/2014/main" id="{C1ECFE26-E980-E389-842A-F1F97236F886}"/>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sz="2400"/>
            </a:p>
          </p:txBody>
        </p:sp>
        <p:sp>
          <p:nvSpPr>
            <p:cNvPr id="72" name="Freeform: Shape 71">
              <a:extLst>
                <a:ext uri="{FF2B5EF4-FFF2-40B4-BE49-F238E27FC236}">
                  <a16:creationId xmlns:a16="http://schemas.microsoft.com/office/drawing/2014/main" id="{18B65EBA-DEF8-CCAB-C4D7-F1167A9BE36B}"/>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sz="2400"/>
            </a:p>
          </p:txBody>
        </p:sp>
        <p:sp>
          <p:nvSpPr>
            <p:cNvPr id="73" name="Freeform: Shape 72">
              <a:extLst>
                <a:ext uri="{FF2B5EF4-FFF2-40B4-BE49-F238E27FC236}">
                  <a16:creationId xmlns:a16="http://schemas.microsoft.com/office/drawing/2014/main" id="{5B6730A8-F264-7392-B90C-564FBD58B9DE}"/>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sz="2400"/>
            </a:p>
          </p:txBody>
        </p:sp>
        <p:sp>
          <p:nvSpPr>
            <p:cNvPr id="74" name="Freeform: Shape 73">
              <a:extLst>
                <a:ext uri="{FF2B5EF4-FFF2-40B4-BE49-F238E27FC236}">
                  <a16:creationId xmlns:a16="http://schemas.microsoft.com/office/drawing/2014/main" id="{8BD66A00-22B2-81F2-20A6-0A5CC4D7694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sz="2400"/>
            </a:p>
          </p:txBody>
        </p:sp>
        <p:sp>
          <p:nvSpPr>
            <p:cNvPr id="75" name="Freeform: Shape 74">
              <a:extLst>
                <a:ext uri="{FF2B5EF4-FFF2-40B4-BE49-F238E27FC236}">
                  <a16:creationId xmlns:a16="http://schemas.microsoft.com/office/drawing/2014/main" id="{462E65FB-704F-3D1D-0D80-50D5DFEFACDB}"/>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sz="2400"/>
            </a:p>
          </p:txBody>
        </p:sp>
        <p:sp>
          <p:nvSpPr>
            <p:cNvPr id="76" name="Freeform: Shape 75">
              <a:extLst>
                <a:ext uri="{FF2B5EF4-FFF2-40B4-BE49-F238E27FC236}">
                  <a16:creationId xmlns:a16="http://schemas.microsoft.com/office/drawing/2014/main" id="{E0C90CE3-38F1-8411-E45F-C37484AB4E5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sz="2400"/>
            </a:p>
          </p:txBody>
        </p:sp>
        <p:sp>
          <p:nvSpPr>
            <p:cNvPr id="77" name="Freeform: Shape 76">
              <a:extLst>
                <a:ext uri="{FF2B5EF4-FFF2-40B4-BE49-F238E27FC236}">
                  <a16:creationId xmlns:a16="http://schemas.microsoft.com/office/drawing/2014/main" id="{78D5609A-084B-8348-C9A7-A2EAFA72FF66}"/>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sz="2400"/>
            </a:p>
          </p:txBody>
        </p:sp>
        <p:sp>
          <p:nvSpPr>
            <p:cNvPr id="78" name="Freeform: Shape 77">
              <a:extLst>
                <a:ext uri="{FF2B5EF4-FFF2-40B4-BE49-F238E27FC236}">
                  <a16:creationId xmlns:a16="http://schemas.microsoft.com/office/drawing/2014/main" id="{3A2DD8D9-FD50-387A-A779-FC4C53DE7BEB}"/>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sz="2400" dirty="0"/>
            </a:p>
          </p:txBody>
        </p:sp>
        <p:sp>
          <p:nvSpPr>
            <p:cNvPr id="79" name="Freeform: Shape 78">
              <a:extLst>
                <a:ext uri="{FF2B5EF4-FFF2-40B4-BE49-F238E27FC236}">
                  <a16:creationId xmlns:a16="http://schemas.microsoft.com/office/drawing/2014/main" id="{558AC4AE-122A-7614-88D3-631896306CD3}"/>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sz="2400"/>
            </a:p>
          </p:txBody>
        </p:sp>
        <p:sp>
          <p:nvSpPr>
            <p:cNvPr id="80" name="Freeform: Shape 79">
              <a:extLst>
                <a:ext uri="{FF2B5EF4-FFF2-40B4-BE49-F238E27FC236}">
                  <a16:creationId xmlns:a16="http://schemas.microsoft.com/office/drawing/2014/main" id="{CD55E6DA-949D-ED77-F4E3-67CED7ED3972}"/>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sz="2400"/>
            </a:p>
          </p:txBody>
        </p:sp>
        <p:sp>
          <p:nvSpPr>
            <p:cNvPr id="81" name="Freeform: Shape 80">
              <a:extLst>
                <a:ext uri="{FF2B5EF4-FFF2-40B4-BE49-F238E27FC236}">
                  <a16:creationId xmlns:a16="http://schemas.microsoft.com/office/drawing/2014/main" id="{1D6DEE37-19CD-AE8C-004A-F9056058E5E0}"/>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sz="2400"/>
            </a:p>
          </p:txBody>
        </p:sp>
        <p:sp>
          <p:nvSpPr>
            <p:cNvPr id="82" name="Freeform: Shape 81">
              <a:extLst>
                <a:ext uri="{FF2B5EF4-FFF2-40B4-BE49-F238E27FC236}">
                  <a16:creationId xmlns:a16="http://schemas.microsoft.com/office/drawing/2014/main" id="{89AD5A6D-245B-CDE6-C01A-087DC3BCEDF0}"/>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sz="2400"/>
            </a:p>
          </p:txBody>
        </p:sp>
        <p:sp>
          <p:nvSpPr>
            <p:cNvPr id="83" name="Freeform: Shape 82">
              <a:extLst>
                <a:ext uri="{FF2B5EF4-FFF2-40B4-BE49-F238E27FC236}">
                  <a16:creationId xmlns:a16="http://schemas.microsoft.com/office/drawing/2014/main" id="{4DE39FEE-C3BE-CC06-A3BD-FB0F306A44BC}"/>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sz="2400"/>
            </a:p>
          </p:txBody>
        </p:sp>
        <p:sp>
          <p:nvSpPr>
            <p:cNvPr id="84" name="Freeform: Shape 83">
              <a:extLst>
                <a:ext uri="{FF2B5EF4-FFF2-40B4-BE49-F238E27FC236}">
                  <a16:creationId xmlns:a16="http://schemas.microsoft.com/office/drawing/2014/main" id="{EDF10A97-272F-7DE5-E1A6-F1E1C3C907D1}"/>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sz="2400"/>
            </a:p>
          </p:txBody>
        </p:sp>
        <p:sp>
          <p:nvSpPr>
            <p:cNvPr id="85" name="Freeform: Shape 84">
              <a:extLst>
                <a:ext uri="{FF2B5EF4-FFF2-40B4-BE49-F238E27FC236}">
                  <a16:creationId xmlns:a16="http://schemas.microsoft.com/office/drawing/2014/main" id="{99ED860F-4AA0-29D4-E591-69A026B5070D}"/>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sz="2400"/>
            </a:p>
          </p:txBody>
        </p:sp>
        <p:sp>
          <p:nvSpPr>
            <p:cNvPr id="86" name="Freeform: Shape 85">
              <a:extLst>
                <a:ext uri="{FF2B5EF4-FFF2-40B4-BE49-F238E27FC236}">
                  <a16:creationId xmlns:a16="http://schemas.microsoft.com/office/drawing/2014/main" id="{4299AFC1-3092-6D84-FE23-580DCC816131}"/>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sz="2400"/>
            </a:p>
          </p:txBody>
        </p:sp>
        <p:sp>
          <p:nvSpPr>
            <p:cNvPr id="87" name="Freeform: Shape 86">
              <a:extLst>
                <a:ext uri="{FF2B5EF4-FFF2-40B4-BE49-F238E27FC236}">
                  <a16:creationId xmlns:a16="http://schemas.microsoft.com/office/drawing/2014/main" id="{79E3DB21-54D3-116E-853F-964891EBDA3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sz="2400"/>
            </a:p>
          </p:txBody>
        </p:sp>
      </p:grpSp>
      <p:pic>
        <p:nvPicPr>
          <p:cNvPr id="88" name="Picture 2" descr="Âm nhạc">
            <a:extLst>
              <a:ext uri="{FF2B5EF4-FFF2-40B4-BE49-F238E27FC236}">
                <a16:creationId xmlns:a16="http://schemas.microsoft.com/office/drawing/2014/main" id="{A6D8C9CF-DA1F-0711-449D-D9C157FF0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21" y="164378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62ED4B8B-20DF-D736-2FBF-8EF46E372D27}"/>
              </a:ext>
            </a:extLst>
          </p:cNvPr>
          <p:cNvSpPr txBox="1"/>
          <p:nvPr/>
        </p:nvSpPr>
        <p:spPr>
          <a:xfrm>
            <a:off x="1393483" y="4040093"/>
            <a:ext cx="8646933" cy="116339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3000" dirty="0"/>
              <a:t>Dao động càng mạnh → Biên độ sóng âm càng lớn </a:t>
            </a:r>
            <a:endParaRPr lang="en-US" sz="3000" dirty="0"/>
          </a:p>
          <a:p>
            <a:r>
              <a:rPr lang="vi-VN" sz="3000" dirty="0"/>
              <a:t>→ Âm nghe được càng to  </a:t>
            </a:r>
            <a:endParaRPr lang="en-US" sz="3000" dirty="0"/>
          </a:p>
        </p:txBody>
      </p:sp>
      <p:pic>
        <p:nvPicPr>
          <p:cNvPr id="93" name="Picture 2" descr="Âm nhạc">
            <a:extLst>
              <a:ext uri="{FF2B5EF4-FFF2-40B4-BE49-F238E27FC236}">
                <a16:creationId xmlns:a16="http://schemas.microsoft.com/office/drawing/2014/main" id="{D194D9E8-247D-56EE-8EA0-CEDB2DB9F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58" y="420064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4954A993-946F-BD6B-91EF-84CE680E7509}"/>
              </a:ext>
            </a:extLst>
          </p:cNvPr>
          <p:cNvSpPr txBox="1"/>
          <p:nvPr/>
        </p:nvSpPr>
        <p:spPr>
          <a:xfrm>
            <a:off x="1348932" y="5164669"/>
            <a:ext cx="8646933" cy="116339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3000" dirty="0"/>
              <a:t>Dao động càng nhẹ → Biên độ sóng âm càng nhỏ </a:t>
            </a:r>
            <a:endParaRPr lang="en-US" sz="3000" dirty="0"/>
          </a:p>
          <a:p>
            <a:r>
              <a:rPr lang="vi-VN" sz="3000" dirty="0"/>
              <a:t>→ Âm nghe được càng nhỏ  </a:t>
            </a:r>
            <a:endParaRPr lang="en-US" sz="3000" dirty="0"/>
          </a:p>
        </p:txBody>
      </p:sp>
      <p:pic>
        <p:nvPicPr>
          <p:cNvPr id="95" name="Picture 2" descr="Âm nhạc">
            <a:extLst>
              <a:ext uri="{FF2B5EF4-FFF2-40B4-BE49-F238E27FC236}">
                <a16:creationId xmlns:a16="http://schemas.microsoft.com/office/drawing/2014/main" id="{6C4FAF71-9443-7D98-BCA1-ADD809012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07" y="532521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a:extLst>
              <a:ext uri="{FF2B5EF4-FFF2-40B4-BE49-F238E27FC236}">
                <a16:creationId xmlns:a16="http://schemas.microsoft.com/office/drawing/2014/main" id="{C2F2C39E-1041-AE24-FA38-FB5A70E85B18}"/>
              </a:ext>
            </a:extLst>
          </p:cNvPr>
          <p:cNvSpPr/>
          <p:nvPr/>
        </p:nvSpPr>
        <p:spPr>
          <a:xfrm>
            <a:off x="669579" y="525081"/>
            <a:ext cx="3728249"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a:extLst>
              <a:ext uri="{FF2B5EF4-FFF2-40B4-BE49-F238E27FC236}">
                <a16:creationId xmlns:a16="http://schemas.microsoft.com/office/drawing/2014/main" id="{67893C4E-E219-32B6-3E05-38B029D01428}"/>
              </a:ext>
            </a:extLst>
          </p:cNvPr>
          <p:cNvSpPr txBox="1"/>
          <p:nvPr/>
        </p:nvSpPr>
        <p:spPr>
          <a:xfrm>
            <a:off x="1108577" y="535467"/>
            <a:ext cx="3038879" cy="712824"/>
          </a:xfrm>
          <a:prstGeom prst="rect">
            <a:avLst/>
          </a:prstGeom>
          <a:noFill/>
        </p:spPr>
        <p:txBody>
          <a:bodyPr wrap="square" rtlCol="0">
            <a:spAutoFit/>
          </a:bodyPr>
          <a:lstStyle/>
          <a:p>
            <a:pPr algn="ctr">
              <a:lnSpc>
                <a:spcPct val="120000"/>
              </a:lnSpc>
            </a:pPr>
            <a:r>
              <a:rPr lang="en-US" sz="3600" b="1" dirty="0" err="1">
                <a:solidFill>
                  <a:schemeClr val="bg1"/>
                </a:solidFill>
                <a:latin typeface="#9Slide07 IcielBaliho Script" pitchFamily="2" charset="0"/>
                <a:cs typeface="#9Slide03 Arima Madurai Black" panose="00000A00000000000000" pitchFamily="2" charset="0"/>
              </a:rPr>
              <a:t>Độ</a:t>
            </a:r>
            <a:r>
              <a:rPr lang="en-US" sz="3600" b="1" dirty="0">
                <a:solidFill>
                  <a:schemeClr val="bg1"/>
                </a:solidFill>
                <a:latin typeface="#9Slide07 IcielBaliho Script" pitchFamily="2" charset="0"/>
                <a:cs typeface="#9Slide03 Arima Madurai Black" panose="00000A00000000000000" pitchFamily="2" charset="0"/>
              </a:rPr>
              <a:t> to </a:t>
            </a:r>
            <a:r>
              <a:rPr lang="en-US" sz="3600" b="1" dirty="0" err="1">
                <a:solidFill>
                  <a:schemeClr val="bg1"/>
                </a:solidFill>
                <a:latin typeface="#9Slide07 IcielBaliho Script" pitchFamily="2" charset="0"/>
                <a:cs typeface="#9Slide03 Arima Madurai Black" panose="00000A00000000000000" pitchFamily="2" charset="0"/>
              </a:rPr>
              <a:t>của</a:t>
            </a:r>
            <a:r>
              <a:rPr lang="en-US" sz="3600" b="1" dirty="0">
                <a:solidFill>
                  <a:schemeClr val="bg1"/>
                </a:solidFill>
                <a:latin typeface="#9Slide07 IcielBaliho Script" pitchFamily="2" charset="0"/>
                <a:cs typeface="#9Slide03 Arima Madurai Black" panose="00000A00000000000000" pitchFamily="2" charset="0"/>
              </a:rPr>
              <a:t> </a:t>
            </a:r>
            <a:r>
              <a:rPr lang="en-US" sz="3600" b="1" dirty="0" err="1">
                <a:solidFill>
                  <a:schemeClr val="bg1"/>
                </a:solidFill>
                <a:latin typeface="#9Slide07 IcielBaliho Script" pitchFamily="2" charset="0"/>
                <a:cs typeface="#9Slide03 Arima Madurai Black" panose="00000A00000000000000" pitchFamily="2" charset="0"/>
              </a:rPr>
              <a:t>âm</a:t>
            </a:r>
            <a:endParaRPr lang="vi-VN" sz="3600" b="1" dirty="0">
              <a:solidFill>
                <a:schemeClr val="bg1"/>
              </a:solidFill>
              <a:latin typeface="#9Slide07 IcielBaliho Script" pitchFamily="2" charset="0"/>
              <a:cs typeface="#9Slide03 Arima Madurai Black" panose="00000A00000000000000" pitchFamily="2" charset="0"/>
            </a:endParaRPr>
          </a:p>
        </p:txBody>
      </p:sp>
      <p:sp>
        <p:nvSpPr>
          <p:cNvPr id="96" name="Google Shape;3776;p52">
            <a:extLst>
              <a:ext uri="{FF2B5EF4-FFF2-40B4-BE49-F238E27FC236}">
                <a16:creationId xmlns:a16="http://schemas.microsoft.com/office/drawing/2014/main" id="{05102B50-D899-4233-5C08-1C7DA64BB68C}"/>
              </a:ext>
            </a:extLst>
          </p:cNvPr>
          <p:cNvSpPr/>
          <p:nvPr/>
        </p:nvSpPr>
        <p:spPr>
          <a:xfrm>
            <a:off x="334991" y="465311"/>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pic>
        <p:nvPicPr>
          <p:cNvPr id="97" name="Picture 4">
            <a:extLst>
              <a:ext uri="{FF2B5EF4-FFF2-40B4-BE49-F238E27FC236}">
                <a16:creationId xmlns:a16="http://schemas.microsoft.com/office/drawing/2014/main" id="{DA7BE665-24E5-CCD8-6F0E-47B4F11B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45" y="608056"/>
            <a:ext cx="451278" cy="45127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7DF0B731-F6EB-1123-1F03-94F21F95BD58}"/>
              </a:ext>
            </a:extLst>
          </p:cNvPr>
          <p:cNvPicPr>
            <a:picLocks noChangeAspect="1"/>
          </p:cNvPicPr>
          <p:nvPr/>
        </p:nvPicPr>
        <p:blipFill rotWithShape="1">
          <a:blip r:embed="rId4">
            <a:extLst>
              <a:ext uri="{28A0092B-C50C-407E-A947-70E740481C1C}">
                <a14:useLocalDpi xmlns:a14="http://schemas.microsoft.com/office/drawing/2010/main" val="0"/>
              </a:ext>
            </a:extLst>
          </a:blip>
          <a:srcRect r="1366"/>
          <a:stretch/>
        </p:blipFill>
        <p:spPr>
          <a:xfrm>
            <a:off x="4125684" y="2316301"/>
            <a:ext cx="3510314" cy="1710604"/>
          </a:xfrm>
          <a:prstGeom prst="rect">
            <a:avLst/>
          </a:prstGeom>
        </p:spPr>
      </p:pic>
    </p:spTree>
    <p:extLst>
      <p:ext uri="{BB962C8B-B14F-4D97-AF65-F5344CB8AC3E}">
        <p14:creationId xmlns:p14="http://schemas.microsoft.com/office/powerpoint/2010/main" val="118019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92"/>
                                        </p:tgtEl>
                                        <p:attrNameLst>
                                          <p:attrName>style.visibility</p:attrName>
                                        </p:attrNameLst>
                                      </p:cBhvr>
                                      <p:to>
                                        <p:strVal val="visible"/>
                                      </p:to>
                                    </p:set>
                                    <p:animEffect transition="in" filter="wipe(up)">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p:cTn id="23" dur="500" fill="hold"/>
                                        <p:tgtEl>
                                          <p:spTgt spid="95"/>
                                        </p:tgtEl>
                                        <p:attrNameLst>
                                          <p:attrName>ppt_w</p:attrName>
                                        </p:attrNameLst>
                                      </p:cBhvr>
                                      <p:tavLst>
                                        <p:tav tm="0">
                                          <p:val>
                                            <p:fltVal val="0"/>
                                          </p:val>
                                        </p:tav>
                                        <p:tav tm="100000">
                                          <p:val>
                                            <p:strVal val="#ppt_w"/>
                                          </p:val>
                                        </p:tav>
                                      </p:tavLst>
                                    </p:anim>
                                    <p:anim calcmode="lin" valueType="num">
                                      <p:cBhvr>
                                        <p:cTn id="24" dur="500" fill="hold"/>
                                        <p:tgtEl>
                                          <p:spTgt spid="95"/>
                                        </p:tgtEl>
                                        <p:attrNameLst>
                                          <p:attrName>ppt_h</p:attrName>
                                        </p:attrNameLst>
                                      </p:cBhvr>
                                      <p:tavLst>
                                        <p:tav tm="0">
                                          <p:val>
                                            <p:fltVal val="0"/>
                                          </p:val>
                                        </p:tav>
                                        <p:tav tm="100000">
                                          <p:val>
                                            <p:strVal val="#ppt_h"/>
                                          </p:val>
                                        </p:tav>
                                      </p:tavLst>
                                    </p:anim>
                                    <p:animEffect transition="in" filter="fade">
                                      <p:cBhvr>
                                        <p:cTn id="25" dur="500"/>
                                        <p:tgtEl>
                                          <p:spTgt spid="9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94"/>
                                        </p:tgtEl>
                                        <p:attrNameLst>
                                          <p:attrName>style.visibility</p:attrName>
                                        </p:attrNameLst>
                                      </p:cBhvr>
                                      <p:to>
                                        <p:strVal val="visible"/>
                                      </p:to>
                                    </p:set>
                                    <p:animEffect transition="in" filter="wipe(up)">
                                      <p:cBhvr>
                                        <p:cTn id="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2" grpId="0"/>
      <p:bldP spid="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2603066">
            <a:off x="-1521961" y="551837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0527026" y="4860824"/>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Graphic 15">
            <a:extLst>
              <a:ext uri="{FF2B5EF4-FFF2-40B4-BE49-F238E27FC236}">
                <a16:creationId xmlns:a16="http://schemas.microsoft.com/office/drawing/2014/main" id="{7696622B-C7E6-757D-2C39-D20248B13D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262" y="509123"/>
            <a:ext cx="5757497" cy="5757497"/>
          </a:xfrm>
          <a:prstGeom prst="rect">
            <a:avLst/>
          </a:prstGeom>
        </p:spPr>
      </p:pic>
      <p:sp>
        <p:nvSpPr>
          <p:cNvPr id="82" name="TextBox 81">
            <a:extLst>
              <a:ext uri="{FF2B5EF4-FFF2-40B4-BE49-F238E27FC236}">
                <a16:creationId xmlns:a16="http://schemas.microsoft.com/office/drawing/2014/main" id="{67B48AC2-A769-8E6B-C973-85AD55D44044}"/>
              </a:ext>
            </a:extLst>
          </p:cNvPr>
          <p:cNvSpPr txBox="1"/>
          <p:nvPr/>
        </p:nvSpPr>
        <p:spPr>
          <a:xfrm>
            <a:off x="5548452" y="1174094"/>
            <a:ext cx="5944303" cy="208775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10000" b="1" i="0" u="none" strike="noStrike" kern="1200" cap="none" spc="0" normalizeH="0" baseline="0" noProof="0" dirty="0">
                <a:ln>
                  <a:noFill/>
                </a:ln>
                <a:solidFill>
                  <a:prstClr val="black"/>
                </a:solidFill>
                <a:effectLst/>
                <a:uLnTx/>
                <a:uFillTx/>
                <a:latin typeface="Bahnschrift Light Condensed" panose="020B0502040204020203" pitchFamily="34" charset="0"/>
              </a:rPr>
              <a:t>LUYỆN TẬP</a:t>
            </a:r>
            <a:endParaRPr kumimoji="0" lang="en-US" sz="10000" b="1" i="0" u="none" strike="noStrike" kern="1200" cap="none" spc="0" normalizeH="0" baseline="0" noProof="0" dirty="0">
              <a:ln>
                <a:noFill/>
              </a:ln>
              <a:solidFill>
                <a:prstClr val="black"/>
              </a:solidFill>
              <a:effectLst/>
              <a:uLnTx/>
              <a:uFillTx/>
              <a:latin typeface="Bahnschrift Light Condensed" panose="020B0502040204020203" pitchFamily="34" charset="0"/>
            </a:endParaRPr>
          </a:p>
        </p:txBody>
      </p:sp>
      <p:grpSp>
        <p:nvGrpSpPr>
          <p:cNvPr id="83" name="Graphic 2">
            <a:extLst>
              <a:ext uri="{FF2B5EF4-FFF2-40B4-BE49-F238E27FC236}">
                <a16:creationId xmlns:a16="http://schemas.microsoft.com/office/drawing/2014/main" id="{A9CD7F86-1A52-42B3-5706-9F20533925C9}"/>
              </a:ext>
            </a:extLst>
          </p:cNvPr>
          <p:cNvGrpSpPr/>
          <p:nvPr/>
        </p:nvGrpSpPr>
        <p:grpSpPr>
          <a:xfrm rot="4465581">
            <a:off x="-1004019" y="-949528"/>
            <a:ext cx="2723533" cy="2644656"/>
            <a:chOff x="1348896" y="1051554"/>
            <a:chExt cx="4118106" cy="4398992"/>
          </a:xfrm>
          <a:solidFill>
            <a:schemeClr val="accent1">
              <a:lumMod val="60000"/>
              <a:lumOff val="40000"/>
            </a:schemeClr>
          </a:solidFill>
        </p:grpSpPr>
        <p:sp>
          <p:nvSpPr>
            <p:cNvPr id="84" name="Freeform: Shape 83">
              <a:extLst>
                <a:ext uri="{FF2B5EF4-FFF2-40B4-BE49-F238E27FC236}">
                  <a16:creationId xmlns:a16="http://schemas.microsoft.com/office/drawing/2014/main" id="{AEB296D5-CAB5-44B1-3422-271A84C9B6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D776D733-8010-EA77-1A5A-20D47431A95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aphic 2">
            <a:extLst>
              <a:ext uri="{FF2B5EF4-FFF2-40B4-BE49-F238E27FC236}">
                <a16:creationId xmlns:a16="http://schemas.microsoft.com/office/drawing/2014/main" id="{F9ACCCA5-600B-102B-B9FD-F1D2790F20A6}"/>
              </a:ext>
            </a:extLst>
          </p:cNvPr>
          <p:cNvGrpSpPr/>
          <p:nvPr/>
        </p:nvGrpSpPr>
        <p:grpSpPr>
          <a:xfrm rot="13222103">
            <a:off x="10527026" y="-739817"/>
            <a:ext cx="2338384" cy="2497879"/>
            <a:chOff x="1348896" y="1051554"/>
            <a:chExt cx="4118106" cy="4398992"/>
          </a:xfrm>
          <a:solidFill>
            <a:srgbClr val="F05555"/>
          </a:solidFill>
        </p:grpSpPr>
        <p:sp>
          <p:nvSpPr>
            <p:cNvPr id="87" name="Freeform: Shape 86">
              <a:extLst>
                <a:ext uri="{FF2B5EF4-FFF2-40B4-BE49-F238E27FC236}">
                  <a16:creationId xmlns:a16="http://schemas.microsoft.com/office/drawing/2014/main" id="{5398712A-B438-4916-7953-6E16CE95C91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7F1DADBD-B4FD-2E7A-C49D-14B15C09E79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3" name="Picture 2">
            <a:extLst>
              <a:ext uri="{FF2B5EF4-FFF2-40B4-BE49-F238E27FC236}">
                <a16:creationId xmlns:a16="http://schemas.microsoft.com/office/drawing/2014/main" id="{C77FB692-278D-77F7-548F-83C1E3DEB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130" y="7066202"/>
            <a:ext cx="2816715" cy="17564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Mèo, Động Vật Trẻ, Mèo Con, Mèo Xám">
            <a:extLst>
              <a:ext uri="{FF2B5EF4-FFF2-40B4-BE49-F238E27FC236}">
                <a16:creationId xmlns:a16="http://schemas.microsoft.com/office/drawing/2014/main" id="{7AB53081-0A11-999E-4D5F-47B99CCC2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0192" y="7397619"/>
            <a:ext cx="2816715" cy="1719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á Heo, Động Vật Có Vú, Loài Vật">
            <a:extLst>
              <a:ext uri="{FF2B5EF4-FFF2-40B4-BE49-F238E27FC236}">
                <a16:creationId xmlns:a16="http://schemas.microsoft.com/office/drawing/2014/main" id="{BAF9BEAB-89D9-B5D2-EA4D-E8A0B92FD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8184" y="7292477"/>
            <a:ext cx="3062426" cy="172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721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A</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C</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D</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B</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54" name="TextBox 18"/>
          <p:cNvSpPr txBox="1"/>
          <p:nvPr/>
        </p:nvSpPr>
        <p:spPr>
          <a:xfrm flipH="1">
            <a:off x="1002770" y="4932604"/>
            <a:ext cx="3391391" cy="913199"/>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marL="40639" marR="40639" lvl="0" indent="0" algn="just" defTabSz="1219170" rtl="0" eaLnBrk="1" fontAlgn="auto" latinLnBrk="0" hangingPunct="1">
              <a:lnSpc>
                <a:spcPct val="100000"/>
              </a:lnSpc>
              <a:spcBef>
                <a:spcPts val="0"/>
              </a:spcBef>
              <a:spcAft>
                <a:spcPts val="0"/>
              </a:spcAft>
              <a:buClrTx/>
              <a:buSzTx/>
              <a:buFontTx/>
              <a:buNone/>
              <a:tabLst>
                <a:tab pos="228594" algn="l"/>
                <a:tab pos="4560033" algn="l"/>
                <a:tab pos="6719825" algn="l"/>
              </a:tabLst>
              <a:defRPr/>
            </a:pP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Độ</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lệch</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lớn</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nhất</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khi</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vật</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dao</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động</a:t>
            </a:r>
            <a:endPar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endParaRPr>
          </a:p>
        </p:txBody>
      </p:sp>
      <p:sp>
        <p:nvSpPr>
          <p:cNvPr id="57" name="TextBox 18"/>
          <p:cNvSpPr txBox="1"/>
          <p:nvPr/>
        </p:nvSpPr>
        <p:spPr>
          <a:xfrm flipH="1">
            <a:off x="457513" y="1971415"/>
            <a:ext cx="4412385"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marL="40639" marR="40639" lvl="0" indent="0" algn="l" defTabSz="1219170" rtl="0" eaLnBrk="1" fontAlgn="auto" latinLnBrk="0" hangingPunct="1">
              <a:lnSpc>
                <a:spcPct val="100000"/>
              </a:lnSpc>
              <a:spcBef>
                <a:spcPts val="0"/>
              </a:spcBef>
              <a:spcAft>
                <a:spcPts val="0"/>
              </a:spcAft>
              <a:buClrTx/>
              <a:buSzTx/>
              <a:buFontTx/>
              <a:buNone/>
              <a:tabLst>
                <a:tab pos="228594" algn="l"/>
                <a:tab pos="4560033" algn="l"/>
                <a:tab pos="6719825" algn="l"/>
              </a:tabLst>
              <a:defRPr/>
            </a:pP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Tốc</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độ</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dao</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động</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của</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vật</a:t>
            </a:r>
            <a:endPar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endParaRPr>
          </a:p>
        </p:txBody>
      </p:sp>
      <p:sp>
        <p:nvSpPr>
          <p:cNvPr id="60" name="TextBox 18"/>
          <p:cNvSpPr txBox="1"/>
          <p:nvPr/>
        </p:nvSpPr>
        <p:spPr>
          <a:xfrm flipH="1">
            <a:off x="7772467" y="1990725"/>
            <a:ext cx="4470069"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marL="40639" marR="40639" lvl="0" indent="0" algn="l" defTabSz="1219170" rtl="0" eaLnBrk="1" fontAlgn="auto" latinLnBrk="0" hangingPunct="1">
              <a:lnSpc>
                <a:spcPct val="100000"/>
              </a:lnSpc>
              <a:spcBef>
                <a:spcPts val="0"/>
              </a:spcBef>
              <a:spcAft>
                <a:spcPts val="0"/>
              </a:spcAft>
              <a:buClrTx/>
              <a:buSzTx/>
              <a:buFontTx/>
              <a:buNone/>
              <a:tabLst>
                <a:tab pos="228594" algn="l"/>
                <a:tab pos="4560033" algn="l"/>
                <a:tab pos="6719825" algn="l"/>
              </a:tabLst>
              <a:defRPr/>
            </a:pP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Vận</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tốc</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truyền</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dao</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động</a:t>
            </a:r>
            <a:endPar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endParaRPr>
          </a:p>
        </p:txBody>
      </p:sp>
      <p:sp>
        <p:nvSpPr>
          <p:cNvPr id="63" name="TextBox 18"/>
          <p:cNvSpPr txBox="1"/>
          <p:nvPr/>
        </p:nvSpPr>
        <p:spPr>
          <a:xfrm flipH="1">
            <a:off x="7775660" y="5119372"/>
            <a:ext cx="4326212"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marL="40639" marR="40639" lvl="0" indent="0" algn="just" defTabSz="1219170" rtl="0" eaLnBrk="1" fontAlgn="auto" latinLnBrk="0" hangingPunct="1">
              <a:lnSpc>
                <a:spcPct val="100000"/>
              </a:lnSpc>
              <a:spcBef>
                <a:spcPts val="0"/>
              </a:spcBef>
              <a:spcAft>
                <a:spcPts val="0"/>
              </a:spcAft>
              <a:buClrTx/>
              <a:buSzTx/>
              <a:buFontTx/>
              <a:buNone/>
              <a:tabLst>
                <a:tab pos="228594" algn="l"/>
                <a:tab pos="4560033" algn="l"/>
                <a:tab pos="6719825" algn="l"/>
              </a:tabLst>
              <a:defRPr/>
            </a:pP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Tần</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số</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dao</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động</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của</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vật</a:t>
            </a:r>
            <a:endPar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endParaRP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58160" y="897980"/>
            <a:ext cx="6823475"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CÂU 1: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Biên</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độ</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dao</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động</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của</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vật</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là</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a:t>
            </a: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825058" y="4740798"/>
            <a:ext cx="3600928" cy="1283542"/>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grpSp>
        <p:nvGrpSpPr>
          <p:cNvPr id="66" name="Graphic 2">
            <a:extLst>
              <a:ext uri="{FF2B5EF4-FFF2-40B4-BE49-F238E27FC236}">
                <a16:creationId xmlns:a16="http://schemas.microsoft.com/office/drawing/2014/main" id="{DA74068F-C317-1E80-0314-2BDB8F52B050}"/>
              </a:ext>
            </a:extLst>
          </p:cNvPr>
          <p:cNvGrpSpPr/>
          <p:nvPr/>
        </p:nvGrpSpPr>
        <p:grpSpPr>
          <a:xfrm rot="11184860">
            <a:off x="3895705" y="6269884"/>
            <a:ext cx="4339984" cy="1661013"/>
            <a:chOff x="1348896" y="1051554"/>
            <a:chExt cx="4118106" cy="4398992"/>
          </a:xfrm>
          <a:solidFill>
            <a:srgbClr val="EA9A96"/>
          </a:solidFill>
        </p:grpSpPr>
        <p:sp>
          <p:nvSpPr>
            <p:cNvPr id="67" name="Freeform: Shape 66">
              <a:extLst>
                <a:ext uri="{FF2B5EF4-FFF2-40B4-BE49-F238E27FC236}">
                  <a16:creationId xmlns:a16="http://schemas.microsoft.com/office/drawing/2014/main" id="{217B6C19-7EBB-200E-7D35-079791DEA0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36007F9-2739-0A8B-F52B-B4BBE7825B0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 name="Graphic 2">
            <a:extLst>
              <a:ext uri="{FF2B5EF4-FFF2-40B4-BE49-F238E27FC236}">
                <a16:creationId xmlns:a16="http://schemas.microsoft.com/office/drawing/2014/main" id="{12857EE1-369C-B9B8-1ED8-214938B96153}"/>
              </a:ext>
            </a:extLst>
          </p:cNvPr>
          <p:cNvGrpSpPr/>
          <p:nvPr/>
        </p:nvGrpSpPr>
        <p:grpSpPr>
          <a:xfrm rot="18593154">
            <a:off x="11727556" y="2488301"/>
            <a:ext cx="2338384" cy="2497879"/>
            <a:chOff x="1348896" y="1051554"/>
            <a:chExt cx="4118106" cy="4398992"/>
          </a:xfrm>
          <a:solidFill>
            <a:srgbClr val="313A61"/>
          </a:solidFill>
        </p:grpSpPr>
        <p:sp>
          <p:nvSpPr>
            <p:cNvPr id="70" name="Freeform: Shape 69">
              <a:extLst>
                <a:ext uri="{FF2B5EF4-FFF2-40B4-BE49-F238E27FC236}">
                  <a16:creationId xmlns:a16="http://schemas.microsoft.com/office/drawing/2014/main" id="{2610F3BA-3965-BE61-B7A2-D5FA4352719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16AF65F-E68D-924D-7C05-A4C64585C91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2" name="Graphic 2">
            <a:extLst>
              <a:ext uri="{FF2B5EF4-FFF2-40B4-BE49-F238E27FC236}">
                <a16:creationId xmlns:a16="http://schemas.microsoft.com/office/drawing/2014/main" id="{6FA09AA1-1810-DDAB-C644-D4E09FF3D492}"/>
              </a:ext>
            </a:extLst>
          </p:cNvPr>
          <p:cNvGrpSpPr/>
          <p:nvPr/>
        </p:nvGrpSpPr>
        <p:grpSpPr>
          <a:xfrm rot="6355964">
            <a:off x="-2156106" y="1768513"/>
            <a:ext cx="2723533" cy="2644656"/>
            <a:chOff x="1348896" y="1051554"/>
            <a:chExt cx="4118106" cy="4398992"/>
          </a:xfrm>
          <a:solidFill>
            <a:srgbClr val="8FAADC"/>
          </a:solidFill>
        </p:grpSpPr>
        <p:sp>
          <p:nvSpPr>
            <p:cNvPr id="73" name="Freeform: Shape 72">
              <a:extLst>
                <a:ext uri="{FF2B5EF4-FFF2-40B4-BE49-F238E27FC236}">
                  <a16:creationId xmlns:a16="http://schemas.microsoft.com/office/drawing/2014/main" id="{906A19BB-A160-CAA5-0FC3-3FDBF43D488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2038AEE5-772B-964F-B5B4-1446296E0E4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5" name="Graphic 2">
            <a:extLst>
              <a:ext uri="{FF2B5EF4-FFF2-40B4-BE49-F238E27FC236}">
                <a16:creationId xmlns:a16="http://schemas.microsoft.com/office/drawing/2014/main" id="{B7CA6502-6095-3174-F575-631C88B7B804}"/>
              </a:ext>
            </a:extLst>
          </p:cNvPr>
          <p:cNvGrpSpPr/>
          <p:nvPr/>
        </p:nvGrpSpPr>
        <p:grpSpPr>
          <a:xfrm rot="8954730">
            <a:off x="5693754" y="-1733517"/>
            <a:ext cx="2338384" cy="2497879"/>
            <a:chOff x="1348896" y="1051554"/>
            <a:chExt cx="4118106" cy="4398992"/>
          </a:xfrm>
          <a:solidFill>
            <a:srgbClr val="F05555"/>
          </a:solidFill>
        </p:grpSpPr>
        <p:sp>
          <p:nvSpPr>
            <p:cNvPr id="76" name="Freeform: Shape 75">
              <a:extLst>
                <a:ext uri="{FF2B5EF4-FFF2-40B4-BE49-F238E27FC236}">
                  <a16:creationId xmlns:a16="http://schemas.microsoft.com/office/drawing/2014/main" id="{2B67114F-61A1-DA5F-1DA5-B62E74B91B1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9B44D2C-F98E-BC09-DD29-C0EDF38F167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9434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5" y="15192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300" y="23548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srgbClr val="FFFFFF">
                      <a:lumMod val="50000"/>
                    </a:srgbClr>
                  </a:solidFill>
                  <a:effectLst/>
                  <a:uLnTx/>
                  <a:uFillTx/>
                  <a:latin typeface="#9Slide03 AmpleSoft" panose="02000000000000000000" pitchFamily="2" charset="0"/>
                  <a:ea typeface="Yeseva One" panose="00000500000000000000" charset="0"/>
                  <a:cs typeface="+mn-cs"/>
                </a:rPr>
                <a:t>
</a:t>
              </a:r>
            </a:p>
          </p:txBody>
        </p:sp>
        <p:sp>
          <p:nvSpPr>
            <p:cNvPr id="17" name="Rectangle 55"/>
            <p:cNvSpPr/>
            <p:nvPr/>
          </p:nvSpPr>
          <p:spPr>
            <a:xfrm>
              <a:off x="1100311" y="2296344"/>
              <a:ext cx="1061829" cy="346249"/>
            </a:xfrm>
            <a:prstGeom prst="rect">
              <a:avLst/>
            </a:prstGeom>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A</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0" name="组合 39"/>
          <p:cNvGrpSpPr/>
          <p:nvPr/>
        </p:nvGrpSpPr>
        <p:grpSpPr>
          <a:xfrm>
            <a:off x="3625435" y="23548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8" name="Rectangle 58"/>
            <p:cNvSpPr/>
            <p:nvPr/>
          </p:nvSpPr>
          <p:spPr>
            <a:xfrm>
              <a:off x="302062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B</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1" name="组合 40"/>
          <p:cNvGrpSpPr/>
          <p:nvPr/>
        </p:nvGrpSpPr>
        <p:grpSpPr>
          <a:xfrm>
            <a:off x="6260549" y="23548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9" name="Rectangle 59"/>
            <p:cNvSpPr/>
            <p:nvPr/>
          </p:nvSpPr>
          <p:spPr>
            <a:xfrm>
              <a:off x="4996073"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C</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2" name="组合 41"/>
          <p:cNvGrpSpPr/>
          <p:nvPr/>
        </p:nvGrpSpPr>
        <p:grpSpPr>
          <a:xfrm>
            <a:off x="8901594" y="23548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20" name="Rectangle 60"/>
            <p:cNvSpPr/>
            <p:nvPr/>
          </p:nvSpPr>
          <p:spPr>
            <a:xfrm>
              <a:off x="699857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D</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8985406"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CÂU 2: Khi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biên</a:t>
            </a:r>
            <a:r>
              <a:rPr kumimoji="0" lang="en-US" sz="36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độ</a:t>
            </a:r>
            <a:r>
              <a:rPr kumimoji="0" lang="en-US" sz="36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dao</a:t>
            </a:r>
            <a:r>
              <a:rPr kumimoji="0" lang="en-US" sz="36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động</a:t>
            </a:r>
            <a:r>
              <a:rPr kumimoji="0" lang="en-US" sz="36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càng</a:t>
            </a:r>
            <a:r>
              <a:rPr kumimoji="0" lang="en-US" sz="36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lớn</a:t>
            </a:r>
            <a:r>
              <a:rPr kumimoji="0" lang="en-US" sz="36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thì</a:t>
            </a:r>
            <a:r>
              <a:rPr kumimoji="0" lang="en-US" sz="36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a:t>
            </a: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66646" y="4405290"/>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Âm</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phát</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ra</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càng</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to</a:t>
            </a: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33781" y="4420164"/>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Âm</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phát</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ra</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càng</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nhỏ</a:t>
            </a:r>
            <a:endPar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endParaRPr>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90389" y="4419086"/>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Âm</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càng</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bổng</a:t>
            </a:r>
            <a:endPar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endParaRPr>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38659" y="4405290"/>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Âm</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càng</a:t>
            </a:r>
            <a:r>
              <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prstClr val="black"/>
                </a:solidFill>
                <a:effectLst/>
                <a:uLnTx/>
                <a:uFillTx/>
                <a:latin typeface="#9Slide03 Arima Madurai" panose="00000500000000000000" pitchFamily="2" charset="0"/>
              </a:rPr>
              <a:t>trầm</a:t>
            </a:r>
            <a:endParaRPr kumimoji="0" lang="en-US" sz="2667" b="0" i="0" u="none" strike="noStrike" kern="1200" cap="none" spc="0" normalizeH="0" baseline="0" noProof="0" dirty="0">
              <a:ln>
                <a:noFill/>
              </a:ln>
              <a:solidFill>
                <a:prstClr val="black"/>
              </a:solidFill>
              <a:effectLst/>
              <a:uLnTx/>
              <a:uFillTx/>
              <a:latin typeface="#9Slide03 Arima Madurai" panose="00000500000000000000" pitchFamily="2" charset="0"/>
            </a:endParaRPr>
          </a:p>
        </p:txBody>
      </p:sp>
      <p:grpSp>
        <p:nvGrpSpPr>
          <p:cNvPr id="56" name="Graphic 2">
            <a:extLst>
              <a:ext uri="{FF2B5EF4-FFF2-40B4-BE49-F238E27FC236}">
                <a16:creationId xmlns:a16="http://schemas.microsoft.com/office/drawing/2014/main" id="{FD56C809-20F2-B79A-FD33-638A4253255C}"/>
              </a:ext>
            </a:extLst>
          </p:cNvPr>
          <p:cNvGrpSpPr/>
          <p:nvPr/>
        </p:nvGrpSpPr>
        <p:grpSpPr>
          <a:xfrm rot="8754902">
            <a:off x="9459627" y="5871930"/>
            <a:ext cx="4339984" cy="1661013"/>
            <a:chOff x="1348896" y="1051554"/>
            <a:chExt cx="4118106" cy="4398992"/>
          </a:xfrm>
          <a:solidFill>
            <a:srgbClr val="EA9A96"/>
          </a:solidFill>
        </p:grpSpPr>
        <p:sp>
          <p:nvSpPr>
            <p:cNvPr id="57" name="Freeform: Shape 56">
              <a:extLst>
                <a:ext uri="{FF2B5EF4-FFF2-40B4-BE49-F238E27FC236}">
                  <a16:creationId xmlns:a16="http://schemas.microsoft.com/office/drawing/2014/main" id="{163DFDFD-E21E-C9BF-E6D2-81DD8C70EF3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8EC09577-71CA-90A0-C32F-2B523F2F2AD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aphic 2">
            <a:extLst>
              <a:ext uri="{FF2B5EF4-FFF2-40B4-BE49-F238E27FC236}">
                <a16:creationId xmlns:a16="http://schemas.microsoft.com/office/drawing/2014/main" id="{A57C0A04-BEED-3A96-DBB4-50083ADD812D}"/>
              </a:ext>
            </a:extLst>
          </p:cNvPr>
          <p:cNvGrpSpPr/>
          <p:nvPr/>
        </p:nvGrpSpPr>
        <p:grpSpPr>
          <a:xfrm rot="18593154">
            <a:off x="11286114" y="-1174834"/>
            <a:ext cx="2338384" cy="2497879"/>
            <a:chOff x="1348896" y="1051554"/>
            <a:chExt cx="4118106" cy="4398992"/>
          </a:xfrm>
          <a:solidFill>
            <a:srgbClr val="313A61"/>
          </a:solidFill>
        </p:grpSpPr>
        <p:sp>
          <p:nvSpPr>
            <p:cNvPr id="60" name="Freeform: Shape 59">
              <a:extLst>
                <a:ext uri="{FF2B5EF4-FFF2-40B4-BE49-F238E27FC236}">
                  <a16:creationId xmlns:a16="http://schemas.microsoft.com/office/drawing/2014/main" id="{93C3DEE3-B930-B374-3EFE-38B4A0D1451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F2C543D-7D68-18B7-BBBA-19D30D98D9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aphic 2">
            <a:extLst>
              <a:ext uri="{FF2B5EF4-FFF2-40B4-BE49-F238E27FC236}">
                <a16:creationId xmlns:a16="http://schemas.microsoft.com/office/drawing/2014/main" id="{DE7C541F-47F6-995F-D7AF-E756451C90C8}"/>
              </a:ext>
            </a:extLst>
          </p:cNvPr>
          <p:cNvGrpSpPr/>
          <p:nvPr/>
        </p:nvGrpSpPr>
        <p:grpSpPr>
          <a:xfrm rot="15762647">
            <a:off x="-1478582" y="5134816"/>
            <a:ext cx="2723533" cy="2644656"/>
            <a:chOff x="1348896" y="1051554"/>
            <a:chExt cx="4118106" cy="4398992"/>
          </a:xfrm>
          <a:solidFill>
            <a:srgbClr val="8FAADC"/>
          </a:solidFill>
        </p:grpSpPr>
        <p:sp>
          <p:nvSpPr>
            <p:cNvPr id="63" name="Freeform: Shape 62">
              <a:extLst>
                <a:ext uri="{FF2B5EF4-FFF2-40B4-BE49-F238E27FC236}">
                  <a16:creationId xmlns:a16="http://schemas.microsoft.com/office/drawing/2014/main" id="{A604A325-3A2F-86F3-8F8B-0F2C99776D6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3383B84F-9ED6-6FAB-617D-03D06535E3B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41430D0B-3DFA-4175-B43B-C877A8A25465}"/>
              </a:ext>
            </a:extLst>
          </p:cNvPr>
          <p:cNvGrpSpPr/>
          <p:nvPr/>
        </p:nvGrpSpPr>
        <p:grpSpPr>
          <a:xfrm rot="8954730">
            <a:off x="-1102507" y="-2252156"/>
            <a:ext cx="2338384" cy="2497879"/>
            <a:chOff x="1348896" y="1051554"/>
            <a:chExt cx="4118106" cy="4398992"/>
          </a:xfrm>
          <a:solidFill>
            <a:srgbClr val="F05555"/>
          </a:solidFill>
        </p:grpSpPr>
        <p:sp>
          <p:nvSpPr>
            <p:cNvPr id="66" name="Freeform: Shape 65">
              <a:extLst>
                <a:ext uri="{FF2B5EF4-FFF2-40B4-BE49-F238E27FC236}">
                  <a16:creationId xmlns:a16="http://schemas.microsoft.com/office/drawing/2014/main" id="{3DE8C518-90E5-30D3-10F1-32956C98ED4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C316B97-1001-88E0-5373-939B2CD93E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67">
            <a:extLst>
              <a:ext uri="{FF2B5EF4-FFF2-40B4-BE49-F238E27FC236}">
                <a16:creationId xmlns:a16="http://schemas.microsoft.com/office/drawing/2014/main" id="{36B7A896-B104-0C51-E582-98CAEB97BEF0}"/>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2470720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2000" fill="hold"/>
                                        <p:tgtEl>
                                          <p:spTgt spid="39"/>
                                        </p:tgtEl>
                                        <p:attrNameLst>
                                          <p:attrName>ppt_w</p:attrName>
                                        </p:attrNameLst>
                                      </p:cBhvr>
                                      <p:tavLst>
                                        <p:tav tm="0">
                                          <p:val>
                                            <p:fltVal val="0"/>
                                          </p:val>
                                        </p:tav>
                                        <p:tav tm="100000">
                                          <p:val>
                                            <p:strVal val="#ppt_w"/>
                                          </p:val>
                                        </p:tav>
                                      </p:tavLst>
                                    </p:anim>
                                    <p:anim calcmode="lin" valueType="num">
                                      <p:cBhvr>
                                        <p:cTn id="53" dur="2000" fill="hold"/>
                                        <p:tgtEl>
                                          <p:spTgt spid="39"/>
                                        </p:tgtEl>
                                        <p:attrNameLst>
                                          <p:attrName>ppt_h</p:attrName>
                                        </p:attrNameLst>
                                      </p:cBhvr>
                                      <p:tavLst>
                                        <p:tav tm="0">
                                          <p:val>
                                            <p:fltVal val="0"/>
                                          </p:val>
                                        </p:tav>
                                        <p:tav tm="100000">
                                          <p:val>
                                            <p:strVal val="#ppt_h"/>
                                          </p:val>
                                        </p:tav>
                                      </p:tavLst>
                                    </p:anim>
                                    <p:animEffect transition="in" filter="fade">
                                      <p:cBhvr>
                                        <p:cTn id="54" dur="2000"/>
                                        <p:tgtEl>
                                          <p:spTgt spid="39"/>
                                        </p:tgtEl>
                                      </p:cBhvr>
                                    </p:animEffect>
                                  </p:childTnLst>
                                </p:cTn>
                              </p:par>
                              <p:par>
                                <p:cTn id="55" presetID="53" presetClass="entr" presetSubtype="16" fill="hold" grpId="1"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2000" fill="hold"/>
                                        <p:tgtEl>
                                          <p:spTgt spid="44"/>
                                        </p:tgtEl>
                                        <p:attrNameLst>
                                          <p:attrName>ppt_w</p:attrName>
                                        </p:attrNameLst>
                                      </p:cBhvr>
                                      <p:tavLst>
                                        <p:tav tm="0">
                                          <p:val>
                                            <p:fltVal val="0"/>
                                          </p:val>
                                        </p:tav>
                                        <p:tav tm="100000">
                                          <p:val>
                                            <p:strVal val="#ppt_w"/>
                                          </p:val>
                                        </p:tav>
                                      </p:tavLst>
                                    </p:anim>
                                    <p:anim calcmode="lin" valueType="num">
                                      <p:cBhvr>
                                        <p:cTn id="58" dur="2000" fill="hold"/>
                                        <p:tgtEl>
                                          <p:spTgt spid="44"/>
                                        </p:tgtEl>
                                        <p:attrNameLst>
                                          <p:attrName>ppt_h</p:attrName>
                                        </p:attrNameLst>
                                      </p:cBhvr>
                                      <p:tavLst>
                                        <p:tav tm="0">
                                          <p:val>
                                            <p:fltVal val="0"/>
                                          </p:val>
                                        </p:tav>
                                        <p:tav tm="100000">
                                          <p:val>
                                            <p:strVal val="#ppt_h"/>
                                          </p:val>
                                        </p:tav>
                                      </p:tavLst>
                                    </p:anim>
                                    <p:animEffect transition="in" filter="fade">
                                      <p:cBhvr>
                                        <p:cTn id="59"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4" grpId="1"/>
      <p:bldP spid="45" grpId="0"/>
      <p:bldP spid="46"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289318"/>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060226"/>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2813231"/>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470450"/>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3" y="389485"/>
            <a:ext cx="1028737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CÂU </a:t>
            </a:r>
            <a:r>
              <a:rPr kumimoji="0" lang="vi-VN"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3</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Khi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gõ</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trống</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để</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có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âm</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lớn</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phát</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ra</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 ta </a:t>
            </a:r>
            <a:r>
              <a:rPr kumimoji="0" lang="en-US" sz="3200" b="0" i="0" u="none" strike="noStrike" kern="1200" cap="none" spc="0" normalizeH="0" baseline="0" noProof="0" dirty="0" err="1">
                <a:ln>
                  <a:noFill/>
                </a:ln>
                <a:solidFill>
                  <a:prstClr val="black"/>
                </a:solidFill>
                <a:effectLst/>
                <a:uLnTx/>
                <a:uFillTx/>
                <a:latin typeface="#9Slide07 IcielBaliho Script" pitchFamily="2" charset="0"/>
                <a:ea typeface="Times New Roman" panose="02020603050405020304" pitchFamily="18" charset="0"/>
                <a:cs typeface="+mn-cs"/>
              </a:rPr>
              <a:t>phải</a:t>
            </a:r>
            <a:r>
              <a:rPr kumimoji="0" lang="en-US"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rPr>
              <a:t>:</a:t>
            </a:r>
            <a:endParaRPr kumimoji="0" lang="vi-VN" sz="32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69691" y="1728971"/>
            <a:ext cx="4839294" cy="502766"/>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marL="0" marR="0" lvl="0" indent="0" algn="just" defTabSz="1219170" rtl="0" eaLnBrk="1" fontAlgn="auto" latinLnBrk="0" hangingPunct="1">
              <a:lnSpc>
                <a:spcPct val="100000"/>
              </a:lnSpc>
              <a:spcBef>
                <a:spcPts val="0"/>
              </a:spcBef>
              <a:spcAft>
                <a:spcPts val="1333"/>
              </a:spcAft>
              <a:buClrTx/>
              <a:buSzTx/>
              <a:buFontTx/>
              <a:buNone/>
              <a:tabLst>
                <a:tab pos="228594" algn="l"/>
                <a:tab pos="4560033" algn="l"/>
                <a:tab pos="6719825" algn="l"/>
              </a:tabLst>
              <a:defRPr/>
            </a:pP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Gõ</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mạnh</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vào</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mặt</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trống</a:t>
            </a:r>
            <a:endPar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endParaRPr>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627355"/>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Times New Roman" panose="02020603050405020304" pitchFamily="18" charset="0"/>
                <a:cs typeface="+mn-cs"/>
              </a:rPr>
              <a:t>A</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3211" y="4311956"/>
            <a:ext cx="4327937"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marL="0" marR="0" lvl="0" indent="0" algn="just" defTabSz="1219170" rtl="0" eaLnBrk="1" fontAlgn="auto" latinLnBrk="0" hangingPunct="1">
              <a:lnSpc>
                <a:spcPct val="100000"/>
              </a:lnSpc>
              <a:spcBef>
                <a:spcPts val="0"/>
              </a:spcBef>
              <a:spcAft>
                <a:spcPts val="1333"/>
              </a:spcAft>
              <a:buClrTx/>
              <a:buSzTx/>
              <a:buFontTx/>
              <a:buNone/>
              <a:tabLst>
                <a:tab pos="228594" algn="l"/>
                <a:tab pos="4560033" algn="l"/>
                <a:tab pos="6719825" algn="l"/>
              </a:tabLst>
              <a:defRPr/>
            </a:pP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Gõ</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nhẹ</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vào</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mặt</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trống</a:t>
            </a:r>
            <a:endPar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endParaRP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284241"/>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c</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69691" y="3056955"/>
            <a:ext cx="4685488"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marL="0" marR="0" lvl="0" indent="0" algn="just" defTabSz="1219170" rtl="0" eaLnBrk="1" fontAlgn="auto" latinLnBrk="0" hangingPunct="1">
              <a:lnSpc>
                <a:spcPct val="100000"/>
              </a:lnSpc>
              <a:spcBef>
                <a:spcPts val="0"/>
              </a:spcBef>
              <a:spcAft>
                <a:spcPts val="1333"/>
              </a:spcAft>
              <a:buClrTx/>
              <a:buSzTx/>
              <a:buFontTx/>
              <a:buNone/>
              <a:tabLst>
                <a:tab pos="228594" algn="l"/>
                <a:tab pos="4560033" algn="l"/>
                <a:tab pos="6719825" algn="l"/>
              </a:tabLst>
              <a:defRPr/>
            </a:pP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Gõ</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chậm</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rãi</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và</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đều</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vào</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trống</a:t>
            </a:r>
            <a:endPar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endParaRP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003691"/>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B</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618952" y="5589100"/>
            <a:ext cx="5134346"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marL="0" marR="0" lvl="0" indent="0" algn="just" defTabSz="1219170" rtl="0" eaLnBrk="1" fontAlgn="auto" latinLnBrk="0" hangingPunct="1">
              <a:lnSpc>
                <a:spcPct val="100000"/>
              </a:lnSpc>
              <a:spcBef>
                <a:spcPts val="0"/>
              </a:spcBef>
              <a:spcAft>
                <a:spcPts val="1333"/>
              </a:spcAft>
              <a:buClrTx/>
              <a:buSzTx/>
              <a:buFontTx/>
              <a:buNone/>
              <a:tabLst>
                <a:tab pos="228594" algn="l"/>
                <a:tab pos="4560033" algn="l"/>
                <a:tab pos="6719825" algn="l"/>
              </a:tabLst>
              <a:defRPr/>
            </a:pP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Gõ</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nhanh</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và</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đều</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vào</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mặt</a:t>
            </a:r>
            <a:r>
              <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rPr>
              <a:t> </a:t>
            </a:r>
            <a:r>
              <a:rPr kumimoji="0" lang="en-US" sz="2667" b="0" i="0" u="none" strike="noStrike" kern="1200" cap="none" spc="0" normalizeH="0" baseline="0" noProof="0" dirty="0" err="1">
                <a:ln>
                  <a:noFill/>
                </a:ln>
                <a:solidFill>
                  <a:srgbClr val="000000"/>
                </a:solidFill>
                <a:effectLst/>
                <a:uLnTx/>
                <a:uFillTx/>
                <a:latin typeface="#9Slide03 Arima Madurai" panose="00000500000000000000" pitchFamily="2" charset="0"/>
              </a:rPr>
              <a:t>trống</a:t>
            </a:r>
            <a:endParaRPr kumimoji="0" lang="en-US" sz="2667" b="0" i="0" u="none" strike="noStrike" kern="1200" cap="none" spc="0" normalizeH="0" baseline="0" noProof="0" dirty="0">
              <a:ln>
                <a:noFill/>
              </a:ln>
              <a:solidFill>
                <a:srgbClr val="000000"/>
              </a:solidFill>
              <a:effectLst/>
              <a:uLnTx/>
              <a:uFillTx/>
              <a:latin typeface="#9Slide03 Arima Madurai" panose="00000500000000000000" pitchFamily="2" charset="0"/>
            </a:endParaRP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451610"/>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536121"/>
            <a:ext cx="5289823" cy="841636"/>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2835096"/>
            <a:ext cx="5289823" cy="91105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092573"/>
            <a:ext cx="5199727" cy="91105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350049"/>
            <a:ext cx="5241159" cy="91105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grpSp>
        <p:nvGrpSpPr>
          <p:cNvPr id="42" name="Graphic 2">
            <a:extLst>
              <a:ext uri="{FF2B5EF4-FFF2-40B4-BE49-F238E27FC236}">
                <a16:creationId xmlns:a16="http://schemas.microsoft.com/office/drawing/2014/main" id="{D0611F3D-6D0A-1627-04D7-923333BD310C}"/>
              </a:ext>
            </a:extLst>
          </p:cNvPr>
          <p:cNvGrpSpPr/>
          <p:nvPr/>
        </p:nvGrpSpPr>
        <p:grpSpPr>
          <a:xfrm rot="6426915">
            <a:off x="10278083" y="3276580"/>
            <a:ext cx="4339984" cy="1661013"/>
            <a:chOff x="1348896" y="1051554"/>
            <a:chExt cx="4118106" cy="4398992"/>
          </a:xfrm>
          <a:solidFill>
            <a:srgbClr val="EA9A96"/>
          </a:solidFill>
        </p:grpSpPr>
        <p:sp>
          <p:nvSpPr>
            <p:cNvPr id="43" name="Freeform: Shape 42">
              <a:extLst>
                <a:ext uri="{FF2B5EF4-FFF2-40B4-BE49-F238E27FC236}">
                  <a16:creationId xmlns:a16="http://schemas.microsoft.com/office/drawing/2014/main" id="{2797B26D-15EF-87D2-7EDA-86A5A8EB29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6936C4F-382E-8F48-ED7F-3B401CCC9F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D73A5F36-61DF-59C0-741F-B87CDFCBF962}"/>
              </a:ext>
            </a:extLst>
          </p:cNvPr>
          <p:cNvGrpSpPr/>
          <p:nvPr/>
        </p:nvGrpSpPr>
        <p:grpSpPr>
          <a:xfrm rot="18593154">
            <a:off x="6581820" y="-2169434"/>
            <a:ext cx="2338384" cy="2497879"/>
            <a:chOff x="1348896" y="1051554"/>
            <a:chExt cx="4118106" cy="4398992"/>
          </a:xfrm>
          <a:solidFill>
            <a:srgbClr val="313A61"/>
          </a:solidFill>
        </p:grpSpPr>
        <p:sp>
          <p:nvSpPr>
            <p:cNvPr id="49" name="Freeform: Shape 48">
              <a:extLst>
                <a:ext uri="{FF2B5EF4-FFF2-40B4-BE49-F238E27FC236}">
                  <a16:creationId xmlns:a16="http://schemas.microsoft.com/office/drawing/2014/main" id="{4DD8EF74-05D2-0796-4B65-368EE2DD46E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D1BF405-2CF3-3067-E388-F52FD5800EB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CD2E8457-CB59-0494-5C3F-1781BB003F26}"/>
              </a:ext>
            </a:extLst>
          </p:cNvPr>
          <p:cNvGrpSpPr/>
          <p:nvPr/>
        </p:nvGrpSpPr>
        <p:grpSpPr>
          <a:xfrm rot="13003892">
            <a:off x="4011189" y="6333360"/>
            <a:ext cx="2723533" cy="2644656"/>
            <a:chOff x="1348896" y="1051554"/>
            <a:chExt cx="4118106" cy="4398992"/>
          </a:xfrm>
          <a:solidFill>
            <a:srgbClr val="8FAADC"/>
          </a:solidFill>
        </p:grpSpPr>
        <p:sp>
          <p:nvSpPr>
            <p:cNvPr id="52" name="Freeform: Shape 51">
              <a:extLst>
                <a:ext uri="{FF2B5EF4-FFF2-40B4-BE49-F238E27FC236}">
                  <a16:creationId xmlns:a16="http://schemas.microsoft.com/office/drawing/2014/main" id="{EB041A56-1629-6293-CFD7-FBACFF9A34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7E53B8B-C139-0245-60D7-85B6147E7F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3B0950E2-F7D1-30B0-3079-3638911BF25A}"/>
              </a:ext>
            </a:extLst>
          </p:cNvPr>
          <p:cNvGrpSpPr/>
          <p:nvPr/>
        </p:nvGrpSpPr>
        <p:grpSpPr>
          <a:xfrm rot="8954730">
            <a:off x="-1781217" y="2084626"/>
            <a:ext cx="2338384" cy="2497879"/>
            <a:chOff x="1348896" y="1051554"/>
            <a:chExt cx="4118106" cy="4398992"/>
          </a:xfrm>
          <a:solidFill>
            <a:srgbClr val="F05555"/>
          </a:solidFill>
        </p:grpSpPr>
        <p:sp>
          <p:nvSpPr>
            <p:cNvPr id="55" name="Freeform: Shape 54">
              <a:extLst>
                <a:ext uri="{FF2B5EF4-FFF2-40B4-BE49-F238E27FC236}">
                  <a16:creationId xmlns:a16="http://schemas.microsoft.com/office/drawing/2014/main" id="{EA242B0E-B3A8-0BA4-2923-91F0623361C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CFE5811-59E7-6458-DCF7-2398CAA299D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Rectangle 37">
            <a:extLst>
              <a:ext uri="{FF2B5EF4-FFF2-40B4-BE49-F238E27FC236}">
                <a16:creationId xmlns:a16="http://schemas.microsoft.com/office/drawing/2014/main" id="{51E518C9-3B38-40DC-BC49-7EB41FD8D817}"/>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pic>
        <p:nvPicPr>
          <p:cNvPr id="26626" name="Picture 2" descr="Consonant Blends | English - Quizizz">
            <a:extLst>
              <a:ext uri="{FF2B5EF4-FFF2-40B4-BE49-F238E27FC236}">
                <a16:creationId xmlns:a16="http://schemas.microsoft.com/office/drawing/2014/main" id="{D45EEBD2-08A0-78E5-0FDD-A7C497FDD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6898" y="1927650"/>
            <a:ext cx="3746151" cy="374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878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F28B82D-FBC4-CD51-6D9C-CBD3FCC80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82" y="465606"/>
            <a:ext cx="5843654" cy="6051825"/>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1208963" y="-107708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597582" y="568939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022808" y="577854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862284" y="-8352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6C21AF3F-8782-BB1E-A797-166702200460}"/>
              </a:ext>
            </a:extLst>
          </p:cNvPr>
          <p:cNvGrpSpPr/>
          <p:nvPr/>
        </p:nvGrpSpPr>
        <p:grpSpPr>
          <a:xfrm>
            <a:off x="4093448" y="-606168"/>
            <a:ext cx="2338384" cy="1212335"/>
            <a:chOff x="1348896" y="1051554"/>
            <a:chExt cx="4118106" cy="4398992"/>
          </a:xfrm>
          <a:solidFill>
            <a:srgbClr val="EA9A96"/>
          </a:solidFill>
        </p:grpSpPr>
        <p:sp>
          <p:nvSpPr>
            <p:cNvPr id="17" name="Freeform: Shape 16">
              <a:extLst>
                <a:ext uri="{FF2B5EF4-FFF2-40B4-BE49-F238E27FC236}">
                  <a16:creationId xmlns:a16="http://schemas.microsoft.com/office/drawing/2014/main" id="{EE921A17-EFE8-FE49-C93D-2A865D79F60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C6FF0EA-693D-1945-20A1-DB22EF9BF04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C1AC1269-71E4-7A5F-41F8-776835C7894B}"/>
              </a:ext>
            </a:extLst>
          </p:cNvPr>
          <p:cNvGrpSpPr/>
          <p:nvPr/>
        </p:nvGrpSpPr>
        <p:grpSpPr>
          <a:xfrm>
            <a:off x="4613815" y="6421316"/>
            <a:ext cx="1297649" cy="1212335"/>
            <a:chOff x="1348896" y="1051554"/>
            <a:chExt cx="4118106" cy="4398992"/>
          </a:xfrm>
          <a:solidFill>
            <a:schemeClr val="accent1">
              <a:lumMod val="75000"/>
            </a:schemeClr>
          </a:solidFill>
        </p:grpSpPr>
        <p:sp>
          <p:nvSpPr>
            <p:cNvPr id="20" name="Freeform: Shape 19">
              <a:extLst>
                <a:ext uri="{FF2B5EF4-FFF2-40B4-BE49-F238E27FC236}">
                  <a16:creationId xmlns:a16="http://schemas.microsoft.com/office/drawing/2014/main" id="{4AC191D0-D0E4-5049-479C-023FBBBFE25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F4494F-2D77-0CC5-3B86-160F6C364E2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5E0CA525-A01F-C16C-2945-D29B704E4441}"/>
              </a:ext>
            </a:extLst>
          </p:cNvPr>
          <p:cNvGrpSpPr/>
          <p:nvPr/>
        </p:nvGrpSpPr>
        <p:grpSpPr>
          <a:xfrm>
            <a:off x="5546747" y="-578990"/>
            <a:ext cx="2338384" cy="1212335"/>
            <a:chOff x="1348896" y="1051554"/>
            <a:chExt cx="4118106" cy="4398992"/>
          </a:xfrm>
          <a:solidFill>
            <a:srgbClr val="313A61"/>
          </a:solidFill>
        </p:grpSpPr>
        <p:sp>
          <p:nvSpPr>
            <p:cNvPr id="23" name="Freeform: Shape 22">
              <a:extLst>
                <a:ext uri="{FF2B5EF4-FFF2-40B4-BE49-F238E27FC236}">
                  <a16:creationId xmlns:a16="http://schemas.microsoft.com/office/drawing/2014/main" id="{26B07E88-BF68-0FD5-13DA-A14D799F26E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26819B8-3362-5A03-6D54-369223E0584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44327D01-B085-6BE7-6470-452669A9C48B}"/>
              </a:ext>
            </a:extLst>
          </p:cNvPr>
          <p:cNvGrpSpPr/>
          <p:nvPr/>
        </p:nvGrpSpPr>
        <p:grpSpPr>
          <a:xfrm>
            <a:off x="5783007" y="6448494"/>
            <a:ext cx="1297649" cy="1212335"/>
            <a:chOff x="1348896" y="1051554"/>
            <a:chExt cx="4118106" cy="4398992"/>
          </a:xfrm>
          <a:solidFill>
            <a:srgbClr val="F05555"/>
          </a:solidFill>
        </p:grpSpPr>
        <p:sp>
          <p:nvSpPr>
            <p:cNvPr id="26" name="Freeform: Shape 25">
              <a:extLst>
                <a:ext uri="{FF2B5EF4-FFF2-40B4-BE49-F238E27FC236}">
                  <a16:creationId xmlns:a16="http://schemas.microsoft.com/office/drawing/2014/main" id="{A610AA9D-C388-A9EB-4126-C2AFED42A16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EE1856A-D933-F473-47FB-1E6798192C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7" name="TextBox 36">
            <a:extLst>
              <a:ext uri="{FF2B5EF4-FFF2-40B4-BE49-F238E27FC236}">
                <a16:creationId xmlns:a16="http://schemas.microsoft.com/office/drawing/2014/main" id="{5EA369FC-6B79-A576-7C2C-681C8B96F82B}"/>
              </a:ext>
            </a:extLst>
          </p:cNvPr>
          <p:cNvSpPr txBox="1"/>
          <p:nvPr/>
        </p:nvSpPr>
        <p:spPr>
          <a:xfrm>
            <a:off x="6715939" y="1979304"/>
            <a:ext cx="4719316" cy="3785652"/>
          </a:xfrm>
          <a:prstGeom prst="rect">
            <a:avLst/>
          </a:prstGeom>
          <a:noFill/>
        </p:spPr>
        <p:txBody>
          <a:bodyPr wrap="square" rtlCol="0">
            <a:spAutoFit/>
          </a:bodyPr>
          <a:lstStyle/>
          <a:p>
            <a:pPr algn="ctr">
              <a:lnSpc>
                <a:spcPct val="120000"/>
              </a:lnSpc>
            </a:pPr>
            <a:r>
              <a:rPr lang="vi-VN" sz="4000" dirty="0">
                <a:solidFill>
                  <a:srgbClr val="232932"/>
                </a:solidFill>
                <a:latin typeface="#9Slide03 Arima Madurai Black" panose="00000A00000000000000" pitchFamily="2" charset="0"/>
                <a:cs typeface="#9Slide03 Arima Madurai Black" panose="00000A00000000000000" pitchFamily="2" charset="0"/>
              </a:rPr>
              <a:t>Âm </a:t>
            </a:r>
            <a:r>
              <a:rPr lang="en-US" sz="4000" dirty="0" err="1">
                <a:solidFill>
                  <a:srgbClr val="232932"/>
                </a:solidFill>
                <a:latin typeface="#9Slide03 Arima Madurai Black" panose="00000A00000000000000" pitchFamily="2" charset="0"/>
                <a:cs typeface="#9Slide03 Arima Madurai Black" panose="00000A00000000000000" pitchFamily="2" charset="0"/>
              </a:rPr>
              <a:t>mà</a:t>
            </a:r>
            <a:r>
              <a:rPr lang="en-US" sz="4000" dirty="0">
                <a:solidFill>
                  <a:srgbClr val="232932"/>
                </a:solidFill>
                <a:latin typeface="#9Slide03 Arima Madurai Black" panose="00000A00000000000000" pitchFamily="2" charset="0"/>
                <a:cs typeface="#9Slide03 Arima Madurai Black" panose="00000A00000000000000" pitchFamily="2" charset="0"/>
              </a:rPr>
              <a:t> ta </a:t>
            </a:r>
            <a:r>
              <a:rPr lang="en-US" sz="4000" dirty="0" err="1">
                <a:solidFill>
                  <a:srgbClr val="232932"/>
                </a:solidFill>
                <a:latin typeface="#9Slide03 Arima Madurai Black" panose="00000A00000000000000" pitchFamily="2" charset="0"/>
                <a:cs typeface="#9Slide03 Arima Madurai Black" panose="00000A00000000000000" pitchFamily="2" charset="0"/>
              </a:rPr>
              <a:t>nghe</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được</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phát</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ra</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từ</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dây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số</a:t>
            </a:r>
            <a:r>
              <a:rPr lang="en-US" sz="4000" dirty="0">
                <a:solidFill>
                  <a:srgbClr val="232932"/>
                </a:solidFill>
                <a:latin typeface="#9Slide03 Arima Madurai Black" panose="00000A00000000000000" pitchFamily="2" charset="0"/>
                <a:cs typeface="#9Slide03 Arima Madurai Black" panose="00000A00000000000000" pitchFamily="2" charset="0"/>
              </a:rPr>
              <a:t> 1 </a:t>
            </a:r>
            <a:r>
              <a:rPr lang="en-US" sz="4000" dirty="0" err="1">
                <a:solidFill>
                  <a:srgbClr val="232932"/>
                </a:solidFill>
                <a:latin typeface="#9Slide03 Arima Madurai Black" panose="00000A00000000000000" pitchFamily="2" charset="0"/>
                <a:cs typeface="#9Slide03 Arima Madurai Black" panose="00000A00000000000000" pitchFamily="2" charset="0"/>
              </a:rPr>
              <a:t>và</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dây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số</a:t>
            </a:r>
            <a:r>
              <a:rPr lang="en-US" sz="4000" dirty="0">
                <a:solidFill>
                  <a:srgbClr val="232932"/>
                </a:solidFill>
                <a:latin typeface="#9Slide03 Arima Madurai Black" panose="00000A00000000000000" pitchFamily="2" charset="0"/>
                <a:cs typeface="#9Slide03 Arima Madurai Black" panose="00000A00000000000000" pitchFamily="2" charset="0"/>
              </a:rPr>
              <a:t> 6 </a:t>
            </a:r>
            <a:r>
              <a:rPr lang="en-US" sz="4000" dirty="0" err="1">
                <a:solidFill>
                  <a:srgbClr val="232932"/>
                </a:solidFill>
                <a:latin typeface="#9Slide03 Arima Madurai Black" panose="00000A00000000000000" pitchFamily="2" charset="0"/>
                <a:cs typeface="#9Slide03 Arima Madurai Black" panose="00000A00000000000000" pitchFamily="2" charset="0"/>
              </a:rPr>
              <a:t>của</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cây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đàn</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ghita</a:t>
            </a:r>
            <a:r>
              <a:rPr lang="en-US" sz="4000" dirty="0">
                <a:solidFill>
                  <a:srgbClr val="232932"/>
                </a:solidFill>
                <a:latin typeface="#9Slide03 Arima Madurai Black" panose="00000A00000000000000" pitchFamily="2" charset="0"/>
                <a:cs typeface="#9Slide03 Arima Madurai Black" panose="00000A00000000000000" pitchFamily="2" charset="0"/>
              </a:rPr>
              <a:t> có gì </a:t>
            </a:r>
            <a:r>
              <a:rPr lang="en-US" sz="4000" dirty="0" err="1">
                <a:solidFill>
                  <a:srgbClr val="232932"/>
                </a:solidFill>
                <a:latin typeface="#9Slide03 Arima Madurai Black" panose="00000A00000000000000" pitchFamily="2" charset="0"/>
                <a:cs typeface="#9Slide03 Arima Madurai Black" panose="00000A00000000000000" pitchFamily="2" charset="0"/>
              </a:rPr>
              <a:t>khác</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nhau</a:t>
            </a:r>
            <a:r>
              <a:rPr lang="en-US" sz="4000" dirty="0">
                <a:solidFill>
                  <a:srgbClr val="232932"/>
                </a:solidFill>
                <a:latin typeface="#9Slide03 Arima Madurai Black" panose="00000A00000000000000" pitchFamily="2" charset="0"/>
                <a:cs typeface="#9Slide03 Arima Madurai Black" panose="00000A00000000000000" pitchFamily="2" charset="0"/>
              </a:rPr>
              <a:t>?</a:t>
            </a:r>
            <a:endParaRPr lang="vi-VN" sz="4000" dirty="0">
              <a:solidFill>
                <a:srgbClr val="232932"/>
              </a:solidFill>
              <a:latin typeface="#9Slide03 Arima Madurai Black" panose="00000A00000000000000"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2C1DCD6D-D3B5-338C-984F-5BE862EF2A61}"/>
              </a:ext>
            </a:extLst>
          </p:cNvPr>
          <p:cNvSpPr txBox="1"/>
          <p:nvPr/>
        </p:nvSpPr>
        <p:spPr>
          <a:xfrm>
            <a:off x="1246382" y="-3157873"/>
            <a:ext cx="10370898" cy="1101135"/>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sz="6000" dirty="0">
                <a:solidFill>
                  <a:srgbClr val="313A61"/>
                </a:solidFill>
              </a:rPr>
              <a:t>ĐỘ TO VÀ ĐỘ CAO CỦA ÂM</a:t>
            </a:r>
          </a:p>
        </p:txBody>
      </p:sp>
    </p:spTree>
    <p:extLst>
      <p:ext uri="{BB962C8B-B14F-4D97-AF65-F5344CB8AC3E}">
        <p14:creationId xmlns:p14="http://schemas.microsoft.com/office/powerpoint/2010/main" val="2773003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3338152" y="2106671"/>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050547">
            <a:off x="3748841" y="701380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2987934" y="1947229"/>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4926808" y="-294413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7" name="Graphic 56">
            <a:extLst>
              <a:ext uri="{FF2B5EF4-FFF2-40B4-BE49-F238E27FC236}">
                <a16:creationId xmlns:a16="http://schemas.microsoft.com/office/drawing/2014/main" id="{12E20185-20E3-F9F3-104A-52E5CE8AD0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8218" y="415805"/>
            <a:ext cx="7944923" cy="7944923"/>
          </a:xfrm>
          <a:prstGeom prst="rect">
            <a:avLst/>
          </a:prstGeom>
        </p:spPr>
      </p:pic>
      <p:sp>
        <p:nvSpPr>
          <p:cNvPr id="59" name="TextBox 58">
            <a:extLst>
              <a:ext uri="{FF2B5EF4-FFF2-40B4-BE49-F238E27FC236}">
                <a16:creationId xmlns:a16="http://schemas.microsoft.com/office/drawing/2014/main" id="{22053F3C-68D1-FF13-86D5-96A5EC978820}"/>
              </a:ext>
            </a:extLst>
          </p:cNvPr>
          <p:cNvSpPr txBox="1"/>
          <p:nvPr/>
        </p:nvSpPr>
        <p:spPr>
          <a:xfrm>
            <a:off x="3123848" y="198404"/>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6000" dirty="0">
                <a:latin typeface="#9Slide07 IcielCadena" panose="02000503000000020004" pitchFamily="2" charset="0"/>
              </a:rPr>
              <a:t>THANK YOU</a:t>
            </a:r>
          </a:p>
        </p:txBody>
      </p:sp>
    </p:spTree>
    <p:extLst>
      <p:ext uri="{BB962C8B-B14F-4D97-AF65-F5344CB8AC3E}">
        <p14:creationId xmlns:p14="http://schemas.microsoft.com/office/powerpoint/2010/main" val="67786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1AD01C-23F2-D120-33BA-04A538B32DB5}"/>
              </a:ext>
            </a:extLst>
          </p:cNvPr>
          <p:cNvPicPr>
            <a:picLocks noChangeAspect="1"/>
          </p:cNvPicPr>
          <p:nvPr/>
        </p:nvPicPr>
        <p:blipFill rotWithShape="1">
          <a:blip r:embed="rId2">
            <a:extLst>
              <a:ext uri="{28A0092B-C50C-407E-A947-70E740481C1C}">
                <a14:useLocalDpi xmlns:a14="http://schemas.microsoft.com/office/drawing/2010/main" val="0"/>
              </a:ext>
            </a:extLst>
          </a:blip>
          <a:srcRect r="1366"/>
          <a:stretch/>
        </p:blipFill>
        <p:spPr>
          <a:xfrm>
            <a:off x="1950405" y="1852823"/>
            <a:ext cx="7883054" cy="3841476"/>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8" y="341112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7037586" y="643724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523661" y="6823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3293970" y="-202841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3" name="TextBox 22">
            <a:extLst>
              <a:ext uri="{FF2B5EF4-FFF2-40B4-BE49-F238E27FC236}">
                <a16:creationId xmlns:a16="http://schemas.microsoft.com/office/drawing/2014/main" id="{33C61953-C880-857B-5FF9-095D25485A16}"/>
              </a:ext>
            </a:extLst>
          </p:cNvPr>
          <p:cNvSpPr txBox="1"/>
          <p:nvPr/>
        </p:nvSpPr>
        <p:spPr>
          <a:xfrm>
            <a:off x="324905" y="647203"/>
            <a:ext cx="7451623" cy="6463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3600" dirty="0">
                <a:solidFill>
                  <a:srgbClr val="313A61"/>
                </a:solidFill>
                <a:latin typeface="#9Slide07 IcielBaliho Script" pitchFamily="2" charset="0"/>
              </a:rPr>
              <a:t>1. </a:t>
            </a:r>
            <a:r>
              <a:rPr lang="en-US" sz="3600" dirty="0" err="1">
                <a:solidFill>
                  <a:srgbClr val="313A61"/>
                </a:solidFill>
                <a:latin typeface="#9Slide07 IcielBaliho Script" pitchFamily="2" charset="0"/>
              </a:rPr>
              <a:t>Biên</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độ</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dao</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động</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của</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nguồn</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âm</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sóng</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âm</a:t>
            </a:r>
            <a:endParaRPr lang="en-US" sz="3600" dirty="0">
              <a:solidFill>
                <a:srgbClr val="313A61"/>
              </a:solidFill>
              <a:latin typeface="#9Slide07 IcielBaliho Script" pitchFamily="2" charset="0"/>
            </a:endParaRPr>
          </a:p>
        </p:txBody>
      </p:sp>
      <p:sp>
        <p:nvSpPr>
          <p:cNvPr id="24" name="TextBox 23">
            <a:extLst>
              <a:ext uri="{FF2B5EF4-FFF2-40B4-BE49-F238E27FC236}">
                <a16:creationId xmlns:a16="http://schemas.microsoft.com/office/drawing/2014/main" id="{F289DF17-C90C-327E-27B1-97D60D95FCC4}"/>
              </a:ext>
            </a:extLst>
          </p:cNvPr>
          <p:cNvSpPr txBox="1"/>
          <p:nvPr/>
        </p:nvSpPr>
        <p:spPr>
          <a:xfrm>
            <a:off x="910551" y="-1455379"/>
            <a:ext cx="10370898" cy="1101135"/>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sz="6000" dirty="0">
                <a:solidFill>
                  <a:srgbClr val="313A61"/>
                </a:solidFill>
              </a:rPr>
              <a:t>ĐỘ TO VÀ ĐỘ CAO CỦA ÂM</a:t>
            </a:r>
          </a:p>
        </p:txBody>
      </p:sp>
      <p:sp>
        <p:nvSpPr>
          <p:cNvPr id="18" name="Rectangle: Rounded Corners 17">
            <a:extLst>
              <a:ext uri="{FF2B5EF4-FFF2-40B4-BE49-F238E27FC236}">
                <a16:creationId xmlns:a16="http://schemas.microsoft.com/office/drawing/2014/main" id="{2E7BD13F-F174-0607-F6C5-61B9A9536313}"/>
              </a:ext>
            </a:extLst>
          </p:cNvPr>
          <p:cNvSpPr/>
          <p:nvPr/>
        </p:nvSpPr>
        <p:spPr>
          <a:xfrm>
            <a:off x="8416407" y="172054"/>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B89A807B-F0B3-B4C6-E889-86E03BAED79D}"/>
              </a:ext>
            </a:extLst>
          </p:cNvPr>
          <p:cNvSpPr txBox="1"/>
          <p:nvPr/>
        </p:nvSpPr>
        <p:spPr>
          <a:xfrm>
            <a:off x="8474015" y="182516"/>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20" name="Google Shape;3776;p52">
            <a:extLst>
              <a:ext uri="{FF2B5EF4-FFF2-40B4-BE49-F238E27FC236}">
                <a16:creationId xmlns:a16="http://schemas.microsoft.com/office/drawing/2014/main" id="{F9EE34A2-B58A-256C-074E-5C0BC5973E35}"/>
              </a:ext>
            </a:extLst>
          </p:cNvPr>
          <p:cNvSpPr/>
          <p:nvPr/>
        </p:nvSpPr>
        <p:spPr>
          <a:xfrm>
            <a:off x="10657937" y="119739"/>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21" name="Picture 4">
            <a:extLst>
              <a:ext uri="{FF2B5EF4-FFF2-40B4-BE49-F238E27FC236}">
                <a16:creationId xmlns:a16="http://schemas.microsoft.com/office/drawing/2014/main" id="{DB11B195-15EB-0565-0C72-0EC168C86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5772" y="277260"/>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37B6D17-5EF3-128C-5DC0-8D29B9DDD6FF}"/>
              </a:ext>
            </a:extLst>
          </p:cNvPr>
          <p:cNvSpPr/>
          <p:nvPr/>
        </p:nvSpPr>
        <p:spPr>
          <a:xfrm>
            <a:off x="531931" y="1357623"/>
            <a:ext cx="1980755" cy="455777"/>
          </a:xfrm>
          <a:prstGeom prst="roundRect">
            <a:avLst>
              <a:gd name="adj" fmla="val 31890"/>
            </a:avLst>
          </a:prstGeom>
          <a:solidFill>
            <a:srgbClr val="EA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FAADC"/>
              </a:solidFill>
            </a:endParaRPr>
          </a:p>
        </p:txBody>
      </p:sp>
      <p:sp>
        <p:nvSpPr>
          <p:cNvPr id="26" name="TextBox 25">
            <a:extLst>
              <a:ext uri="{FF2B5EF4-FFF2-40B4-BE49-F238E27FC236}">
                <a16:creationId xmlns:a16="http://schemas.microsoft.com/office/drawing/2014/main" id="{461F1C8D-990B-5A89-A9C0-08957DEE9F17}"/>
              </a:ext>
            </a:extLst>
          </p:cNvPr>
          <p:cNvSpPr txBox="1"/>
          <p:nvPr/>
        </p:nvSpPr>
        <p:spPr>
          <a:xfrm>
            <a:off x="514091" y="1332188"/>
            <a:ext cx="1808695" cy="495200"/>
          </a:xfrm>
          <a:prstGeom prst="rect">
            <a:avLst/>
          </a:prstGeom>
          <a:noFill/>
        </p:spPr>
        <p:txBody>
          <a:bodyPr wrap="square" rtlCol="0">
            <a:spAutoFit/>
          </a:bodyPr>
          <a:lstStyle/>
          <a:p>
            <a:pPr algn="ctr">
              <a:lnSpc>
                <a:spcPct val="120000"/>
              </a:lnSpc>
            </a:pPr>
            <a:r>
              <a:rPr lang="en-US" sz="2400" dirty="0" err="1">
                <a:solidFill>
                  <a:srgbClr val="313A61"/>
                </a:solidFill>
                <a:latin typeface="#9Slide07 IcielBaliho Script" pitchFamily="2" charset="0"/>
                <a:cs typeface="#9Slide03 Arima Madurai Black" panose="00000A00000000000000" pitchFamily="2" charset="0"/>
              </a:rPr>
              <a:t>Thí</a:t>
            </a:r>
            <a:r>
              <a:rPr lang="en-US" sz="2400" dirty="0">
                <a:solidFill>
                  <a:srgbClr val="313A61"/>
                </a:solidFill>
                <a:latin typeface="#9Slide07 IcielBaliho Script" pitchFamily="2" charset="0"/>
                <a:cs typeface="#9Slide03 Arima Madurai Black" panose="00000A00000000000000" pitchFamily="2" charset="0"/>
              </a:rPr>
              <a:t> </a:t>
            </a:r>
            <a:r>
              <a:rPr lang="en-US" sz="2400" dirty="0" err="1">
                <a:solidFill>
                  <a:srgbClr val="313A61"/>
                </a:solidFill>
                <a:latin typeface="#9Slide07 IcielBaliho Script" pitchFamily="2" charset="0"/>
                <a:cs typeface="#9Slide03 Arima Madurai Black" panose="00000A00000000000000" pitchFamily="2" charset="0"/>
              </a:rPr>
              <a:t>nghiệm</a:t>
            </a:r>
            <a:r>
              <a:rPr lang="en-US" sz="2400" dirty="0">
                <a:solidFill>
                  <a:srgbClr val="313A61"/>
                </a:solidFill>
                <a:latin typeface="#9Slide07 IcielBaliho Script" pitchFamily="2" charset="0"/>
                <a:cs typeface="#9Slide03 Arima Madurai Black" panose="00000A00000000000000" pitchFamily="2" charset="0"/>
              </a:rPr>
              <a:t> 1</a:t>
            </a:r>
            <a:endParaRPr lang="vi-VN" sz="2400" dirty="0">
              <a:solidFill>
                <a:srgbClr val="313A61"/>
              </a:solidFill>
              <a:latin typeface="#9Slide07 IcielBaliho Script" pitchFamily="2" charset="0"/>
              <a:cs typeface="#9Slide03 Arima Madurai Black" panose="00000A00000000000000" pitchFamily="2" charset="0"/>
            </a:endParaRPr>
          </a:p>
        </p:txBody>
      </p:sp>
      <p:sp>
        <p:nvSpPr>
          <p:cNvPr id="27" name="TextBox 26">
            <a:extLst>
              <a:ext uri="{FF2B5EF4-FFF2-40B4-BE49-F238E27FC236}">
                <a16:creationId xmlns:a16="http://schemas.microsoft.com/office/drawing/2014/main" id="{10E12DAC-F7FC-D051-96BB-BBA6AF287E4D}"/>
              </a:ext>
            </a:extLst>
          </p:cNvPr>
          <p:cNvSpPr txBox="1"/>
          <p:nvPr/>
        </p:nvSpPr>
        <p:spPr>
          <a:xfrm>
            <a:off x="910551" y="5733722"/>
            <a:ext cx="10361407"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2800" dirty="0" err="1"/>
              <a:t>Cố</a:t>
            </a:r>
            <a:r>
              <a:rPr lang="en-US" sz="2800" dirty="0"/>
              <a:t> </a:t>
            </a:r>
            <a:r>
              <a:rPr lang="en-US" sz="2800" dirty="0" err="1"/>
              <a:t>định</a:t>
            </a:r>
            <a:r>
              <a:rPr lang="en-US" sz="2800" dirty="0"/>
              <a:t> </a:t>
            </a:r>
            <a:r>
              <a:rPr lang="en-US" sz="2800" dirty="0" err="1"/>
              <a:t>một</a:t>
            </a:r>
            <a:r>
              <a:rPr lang="en-US" sz="2800" dirty="0"/>
              <a:t> </a:t>
            </a:r>
            <a:r>
              <a:rPr lang="en-US" sz="2800" dirty="0" err="1"/>
              <a:t>đầu</a:t>
            </a:r>
            <a:r>
              <a:rPr lang="en-US" sz="2800" dirty="0"/>
              <a:t> </a:t>
            </a:r>
            <a:r>
              <a:rPr lang="en-US" sz="2800" dirty="0" err="1"/>
              <a:t>thước</a:t>
            </a:r>
            <a:r>
              <a:rPr lang="en-US" sz="2800" dirty="0"/>
              <a:t> </a:t>
            </a:r>
            <a:r>
              <a:rPr lang="en-US" sz="2800" dirty="0" err="1"/>
              <a:t>thép</a:t>
            </a:r>
            <a:r>
              <a:rPr lang="en-US" sz="2800" dirty="0"/>
              <a:t> </a:t>
            </a:r>
            <a:r>
              <a:rPr lang="en-US" sz="2800" dirty="0" err="1"/>
              <a:t>mỏng</a:t>
            </a:r>
            <a:r>
              <a:rPr lang="en-US" sz="2800" dirty="0"/>
              <a:t>, </a:t>
            </a:r>
            <a:r>
              <a:rPr lang="en-US" sz="2800" dirty="0" err="1"/>
              <a:t>đàn</a:t>
            </a:r>
            <a:r>
              <a:rPr lang="en-US" sz="2800" dirty="0"/>
              <a:t> </a:t>
            </a:r>
            <a:r>
              <a:rPr lang="en-US" sz="2800" dirty="0" err="1"/>
              <a:t>hồi</a:t>
            </a:r>
            <a:r>
              <a:rPr lang="en-US" sz="2800" dirty="0"/>
              <a:t>, </a:t>
            </a:r>
            <a:r>
              <a:rPr lang="en-US" sz="2800" dirty="0" err="1"/>
              <a:t>đầu</a:t>
            </a:r>
            <a:r>
              <a:rPr lang="en-US" sz="2800" dirty="0"/>
              <a:t> </a:t>
            </a:r>
            <a:r>
              <a:rPr lang="en-US" sz="2800" dirty="0" err="1"/>
              <a:t>còn</a:t>
            </a:r>
            <a:r>
              <a:rPr lang="en-US" sz="2800" dirty="0"/>
              <a:t> lại </a:t>
            </a:r>
            <a:r>
              <a:rPr lang="en-US" sz="2800" dirty="0" err="1"/>
              <a:t>để</a:t>
            </a:r>
            <a:r>
              <a:rPr lang="en-US" sz="2800" dirty="0"/>
              <a:t> </a:t>
            </a:r>
            <a:r>
              <a:rPr lang="en-US" sz="2800" dirty="0" err="1"/>
              <a:t>tự</a:t>
            </a:r>
            <a:r>
              <a:rPr lang="en-US" sz="2800" dirty="0"/>
              <a:t> do</a:t>
            </a:r>
          </a:p>
        </p:txBody>
      </p:sp>
      <p:sp>
        <p:nvSpPr>
          <p:cNvPr id="28" name="TextBox 27">
            <a:extLst>
              <a:ext uri="{FF2B5EF4-FFF2-40B4-BE49-F238E27FC236}">
                <a16:creationId xmlns:a16="http://schemas.microsoft.com/office/drawing/2014/main" id="{33740DF9-7F03-B301-538E-B95E01738243}"/>
              </a:ext>
            </a:extLst>
          </p:cNvPr>
          <p:cNvSpPr txBox="1"/>
          <p:nvPr/>
        </p:nvSpPr>
        <p:spPr>
          <a:xfrm>
            <a:off x="1979574" y="5614463"/>
            <a:ext cx="8300705" cy="95410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2800" dirty="0" err="1"/>
              <a:t>Kéo</a:t>
            </a:r>
            <a:r>
              <a:rPr lang="en-US" sz="2800" dirty="0"/>
              <a:t> </a:t>
            </a:r>
            <a:r>
              <a:rPr lang="en-US" sz="2800" dirty="0" err="1"/>
              <a:t>đầu</a:t>
            </a:r>
            <a:r>
              <a:rPr lang="en-US" sz="2800" dirty="0"/>
              <a:t> </a:t>
            </a:r>
            <a:r>
              <a:rPr lang="en-US" sz="2800" dirty="0" err="1"/>
              <a:t>tự</a:t>
            </a:r>
            <a:r>
              <a:rPr lang="en-US" sz="2800" dirty="0"/>
              <a:t> do </a:t>
            </a:r>
            <a:r>
              <a:rPr lang="en-US" sz="2800" dirty="0" err="1"/>
              <a:t>xuống</a:t>
            </a:r>
            <a:r>
              <a:rPr lang="en-US" sz="2800" dirty="0"/>
              <a:t> rồi </a:t>
            </a:r>
            <a:r>
              <a:rPr lang="en-US" sz="2800" dirty="0" err="1"/>
              <a:t>buông</a:t>
            </a:r>
            <a:r>
              <a:rPr lang="en-US" sz="2800" dirty="0"/>
              <a:t> </a:t>
            </a:r>
            <a:r>
              <a:rPr lang="en-US" sz="2800" dirty="0" err="1"/>
              <a:t>ra</a:t>
            </a:r>
            <a:r>
              <a:rPr lang="en-US" sz="2800" dirty="0"/>
              <a:t> </a:t>
            </a:r>
            <a:r>
              <a:rPr lang="en-US" sz="2800" dirty="0" err="1"/>
              <a:t>thì</a:t>
            </a:r>
            <a:r>
              <a:rPr lang="en-US" sz="2800" dirty="0"/>
              <a:t> </a:t>
            </a:r>
            <a:r>
              <a:rPr lang="en-US" sz="2800" dirty="0" err="1"/>
              <a:t>đầu</a:t>
            </a:r>
            <a:r>
              <a:rPr lang="en-US" sz="2800" dirty="0"/>
              <a:t> </a:t>
            </a:r>
            <a:r>
              <a:rPr lang="en-US" sz="2800" dirty="0" err="1"/>
              <a:t>thước</a:t>
            </a:r>
            <a:r>
              <a:rPr lang="en-US" sz="2800" dirty="0"/>
              <a:t> </a:t>
            </a:r>
            <a:r>
              <a:rPr lang="en-US" sz="2800" dirty="0" err="1"/>
              <a:t>dao</a:t>
            </a:r>
            <a:r>
              <a:rPr lang="en-US" sz="2800" dirty="0"/>
              <a:t> </a:t>
            </a:r>
            <a:r>
              <a:rPr lang="en-US" sz="2800" dirty="0" err="1"/>
              <a:t>động</a:t>
            </a:r>
            <a:r>
              <a:rPr lang="en-US" sz="2800" dirty="0"/>
              <a:t> </a:t>
            </a:r>
            <a:r>
              <a:rPr lang="en-US" sz="2800" dirty="0" err="1"/>
              <a:t>và</a:t>
            </a:r>
            <a:r>
              <a:rPr lang="en-US" sz="2800" dirty="0"/>
              <a:t> </a:t>
            </a:r>
            <a:r>
              <a:rPr lang="en-US" sz="2800" dirty="0" err="1"/>
              <a:t>phát</a:t>
            </a:r>
            <a:r>
              <a:rPr lang="en-US" sz="2800" dirty="0"/>
              <a:t> </a:t>
            </a:r>
            <a:r>
              <a:rPr lang="en-US" sz="2800" dirty="0" err="1"/>
              <a:t>ra</a:t>
            </a:r>
            <a:r>
              <a:rPr lang="en-US" sz="2800" dirty="0"/>
              <a:t> </a:t>
            </a:r>
            <a:r>
              <a:rPr lang="en-US" sz="2800" dirty="0" err="1"/>
              <a:t>âm</a:t>
            </a:r>
            <a:endParaRPr lang="en-US" sz="2800" dirty="0"/>
          </a:p>
        </p:txBody>
      </p:sp>
      <p:sp>
        <p:nvSpPr>
          <p:cNvPr id="29" name="TextBox 28">
            <a:extLst>
              <a:ext uri="{FF2B5EF4-FFF2-40B4-BE49-F238E27FC236}">
                <a16:creationId xmlns:a16="http://schemas.microsoft.com/office/drawing/2014/main" id="{51B9FE94-C2D2-11BF-084B-EB12651B8B49}"/>
              </a:ext>
            </a:extLst>
          </p:cNvPr>
          <p:cNvSpPr txBox="1"/>
          <p:nvPr/>
        </p:nvSpPr>
        <p:spPr>
          <a:xfrm>
            <a:off x="723359" y="5694299"/>
            <a:ext cx="10361407" cy="95410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2800" dirty="0" err="1"/>
              <a:t>Khoảng</a:t>
            </a:r>
            <a:r>
              <a:rPr lang="en-US" sz="2800" dirty="0"/>
              <a:t> </a:t>
            </a:r>
            <a:r>
              <a:rPr lang="en-US" sz="2800" dirty="0" err="1"/>
              <a:t>cách</a:t>
            </a:r>
            <a:r>
              <a:rPr lang="en-US" sz="2800" dirty="0"/>
              <a:t> </a:t>
            </a:r>
            <a:r>
              <a:rPr lang="en-US" sz="2800" dirty="0" err="1"/>
              <a:t>từ</a:t>
            </a:r>
            <a:r>
              <a:rPr lang="en-US" sz="2800" dirty="0"/>
              <a:t> </a:t>
            </a:r>
            <a:r>
              <a:rPr lang="en-US" sz="2800" dirty="0" err="1"/>
              <a:t>vị</a:t>
            </a:r>
            <a:r>
              <a:rPr lang="en-US" sz="2800" dirty="0"/>
              <a:t> </a:t>
            </a:r>
            <a:r>
              <a:rPr lang="en-US" sz="2800" dirty="0" err="1"/>
              <a:t>trí</a:t>
            </a:r>
            <a:r>
              <a:rPr lang="en-US" sz="2800" dirty="0"/>
              <a:t> ban </a:t>
            </a:r>
            <a:r>
              <a:rPr lang="en-US" sz="2800" dirty="0" err="1"/>
              <a:t>đầu</a:t>
            </a:r>
            <a:r>
              <a:rPr lang="en-US" sz="2800" dirty="0"/>
              <a:t> </a:t>
            </a:r>
            <a:r>
              <a:rPr lang="en-US" sz="2800" dirty="0" err="1"/>
              <a:t>đến</a:t>
            </a:r>
            <a:r>
              <a:rPr lang="en-US" sz="2800" dirty="0"/>
              <a:t> </a:t>
            </a:r>
            <a:r>
              <a:rPr lang="en-US" sz="2800" dirty="0" err="1"/>
              <a:t>vị</a:t>
            </a:r>
            <a:r>
              <a:rPr lang="en-US" sz="2800" dirty="0"/>
              <a:t> </a:t>
            </a:r>
            <a:r>
              <a:rPr lang="en-US" sz="2800" dirty="0" err="1"/>
              <a:t>trí</a:t>
            </a:r>
            <a:r>
              <a:rPr lang="en-US" sz="2800" dirty="0"/>
              <a:t> </a:t>
            </a:r>
            <a:r>
              <a:rPr lang="en-US" sz="2800" dirty="0" err="1"/>
              <a:t>xa</a:t>
            </a:r>
            <a:r>
              <a:rPr lang="en-US" sz="2800" dirty="0"/>
              <a:t> </a:t>
            </a:r>
            <a:r>
              <a:rPr lang="en-US" sz="2800" dirty="0" err="1"/>
              <a:t>nhất</a:t>
            </a:r>
            <a:r>
              <a:rPr lang="en-US" sz="2800" dirty="0"/>
              <a:t> </a:t>
            </a:r>
            <a:r>
              <a:rPr lang="en-US" sz="2800" dirty="0" err="1"/>
              <a:t>của</a:t>
            </a:r>
            <a:r>
              <a:rPr lang="en-US" sz="2800" dirty="0"/>
              <a:t> </a:t>
            </a:r>
            <a:r>
              <a:rPr lang="en-US" sz="2800" dirty="0" err="1"/>
              <a:t>đầu</a:t>
            </a:r>
            <a:r>
              <a:rPr lang="en-US" sz="2800" dirty="0"/>
              <a:t> </a:t>
            </a:r>
            <a:r>
              <a:rPr lang="en-US" sz="2800" dirty="0" err="1"/>
              <a:t>thước</a:t>
            </a:r>
            <a:r>
              <a:rPr lang="en-US" sz="2800" dirty="0"/>
              <a:t> </a:t>
            </a:r>
            <a:r>
              <a:rPr lang="en-US" sz="2800" dirty="0" err="1"/>
              <a:t>là</a:t>
            </a:r>
            <a:r>
              <a:rPr lang="en-US" sz="2800" dirty="0"/>
              <a:t> </a:t>
            </a:r>
            <a:r>
              <a:rPr lang="en-US" sz="2800" dirty="0" err="1"/>
              <a:t>biên</a:t>
            </a:r>
            <a:r>
              <a:rPr lang="en-US" sz="2800" dirty="0"/>
              <a:t> </a:t>
            </a:r>
            <a:r>
              <a:rPr lang="en-US" sz="2800" dirty="0" err="1"/>
              <a:t>độ</a:t>
            </a:r>
            <a:r>
              <a:rPr lang="en-US" sz="2800" dirty="0"/>
              <a:t> </a:t>
            </a:r>
            <a:r>
              <a:rPr lang="en-US" sz="2800" dirty="0" err="1"/>
              <a:t>dao</a:t>
            </a:r>
            <a:r>
              <a:rPr lang="en-US" sz="2800" dirty="0"/>
              <a:t> </a:t>
            </a:r>
            <a:r>
              <a:rPr lang="en-US" sz="2800" dirty="0" err="1"/>
              <a:t>động</a:t>
            </a:r>
            <a:r>
              <a:rPr lang="en-US" sz="2800" dirty="0"/>
              <a:t>.</a:t>
            </a:r>
          </a:p>
        </p:txBody>
      </p:sp>
    </p:spTree>
    <p:extLst>
      <p:ext uri="{BB962C8B-B14F-4D97-AF65-F5344CB8AC3E}">
        <p14:creationId xmlns:p14="http://schemas.microsoft.com/office/powerpoint/2010/main" val="798073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112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75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4000"/>
                                  </p:iterate>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iterate type="lt">
                                    <p:tmPct val="0"/>
                                  </p:iterate>
                                  <p:childTnLst>
                                    <p:animEffect transition="out" filter="fad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par>
                                <p:cTn id="30" presetID="22" presetClass="entr" presetSubtype="1" fill="hold" grpId="0" nodeType="withEffect">
                                  <p:stCondLst>
                                    <p:cond delay="0"/>
                                  </p:stCondLst>
                                  <p:iterate type="lt">
                                    <p:tmPct val="4000"/>
                                  </p:iterate>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par>
                                <p:cTn id="38" presetID="22" presetClass="entr" presetSubtype="1" fill="hold" grpId="0" nodeType="withEffect">
                                  <p:stCondLst>
                                    <p:cond delay="0"/>
                                  </p:stCondLst>
                                  <p:iterate type="lt">
                                    <p:tmPct val="4000"/>
                                  </p:iterate>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p:bldP spid="27" grpId="0"/>
      <p:bldP spid="27" grpId="1"/>
      <p:bldP spid="28" grpId="0"/>
      <p:bldP spid="28" grpId="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052D286D-F319-39AB-7F58-311DDAA1A8D2}"/>
              </a:ext>
            </a:extLst>
          </p:cNvPr>
          <p:cNvPicPr>
            <a:picLocks noChangeAspect="1"/>
          </p:cNvPicPr>
          <p:nvPr/>
        </p:nvPicPr>
        <p:blipFill rotWithShape="1">
          <a:blip r:embed="rId2">
            <a:extLst>
              <a:ext uri="{28A0092B-C50C-407E-A947-70E740481C1C}">
                <a14:useLocalDpi xmlns:a14="http://schemas.microsoft.com/office/drawing/2010/main" val="0"/>
              </a:ext>
            </a:extLst>
          </a:blip>
          <a:srcRect r="1366"/>
          <a:stretch/>
        </p:blipFill>
        <p:spPr>
          <a:xfrm>
            <a:off x="2249499" y="2626999"/>
            <a:ext cx="7136949" cy="3477893"/>
          </a:xfrm>
          <a:prstGeom prst="rect">
            <a:avLst/>
          </a:prstGeom>
        </p:spPr>
      </p:pic>
      <p:sp>
        <p:nvSpPr>
          <p:cNvPr id="41" name="Rectangle: Rounded Corners 40">
            <a:extLst>
              <a:ext uri="{FF2B5EF4-FFF2-40B4-BE49-F238E27FC236}">
                <a16:creationId xmlns:a16="http://schemas.microsoft.com/office/drawing/2014/main" id="{1AC89430-1E1B-5C5B-231F-0CF946B81BE8}"/>
              </a:ext>
            </a:extLst>
          </p:cNvPr>
          <p:cNvSpPr/>
          <p:nvPr/>
        </p:nvSpPr>
        <p:spPr>
          <a:xfrm>
            <a:off x="621570" y="873458"/>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511765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0022007" y="6157119"/>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92992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669790" y="-1408735"/>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9" name="Rectangle: Rounded Corners 38">
            <a:extLst>
              <a:ext uri="{FF2B5EF4-FFF2-40B4-BE49-F238E27FC236}">
                <a16:creationId xmlns:a16="http://schemas.microsoft.com/office/drawing/2014/main" id="{09919F7A-2986-CED3-FED0-FCD0F63A1013}"/>
              </a:ext>
            </a:extLst>
          </p:cNvPr>
          <p:cNvSpPr/>
          <p:nvPr/>
        </p:nvSpPr>
        <p:spPr>
          <a:xfrm>
            <a:off x="8087886" y="426233"/>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id="{B8311730-42C2-3209-554B-6178CF963B20}"/>
              </a:ext>
            </a:extLst>
          </p:cNvPr>
          <p:cNvSpPr txBox="1"/>
          <p:nvPr/>
        </p:nvSpPr>
        <p:spPr>
          <a:xfrm>
            <a:off x="8145494" y="436695"/>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35" name="Google Shape;3776;p52">
            <a:extLst>
              <a:ext uri="{FF2B5EF4-FFF2-40B4-BE49-F238E27FC236}">
                <a16:creationId xmlns:a16="http://schemas.microsoft.com/office/drawing/2014/main" id="{89F6EFD2-50ED-CB3A-B4BA-12F39122AFA9}"/>
              </a:ext>
            </a:extLst>
          </p:cNvPr>
          <p:cNvSpPr/>
          <p:nvPr/>
        </p:nvSpPr>
        <p:spPr>
          <a:xfrm>
            <a:off x="10329416" y="373918"/>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38" name="Picture 4">
            <a:extLst>
              <a:ext uri="{FF2B5EF4-FFF2-40B4-BE49-F238E27FC236}">
                <a16:creationId xmlns:a16="http://schemas.microsoft.com/office/drawing/2014/main" id="{B4564415-F016-24C5-1C6C-D9DAC273B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7251" y="531439"/>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854047F7-0AF0-7DCA-11B5-225158885089}"/>
              </a:ext>
            </a:extLst>
          </p:cNvPr>
          <p:cNvSpPr txBox="1"/>
          <p:nvPr/>
        </p:nvSpPr>
        <p:spPr>
          <a:xfrm>
            <a:off x="1520857" y="1495878"/>
            <a:ext cx="881988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là</a:t>
            </a:r>
            <a:r>
              <a:rPr lang="en-US" dirty="0"/>
              <a:t> </a:t>
            </a:r>
            <a:r>
              <a:rPr lang="en-US" dirty="0" err="1"/>
              <a:t>khoảng</a:t>
            </a:r>
            <a:r>
              <a:rPr lang="en-US" dirty="0"/>
              <a:t> </a:t>
            </a:r>
            <a:r>
              <a:rPr lang="en-US" dirty="0" err="1"/>
              <a:t>cách</a:t>
            </a:r>
            <a:r>
              <a:rPr lang="en-US" dirty="0"/>
              <a:t> </a:t>
            </a:r>
            <a:r>
              <a:rPr lang="en-US" dirty="0" err="1"/>
              <a:t>từ</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đến</a:t>
            </a:r>
            <a:r>
              <a:rPr lang="en-US" dirty="0"/>
              <a:t> </a:t>
            </a:r>
            <a:r>
              <a:rPr lang="en-US" dirty="0" err="1"/>
              <a:t>vị</a:t>
            </a:r>
            <a:r>
              <a:rPr lang="en-US" dirty="0"/>
              <a:t> </a:t>
            </a:r>
            <a:r>
              <a:rPr lang="en-US" dirty="0" err="1"/>
              <a:t>trí</a:t>
            </a:r>
            <a:r>
              <a:rPr lang="en-US" dirty="0"/>
              <a:t> </a:t>
            </a:r>
            <a:r>
              <a:rPr lang="en-US" dirty="0" err="1"/>
              <a:t>xa</a:t>
            </a:r>
            <a:r>
              <a:rPr lang="en-US" dirty="0"/>
              <a:t> </a:t>
            </a:r>
            <a:r>
              <a:rPr lang="en-US" dirty="0" err="1"/>
              <a:t>nhất</a:t>
            </a:r>
            <a:r>
              <a:rPr lang="en-US" dirty="0"/>
              <a:t> – </a:t>
            </a:r>
            <a:r>
              <a:rPr lang="en-US" dirty="0" err="1"/>
              <a:t>là</a:t>
            </a:r>
            <a:r>
              <a:rPr lang="en-US" dirty="0"/>
              <a:t> </a:t>
            </a:r>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của</a:t>
            </a:r>
            <a:r>
              <a:rPr lang="en-US" dirty="0"/>
              <a:t> </a:t>
            </a:r>
            <a:r>
              <a:rPr lang="en-US" dirty="0" err="1"/>
              <a:t>vật</a:t>
            </a:r>
            <a:r>
              <a:rPr lang="en-US" dirty="0"/>
              <a:t> so </a:t>
            </a:r>
            <a:r>
              <a:rPr lang="en-US" dirty="0" err="1"/>
              <a:t>với</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của</a:t>
            </a:r>
            <a:r>
              <a:rPr lang="en-US" dirty="0"/>
              <a:t> </a:t>
            </a:r>
            <a:r>
              <a:rPr lang="en-US" dirty="0" err="1"/>
              <a:t>nó</a:t>
            </a:r>
            <a:r>
              <a:rPr lang="en-US" dirty="0"/>
              <a:t>. </a:t>
            </a:r>
          </a:p>
        </p:txBody>
      </p:sp>
      <p:grpSp>
        <p:nvGrpSpPr>
          <p:cNvPr id="18" name="Group 17">
            <a:extLst>
              <a:ext uri="{FF2B5EF4-FFF2-40B4-BE49-F238E27FC236}">
                <a16:creationId xmlns:a16="http://schemas.microsoft.com/office/drawing/2014/main" id="{E45D711D-B906-1F1B-DE14-887B3B73DA2D}"/>
              </a:ext>
            </a:extLst>
          </p:cNvPr>
          <p:cNvGrpSpPr/>
          <p:nvPr/>
        </p:nvGrpSpPr>
        <p:grpSpPr>
          <a:xfrm>
            <a:off x="9291144" y="2529104"/>
            <a:ext cx="2759375" cy="4293597"/>
            <a:chOff x="9050311" y="1907329"/>
            <a:chExt cx="3101282" cy="4825606"/>
          </a:xfrm>
        </p:grpSpPr>
        <p:sp>
          <p:nvSpPr>
            <p:cNvPr id="46" name="Freeform: Shape 45">
              <a:extLst>
                <a:ext uri="{FF2B5EF4-FFF2-40B4-BE49-F238E27FC236}">
                  <a16:creationId xmlns:a16="http://schemas.microsoft.com/office/drawing/2014/main" id="{4F4F3FA2-02ED-CF6A-9312-65B323AE44F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4DF7DE9-7050-DC08-5CD7-AE64891A72FF}"/>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46859B3-9287-DACA-536A-52072F67FD58}"/>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30AF98E-B708-742B-4108-8204AA87E6BB}"/>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E86A0B1-A7FB-E192-DD69-C3F55230CF3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B9459AD-5FA6-C662-1F25-4D9F1F910902}"/>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80586E3-DB59-D1F6-AE95-2B9DB0F4A46E}"/>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7830684-E37D-E475-0D89-4D4724703D25}"/>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5761162-904E-FEDF-136F-445396AA37C5}"/>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131EB01-71FF-3B28-ABCD-560D5F5CA0B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8E5D52B-DF75-5490-F2E3-29C8DBFF0AA7}"/>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FB7457C-8146-6DAD-D11B-EFFDCA1270A0}"/>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E90467E-C50B-1BEE-3306-9C22276C8C5E}"/>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44F2605-732D-9499-1303-06175465286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31AC78F-7323-A260-2190-CD8248B749CD}"/>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AF8251E-06CA-6D58-3FAB-0B0B6F6F3DE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A2DE75D-8EB7-C6F8-296B-9DF668C719F3}"/>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FDA35FB-56AE-7733-93AF-554A9CCE10D0}"/>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3F26A34-10AB-A846-6955-D159EA7CCFC4}"/>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79B05BC-7CF5-77B6-C368-61F7FFA581F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815C9CE-B0EF-4F74-39EE-1DC755CDCE21}"/>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EB84FA6-B6F1-D546-9307-FBBE099E16ED}"/>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CB9E853-156E-F5EE-6B48-4260A7C3E354}"/>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D141E41-037C-89FD-9051-3F3D037CECEB}"/>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4D07B25C-0766-66E0-3E5C-78BEC1429DDA}"/>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71" name="Freeform: Shape 70">
              <a:extLst>
                <a:ext uri="{FF2B5EF4-FFF2-40B4-BE49-F238E27FC236}">
                  <a16:creationId xmlns:a16="http://schemas.microsoft.com/office/drawing/2014/main" id="{87EF5534-90E7-3769-2DDC-3E6415FB8171}"/>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7B8FDAF-19B4-9ED0-19BC-4E39621D29C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1321559-500E-8470-C1DA-21BA0563EB5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1CF9FA5-3600-C903-A13B-884FD2A1571D}"/>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C6D070-694D-7C39-A534-060F4398DCE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C69FAD1-EC28-FCBD-DA99-21B940CDE20F}"/>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E29BFB-5AFA-515C-9385-284944511471}"/>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9710787-8D6B-81D8-6B0F-0E741CDB2F85}"/>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5211EFF-CCD0-AE6F-9EEB-98B0BDE35F0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80" name="Freeform: Shape 79">
              <a:extLst>
                <a:ext uri="{FF2B5EF4-FFF2-40B4-BE49-F238E27FC236}">
                  <a16:creationId xmlns:a16="http://schemas.microsoft.com/office/drawing/2014/main" id="{44B356A5-E5A9-4E23-40E3-85FC600A0EC9}"/>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043322B-56EB-93AA-66D5-E4D43720A7F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B5F208C9-BC3C-7DFB-9A3D-05E98CA7D3CF}"/>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6A73A9B-1DEF-9ED3-7FAC-30E154FD68AD}"/>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3ADEC9B4-9255-74FB-B256-4CDE7E5EDB40}"/>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C8AE429-6B47-CD54-39C3-72FBD6505A50}"/>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EF5B289-5A92-1275-6F27-87AC42538387}"/>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E46ABE4-1C54-23DC-1F65-81A4C965F0C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763AC25-6B17-8678-5200-E933F4E0224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067ADF3-B2A0-9275-71DC-854F436B4140}"/>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835700F-55C3-6E45-F6FE-BC8256E5D35C}"/>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4CA6620-CA9D-EA29-6BCC-57FC587BC5E7}"/>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B93845B9-58CB-DDD7-582A-20250D681A41}"/>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93" name="Picture 2" descr="Âm nhạc">
            <a:extLst>
              <a:ext uri="{FF2B5EF4-FFF2-40B4-BE49-F238E27FC236}">
                <a16:creationId xmlns:a16="http://schemas.microsoft.com/office/drawing/2014/main" id="{880FC2ED-C744-5B9F-5B9C-F54B7BD54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269" y="1760192"/>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94" name="Graphic 93">
            <a:extLst>
              <a:ext uri="{FF2B5EF4-FFF2-40B4-BE49-F238E27FC236}">
                <a16:creationId xmlns:a16="http://schemas.microsoft.com/office/drawing/2014/main" id="{F0BEA8C9-C980-48E0-2CCB-A4BF158959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2102" y="-3613539"/>
            <a:ext cx="3268464" cy="3268464"/>
          </a:xfrm>
          <a:prstGeom prst="rect">
            <a:avLst/>
          </a:prstGeom>
        </p:spPr>
      </p:pic>
    </p:spTree>
    <p:extLst>
      <p:ext uri="{BB962C8B-B14F-4D97-AF65-F5344CB8AC3E}">
        <p14:creationId xmlns:p14="http://schemas.microsoft.com/office/powerpoint/2010/main" val="371701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75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right)">
                                      <p:cBhvr>
                                        <p:cTn id="10" dur="75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p:cTn id="15" dur="500" fill="hold"/>
                                        <p:tgtEl>
                                          <p:spTgt spid="93"/>
                                        </p:tgtEl>
                                        <p:attrNameLst>
                                          <p:attrName>ppt_w</p:attrName>
                                        </p:attrNameLst>
                                      </p:cBhvr>
                                      <p:tavLst>
                                        <p:tav tm="0">
                                          <p:val>
                                            <p:fltVal val="0"/>
                                          </p:val>
                                        </p:tav>
                                        <p:tav tm="100000">
                                          <p:val>
                                            <p:strVal val="#ppt_w"/>
                                          </p:val>
                                        </p:tav>
                                      </p:tavLst>
                                    </p:anim>
                                    <p:anim calcmode="lin" valueType="num">
                                      <p:cBhvr>
                                        <p:cTn id="16" dur="500" fill="hold"/>
                                        <p:tgtEl>
                                          <p:spTgt spid="93"/>
                                        </p:tgtEl>
                                        <p:attrNameLst>
                                          <p:attrName>ppt_h</p:attrName>
                                        </p:attrNameLst>
                                      </p:cBhvr>
                                      <p:tavLst>
                                        <p:tav tm="0">
                                          <p:val>
                                            <p:fltVal val="0"/>
                                          </p:val>
                                        </p:tav>
                                        <p:tav tm="100000">
                                          <p:val>
                                            <p:strVal val="#ppt_h"/>
                                          </p:val>
                                        </p:tav>
                                      </p:tavLst>
                                    </p:anim>
                                    <p:animEffect transition="in" filter="fade">
                                      <p:cBhvr>
                                        <p:cTn id="17" dur="500"/>
                                        <p:tgtEl>
                                          <p:spTgt spid="93"/>
                                        </p:tgtEl>
                                      </p:cBhvr>
                                    </p:animEffect>
                                  </p:childTnLst>
                                </p:cTn>
                              </p:par>
                            </p:childTnLst>
                          </p:cTn>
                        </p:par>
                        <p:par>
                          <p:cTn id="18" fill="hold">
                            <p:stCondLst>
                              <p:cond delay="500"/>
                            </p:stCondLst>
                            <p:childTnLst>
                              <p:par>
                                <p:cTn id="19" presetID="22" presetClass="entr" presetSubtype="1" fill="hold" grpId="0" nodeType="afterEffect">
                                  <p:stCondLst>
                                    <p:cond delay="0"/>
                                  </p:stCondLst>
                                  <p:iterate type="lt">
                                    <p:tmPct val="4000"/>
                                  </p:iterate>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224854" y="671444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1879796" y="4720317"/>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0997961" y="-2294263"/>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2037653" y="118030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95" name="Graphic 94">
            <a:extLst>
              <a:ext uri="{FF2B5EF4-FFF2-40B4-BE49-F238E27FC236}">
                <a16:creationId xmlns:a16="http://schemas.microsoft.com/office/drawing/2014/main" id="{74DD2CC1-D1C8-FB80-EC44-577988713B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3786" y="1274968"/>
            <a:ext cx="5141653" cy="5141653"/>
          </a:xfrm>
          <a:prstGeom prst="rect">
            <a:avLst/>
          </a:prstGeom>
        </p:spPr>
      </p:pic>
      <p:sp>
        <p:nvSpPr>
          <p:cNvPr id="96" name="TextBox 95">
            <a:extLst>
              <a:ext uri="{FF2B5EF4-FFF2-40B4-BE49-F238E27FC236}">
                <a16:creationId xmlns:a16="http://schemas.microsoft.com/office/drawing/2014/main" id="{8C0EA844-E547-DA67-B845-5CBC8311A9A4}"/>
              </a:ext>
            </a:extLst>
          </p:cNvPr>
          <p:cNvSpPr txBox="1"/>
          <p:nvPr/>
        </p:nvSpPr>
        <p:spPr>
          <a:xfrm>
            <a:off x="868935" y="2524020"/>
            <a:ext cx="5680788" cy="230832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4800" dirty="0" err="1"/>
              <a:t>Chúng</a:t>
            </a:r>
            <a:r>
              <a:rPr lang="en-US" sz="4800" dirty="0"/>
              <a:t> ta có </a:t>
            </a:r>
            <a:r>
              <a:rPr lang="en-US" sz="4800" dirty="0" err="1"/>
              <a:t>nhìn</a:t>
            </a:r>
            <a:r>
              <a:rPr lang="en-US" sz="4800" dirty="0"/>
              <a:t> </a:t>
            </a:r>
            <a:r>
              <a:rPr lang="en-US" sz="4800" dirty="0" err="1"/>
              <a:t>thấy</a:t>
            </a:r>
            <a:r>
              <a:rPr lang="en-US" sz="4800" dirty="0"/>
              <a:t> </a:t>
            </a:r>
            <a:r>
              <a:rPr lang="en-US" sz="4800" dirty="0" err="1"/>
              <a:t>được</a:t>
            </a:r>
            <a:r>
              <a:rPr lang="en-US" sz="4800" dirty="0"/>
              <a:t> </a:t>
            </a:r>
            <a:r>
              <a:rPr lang="en-US" sz="4800" dirty="0" err="1"/>
              <a:t>dao</a:t>
            </a:r>
            <a:r>
              <a:rPr lang="en-US" sz="4800" dirty="0"/>
              <a:t> </a:t>
            </a:r>
            <a:r>
              <a:rPr lang="en-US" sz="4800" dirty="0" err="1"/>
              <a:t>động</a:t>
            </a:r>
            <a:r>
              <a:rPr lang="en-US" sz="4800" dirty="0"/>
              <a:t> </a:t>
            </a:r>
            <a:r>
              <a:rPr lang="en-US" sz="4800" dirty="0" err="1"/>
              <a:t>sóng</a:t>
            </a:r>
            <a:r>
              <a:rPr lang="en-US" sz="4800" dirty="0"/>
              <a:t> </a:t>
            </a:r>
            <a:r>
              <a:rPr lang="en-US" sz="4800" dirty="0" err="1"/>
              <a:t>âm</a:t>
            </a:r>
            <a:r>
              <a:rPr lang="en-US" sz="4800" dirty="0"/>
              <a:t> </a:t>
            </a:r>
            <a:r>
              <a:rPr lang="en-US" sz="4800" dirty="0" err="1"/>
              <a:t>không</a:t>
            </a:r>
            <a:r>
              <a:rPr lang="en-US" sz="4800" dirty="0"/>
              <a:t>? </a:t>
            </a:r>
          </a:p>
        </p:txBody>
      </p:sp>
      <p:pic>
        <p:nvPicPr>
          <p:cNvPr id="97" name="Picture 96">
            <a:extLst>
              <a:ext uri="{FF2B5EF4-FFF2-40B4-BE49-F238E27FC236}">
                <a16:creationId xmlns:a16="http://schemas.microsoft.com/office/drawing/2014/main" id="{6465BB56-063C-F8E6-F32C-1CE371CE6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939" y="-2034140"/>
            <a:ext cx="2276122" cy="1724831"/>
          </a:xfrm>
          <a:prstGeom prst="rect">
            <a:avLst/>
          </a:prstGeom>
        </p:spPr>
      </p:pic>
      <p:sp>
        <p:nvSpPr>
          <p:cNvPr id="21" name="Rectangle: Rounded Corners 20">
            <a:extLst>
              <a:ext uri="{FF2B5EF4-FFF2-40B4-BE49-F238E27FC236}">
                <a16:creationId xmlns:a16="http://schemas.microsoft.com/office/drawing/2014/main" id="{BCDFC887-BA77-0331-9E6D-D0F48176BB99}"/>
              </a:ext>
            </a:extLst>
          </p:cNvPr>
          <p:cNvSpPr/>
          <p:nvPr/>
        </p:nvSpPr>
        <p:spPr>
          <a:xfrm>
            <a:off x="8087886" y="426233"/>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5F01C9-FA29-ECD1-E1F4-3E2B6C9C60A6}"/>
              </a:ext>
            </a:extLst>
          </p:cNvPr>
          <p:cNvSpPr txBox="1"/>
          <p:nvPr/>
        </p:nvSpPr>
        <p:spPr>
          <a:xfrm>
            <a:off x="8145494" y="436695"/>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F91A1855-FB35-8AE9-5819-93B4BB0A0A3C}"/>
              </a:ext>
            </a:extLst>
          </p:cNvPr>
          <p:cNvSpPr/>
          <p:nvPr/>
        </p:nvSpPr>
        <p:spPr>
          <a:xfrm>
            <a:off x="10329416" y="373918"/>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24" name="Picture 4">
            <a:extLst>
              <a:ext uri="{FF2B5EF4-FFF2-40B4-BE49-F238E27FC236}">
                <a16:creationId xmlns:a16="http://schemas.microsoft.com/office/drawing/2014/main" id="{FF5599FE-1B21-8B10-8FFE-39DCC1DDD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7251" y="531439"/>
            <a:ext cx="497989" cy="49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9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96"/>
                                        </p:tgtEl>
                                        <p:attrNameLst>
                                          <p:attrName>style.visibility</p:attrName>
                                        </p:attrNameLst>
                                      </p:cBhvr>
                                      <p:to>
                                        <p:strVal val="visible"/>
                                      </p:to>
                                    </p:set>
                                    <p:animEffect transition="in" filter="wipe(left)">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5220033" y="64949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88892" y="300714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5283956" y="-152620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621574" y="2036475"/>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278830" y="776510"/>
            <a:ext cx="2581425" cy="643560"/>
          </a:xfrm>
          <a:prstGeom prst="roundRect">
            <a:avLst>
              <a:gd name="adj" fmla="val 31890"/>
            </a:avLst>
          </a:prstGeom>
          <a:solidFill>
            <a:srgbClr val="EA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FAADC"/>
              </a:solidFill>
            </a:endParaRPr>
          </a:p>
        </p:txBody>
      </p:sp>
      <p:sp>
        <p:nvSpPr>
          <p:cNvPr id="37" name="TextBox 36">
            <a:extLst>
              <a:ext uri="{FF2B5EF4-FFF2-40B4-BE49-F238E27FC236}">
                <a16:creationId xmlns:a16="http://schemas.microsoft.com/office/drawing/2014/main" id="{179BFCAF-DC73-1B8C-C9F3-A1C6E8AAE208}"/>
              </a:ext>
            </a:extLst>
          </p:cNvPr>
          <p:cNvSpPr txBox="1"/>
          <p:nvPr/>
        </p:nvSpPr>
        <p:spPr>
          <a:xfrm>
            <a:off x="341822" y="768961"/>
            <a:ext cx="2455440" cy="629531"/>
          </a:xfrm>
          <a:prstGeom prst="rect">
            <a:avLst/>
          </a:prstGeom>
          <a:noFill/>
        </p:spPr>
        <p:txBody>
          <a:bodyPr wrap="square" rtlCol="0">
            <a:spAutoFit/>
          </a:bodyPr>
          <a:lstStyle/>
          <a:p>
            <a:pPr algn="ctr">
              <a:lnSpc>
                <a:spcPct val="120000"/>
              </a:lnSpc>
            </a:pPr>
            <a:r>
              <a:rPr lang="en-US" sz="3200" dirty="0">
                <a:solidFill>
                  <a:srgbClr val="313A61"/>
                </a:solidFill>
                <a:latin typeface="#9Slide07 IcielBaliho Script" pitchFamily="2" charset="0"/>
                <a:cs typeface="#9Slide03 Arima Madurai Black" panose="00000A00000000000000" pitchFamily="2" charset="0"/>
              </a:rPr>
              <a:t>Dao </a:t>
            </a:r>
            <a:r>
              <a:rPr lang="en-US" sz="3200" dirty="0" err="1">
                <a:solidFill>
                  <a:srgbClr val="313A61"/>
                </a:solidFill>
                <a:latin typeface="#9Slide07 IcielBaliho Script" pitchFamily="2" charset="0"/>
                <a:cs typeface="#9Slide03 Arima Madurai Black" panose="00000A00000000000000" pitchFamily="2" charset="0"/>
              </a:rPr>
              <a:t>động</a:t>
            </a:r>
            <a:r>
              <a:rPr lang="en-US" sz="3200" dirty="0">
                <a:solidFill>
                  <a:srgbClr val="313A61"/>
                </a:solidFill>
                <a:latin typeface="#9Slide07 IcielBaliho Script" pitchFamily="2" charset="0"/>
                <a:cs typeface="#9Slide03 Arima Madurai Black" panose="00000A00000000000000" pitchFamily="2" charset="0"/>
              </a:rPr>
              <a:t> </a:t>
            </a:r>
            <a:r>
              <a:rPr lang="en-US" sz="3200" dirty="0" err="1">
                <a:solidFill>
                  <a:srgbClr val="313A61"/>
                </a:solidFill>
                <a:latin typeface="#9Slide07 IcielBaliho Script" pitchFamily="2" charset="0"/>
                <a:cs typeface="#9Slide03 Arima Madurai Black" panose="00000A00000000000000" pitchFamily="2" charset="0"/>
              </a:rPr>
              <a:t>kí</a:t>
            </a:r>
            <a:endParaRPr lang="vi-VN" sz="3200" dirty="0">
              <a:solidFill>
                <a:srgbClr val="313A61"/>
              </a:solidFill>
              <a:latin typeface="#9Slide07 IcielBaliho Script"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DE487912-492A-46BA-61EE-7D177C25A037}"/>
              </a:ext>
            </a:extLst>
          </p:cNvPr>
          <p:cNvSpPr txBox="1"/>
          <p:nvPr/>
        </p:nvSpPr>
        <p:spPr>
          <a:xfrm>
            <a:off x="1797671" y="5567578"/>
            <a:ext cx="8596658" cy="978729"/>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Dao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thể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diễn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a:t>
            </a:r>
            <a:r>
              <a:rPr lang="en-US" sz="2400" dirty="0">
                <a:latin typeface="#9Slide03 Arima Madurai Black" panose="00000A00000000000000" pitchFamily="2" charset="0"/>
                <a:cs typeface="#9Slide03 Arima Madurai Black" panose="00000A00000000000000" pitchFamily="2" charset="0"/>
              </a:rPr>
              <a:t> micro </a:t>
            </a:r>
            <a:r>
              <a:rPr lang="en-US" sz="2400" dirty="0" err="1">
                <a:latin typeface="#9Slide03 Arima Madurai Black" panose="00000A00000000000000" pitchFamily="2" charset="0"/>
                <a:cs typeface="#9Slide03 Arima Madurai Black" panose="00000A00000000000000" pitchFamily="2" charset="0"/>
              </a:rPr>
              <a:t>thu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được</a:t>
            </a:r>
            <a:endParaRPr lang="en-US" sz="2400" dirty="0">
              <a:latin typeface="#9Slide03 Arima Madurai Black" panose="00000A00000000000000" pitchFamily="2" charset="0"/>
              <a:cs typeface="#9Slide03 Arima Madurai Black" panose="00000A00000000000000" pitchFamily="2" charset="0"/>
            </a:endParaRPr>
          </a:p>
        </p:txBody>
      </p:sp>
      <p:sp>
        <p:nvSpPr>
          <p:cNvPr id="40" name="TextBox 39">
            <a:extLst>
              <a:ext uri="{FF2B5EF4-FFF2-40B4-BE49-F238E27FC236}">
                <a16:creationId xmlns:a16="http://schemas.microsoft.com/office/drawing/2014/main" id="{13EE9C60-7304-702B-9E85-310651629B50}"/>
              </a:ext>
            </a:extLst>
          </p:cNvPr>
          <p:cNvSpPr txBox="1"/>
          <p:nvPr/>
        </p:nvSpPr>
        <p:spPr>
          <a:xfrm>
            <a:off x="4816498" y="1289814"/>
            <a:ext cx="98284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Đỉnh</a:t>
            </a:r>
            <a:endParaRPr lang="en-US" dirty="0"/>
          </a:p>
        </p:txBody>
      </p:sp>
      <p:sp>
        <p:nvSpPr>
          <p:cNvPr id="42" name="TextBox 41">
            <a:extLst>
              <a:ext uri="{FF2B5EF4-FFF2-40B4-BE49-F238E27FC236}">
                <a16:creationId xmlns:a16="http://schemas.microsoft.com/office/drawing/2014/main" id="{C2282080-691F-8E78-4ED8-FB0AF67AC98B}"/>
              </a:ext>
            </a:extLst>
          </p:cNvPr>
          <p:cNvSpPr txBox="1"/>
          <p:nvPr/>
        </p:nvSpPr>
        <p:spPr>
          <a:xfrm>
            <a:off x="6535668" y="1284499"/>
            <a:ext cx="143605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endParaRPr lang="en-US" dirty="0"/>
          </a:p>
        </p:txBody>
      </p:sp>
      <p:pic>
        <p:nvPicPr>
          <p:cNvPr id="17" name="Picture 16">
            <a:extLst>
              <a:ext uri="{FF2B5EF4-FFF2-40B4-BE49-F238E27FC236}">
                <a16:creationId xmlns:a16="http://schemas.microsoft.com/office/drawing/2014/main" id="{419190F0-9CA3-740C-94DD-0C0048979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710" y="1953351"/>
            <a:ext cx="4381261" cy="3320092"/>
          </a:xfrm>
          <a:prstGeom prst="rect">
            <a:avLst/>
          </a:prstGeom>
        </p:spPr>
      </p:pic>
      <p:sp>
        <p:nvSpPr>
          <p:cNvPr id="39" name="TextBox 38">
            <a:extLst>
              <a:ext uri="{FF2B5EF4-FFF2-40B4-BE49-F238E27FC236}">
                <a16:creationId xmlns:a16="http://schemas.microsoft.com/office/drawing/2014/main" id="{23CA1031-B264-49FC-E2C1-8E5C75F5BE6E}"/>
              </a:ext>
            </a:extLst>
          </p:cNvPr>
          <p:cNvSpPr txBox="1"/>
          <p:nvPr/>
        </p:nvSpPr>
        <p:spPr>
          <a:xfrm>
            <a:off x="8149027" y="2461503"/>
            <a:ext cx="3647352" cy="2308324"/>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khoảng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giữa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đỉnh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cắt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xy</a:t>
            </a:r>
            <a:r>
              <a:rPr lang="en-US" sz="2400" dirty="0">
                <a:latin typeface="#9Slide03 Arima Madurai Black" panose="00000A00000000000000" pitchFamily="2" charset="0"/>
                <a:cs typeface="#9Slide03 Arima Madurai Black" panose="00000A00000000000000" pitchFamily="2" charset="0"/>
              </a:rPr>
              <a:t>)</a:t>
            </a:r>
          </a:p>
        </p:txBody>
      </p:sp>
      <p:sp>
        <p:nvSpPr>
          <p:cNvPr id="41" name="TextBox 40">
            <a:extLst>
              <a:ext uri="{FF2B5EF4-FFF2-40B4-BE49-F238E27FC236}">
                <a16:creationId xmlns:a16="http://schemas.microsoft.com/office/drawing/2014/main" id="{9A4345B5-5682-2959-ADA2-ECE6DC5CE259}"/>
              </a:ext>
            </a:extLst>
          </p:cNvPr>
          <p:cNvSpPr txBox="1"/>
          <p:nvPr/>
        </p:nvSpPr>
        <p:spPr>
          <a:xfrm>
            <a:off x="921628" y="2348819"/>
            <a:ext cx="2581425" cy="2751522"/>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tỉ</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lệ</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với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a:t>
            </a:r>
            <a:r>
              <a:rPr lang="en-US" sz="2400" dirty="0">
                <a:latin typeface="#9Slide03 Arima Madurai Black" panose="00000A00000000000000" pitchFamily="2" charset="0"/>
                <a:cs typeface="#9Slide03 Arima Madurai Black" panose="00000A00000000000000" pitchFamily="2" charset="0"/>
              </a:rPr>
              <a:t> micro </a:t>
            </a:r>
            <a:r>
              <a:rPr lang="en-US" sz="2400" dirty="0" err="1">
                <a:latin typeface="#9Slide03 Arima Madurai Black" panose="00000A00000000000000" pitchFamily="2" charset="0"/>
                <a:cs typeface="#9Slide03 Arima Madurai Black" panose="00000A00000000000000" pitchFamily="2" charset="0"/>
              </a:rPr>
              <a:t>nhận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được</a:t>
            </a:r>
            <a:endParaRPr lang="en-US" sz="2400" dirty="0">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543C4710-1F47-269D-7EDA-753D120D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142" y="-1821576"/>
            <a:ext cx="3955410" cy="1278916"/>
          </a:xfrm>
          <a:prstGeom prst="rect">
            <a:avLst/>
          </a:prstGeom>
        </p:spPr>
      </p:pic>
      <p:pic>
        <p:nvPicPr>
          <p:cNvPr id="44" name="Graphic 43">
            <a:extLst>
              <a:ext uri="{FF2B5EF4-FFF2-40B4-BE49-F238E27FC236}">
                <a16:creationId xmlns:a16="http://schemas.microsoft.com/office/drawing/2014/main" id="{0502ED91-5545-9363-35E7-AC079BDFB2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3594" y="156067"/>
            <a:ext cx="2338384" cy="2338384"/>
          </a:xfrm>
          <a:prstGeom prst="rect">
            <a:avLst/>
          </a:prstGeom>
        </p:spPr>
      </p:pic>
      <p:sp>
        <p:nvSpPr>
          <p:cNvPr id="29" name="Rectangle: Rounded Corners 28">
            <a:extLst>
              <a:ext uri="{FF2B5EF4-FFF2-40B4-BE49-F238E27FC236}">
                <a16:creationId xmlns:a16="http://schemas.microsoft.com/office/drawing/2014/main" id="{41A73BDF-5F40-E5E0-9EEB-2ABD39B884F0}"/>
              </a:ext>
            </a:extLst>
          </p:cNvPr>
          <p:cNvSpPr/>
          <p:nvPr/>
        </p:nvSpPr>
        <p:spPr>
          <a:xfrm>
            <a:off x="8430376" y="301231"/>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0E57E69C-6AB6-D244-8938-2A8908CD3D96}"/>
              </a:ext>
            </a:extLst>
          </p:cNvPr>
          <p:cNvSpPr txBox="1"/>
          <p:nvPr/>
        </p:nvSpPr>
        <p:spPr>
          <a:xfrm>
            <a:off x="8487984" y="311693"/>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F6F674E4-AF6B-B046-87DE-033F7F669F2A}"/>
              </a:ext>
            </a:extLst>
          </p:cNvPr>
          <p:cNvSpPr/>
          <p:nvPr/>
        </p:nvSpPr>
        <p:spPr>
          <a:xfrm>
            <a:off x="10671906" y="248916"/>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4">
            <a:extLst>
              <a:ext uri="{FF2B5EF4-FFF2-40B4-BE49-F238E27FC236}">
                <a16:creationId xmlns:a16="http://schemas.microsoft.com/office/drawing/2014/main" id="{81E7AB3C-BF6B-6DB2-4687-D204F99340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9741" y="406437"/>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527F9410-1D5E-5BD0-79CF-B4FF4DE54803}"/>
              </a:ext>
            </a:extLst>
          </p:cNvPr>
          <p:cNvSpPr txBox="1"/>
          <p:nvPr/>
        </p:nvSpPr>
        <p:spPr>
          <a:xfrm>
            <a:off x="3676521" y="3613397"/>
            <a:ext cx="689196" cy="683264"/>
          </a:xfrm>
          <a:prstGeom prst="rect">
            <a:avLst/>
          </a:prstGeom>
          <a:noFill/>
        </p:spPr>
        <p:txBody>
          <a:bodyPr wrap="square" rtlCol="0">
            <a:spAutoFit/>
          </a:bodyPr>
          <a:lstStyle/>
          <a:p>
            <a:pPr>
              <a:lnSpc>
                <a:spcPct val="120000"/>
              </a:lnSpc>
            </a:pPr>
            <a:r>
              <a:rPr lang="en-US" sz="3200" dirty="0">
                <a:solidFill>
                  <a:schemeClr val="bg1"/>
                </a:solidFill>
                <a:latin typeface="#9Slide03 Arima Madurai Black" panose="00000A00000000000000" pitchFamily="2" charset="0"/>
                <a:cs typeface="#9Slide03 Arima Madurai Black" panose="00000A00000000000000" pitchFamily="2" charset="0"/>
              </a:rPr>
              <a:t>x</a:t>
            </a:r>
          </a:p>
        </p:txBody>
      </p:sp>
      <p:sp>
        <p:nvSpPr>
          <p:cNvPr id="46" name="TextBox 45">
            <a:extLst>
              <a:ext uri="{FF2B5EF4-FFF2-40B4-BE49-F238E27FC236}">
                <a16:creationId xmlns:a16="http://schemas.microsoft.com/office/drawing/2014/main" id="{3A3F3272-6A5C-F283-ECE5-8A913C754436}"/>
              </a:ext>
            </a:extLst>
          </p:cNvPr>
          <p:cNvSpPr txBox="1"/>
          <p:nvPr/>
        </p:nvSpPr>
        <p:spPr>
          <a:xfrm>
            <a:off x="7481687" y="3613397"/>
            <a:ext cx="689196" cy="683264"/>
          </a:xfrm>
          <a:prstGeom prst="rect">
            <a:avLst/>
          </a:prstGeom>
          <a:noFill/>
        </p:spPr>
        <p:txBody>
          <a:bodyPr wrap="square" rtlCol="0">
            <a:spAutoFit/>
          </a:bodyPr>
          <a:lstStyle/>
          <a:p>
            <a:pPr>
              <a:lnSpc>
                <a:spcPct val="120000"/>
              </a:lnSpc>
            </a:pPr>
            <a:r>
              <a:rPr lang="en-US" sz="3200" dirty="0">
                <a:solidFill>
                  <a:schemeClr val="bg1"/>
                </a:solidFill>
                <a:latin typeface="#9Slide03 Arima Madurai Black" panose="00000A00000000000000" pitchFamily="2" charset="0"/>
                <a:cs typeface="#9Slide03 Arima Madurai Black" panose="00000A00000000000000" pitchFamily="2" charset="0"/>
              </a:rPr>
              <a:t>y</a:t>
            </a:r>
          </a:p>
        </p:txBody>
      </p:sp>
    </p:spTree>
    <p:extLst>
      <p:ext uri="{BB962C8B-B14F-4D97-AF65-F5344CB8AC3E}">
        <p14:creationId xmlns:p14="http://schemas.microsoft.com/office/powerpoint/2010/main" val="32151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grpId="0" nodeType="withEffect">
                                  <p:stCondLst>
                                    <p:cond delay="0"/>
                                  </p:stCondLst>
                                  <p:iterate type="lt">
                                    <p:tmPct val="4000"/>
                                  </p:iterate>
                                  <p:childTnLst>
                                    <p:set>
                                      <p:cBhvr>
                                        <p:cTn id="14" dur="1" fill="hold">
                                          <p:stCondLst>
                                            <p:cond delay="0"/>
                                          </p:stCondLst>
                                        </p:cTn>
                                        <p:tgtEl>
                                          <p:spTgt spid="42"/>
                                        </p:tgtEl>
                                        <p:attrNameLst>
                                          <p:attrName>style.visibility</p:attrName>
                                        </p:attrNameLst>
                                      </p:cBhvr>
                                      <p:to>
                                        <p:strVal val="visible"/>
                                      </p:to>
                                    </p:set>
                                    <p:animEffect transition="in" filter="wipe(up)">
                                      <p:cBhvr>
                                        <p:cTn id="15" dur="500"/>
                                        <p:tgtEl>
                                          <p:spTgt spid="42"/>
                                        </p:tgtEl>
                                      </p:cBhvr>
                                    </p:animEffect>
                                  </p:childTnLst>
                                </p:cTn>
                              </p:par>
                            </p:childTnLst>
                          </p:cTn>
                        </p:par>
                        <p:par>
                          <p:cTn id="16" fill="hold">
                            <p:stCondLst>
                              <p:cond delay="600"/>
                            </p:stCondLst>
                            <p:childTnLst>
                              <p:par>
                                <p:cTn id="17" presetID="22" presetClass="entr" presetSubtype="1"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up)">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P spid="42" grpId="0"/>
      <p:bldP spid="39"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0679221" y="6059725"/>
            <a:ext cx="2723533" cy="2644656"/>
            <a:chOff x="1348896" y="1051554"/>
            <a:chExt cx="4118106" cy="4398992"/>
          </a:xfrm>
          <a:solidFill>
            <a:srgbClr val="313A61"/>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2618144">
            <a:off x="9448353" y="-512297"/>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419521" y="-1136690"/>
            <a:ext cx="2338384" cy="2497879"/>
            <a:chOff x="1348896" y="1051554"/>
            <a:chExt cx="4118106" cy="4398992"/>
          </a:xfrm>
          <a:solidFill>
            <a:schemeClr val="accent1">
              <a:lumMod val="60000"/>
              <a:lumOff val="40000"/>
            </a:schemeClr>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325694" y="5531714"/>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4" name="Picture 33">
            <a:extLst>
              <a:ext uri="{FF2B5EF4-FFF2-40B4-BE49-F238E27FC236}">
                <a16:creationId xmlns:a16="http://schemas.microsoft.com/office/drawing/2014/main" id="{CFE68AF0-3D24-21F0-6DD1-AB73DDCBD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785" y="7041965"/>
            <a:ext cx="2606588" cy="1975256"/>
          </a:xfrm>
          <a:prstGeom prst="rect">
            <a:avLst/>
          </a:prstGeom>
        </p:spPr>
      </p:pic>
      <p:pic>
        <p:nvPicPr>
          <p:cNvPr id="38" name="Graphic 37">
            <a:extLst>
              <a:ext uri="{FF2B5EF4-FFF2-40B4-BE49-F238E27FC236}">
                <a16:creationId xmlns:a16="http://schemas.microsoft.com/office/drawing/2014/main" id="{2DFF1EB0-F74D-5F1A-38B8-9204AE408F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349" y="1146172"/>
            <a:ext cx="2338384" cy="2338384"/>
          </a:xfrm>
          <a:prstGeom prst="rect">
            <a:avLst/>
          </a:prstGeom>
        </p:spPr>
      </p:pic>
      <p:sp>
        <p:nvSpPr>
          <p:cNvPr id="39" name="TextBox 38">
            <a:extLst>
              <a:ext uri="{FF2B5EF4-FFF2-40B4-BE49-F238E27FC236}">
                <a16:creationId xmlns:a16="http://schemas.microsoft.com/office/drawing/2014/main" id="{DEDDCFEE-8716-E677-8322-1E0DBEDEE05E}"/>
              </a:ext>
            </a:extLst>
          </p:cNvPr>
          <p:cNvSpPr txBox="1"/>
          <p:nvPr/>
        </p:nvSpPr>
        <p:spPr>
          <a:xfrm>
            <a:off x="2578733" y="1399769"/>
            <a:ext cx="8697279" cy="170816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Hình dưới đây cho thấy đồ thị dao động âm trên màn hình dao động kí khi nguồn âm là một âm thoa được gõ nhẹ (a) và gõ mạnh (b). Sóng âm nào có biên độ giao động lớn hơn?</a:t>
            </a:r>
            <a:endParaRPr lang="en-US" sz="4000" dirty="0"/>
          </a:p>
        </p:txBody>
      </p:sp>
      <p:pic>
        <p:nvPicPr>
          <p:cNvPr id="17" name="Picture 16">
            <a:extLst>
              <a:ext uri="{FF2B5EF4-FFF2-40B4-BE49-F238E27FC236}">
                <a16:creationId xmlns:a16="http://schemas.microsoft.com/office/drawing/2014/main" id="{57B135B7-5EB2-E00D-2FD4-F8AD692B2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405" y="3509698"/>
            <a:ext cx="8452958" cy="2733124"/>
          </a:xfrm>
          <a:prstGeom prst="rect">
            <a:avLst/>
          </a:prstGeom>
        </p:spPr>
      </p:pic>
      <p:sp>
        <p:nvSpPr>
          <p:cNvPr id="41" name="Rectangle: Rounded Corners 40">
            <a:extLst>
              <a:ext uri="{FF2B5EF4-FFF2-40B4-BE49-F238E27FC236}">
                <a16:creationId xmlns:a16="http://schemas.microsoft.com/office/drawing/2014/main" id="{E6B4E02E-8000-B910-B329-2E1A787CA96F}"/>
              </a:ext>
            </a:extLst>
          </p:cNvPr>
          <p:cNvSpPr/>
          <p:nvPr/>
        </p:nvSpPr>
        <p:spPr>
          <a:xfrm>
            <a:off x="1331068" y="264062"/>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TextBox 42">
            <a:extLst>
              <a:ext uri="{FF2B5EF4-FFF2-40B4-BE49-F238E27FC236}">
                <a16:creationId xmlns:a16="http://schemas.microsoft.com/office/drawing/2014/main" id="{91982D65-CC90-2A0E-9AD9-235CB5A072CE}"/>
              </a:ext>
            </a:extLst>
          </p:cNvPr>
          <p:cNvSpPr txBox="1"/>
          <p:nvPr/>
        </p:nvSpPr>
        <p:spPr>
          <a:xfrm>
            <a:off x="1770066" y="274448"/>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4" name="Google Shape;3776;p52">
            <a:extLst>
              <a:ext uri="{FF2B5EF4-FFF2-40B4-BE49-F238E27FC236}">
                <a16:creationId xmlns:a16="http://schemas.microsoft.com/office/drawing/2014/main" id="{5C459B77-B95D-B417-C0CF-D1A3BBBF36B3}"/>
              </a:ext>
            </a:extLst>
          </p:cNvPr>
          <p:cNvSpPr/>
          <p:nvPr/>
        </p:nvSpPr>
        <p:spPr>
          <a:xfrm>
            <a:off x="996479" y="204292"/>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5" name="Picture 4">
            <a:extLst>
              <a:ext uri="{FF2B5EF4-FFF2-40B4-BE49-F238E27FC236}">
                <a16:creationId xmlns:a16="http://schemas.microsoft.com/office/drawing/2014/main" id="{9908D218-FCBB-E996-DAC7-3B4F7C506F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633" y="347037"/>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D0EE9C85-DFA8-EF58-8229-E38F73A39590}"/>
              </a:ext>
            </a:extLst>
          </p:cNvPr>
          <p:cNvSpPr txBox="1"/>
          <p:nvPr/>
        </p:nvSpPr>
        <p:spPr>
          <a:xfrm>
            <a:off x="3462886" y="6042229"/>
            <a:ext cx="680619"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(a)</a:t>
            </a:r>
            <a:endParaRPr lang="en-US" sz="4000" dirty="0"/>
          </a:p>
        </p:txBody>
      </p:sp>
      <p:sp>
        <p:nvSpPr>
          <p:cNvPr id="47" name="TextBox 46">
            <a:extLst>
              <a:ext uri="{FF2B5EF4-FFF2-40B4-BE49-F238E27FC236}">
                <a16:creationId xmlns:a16="http://schemas.microsoft.com/office/drawing/2014/main" id="{7C34A0BC-F04F-EBBD-1B8C-E4C363B16811}"/>
              </a:ext>
            </a:extLst>
          </p:cNvPr>
          <p:cNvSpPr txBox="1"/>
          <p:nvPr/>
        </p:nvSpPr>
        <p:spPr>
          <a:xfrm>
            <a:off x="8040074" y="6142526"/>
            <a:ext cx="726140"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(b</a:t>
            </a:r>
            <a:r>
              <a:rPr lang="en-US" dirty="0"/>
              <a:t>)</a:t>
            </a:r>
            <a:endParaRPr lang="en-US" sz="4000" dirty="0"/>
          </a:p>
        </p:txBody>
      </p:sp>
    </p:spTree>
    <p:extLst>
      <p:ext uri="{BB962C8B-B14F-4D97-AF65-F5344CB8AC3E}">
        <p14:creationId xmlns:p14="http://schemas.microsoft.com/office/powerpoint/2010/main" val="1605984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9"/>
                                        </p:tgtEl>
                                        <p:attrNameLst>
                                          <p:attrName>style.visibility</p:attrName>
                                        </p:attrNameLst>
                                      </p:cBhvr>
                                      <p:to>
                                        <p:strVal val="visible"/>
                                      </p:to>
                                    </p:set>
                                    <p:animEffect transition="in" filter="wipe(left)">
                                      <p:cBhvr>
                                        <p:cTn id="7" dur="1000"/>
                                        <p:tgtEl>
                                          <p:spTgt spid="39"/>
                                        </p:tgtEl>
                                      </p:cBhvr>
                                    </p:animEffect>
                                  </p:childTnLst>
                                </p:cTn>
                              </p:par>
                              <p:par>
                                <p:cTn id="8" presetID="22" presetClass="entr" presetSubtype="8" fill="hold" grpId="0" nodeType="withEffect">
                                  <p:stCondLst>
                                    <p:cond delay="0"/>
                                  </p:stCondLst>
                                  <p:iterate type="lt">
                                    <p:tmPct val="4000"/>
                                  </p:iterate>
                                  <p:childTnLst>
                                    <p:set>
                                      <p:cBhvr>
                                        <p:cTn id="9" dur="1" fill="hold">
                                          <p:stCondLst>
                                            <p:cond delay="0"/>
                                          </p:stCondLst>
                                        </p:cTn>
                                        <p:tgtEl>
                                          <p:spTgt spid="46"/>
                                        </p:tgtEl>
                                        <p:attrNameLst>
                                          <p:attrName>style.visibility</p:attrName>
                                        </p:attrNameLst>
                                      </p:cBhvr>
                                      <p:to>
                                        <p:strVal val="visible"/>
                                      </p:to>
                                    </p:set>
                                    <p:animEffect transition="in" filter="wipe(left)">
                                      <p:cBhvr>
                                        <p:cTn id="10" dur="1000"/>
                                        <p:tgtEl>
                                          <p:spTgt spid="46"/>
                                        </p:tgtEl>
                                      </p:cBhvr>
                                    </p:animEffect>
                                  </p:childTnLst>
                                </p:cTn>
                              </p:par>
                              <p:par>
                                <p:cTn id="11" presetID="22" presetClass="entr" presetSubtype="8" fill="hold" grpId="0" nodeType="withEffect">
                                  <p:stCondLst>
                                    <p:cond delay="0"/>
                                  </p:stCondLst>
                                  <p:iterate type="lt">
                                    <p:tmPct val="4000"/>
                                  </p:iterate>
                                  <p:childTnLst>
                                    <p:set>
                                      <p:cBhvr>
                                        <p:cTn id="12" dur="1" fill="hold">
                                          <p:stCondLst>
                                            <p:cond delay="0"/>
                                          </p:stCondLst>
                                        </p:cTn>
                                        <p:tgtEl>
                                          <p:spTgt spid="47"/>
                                        </p:tgtEl>
                                        <p:attrNameLst>
                                          <p:attrName>style.visibility</p:attrName>
                                        </p:attrNameLst>
                                      </p:cBhvr>
                                      <p:to>
                                        <p:strVal val="visible"/>
                                      </p:to>
                                    </p:set>
                                    <p:animEffect transition="in" filter="wipe(left)">
                                      <p:cBhvr>
                                        <p:cTn id="1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5471836" y="597246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596774" y="26368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3654283" y="-1089864"/>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663833" y="238504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3" name="Graphic 32">
            <a:extLst>
              <a:ext uri="{FF2B5EF4-FFF2-40B4-BE49-F238E27FC236}">
                <a16:creationId xmlns:a16="http://schemas.microsoft.com/office/drawing/2014/main" id="{1F9AEFF0-AAA7-3CA8-0CBB-1BEB330DC0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4083" y="-2338384"/>
            <a:ext cx="2338384" cy="2338384"/>
          </a:xfrm>
          <a:prstGeom prst="rect">
            <a:avLst/>
          </a:prstGeom>
        </p:spPr>
      </p:pic>
      <p:pic>
        <p:nvPicPr>
          <p:cNvPr id="38" name="Graphic 37">
            <a:extLst>
              <a:ext uri="{FF2B5EF4-FFF2-40B4-BE49-F238E27FC236}">
                <a16:creationId xmlns:a16="http://schemas.microsoft.com/office/drawing/2014/main" id="{1D53375E-B0C0-F7FF-FDCD-BB7888C5AB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595" y="194424"/>
            <a:ext cx="2576963" cy="2576963"/>
          </a:xfrm>
          <a:prstGeom prst="rect">
            <a:avLst/>
          </a:prstGeom>
        </p:spPr>
      </p:pic>
      <p:sp>
        <p:nvSpPr>
          <p:cNvPr id="39" name="TextBox 38">
            <a:extLst>
              <a:ext uri="{FF2B5EF4-FFF2-40B4-BE49-F238E27FC236}">
                <a16:creationId xmlns:a16="http://schemas.microsoft.com/office/drawing/2014/main" id="{7EACEC7B-E5D2-ED05-1579-0345C2873E3C}"/>
              </a:ext>
            </a:extLst>
          </p:cNvPr>
          <p:cNvSpPr txBox="1"/>
          <p:nvPr/>
        </p:nvSpPr>
        <p:spPr>
          <a:xfrm>
            <a:off x="2990704" y="995957"/>
            <a:ext cx="8642296"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sz="2800" dirty="0"/>
              <a:t>Sóng âm khi âm thoa được gõ mạnh có biên độ </a:t>
            </a:r>
            <a:r>
              <a:rPr lang="en-US" sz="2800" dirty="0"/>
              <a:t>d</a:t>
            </a:r>
            <a:r>
              <a:rPr lang="vi-VN" sz="2800" dirty="0"/>
              <a:t>ao động lớn hơn khi âm thoa được gõ nhẹ.</a:t>
            </a:r>
            <a:endParaRPr lang="en-US" sz="4400" dirty="0"/>
          </a:p>
        </p:txBody>
      </p:sp>
      <p:pic>
        <p:nvPicPr>
          <p:cNvPr id="41" name="Picture 40">
            <a:extLst>
              <a:ext uri="{FF2B5EF4-FFF2-40B4-BE49-F238E27FC236}">
                <a16:creationId xmlns:a16="http://schemas.microsoft.com/office/drawing/2014/main" id="{9F3A4DC0-F38D-7108-9130-C463EFEFDB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1176" y="2732776"/>
            <a:ext cx="8549647" cy="2764386"/>
          </a:xfrm>
          <a:prstGeom prst="rect">
            <a:avLst/>
          </a:prstGeom>
        </p:spPr>
      </p:pic>
      <p:sp>
        <p:nvSpPr>
          <p:cNvPr id="43" name="TextBox 42">
            <a:extLst>
              <a:ext uri="{FF2B5EF4-FFF2-40B4-BE49-F238E27FC236}">
                <a16:creationId xmlns:a16="http://schemas.microsoft.com/office/drawing/2014/main" id="{EB7128A5-AED4-5466-499A-1F4E490794A1}"/>
              </a:ext>
            </a:extLst>
          </p:cNvPr>
          <p:cNvSpPr txBox="1"/>
          <p:nvPr/>
        </p:nvSpPr>
        <p:spPr>
          <a:xfrm>
            <a:off x="8551135" y="5711365"/>
            <a:ext cx="1819688"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Lớn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hơn</a:t>
            </a:r>
            <a:endParaRPr lang="en-US" sz="2400" dirty="0">
              <a:latin typeface="#9Slide03 Arima Madurai Black" panose="00000A00000000000000" pitchFamily="2" charset="0"/>
              <a:cs typeface="#9Slide03 Arima Madurai Black" panose="00000A00000000000000" pitchFamily="2" charset="0"/>
            </a:endParaRPr>
          </a:p>
        </p:txBody>
      </p:sp>
      <p:pic>
        <p:nvPicPr>
          <p:cNvPr id="44" name="Graphic 43" descr="Line arrow Counter clockwise curve">
            <a:extLst>
              <a:ext uri="{FF2B5EF4-FFF2-40B4-BE49-F238E27FC236}">
                <a16:creationId xmlns:a16="http://schemas.microsoft.com/office/drawing/2014/main" id="{3678B944-E37E-F69C-46B9-B18CC29171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7966893">
            <a:off x="7666277" y="5332053"/>
            <a:ext cx="914400" cy="914400"/>
          </a:xfrm>
          <a:prstGeom prst="rect">
            <a:avLst/>
          </a:prstGeom>
        </p:spPr>
      </p:pic>
      <p:sp>
        <p:nvSpPr>
          <p:cNvPr id="45" name="TextBox 44">
            <a:extLst>
              <a:ext uri="{FF2B5EF4-FFF2-40B4-BE49-F238E27FC236}">
                <a16:creationId xmlns:a16="http://schemas.microsoft.com/office/drawing/2014/main" id="{DB7B3BDC-C8C2-D1A7-62B4-CC3C5C242DF3}"/>
              </a:ext>
            </a:extLst>
          </p:cNvPr>
          <p:cNvSpPr txBox="1"/>
          <p:nvPr/>
        </p:nvSpPr>
        <p:spPr>
          <a:xfrm>
            <a:off x="3160348" y="5677826"/>
            <a:ext cx="1819688"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Nhỏ</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hơn</a:t>
            </a:r>
            <a:endParaRPr lang="en-US" sz="2400" dirty="0">
              <a:latin typeface="#9Slide03 Arima Madurai Black" panose="00000A00000000000000" pitchFamily="2" charset="0"/>
              <a:cs typeface="#9Slide03 Arima Madurai Black" panose="00000A00000000000000" pitchFamily="2" charset="0"/>
            </a:endParaRPr>
          </a:p>
        </p:txBody>
      </p:sp>
      <p:pic>
        <p:nvPicPr>
          <p:cNvPr id="46" name="Graphic 45" descr="Line arrow Counter clockwise curve">
            <a:extLst>
              <a:ext uri="{FF2B5EF4-FFF2-40B4-BE49-F238E27FC236}">
                <a16:creationId xmlns:a16="http://schemas.microsoft.com/office/drawing/2014/main" id="{627E98B4-49E4-01B5-6047-C4AC78001C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3633107" flipH="1">
            <a:off x="4829004" y="5277616"/>
            <a:ext cx="914400" cy="914400"/>
          </a:xfrm>
          <a:prstGeom prst="rect">
            <a:avLst/>
          </a:prstGeom>
        </p:spPr>
      </p:pic>
    </p:spTree>
    <p:extLst>
      <p:ext uri="{BB962C8B-B14F-4D97-AF65-F5344CB8AC3E}">
        <p14:creationId xmlns:p14="http://schemas.microsoft.com/office/powerpoint/2010/main" val="2425199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up)">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C091CAD-9ACE-8728-00A9-17EED0CF6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933" y="2096670"/>
            <a:ext cx="6743558" cy="2991503"/>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2167557" y="1932039"/>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683307" y="654795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5" name="Rectangle: Rounded Corners 34">
            <a:extLst>
              <a:ext uri="{FF2B5EF4-FFF2-40B4-BE49-F238E27FC236}">
                <a16:creationId xmlns:a16="http://schemas.microsoft.com/office/drawing/2014/main" id="{7364C641-CA83-8FC2-FA5A-49E7B38CAF09}"/>
              </a:ext>
            </a:extLst>
          </p:cNvPr>
          <p:cNvSpPr/>
          <p:nvPr/>
        </p:nvSpPr>
        <p:spPr>
          <a:xfrm>
            <a:off x="598021" y="29315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E1B6864B-39F4-3975-F43F-38354E6816C5}"/>
              </a:ext>
            </a:extLst>
          </p:cNvPr>
          <p:cNvSpPr txBox="1"/>
          <p:nvPr/>
        </p:nvSpPr>
        <p:spPr>
          <a:xfrm>
            <a:off x="1037019" y="30354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D78C2C5E-51B5-C7E1-4B98-FFE7123FA0B3}"/>
              </a:ext>
            </a:extLst>
          </p:cNvPr>
          <p:cNvSpPr/>
          <p:nvPr/>
        </p:nvSpPr>
        <p:spPr>
          <a:xfrm>
            <a:off x="263432" y="23338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a:extLst>
              <a:ext uri="{FF2B5EF4-FFF2-40B4-BE49-F238E27FC236}">
                <a16:creationId xmlns:a16="http://schemas.microsoft.com/office/drawing/2014/main" id="{75F168EB-FFF7-2D2A-798B-796235331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86" y="37613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997DF87-22F0-9C8E-5210-C7506A20E969}"/>
              </a:ext>
            </a:extLst>
          </p:cNvPr>
          <p:cNvSpPr txBox="1"/>
          <p:nvPr/>
        </p:nvSpPr>
        <p:spPr>
          <a:xfrm>
            <a:off x="100824" y="941284"/>
            <a:ext cx="11990352"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latin typeface="#9Slide07 IcielBaliho Script" pitchFamily="2" charset="0"/>
              </a:rPr>
              <a:t>Mối</a:t>
            </a:r>
            <a:r>
              <a:rPr lang="en-US" sz="2800" dirty="0">
                <a:latin typeface="#9Slide07 IcielBaliho Script" pitchFamily="2" charset="0"/>
              </a:rPr>
              <a:t> </a:t>
            </a:r>
            <a:r>
              <a:rPr lang="en-US" sz="2800" dirty="0" err="1">
                <a:latin typeface="#9Slide07 IcielBaliho Script" pitchFamily="2" charset="0"/>
              </a:rPr>
              <a:t>quan</a:t>
            </a:r>
            <a:r>
              <a:rPr lang="en-US" sz="2800" dirty="0">
                <a:latin typeface="#9Slide07 IcielBaliho Script" pitchFamily="2" charset="0"/>
              </a:rPr>
              <a:t> </a:t>
            </a:r>
            <a:r>
              <a:rPr lang="en-US" sz="2800" dirty="0" err="1">
                <a:latin typeface="#9Slide07 IcielBaliho Script" pitchFamily="2" charset="0"/>
              </a:rPr>
              <a:t>hệ</a:t>
            </a:r>
            <a:r>
              <a:rPr lang="en-US" sz="2800" dirty="0">
                <a:latin typeface="#9Slide07 IcielBaliho Script" pitchFamily="2" charset="0"/>
              </a:rPr>
              <a:t> </a:t>
            </a:r>
            <a:r>
              <a:rPr lang="en-US" sz="2800" dirty="0" err="1">
                <a:latin typeface="#9Slide07 IcielBaliho Script" pitchFamily="2" charset="0"/>
              </a:rPr>
              <a:t>giữa</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dao</a:t>
            </a:r>
            <a:r>
              <a:rPr lang="en-US" sz="2800" dirty="0">
                <a:latin typeface="#9Slide07 IcielBaliho Script" pitchFamily="2" charset="0"/>
              </a:rPr>
              <a:t> </a:t>
            </a:r>
            <a:r>
              <a:rPr lang="en-US" sz="2800" dirty="0" err="1">
                <a:latin typeface="#9Slide07 IcielBaliho Script" pitchFamily="2" charset="0"/>
              </a:rPr>
              <a:t>động</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nguồn</a:t>
            </a:r>
            <a:r>
              <a:rPr lang="en-US" sz="2800" dirty="0">
                <a:latin typeface="#9Slide07 IcielBaliho Script" pitchFamily="2" charset="0"/>
              </a:rPr>
              <a:t> </a:t>
            </a:r>
            <a:r>
              <a:rPr lang="en-US" sz="2800" dirty="0" err="1">
                <a:latin typeface="#9Slide07 IcielBaliho Script" pitchFamily="2" charset="0"/>
              </a:rPr>
              <a:t>âm</a:t>
            </a:r>
            <a:r>
              <a:rPr lang="en-US" sz="2800" dirty="0">
                <a:latin typeface="#9Slide07 IcielBaliho Script" pitchFamily="2" charset="0"/>
              </a:rPr>
              <a:t> </a:t>
            </a:r>
            <a:r>
              <a:rPr lang="en-US" sz="2800" dirty="0" err="1">
                <a:latin typeface="#9Slide07 IcielBaliho Script" pitchFamily="2" charset="0"/>
              </a:rPr>
              <a:t>và</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sóng</a:t>
            </a:r>
            <a:r>
              <a:rPr lang="en-US" sz="2800" dirty="0">
                <a:latin typeface="#9Slide07 IcielBaliho Script" pitchFamily="2" charset="0"/>
              </a:rPr>
              <a:t> </a:t>
            </a:r>
            <a:r>
              <a:rPr lang="en-US" sz="2800" dirty="0" err="1">
                <a:latin typeface="#9Slide07 IcielBaliho Script" pitchFamily="2" charset="0"/>
              </a:rPr>
              <a:t>âm</a:t>
            </a:r>
            <a:endParaRPr lang="en-US" sz="4400" dirty="0">
              <a:latin typeface="#9Slide07 IcielBaliho Script" pitchFamily="2" charset="0"/>
            </a:endParaRPr>
          </a:p>
        </p:txBody>
      </p:sp>
      <p:sp>
        <p:nvSpPr>
          <p:cNvPr id="48" name="TextBox 47">
            <a:extLst>
              <a:ext uri="{FF2B5EF4-FFF2-40B4-BE49-F238E27FC236}">
                <a16:creationId xmlns:a16="http://schemas.microsoft.com/office/drawing/2014/main" id="{24B98912-7C95-1EF3-A911-F2754AF7DF0A}"/>
              </a:ext>
            </a:extLst>
          </p:cNvPr>
          <p:cNvSpPr txBox="1"/>
          <p:nvPr/>
        </p:nvSpPr>
        <p:spPr>
          <a:xfrm>
            <a:off x="1777729" y="5425829"/>
            <a:ext cx="8151139"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a) Khi </a:t>
            </a:r>
            <a:r>
              <a:rPr lang="en-US" dirty="0" err="1"/>
              <a:t>nguồn</a:t>
            </a:r>
            <a:r>
              <a:rPr lang="en-US" dirty="0"/>
              <a:t> </a:t>
            </a:r>
            <a:r>
              <a:rPr lang="en-US" dirty="0" err="1"/>
              <a:t>âm</a:t>
            </a:r>
            <a:r>
              <a:rPr lang="en-US" dirty="0"/>
              <a:t> chưa </a:t>
            </a:r>
            <a:r>
              <a:rPr lang="en-US" dirty="0" err="1"/>
              <a:t>hoạt</a:t>
            </a:r>
            <a:r>
              <a:rPr lang="en-US" dirty="0"/>
              <a:t> </a:t>
            </a:r>
            <a:r>
              <a:rPr lang="en-US" dirty="0" err="1"/>
              <a:t>động</a:t>
            </a:r>
            <a:r>
              <a:rPr lang="en-US" dirty="0"/>
              <a:t>, chưa </a:t>
            </a:r>
            <a:r>
              <a:rPr lang="en-US" dirty="0" err="1"/>
              <a:t>phát</a:t>
            </a:r>
            <a:r>
              <a:rPr lang="en-US" dirty="0"/>
              <a:t> </a:t>
            </a:r>
            <a:r>
              <a:rPr lang="en-US" dirty="0" err="1"/>
              <a:t>ra</a:t>
            </a:r>
            <a:r>
              <a:rPr lang="en-US" dirty="0"/>
              <a:t> </a:t>
            </a:r>
            <a:r>
              <a:rPr lang="en-US" dirty="0" err="1"/>
              <a:t>âm</a:t>
            </a:r>
            <a:endParaRPr lang="en-US" sz="4000" dirty="0"/>
          </a:p>
        </p:txBody>
      </p:sp>
      <p:pic>
        <p:nvPicPr>
          <p:cNvPr id="49" name="Picture 48">
            <a:extLst>
              <a:ext uri="{FF2B5EF4-FFF2-40B4-BE49-F238E27FC236}">
                <a16:creationId xmlns:a16="http://schemas.microsoft.com/office/drawing/2014/main" id="{835BFFC8-3A6D-6762-3444-9D20C205D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3511" y="4035997"/>
            <a:ext cx="2213540" cy="1052176"/>
          </a:xfrm>
          <a:prstGeom prst="rect">
            <a:avLst/>
          </a:prstGeom>
        </p:spPr>
      </p:pic>
      <p:pic>
        <p:nvPicPr>
          <p:cNvPr id="50" name="Picture 49">
            <a:extLst>
              <a:ext uri="{FF2B5EF4-FFF2-40B4-BE49-F238E27FC236}">
                <a16:creationId xmlns:a16="http://schemas.microsoft.com/office/drawing/2014/main" id="{423080B5-4314-236A-F14B-A4E268160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752" y="3219577"/>
            <a:ext cx="2677604" cy="1102543"/>
          </a:xfrm>
          <a:prstGeom prst="rect">
            <a:avLst/>
          </a:prstGeom>
        </p:spPr>
      </p:pic>
    </p:spTree>
    <p:extLst>
      <p:ext uri="{BB962C8B-B14F-4D97-AF65-F5344CB8AC3E}">
        <p14:creationId xmlns:p14="http://schemas.microsoft.com/office/powerpoint/2010/main" val="332292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4000"/>
                                  </p:iterate>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8616</TotalTime>
  <Words>864</Words>
  <Application>Microsoft Office PowerPoint</Application>
  <PresentationFormat>Widescreen</PresentationFormat>
  <Paragraphs>102</Paragraphs>
  <Slides>20</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#9Slide03 AmpleSoft</vt:lpstr>
      <vt:lpstr>#9Slide03 Arima Madurai</vt:lpstr>
      <vt:lpstr>#9Slide03 Arima Madurai Black</vt:lpstr>
      <vt:lpstr>#9Slide07 IcielBaliho Script</vt:lpstr>
      <vt:lpstr>#9Slide07 IcielCadena</vt:lpstr>
      <vt:lpstr>Arial</vt:lpstr>
      <vt:lpstr>Bahnschrift Light Condensed</vt:lpstr>
      <vt:lpstr>Calibri</vt:lpstr>
      <vt:lpstr>Calibri Light</vt:lpstr>
      <vt:lpstr>Times New Roman</vt:lpstr>
      <vt:lpstr>Yeseva One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Gekombe, Amon</cp:lastModifiedBy>
  <cp:revision>31</cp:revision>
  <dcterms:created xsi:type="dcterms:W3CDTF">2022-05-11T15:28:09Z</dcterms:created>
  <dcterms:modified xsi:type="dcterms:W3CDTF">2023-12-04T08:51:17Z</dcterms:modified>
</cp:coreProperties>
</file>