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71" r:id="rId4"/>
    <p:sldId id="278" r:id="rId5"/>
    <p:sldId id="279" r:id="rId6"/>
    <p:sldId id="280" r:id="rId7"/>
    <p:sldId id="272" r:id="rId8"/>
    <p:sldId id="282" r:id="rId9"/>
    <p:sldId id="281" r:id="rId10"/>
    <p:sldId id="283" r:id="rId11"/>
    <p:sldId id="284" r:id="rId12"/>
    <p:sldId id="275" r:id="rId13"/>
    <p:sldId id="285" r:id="rId14"/>
    <p:sldId id="286" r:id="rId15"/>
    <p:sldId id="287" r:id="rId16"/>
    <p:sldId id="288" r:id="rId17"/>
    <p:sldId id="289" r:id="rId18"/>
    <p:sldId id="274"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6C6E"/>
    <a:srgbClr val="AD7B77"/>
    <a:srgbClr val="CFDCE5"/>
    <a:srgbClr val="84AAB3"/>
    <a:srgbClr val="5A84A4"/>
    <a:srgbClr val="8A989F"/>
    <a:srgbClr val="96B6BD"/>
    <a:srgbClr val="1E384C"/>
    <a:srgbClr val="E5DFD9"/>
    <a:srgbClr val="B2D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41" autoAdjust="0"/>
    <p:restoredTop sz="94497"/>
  </p:normalViewPr>
  <p:slideViewPr>
    <p:cSldViewPr snapToGrid="0" snapToObjects="1">
      <p:cViewPr varScale="1">
        <p:scale>
          <a:sx n="65" d="100"/>
          <a:sy n="65" d="100"/>
        </p:scale>
        <p:origin x="60" y="384"/>
      </p:cViewPr>
      <p:guideLst/>
    </p:cSldViewPr>
  </p:slideViewPr>
  <p:notesTextViewPr>
    <p:cViewPr>
      <p:scale>
        <a:sx n="1" d="1"/>
        <a:sy n="1" d="1"/>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1C326-C419-3F46-A579-B0C4F4892FC9}" type="datetimeFigureOut">
              <a:rPr lang="x-none" smtClean="0"/>
              <a:t>08/11/2023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9C24D-1B02-AE4C-B1CE-5CD952A82E44}" type="slidenum">
              <a:rPr lang="x-none" smtClean="0"/>
              <a:t>‹#›</a:t>
            </a:fld>
            <a:endParaRPr lang="x-none"/>
          </a:p>
        </p:txBody>
      </p:sp>
    </p:spTree>
    <p:extLst>
      <p:ext uri="{BB962C8B-B14F-4D97-AF65-F5344CB8AC3E}">
        <p14:creationId xmlns:p14="http://schemas.microsoft.com/office/powerpoint/2010/main" val="1782816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889C24D-1B02-AE4C-B1CE-5CD952A82E44}" type="slidenum">
              <a:rPr lang="x-none" smtClean="0"/>
              <a:t>1</a:t>
            </a:fld>
            <a:endParaRPr lang="x-none"/>
          </a:p>
        </p:txBody>
      </p:sp>
    </p:spTree>
    <p:extLst>
      <p:ext uri="{BB962C8B-B14F-4D97-AF65-F5344CB8AC3E}">
        <p14:creationId xmlns:p14="http://schemas.microsoft.com/office/powerpoint/2010/main" val="239915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889C24D-1B02-AE4C-B1CE-5CD952A82E44}" type="slidenum">
              <a:rPr lang="x-none" smtClean="0"/>
              <a:t>7</a:t>
            </a:fld>
            <a:endParaRPr lang="x-none"/>
          </a:p>
        </p:txBody>
      </p:sp>
    </p:spTree>
    <p:extLst>
      <p:ext uri="{BB962C8B-B14F-4D97-AF65-F5344CB8AC3E}">
        <p14:creationId xmlns:p14="http://schemas.microsoft.com/office/powerpoint/2010/main" val="133870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889C24D-1B02-AE4C-B1CE-5CD952A82E44}" type="slidenum">
              <a:rPr lang="x-none" smtClean="0"/>
              <a:t>8</a:t>
            </a:fld>
            <a:endParaRPr lang="x-none"/>
          </a:p>
        </p:txBody>
      </p:sp>
    </p:spTree>
    <p:extLst>
      <p:ext uri="{BB962C8B-B14F-4D97-AF65-F5344CB8AC3E}">
        <p14:creationId xmlns:p14="http://schemas.microsoft.com/office/powerpoint/2010/main" val="98780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889C24D-1B02-AE4C-B1CE-5CD952A82E44}" type="slidenum">
              <a:rPr lang="x-none" smtClean="0"/>
              <a:t>18</a:t>
            </a:fld>
            <a:endParaRPr lang="x-none"/>
          </a:p>
        </p:txBody>
      </p:sp>
    </p:spTree>
    <p:extLst>
      <p:ext uri="{BB962C8B-B14F-4D97-AF65-F5344CB8AC3E}">
        <p14:creationId xmlns:p14="http://schemas.microsoft.com/office/powerpoint/2010/main" val="332023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F2E96-5E13-164F-89DB-D3CA3B82AE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DDC7A954-EC49-724D-AB87-9FC19F281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D6612E8D-5692-C949-A69E-2B6735A00357}"/>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8758CD1E-6EB4-7C4F-864D-5BFF3E5D318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D78AC62-C07E-5741-921A-C915C44A26B7}"/>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376717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279D-AB35-2E46-B07D-6257495996C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9EABB88-9CC9-7A44-A96B-4BDEDDB252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833502D-BD46-0247-B83F-AEBE8B7301E9}"/>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DD839E63-DAF1-8E45-BBA4-3B1690C5070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63A67ED-6B14-8146-88FA-99790EB90B48}"/>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13682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9E3F00-7C5D-7A43-AB69-7C4BC434B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556EAD15-2767-B645-A2B3-3F2DB67944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AAACF8A-01F0-104A-8E12-B805DDA1F108}"/>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8A4CD066-3F55-5E40-8DD3-D5DF8D2940E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21B3623-1DA6-0347-8631-390B86A254F5}"/>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10002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1FD6-5709-A94A-8D0F-C380C5E2694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8B5D8D-52E2-7A44-A3D6-63D95A375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E7CC4C5-99C1-C441-A68C-B715BC763437}"/>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F8E8A0FD-198A-0342-A6CF-2DB41DBF898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908760F-2166-D34E-AC2C-7D1414CD8871}"/>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175401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CBA2-A373-F24A-BA81-E89850061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40BA1F65-2B61-EF4B-A722-60A18ECFC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4CB3A9-ECB6-444A-A90D-3907199B0BB5}"/>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C5E13F7B-5802-DF4B-B9C7-ADFCA943D73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17C3AC5-7678-4A40-A315-C31E1F352ECC}"/>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120960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ACBC-CEFF-7648-AEC4-B2B58768EB24}"/>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642252F-2495-4F4B-B90C-E4203E5DE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0DBAB07A-83FE-4441-BD4F-2375F822C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6DA724F2-28A1-944E-96BB-68AEF1BE9B7C}"/>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6" name="Footer Placeholder 5">
            <a:extLst>
              <a:ext uri="{FF2B5EF4-FFF2-40B4-BE49-F238E27FC236}">
                <a16:creationId xmlns:a16="http://schemas.microsoft.com/office/drawing/2014/main" id="{5A2FCC50-5CDF-F840-BD3E-252A084D8CF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3CC70CB-6DD6-E540-9A1A-68F8DD1011BA}"/>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31738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E361-1F5F-9F4F-BC30-4C647772CE5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F964092-7C4B-104D-AD50-01A262A43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FB1A45-06F6-D842-A9EE-DBEF26711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750D4ED9-6992-5242-B143-AB43D07C7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B5AAA4-BE55-004E-AE98-DFA2FBBF0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61EAE4FD-1FD0-494D-B787-59EF0AC999FF}"/>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8" name="Footer Placeholder 7">
            <a:extLst>
              <a:ext uri="{FF2B5EF4-FFF2-40B4-BE49-F238E27FC236}">
                <a16:creationId xmlns:a16="http://schemas.microsoft.com/office/drawing/2014/main" id="{56401E5D-ECD8-F04D-A577-B830A03EDC6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7B7F5014-93A8-C340-987A-38D35600D1F3}"/>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415877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E9C5E-29BD-7649-9BC5-E0DA061385F7}"/>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A5006F0E-3980-5F4A-95FA-05349AC0A88E}"/>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4" name="Footer Placeholder 3">
            <a:extLst>
              <a:ext uri="{FF2B5EF4-FFF2-40B4-BE49-F238E27FC236}">
                <a16:creationId xmlns:a16="http://schemas.microsoft.com/office/drawing/2014/main" id="{834E427A-CF2F-F743-92E8-8B92D0288DC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D01B33B3-715F-C148-8B85-9A405449DE4A}"/>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398962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D395E-9DEE-9249-B83E-3BA2B91CE9D0}"/>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3" name="Footer Placeholder 2">
            <a:extLst>
              <a:ext uri="{FF2B5EF4-FFF2-40B4-BE49-F238E27FC236}">
                <a16:creationId xmlns:a16="http://schemas.microsoft.com/office/drawing/2014/main" id="{5FDFC027-B5E9-EC4F-A39E-1D0B8F0B86F7}"/>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D823CE0E-FA13-6246-A223-A995940BCD7B}"/>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64858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F7E1-F05C-C749-9E3A-5CA4FF0FA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ED3331D-975A-CB4B-A751-CC9DB792A4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E13F9CC2-5A17-8348-9017-60B3D0239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E1283-226A-C145-A87C-59716FEDB330}"/>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6" name="Footer Placeholder 5">
            <a:extLst>
              <a:ext uri="{FF2B5EF4-FFF2-40B4-BE49-F238E27FC236}">
                <a16:creationId xmlns:a16="http://schemas.microsoft.com/office/drawing/2014/main" id="{59BA3E47-03B4-9145-A100-8004D3F03F0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FE56805-40C7-B04F-A5F2-4BF15FA23D5B}"/>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180138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38EE-42F7-074A-93F0-B3BB974C1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DC80412-8990-D940-98B7-4BD5F5BB6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724FC65-74D8-1F4D-987D-29B75C5E6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E52A7-E1CE-FE47-9E0E-04957BE0FFC0}"/>
              </a:ext>
            </a:extLst>
          </p:cNvPr>
          <p:cNvSpPr>
            <a:spLocks noGrp="1"/>
          </p:cNvSpPr>
          <p:nvPr>
            <p:ph type="dt" sz="half" idx="10"/>
          </p:nvPr>
        </p:nvSpPr>
        <p:spPr/>
        <p:txBody>
          <a:bodyPr/>
          <a:lstStyle/>
          <a:p>
            <a:fld id="{2FE1FAD0-B387-AF4E-9D2C-B504D7BDA01D}" type="datetimeFigureOut">
              <a:rPr lang="x-none" smtClean="0"/>
              <a:t>08/11/2023</a:t>
            </a:fld>
            <a:endParaRPr lang="x-none"/>
          </a:p>
        </p:txBody>
      </p:sp>
      <p:sp>
        <p:nvSpPr>
          <p:cNvPr id="6" name="Footer Placeholder 5">
            <a:extLst>
              <a:ext uri="{FF2B5EF4-FFF2-40B4-BE49-F238E27FC236}">
                <a16:creationId xmlns:a16="http://schemas.microsoft.com/office/drawing/2014/main" id="{D0C6D1B7-9C0C-B24F-8C8D-65A646DCC38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9E7B2CD-1A50-314A-8AE2-72407952D713}"/>
              </a:ext>
            </a:extLst>
          </p:cNvPr>
          <p:cNvSpPr>
            <a:spLocks noGrp="1"/>
          </p:cNvSpPr>
          <p:nvPr>
            <p:ph type="sldNum" sz="quarter" idx="12"/>
          </p:nvPr>
        </p:nvSpPr>
        <p:spPr/>
        <p:txBody>
          <a:bodyPr/>
          <a:lstStyle/>
          <a:p>
            <a:fld id="{6E9DFB0C-29CC-7C4E-8BC9-7A5234727384}" type="slidenum">
              <a:rPr lang="x-none" smtClean="0"/>
              <a:t>‹#›</a:t>
            </a:fld>
            <a:endParaRPr lang="x-none"/>
          </a:p>
        </p:txBody>
      </p:sp>
    </p:spTree>
    <p:extLst>
      <p:ext uri="{BB962C8B-B14F-4D97-AF65-F5344CB8AC3E}">
        <p14:creationId xmlns:p14="http://schemas.microsoft.com/office/powerpoint/2010/main" val="36347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DFD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C5A5DB-9E1F-5147-B0DB-2798EB7F8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27AD13E-D924-2C4E-85CF-AE7599D3F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E132115-9E89-8D4F-9578-121B2A4B9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1FAD0-B387-AF4E-9D2C-B504D7BDA01D}" type="datetimeFigureOut">
              <a:rPr lang="x-none" smtClean="0"/>
              <a:t>08/11/2023</a:t>
            </a:fld>
            <a:endParaRPr lang="x-none"/>
          </a:p>
        </p:txBody>
      </p:sp>
      <p:sp>
        <p:nvSpPr>
          <p:cNvPr id="5" name="Footer Placeholder 4">
            <a:extLst>
              <a:ext uri="{FF2B5EF4-FFF2-40B4-BE49-F238E27FC236}">
                <a16:creationId xmlns:a16="http://schemas.microsoft.com/office/drawing/2014/main" id="{34724006-130B-F143-9AFD-B74830108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452C6E15-0CDF-B14C-9532-AFA4E31F6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DFB0C-29CC-7C4E-8BC9-7A5234727384}" type="slidenum">
              <a:rPr lang="x-none" smtClean="0"/>
              <a:t>‹#›</a:t>
            </a:fld>
            <a:endParaRPr lang="x-none"/>
          </a:p>
        </p:txBody>
      </p:sp>
    </p:spTree>
    <p:extLst>
      <p:ext uri="{BB962C8B-B14F-4D97-AF65-F5344CB8AC3E}">
        <p14:creationId xmlns:p14="http://schemas.microsoft.com/office/powerpoint/2010/main" val="122196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a:extLst>
              <a:ext uri="{FF2B5EF4-FFF2-40B4-BE49-F238E27FC236}">
                <a16:creationId xmlns:a16="http://schemas.microsoft.com/office/drawing/2014/main" id="{EE60EF1D-2E7A-F342-A418-BDB8A904B721}"/>
              </a:ext>
            </a:extLst>
          </p:cNvPr>
          <p:cNvSpPr txBox="1"/>
          <p:nvPr/>
        </p:nvSpPr>
        <p:spPr>
          <a:xfrm>
            <a:off x="4822249" y="2172902"/>
            <a:ext cx="2744880" cy="707886"/>
          </a:xfrm>
          <a:prstGeom prst="rect">
            <a:avLst/>
          </a:prstGeom>
          <a:noFill/>
        </p:spPr>
        <p:txBody>
          <a:bodyPr wrap="square" rtlCol="0">
            <a:spAutoFit/>
          </a:bodyPr>
          <a:lstStyle/>
          <a:p>
            <a:pPr algn="ctr"/>
            <a:r>
              <a:rPr lang="x-none" sz="4000" b="1" spc="120" dirty="0">
                <a:solidFill>
                  <a:schemeClr val="bg2">
                    <a:lumMod val="25000"/>
                  </a:schemeClr>
                </a:solidFill>
                <a:latin typeface="Chalkboard SE" panose="03050602040202020205" pitchFamily="66" charset="77"/>
                <a:cs typeface="Big Caslon Medium" panose="02000603090000020003" pitchFamily="2" charset="-79"/>
              </a:rPr>
              <a:t>Bài 13</a:t>
            </a:r>
          </a:p>
        </p:txBody>
      </p:sp>
      <p:sp>
        <p:nvSpPr>
          <p:cNvPr id="15" name="4">
            <a:extLst>
              <a:ext uri="{FF2B5EF4-FFF2-40B4-BE49-F238E27FC236}">
                <a16:creationId xmlns:a16="http://schemas.microsoft.com/office/drawing/2014/main" id="{5DC504AD-4813-0C4B-AA85-1D11C36F63ED}"/>
              </a:ext>
            </a:extLst>
          </p:cNvPr>
          <p:cNvSpPr txBox="1"/>
          <p:nvPr/>
        </p:nvSpPr>
        <p:spPr>
          <a:xfrm>
            <a:off x="2137665" y="3077568"/>
            <a:ext cx="7916670" cy="1323439"/>
          </a:xfrm>
          <a:prstGeom prst="rect">
            <a:avLst/>
          </a:prstGeom>
          <a:noFill/>
        </p:spPr>
        <p:txBody>
          <a:bodyPr wrap="square" rtlCol="0">
            <a:spAutoFit/>
          </a:bodyPr>
          <a:lstStyle/>
          <a:p>
            <a:pPr algn="ctr"/>
            <a:r>
              <a:rPr lang="x-none" sz="4000" b="1" spc="120" dirty="0">
                <a:latin typeface="Chalkboard SE" panose="03050602040202020205" pitchFamily="66" charset="77"/>
                <a:cs typeface="Big Caslon Medium" panose="02000603090000020003" pitchFamily="2" charset="-79"/>
              </a:rPr>
              <a:t>ĐIỆN NĂNG - CÔNG CỦA DÒNG ĐIỆN</a:t>
            </a:r>
          </a:p>
        </p:txBody>
      </p:sp>
      <p:sp>
        <p:nvSpPr>
          <p:cNvPr id="25" name="Oval 24">
            <a:extLst>
              <a:ext uri="{FF2B5EF4-FFF2-40B4-BE49-F238E27FC236}">
                <a16:creationId xmlns:a16="http://schemas.microsoft.com/office/drawing/2014/main" id="{07916254-A149-5242-8A5C-127D430E6162}"/>
              </a:ext>
            </a:extLst>
          </p:cNvPr>
          <p:cNvSpPr/>
          <p:nvPr/>
        </p:nvSpPr>
        <p:spPr>
          <a:xfrm rot="4182749">
            <a:off x="-1171953" y="-945470"/>
            <a:ext cx="2343906" cy="2413855"/>
          </a:xfrm>
          <a:custGeom>
            <a:avLst/>
            <a:gdLst>
              <a:gd name="connsiteX0" fmla="*/ 0 w 3060700"/>
              <a:gd name="connsiteY0" fmla="*/ 996950 h 1993900"/>
              <a:gd name="connsiteX1" fmla="*/ 1530350 w 3060700"/>
              <a:gd name="connsiteY1" fmla="*/ 0 h 1993900"/>
              <a:gd name="connsiteX2" fmla="*/ 3060700 w 3060700"/>
              <a:gd name="connsiteY2" fmla="*/ 996950 h 1993900"/>
              <a:gd name="connsiteX3" fmla="*/ 1530350 w 3060700"/>
              <a:gd name="connsiteY3" fmla="*/ 1993900 h 1993900"/>
              <a:gd name="connsiteX4" fmla="*/ 0 w 3060700"/>
              <a:gd name="connsiteY4" fmla="*/ 996950 h 1993900"/>
              <a:gd name="connsiteX0" fmla="*/ 558 w 3061258"/>
              <a:gd name="connsiteY0" fmla="*/ 233696 h 1230646"/>
              <a:gd name="connsiteX1" fmla="*/ 1670608 w 3061258"/>
              <a:gd name="connsiteY1" fmla="*/ 278146 h 1230646"/>
              <a:gd name="connsiteX2" fmla="*/ 3061258 w 3061258"/>
              <a:gd name="connsiteY2" fmla="*/ 233696 h 1230646"/>
              <a:gd name="connsiteX3" fmla="*/ 1530908 w 3061258"/>
              <a:gd name="connsiteY3" fmla="*/ 1230646 h 1230646"/>
              <a:gd name="connsiteX4" fmla="*/ 558 w 3061258"/>
              <a:gd name="connsiteY4" fmla="*/ 233696 h 1230646"/>
              <a:gd name="connsiteX0" fmla="*/ 558 w 3061258"/>
              <a:gd name="connsiteY0" fmla="*/ 285759 h 1282709"/>
              <a:gd name="connsiteX1" fmla="*/ 1670608 w 3061258"/>
              <a:gd name="connsiteY1" fmla="*/ 330209 h 1282709"/>
              <a:gd name="connsiteX2" fmla="*/ 3061258 w 3061258"/>
              <a:gd name="connsiteY2" fmla="*/ 285759 h 1282709"/>
              <a:gd name="connsiteX3" fmla="*/ 1530908 w 3061258"/>
              <a:gd name="connsiteY3" fmla="*/ 1282709 h 1282709"/>
              <a:gd name="connsiteX4" fmla="*/ 558 w 3061258"/>
              <a:gd name="connsiteY4" fmla="*/ 285759 h 1282709"/>
              <a:gd name="connsiteX0" fmla="*/ 378 w 3061078"/>
              <a:gd name="connsiteY0" fmla="*/ 731941 h 1728891"/>
              <a:gd name="connsiteX1" fmla="*/ 1645028 w 3061078"/>
              <a:gd name="connsiteY1" fmla="*/ 217591 h 1728891"/>
              <a:gd name="connsiteX2" fmla="*/ 3061078 w 3061078"/>
              <a:gd name="connsiteY2" fmla="*/ 731941 h 1728891"/>
              <a:gd name="connsiteX3" fmla="*/ 1530728 w 3061078"/>
              <a:gd name="connsiteY3" fmla="*/ 1728891 h 1728891"/>
              <a:gd name="connsiteX4" fmla="*/ 378 w 3061078"/>
              <a:gd name="connsiteY4" fmla="*/ 731941 h 1728891"/>
              <a:gd name="connsiteX0" fmla="*/ 256 w 2984756"/>
              <a:gd name="connsiteY0" fmla="*/ 520637 h 1527368"/>
              <a:gd name="connsiteX1" fmla="*/ 1644906 w 2984756"/>
              <a:gd name="connsiteY1" fmla="*/ 6287 h 1527368"/>
              <a:gd name="connsiteX2" fmla="*/ 2984756 w 2984756"/>
              <a:gd name="connsiteY2" fmla="*/ 850837 h 1527368"/>
              <a:gd name="connsiteX3" fmla="*/ 1530606 w 2984756"/>
              <a:gd name="connsiteY3" fmla="*/ 1517587 h 1527368"/>
              <a:gd name="connsiteX4" fmla="*/ 256 w 2984756"/>
              <a:gd name="connsiteY4" fmla="*/ 520637 h 1527368"/>
              <a:gd name="connsiteX0" fmla="*/ 255 w 2972055"/>
              <a:gd name="connsiteY0" fmla="*/ 514363 h 1511320"/>
              <a:gd name="connsiteX1" fmla="*/ 1644905 w 2972055"/>
              <a:gd name="connsiteY1" fmla="*/ 13 h 1511320"/>
              <a:gd name="connsiteX2" fmla="*/ 2972055 w 2972055"/>
              <a:gd name="connsiteY2" fmla="*/ 527063 h 1511320"/>
              <a:gd name="connsiteX3" fmla="*/ 1530605 w 2972055"/>
              <a:gd name="connsiteY3" fmla="*/ 1511313 h 1511320"/>
              <a:gd name="connsiteX4" fmla="*/ 255 w 2972055"/>
              <a:gd name="connsiteY4" fmla="*/ 514363 h 1511320"/>
              <a:gd name="connsiteX0" fmla="*/ 85 w 2971885"/>
              <a:gd name="connsiteY0" fmla="*/ 311572 h 1308529"/>
              <a:gd name="connsiteX1" fmla="*/ 1466935 w 2971885"/>
              <a:gd name="connsiteY1" fmla="*/ 89322 h 1308529"/>
              <a:gd name="connsiteX2" fmla="*/ 2971885 w 2971885"/>
              <a:gd name="connsiteY2" fmla="*/ 324272 h 1308529"/>
              <a:gd name="connsiteX3" fmla="*/ 1530435 w 2971885"/>
              <a:gd name="connsiteY3" fmla="*/ 1308522 h 1308529"/>
              <a:gd name="connsiteX4" fmla="*/ 85 w 2971885"/>
              <a:gd name="connsiteY4" fmla="*/ 311572 h 1308529"/>
              <a:gd name="connsiteX0" fmla="*/ 55 w 2971855"/>
              <a:gd name="connsiteY0" fmla="*/ 311572 h 1803825"/>
              <a:gd name="connsiteX1" fmla="*/ 1466905 w 2971855"/>
              <a:gd name="connsiteY1" fmla="*/ 89322 h 1803825"/>
              <a:gd name="connsiteX2" fmla="*/ 2971855 w 2971855"/>
              <a:gd name="connsiteY2" fmla="*/ 324272 h 1803825"/>
              <a:gd name="connsiteX3" fmla="*/ 1517705 w 2971855"/>
              <a:gd name="connsiteY3" fmla="*/ 1803822 h 1803825"/>
              <a:gd name="connsiteX4" fmla="*/ 55 w 2971855"/>
              <a:gd name="connsiteY4" fmla="*/ 311572 h 1803825"/>
              <a:gd name="connsiteX0" fmla="*/ 80 w 2971880"/>
              <a:gd name="connsiteY0" fmla="*/ 198781 h 1691034"/>
              <a:gd name="connsiteX1" fmla="*/ 1581230 w 2971880"/>
              <a:gd name="connsiteY1" fmla="*/ 357531 h 1691034"/>
              <a:gd name="connsiteX2" fmla="*/ 2971880 w 2971880"/>
              <a:gd name="connsiteY2" fmla="*/ 211481 h 1691034"/>
              <a:gd name="connsiteX3" fmla="*/ 1517730 w 2971880"/>
              <a:gd name="connsiteY3" fmla="*/ 1691031 h 1691034"/>
              <a:gd name="connsiteX4" fmla="*/ 80 w 2971880"/>
              <a:gd name="connsiteY4" fmla="*/ 198781 h 1691034"/>
              <a:gd name="connsiteX0" fmla="*/ 80 w 2971880"/>
              <a:gd name="connsiteY0" fmla="*/ 259869 h 1752122"/>
              <a:gd name="connsiteX1" fmla="*/ 1581230 w 2971880"/>
              <a:gd name="connsiteY1" fmla="*/ 418619 h 1752122"/>
              <a:gd name="connsiteX2" fmla="*/ 2971880 w 2971880"/>
              <a:gd name="connsiteY2" fmla="*/ 272569 h 1752122"/>
              <a:gd name="connsiteX3" fmla="*/ 1517730 w 2971880"/>
              <a:gd name="connsiteY3" fmla="*/ 1752119 h 1752122"/>
              <a:gd name="connsiteX4" fmla="*/ 80 w 2971880"/>
              <a:gd name="connsiteY4" fmla="*/ 259869 h 175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80" h="1752122">
                <a:moveTo>
                  <a:pt x="80" y="259869"/>
                </a:moveTo>
                <a:cubicBezTo>
                  <a:pt x="10663" y="37619"/>
                  <a:pt x="895430" y="708602"/>
                  <a:pt x="1581230" y="418619"/>
                </a:cubicBezTo>
                <a:cubicBezTo>
                  <a:pt x="2267030" y="128636"/>
                  <a:pt x="2971880" y="-278031"/>
                  <a:pt x="2971880" y="272569"/>
                </a:cubicBezTo>
                <a:cubicBezTo>
                  <a:pt x="2971880" y="823169"/>
                  <a:pt x="2013030" y="1754236"/>
                  <a:pt x="1517730" y="1752119"/>
                </a:cubicBezTo>
                <a:cubicBezTo>
                  <a:pt x="1022430" y="1750002"/>
                  <a:pt x="-10503" y="482119"/>
                  <a:pt x="80" y="259869"/>
                </a:cubicBezTo>
                <a:close/>
              </a:path>
            </a:pathLst>
          </a:custGeom>
          <a:solidFill>
            <a:srgbClr val="D180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1" name="Group 30">
            <a:extLst>
              <a:ext uri="{FF2B5EF4-FFF2-40B4-BE49-F238E27FC236}">
                <a16:creationId xmlns:a16="http://schemas.microsoft.com/office/drawing/2014/main" id="{D4030472-30B5-4D40-9F5E-66950B41A2F6}"/>
              </a:ext>
            </a:extLst>
          </p:cNvPr>
          <p:cNvGrpSpPr/>
          <p:nvPr/>
        </p:nvGrpSpPr>
        <p:grpSpPr>
          <a:xfrm>
            <a:off x="5538784" y="-746193"/>
            <a:ext cx="1280342" cy="1638300"/>
            <a:chOff x="4692558" y="1016985"/>
            <a:chExt cx="1485236" cy="1679172"/>
          </a:xfrm>
          <a:solidFill>
            <a:schemeClr val="tx1"/>
          </a:solidFill>
          <a:effectLst/>
        </p:grpSpPr>
        <p:sp>
          <p:nvSpPr>
            <p:cNvPr id="30" name="Rounded Rectangle 29">
              <a:extLst>
                <a:ext uri="{FF2B5EF4-FFF2-40B4-BE49-F238E27FC236}">
                  <a16:creationId xmlns:a16="http://schemas.microsoft.com/office/drawing/2014/main" id="{6B38C1C8-C00B-5B4C-8C66-A03F8FFBDC56}"/>
                </a:ext>
              </a:extLst>
            </p:cNvPr>
            <p:cNvSpPr/>
            <p:nvPr/>
          </p:nvSpPr>
          <p:spPr>
            <a:xfrm>
              <a:off x="4692558" y="1288981"/>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Rounded Rectangle 32">
              <a:extLst>
                <a:ext uri="{FF2B5EF4-FFF2-40B4-BE49-F238E27FC236}">
                  <a16:creationId xmlns:a16="http://schemas.microsoft.com/office/drawing/2014/main" id="{2A417CAF-7828-F14A-8D5D-F8CA2FCC73E3}"/>
                </a:ext>
              </a:extLst>
            </p:cNvPr>
            <p:cNvSpPr/>
            <p:nvPr/>
          </p:nvSpPr>
          <p:spPr>
            <a:xfrm>
              <a:off x="5139112" y="1016985"/>
              <a:ext cx="207678" cy="1679172"/>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ounded Rectangle 33">
              <a:extLst>
                <a:ext uri="{FF2B5EF4-FFF2-40B4-BE49-F238E27FC236}">
                  <a16:creationId xmlns:a16="http://schemas.microsoft.com/office/drawing/2014/main" id="{3A33DF41-0F5A-1341-9E8F-F7C1E64AE73F}"/>
                </a:ext>
              </a:extLst>
            </p:cNvPr>
            <p:cNvSpPr/>
            <p:nvPr/>
          </p:nvSpPr>
          <p:spPr>
            <a:xfrm flipH="1">
              <a:off x="5533746" y="1162875"/>
              <a:ext cx="249414"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ounded Rectangle 34">
              <a:extLst>
                <a:ext uri="{FF2B5EF4-FFF2-40B4-BE49-F238E27FC236}">
                  <a16:creationId xmlns:a16="http://schemas.microsoft.com/office/drawing/2014/main" id="{457A080F-92C8-2748-B788-A04AB71E7F72}"/>
                </a:ext>
              </a:extLst>
            </p:cNvPr>
            <p:cNvSpPr/>
            <p:nvPr/>
          </p:nvSpPr>
          <p:spPr>
            <a:xfrm>
              <a:off x="5970116" y="1364564"/>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37" name="Right Triangle 36">
            <a:extLst>
              <a:ext uri="{FF2B5EF4-FFF2-40B4-BE49-F238E27FC236}">
                <a16:creationId xmlns:a16="http://schemas.microsoft.com/office/drawing/2014/main" id="{CD35450E-3677-384F-A1E2-70FC32F292AF}"/>
              </a:ext>
            </a:extLst>
          </p:cNvPr>
          <p:cNvSpPr/>
          <p:nvPr/>
        </p:nvSpPr>
        <p:spPr>
          <a:xfrm flipH="1">
            <a:off x="10094806" y="4771880"/>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49" name="Group 48">
            <a:extLst>
              <a:ext uri="{FF2B5EF4-FFF2-40B4-BE49-F238E27FC236}">
                <a16:creationId xmlns:a16="http://schemas.microsoft.com/office/drawing/2014/main" id="{98329C2E-5493-A94C-879C-1DF5476F54CD}"/>
              </a:ext>
            </a:extLst>
          </p:cNvPr>
          <p:cNvGrpSpPr/>
          <p:nvPr/>
        </p:nvGrpSpPr>
        <p:grpSpPr>
          <a:xfrm>
            <a:off x="-339538" y="3852815"/>
            <a:ext cx="1212476" cy="1351900"/>
            <a:chOff x="664450" y="5125453"/>
            <a:chExt cx="1212476" cy="1351900"/>
          </a:xfrm>
          <a:effectLst/>
        </p:grpSpPr>
        <p:cxnSp>
          <p:nvCxnSpPr>
            <p:cNvPr id="48" name="Straight Connector 47">
              <a:extLst>
                <a:ext uri="{FF2B5EF4-FFF2-40B4-BE49-F238E27FC236}">
                  <a16:creationId xmlns:a16="http://schemas.microsoft.com/office/drawing/2014/main" id="{6B4A3BFD-939E-B34A-A25C-B52CA5D88436}"/>
                </a:ext>
              </a:extLst>
            </p:cNvPr>
            <p:cNvCxnSpPr/>
            <p:nvPr/>
          </p:nvCxnSpPr>
          <p:spPr>
            <a:xfrm flipH="1">
              <a:off x="666084" y="5125453"/>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C9EC94-BE71-BD4C-AF58-DEA646E5AFFC}"/>
                </a:ext>
              </a:extLst>
            </p:cNvPr>
            <p:cNvCxnSpPr/>
            <p:nvPr/>
          </p:nvCxnSpPr>
          <p:spPr>
            <a:xfrm flipH="1">
              <a:off x="664450" y="5388544"/>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2">
            <a:extLst>
              <a:ext uri="{FF2B5EF4-FFF2-40B4-BE49-F238E27FC236}">
                <a16:creationId xmlns:a16="http://schemas.microsoft.com/office/drawing/2014/main" id="{06E4B0ED-4FB8-4C47-88A5-551423205A8C}"/>
              </a:ext>
            </a:extLst>
          </p:cNvPr>
          <p:cNvSpPr/>
          <p:nvPr/>
        </p:nvSpPr>
        <p:spPr>
          <a:xfrm>
            <a:off x="8107006" y="5038924"/>
            <a:ext cx="1707266" cy="843897"/>
          </a:xfrm>
          <a:prstGeom prst="mathEqual">
            <a:avLst>
              <a:gd name="adj1" fmla="val 11481"/>
              <a:gd name="adj2" fmla="val 1176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pic>
        <p:nvPicPr>
          <p:cNvPr id="1026" name="Picture 2" descr="Physics Vector SVG Icon (30) - PNG Repo Free PNG Icons">
            <a:extLst>
              <a:ext uri="{FF2B5EF4-FFF2-40B4-BE49-F238E27FC236}">
                <a16:creationId xmlns:a16="http://schemas.microsoft.com/office/drawing/2014/main" id="{ACA0EB40-F2EF-6644-AFC6-6D10D16E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495" y="-130482"/>
            <a:ext cx="3274083" cy="3274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Physics PNG Image with No Background - PNGkey.com">
            <a:extLst>
              <a:ext uri="{FF2B5EF4-FFF2-40B4-BE49-F238E27FC236}">
                <a16:creationId xmlns:a16="http://schemas.microsoft.com/office/drawing/2014/main" id="{25540C60-006B-1D4F-9AF6-06F6E70F77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1" t="34215" r="70736" b="35638"/>
          <a:stretch/>
        </p:blipFill>
        <p:spPr bwMode="auto">
          <a:xfrm>
            <a:off x="151772" y="5038924"/>
            <a:ext cx="2023104" cy="1690320"/>
          </a:xfrm>
          <a:prstGeom prst="rect">
            <a:avLst/>
          </a:prstGeom>
          <a:noFill/>
          <a:extLst>
            <a:ext uri="{909E8E84-426E-40DD-AFC4-6F175D3DCCD1}">
              <a14:hiddenFill xmlns:a14="http://schemas.microsoft.com/office/drawing/2010/main">
                <a:solidFill>
                  <a:srgbClr val="FFFFFF"/>
                </a:solidFill>
              </a14:hiddenFill>
            </a:ext>
          </a:extLst>
        </p:spPr>
      </p:pic>
      <p:sp>
        <p:nvSpPr>
          <p:cNvPr id="161" name="e">
            <a:extLst>
              <a:ext uri="{FF2B5EF4-FFF2-40B4-BE49-F238E27FC236}">
                <a16:creationId xmlns:a16="http://schemas.microsoft.com/office/drawing/2014/main" id="{1AD23F07-FB2D-054B-9170-73077E8D4CC0}"/>
              </a:ext>
            </a:extLst>
          </p:cNvPr>
          <p:cNvSpPr/>
          <p:nvPr/>
        </p:nvSpPr>
        <p:spPr>
          <a:xfrm>
            <a:off x="-14681366" y="4566508"/>
            <a:ext cx="1793631" cy="2130052"/>
          </a:xfrm>
          <a:prstGeom prst="roundRect">
            <a:avLst>
              <a:gd name="adj" fmla="val 12723"/>
            </a:avLst>
          </a:prstGeom>
          <a:solidFill>
            <a:srgbClr val="3D6F94">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2" name="e">
            <a:extLst>
              <a:ext uri="{FF2B5EF4-FFF2-40B4-BE49-F238E27FC236}">
                <a16:creationId xmlns:a16="http://schemas.microsoft.com/office/drawing/2014/main" id="{037308DA-62BF-0D4A-8583-B4D8A5006BCB}"/>
              </a:ext>
            </a:extLst>
          </p:cNvPr>
          <p:cNvSpPr/>
          <p:nvPr/>
        </p:nvSpPr>
        <p:spPr>
          <a:xfrm>
            <a:off x="-6990360" y="4398164"/>
            <a:ext cx="1793631" cy="2130052"/>
          </a:xfrm>
          <a:prstGeom prst="roundRect">
            <a:avLst>
              <a:gd name="adj" fmla="val 12723"/>
            </a:avLst>
          </a:prstGeom>
          <a:solidFill>
            <a:srgbClr val="84AAB3">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3" name="a">
            <a:extLst>
              <a:ext uri="{FF2B5EF4-FFF2-40B4-BE49-F238E27FC236}">
                <a16:creationId xmlns:a16="http://schemas.microsoft.com/office/drawing/2014/main" id="{560CC44D-6FCB-114A-8740-2D4DFEC27149}"/>
              </a:ext>
            </a:extLst>
          </p:cNvPr>
          <p:cNvSpPr/>
          <p:nvPr/>
        </p:nvSpPr>
        <p:spPr>
          <a:xfrm>
            <a:off x="-11135569" y="4455565"/>
            <a:ext cx="1793631" cy="2130052"/>
          </a:xfrm>
          <a:prstGeom prst="roundRect">
            <a:avLst>
              <a:gd name="adj" fmla="val 8613"/>
            </a:avLst>
          </a:prstGeom>
          <a:solidFill>
            <a:srgbClr val="D1807C">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64" name="a">
            <a:extLst>
              <a:ext uri="{FF2B5EF4-FFF2-40B4-BE49-F238E27FC236}">
                <a16:creationId xmlns:a16="http://schemas.microsoft.com/office/drawing/2014/main" id="{ED09A2E0-E69C-4240-A7BD-B1FC66CE123F}"/>
              </a:ext>
            </a:extLst>
          </p:cNvPr>
          <p:cNvSpPr/>
          <p:nvPr/>
        </p:nvSpPr>
        <p:spPr>
          <a:xfrm>
            <a:off x="-2441616" y="4398164"/>
            <a:ext cx="1793631" cy="2130052"/>
          </a:xfrm>
          <a:prstGeom prst="roundRect">
            <a:avLst>
              <a:gd name="adj" fmla="val 8613"/>
            </a:avLst>
          </a:prstGeom>
          <a:solidFill>
            <a:srgbClr val="C3A696">
              <a:alpha val="8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5" name="Picture 2" descr="Icon Bulb Light - Free vector graphic on Pixabay">
            <a:extLst>
              <a:ext uri="{FF2B5EF4-FFF2-40B4-BE49-F238E27FC236}">
                <a16:creationId xmlns:a16="http://schemas.microsoft.com/office/drawing/2014/main" id="{09C0E78B-1AD3-9345-AFF2-10DDD2E768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8457" y="4618532"/>
            <a:ext cx="1509825" cy="1689315"/>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6" descr="House Things House Vector SVG Icon - PNG Repo Free PNG Icons">
            <a:extLst>
              <a:ext uri="{FF2B5EF4-FFF2-40B4-BE49-F238E27FC236}">
                <a16:creationId xmlns:a16="http://schemas.microsoft.com/office/drawing/2014/main" id="{FD856AE3-F98C-D34F-9313-C97FF674C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2563" y="4807146"/>
            <a:ext cx="1666498" cy="166649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8" descr="Iron Vector Icon 357790 Vector Art at Vecteezy">
            <a:extLst>
              <a:ext uri="{FF2B5EF4-FFF2-40B4-BE49-F238E27FC236}">
                <a16:creationId xmlns:a16="http://schemas.microsoft.com/office/drawing/2014/main" id="{F616B88B-1237-1A46-9006-DC0BFF49741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874845" y="4599192"/>
            <a:ext cx="2130052" cy="2130052"/>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2" descr="Homework Vector SVG Icon (12) - PNG Repo Free PNG Icons">
            <a:extLst>
              <a:ext uri="{FF2B5EF4-FFF2-40B4-BE49-F238E27FC236}">
                <a16:creationId xmlns:a16="http://schemas.microsoft.com/office/drawing/2014/main" id="{06826D74-924D-A946-BEC9-5E8B410226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8823" y="4638879"/>
            <a:ext cx="1604028" cy="160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0088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4786968" cy="569933"/>
          </a:xfrm>
          <a:prstGeom prst="roundRect">
            <a:avLst>
              <a:gd name="adj" fmla="val 50000"/>
            </a:avLst>
          </a:prstGeom>
          <a:solidFill>
            <a:srgbClr val="AD7B77">
              <a:alpha val="4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899741" y="435083"/>
            <a:ext cx="5002295"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Công của dòng điện</a:t>
            </a:r>
          </a:p>
        </p:txBody>
      </p:sp>
      <p:pic>
        <p:nvPicPr>
          <p:cNvPr id="23" name="Picture 6" descr="House Things House Vector SVG Icon - PNG Repo Free PNG Icons">
            <a:extLst>
              <a:ext uri="{FF2B5EF4-FFF2-40B4-BE49-F238E27FC236}">
                <a16:creationId xmlns:a16="http://schemas.microsoft.com/office/drawing/2014/main" id="{F0CBC9FE-FE0C-7D48-8FC0-5A19564BD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44" y="423365"/>
            <a:ext cx="788044" cy="788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E6818D-1759-3743-9089-8BC99B18CB02}"/>
              </a:ext>
            </a:extLst>
          </p:cNvPr>
          <p:cNvSpPr txBox="1"/>
          <p:nvPr/>
        </p:nvSpPr>
        <p:spPr>
          <a:xfrm>
            <a:off x="679941" y="1284105"/>
            <a:ext cx="4348452" cy="461665"/>
          </a:xfrm>
          <a:prstGeom prst="rect">
            <a:avLst/>
          </a:prstGeom>
          <a:noFill/>
        </p:spPr>
        <p:txBody>
          <a:bodyPr wrap="square" rtlCol="0">
            <a:spAutoFit/>
          </a:bodyPr>
          <a:lstStyle/>
          <a:p>
            <a:pPr algn="just"/>
            <a:r>
              <a:rPr lang="vi-VN" sz="2400" b="1" spc="120" dirty="0">
                <a:latin typeface="Chalkboard SE" panose="03050602040202020205" pitchFamily="66" charset="77"/>
              </a:rPr>
              <a:t>3. Do công của dòng điện</a:t>
            </a:r>
          </a:p>
        </p:txBody>
      </p:sp>
      <p:sp>
        <p:nvSpPr>
          <p:cNvPr id="9" name="TextBox 8">
            <a:extLst>
              <a:ext uri="{FF2B5EF4-FFF2-40B4-BE49-F238E27FC236}">
                <a16:creationId xmlns:a16="http://schemas.microsoft.com/office/drawing/2014/main" id="{068060AE-F829-3F43-ABC2-C3A4AC979A48}"/>
              </a:ext>
            </a:extLst>
          </p:cNvPr>
          <p:cNvSpPr txBox="1"/>
          <p:nvPr/>
        </p:nvSpPr>
        <p:spPr>
          <a:xfrm>
            <a:off x="533354" y="3043861"/>
            <a:ext cx="2079592" cy="430887"/>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Bảng 2</a:t>
            </a:r>
          </a:p>
        </p:txBody>
      </p:sp>
      <p:sp>
        <p:nvSpPr>
          <p:cNvPr id="10" name="TextBox 9">
            <a:extLst>
              <a:ext uri="{FF2B5EF4-FFF2-40B4-BE49-F238E27FC236}">
                <a16:creationId xmlns:a16="http://schemas.microsoft.com/office/drawing/2014/main" id="{71690B98-3A85-F040-A736-17D5DEB0015B}"/>
              </a:ext>
            </a:extLst>
          </p:cNvPr>
          <p:cNvSpPr txBox="1"/>
          <p:nvPr/>
        </p:nvSpPr>
        <p:spPr>
          <a:xfrm>
            <a:off x="534566" y="1930887"/>
            <a:ext cx="9244434" cy="769441"/>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Bảng 2 ghi lại số điểm của công tơ khi sử dụng một số dụng cụ điện</a:t>
            </a:r>
          </a:p>
        </p:txBody>
      </p:sp>
      <p:pic>
        <p:nvPicPr>
          <p:cNvPr id="12" name="Picture 2" descr="Physics Vector SVG Icon (30) - PNG Repo Free PNG Icons">
            <a:extLst>
              <a:ext uri="{FF2B5EF4-FFF2-40B4-BE49-F238E27FC236}">
                <a16:creationId xmlns:a16="http://schemas.microsoft.com/office/drawing/2014/main" id="{FFCA3FAF-557A-E94C-8748-EA758BB39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57516"/>
            <a:ext cx="3094496" cy="3094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1D237ADA-AB9F-6B4D-8CFC-50C6481EF810}"/>
              </a:ext>
            </a:extLst>
          </p:cNvPr>
          <p:cNvGraphicFramePr>
            <a:graphicFrameLocks noGrp="1"/>
          </p:cNvGraphicFramePr>
          <p:nvPr>
            <p:extLst>
              <p:ext uri="{D42A27DB-BD31-4B8C-83A1-F6EECF244321}">
                <p14:modId xmlns:p14="http://schemas.microsoft.com/office/powerpoint/2010/main" val="675794874"/>
              </p:ext>
            </p:extLst>
          </p:nvPr>
        </p:nvGraphicFramePr>
        <p:xfrm>
          <a:off x="647677" y="3749063"/>
          <a:ext cx="10896646" cy="2042160"/>
        </p:xfrm>
        <a:graphic>
          <a:graphicData uri="http://schemas.openxmlformats.org/drawingml/2006/table">
            <a:tbl>
              <a:tblPr firstRow="1" bandRow="1">
                <a:tableStyleId>{073A0DAA-6AF3-43AB-8588-CEC1D06C72B9}</a:tableStyleId>
              </a:tblPr>
              <a:tblGrid>
                <a:gridCol w="1830204">
                  <a:extLst>
                    <a:ext uri="{9D8B030D-6E8A-4147-A177-3AD203B41FA5}">
                      <a16:colId xmlns:a16="http://schemas.microsoft.com/office/drawing/2014/main" val="1288418925"/>
                    </a:ext>
                  </a:extLst>
                </a:gridCol>
                <a:gridCol w="2228442">
                  <a:extLst>
                    <a:ext uri="{9D8B030D-6E8A-4147-A177-3AD203B41FA5}">
                      <a16:colId xmlns:a16="http://schemas.microsoft.com/office/drawing/2014/main" val="1788381384"/>
                    </a:ext>
                  </a:extLst>
                </a:gridCol>
                <a:gridCol w="2470686">
                  <a:extLst>
                    <a:ext uri="{9D8B030D-6E8A-4147-A177-3AD203B41FA5}">
                      <a16:colId xmlns:a16="http://schemas.microsoft.com/office/drawing/2014/main" val="3969917136"/>
                    </a:ext>
                  </a:extLst>
                </a:gridCol>
                <a:gridCol w="2177810">
                  <a:extLst>
                    <a:ext uri="{9D8B030D-6E8A-4147-A177-3AD203B41FA5}">
                      <a16:colId xmlns:a16="http://schemas.microsoft.com/office/drawing/2014/main" val="1296907922"/>
                    </a:ext>
                  </a:extLst>
                </a:gridCol>
                <a:gridCol w="2189504">
                  <a:extLst>
                    <a:ext uri="{9D8B030D-6E8A-4147-A177-3AD203B41FA5}">
                      <a16:colId xmlns:a16="http://schemas.microsoft.com/office/drawing/2014/main" val="3702249265"/>
                    </a:ext>
                  </a:extLst>
                </a:gridCol>
              </a:tblGrid>
              <a:tr h="370840">
                <a:tc>
                  <a:txBody>
                    <a:bodyPr/>
                    <a:lstStyle/>
                    <a:p>
                      <a:pPr algn="ctr"/>
                      <a:r>
                        <a:rPr lang="x-none" sz="2200" spc="120" baseline="0" dirty="0">
                          <a:latin typeface="Chalkboard SE" panose="03050602040202020205" pitchFamily="66" charset="77"/>
                        </a:rPr>
                        <a:t>Lần sử dụng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7B77"/>
                    </a:solidFill>
                  </a:tcPr>
                </a:tc>
                <a:tc>
                  <a:txBody>
                    <a:bodyPr/>
                    <a:lstStyle/>
                    <a:p>
                      <a:pPr algn="ctr"/>
                      <a:r>
                        <a:rPr lang="x-none" sz="2200" spc="120" baseline="0" dirty="0">
                          <a:latin typeface="Chalkboard SE" panose="03050602040202020205" pitchFamily="66" charset="77"/>
                        </a:rPr>
                        <a:t>Dụng cụ điện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7B77"/>
                    </a:solidFill>
                  </a:tcPr>
                </a:tc>
                <a:tc>
                  <a:txBody>
                    <a:bodyPr/>
                    <a:lstStyle/>
                    <a:p>
                      <a:pPr algn="ctr"/>
                      <a:r>
                        <a:rPr lang="x-none" sz="2200" spc="120" baseline="0" dirty="0">
                          <a:latin typeface="Chalkboard SE" panose="03050602040202020205" pitchFamily="66" charset="77"/>
                        </a:rPr>
                        <a:t>Công suất sử dụng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7B77"/>
                    </a:solidFill>
                  </a:tcPr>
                </a:tc>
                <a:tc>
                  <a:txBody>
                    <a:bodyPr/>
                    <a:lstStyle/>
                    <a:p>
                      <a:pPr algn="ctr"/>
                      <a:r>
                        <a:rPr lang="x-none" sz="2200" spc="120" baseline="0" dirty="0">
                          <a:latin typeface="Chalkboard SE" panose="03050602040202020205" pitchFamily="66" charset="77"/>
                        </a:rPr>
                        <a:t>Thời gian sử dụng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7B77"/>
                    </a:solidFill>
                  </a:tcPr>
                </a:tc>
                <a:tc>
                  <a:txBody>
                    <a:bodyPr/>
                    <a:lstStyle/>
                    <a:p>
                      <a:pPr algn="ctr"/>
                      <a:r>
                        <a:rPr lang="x-none" sz="2200" spc="120" baseline="0" dirty="0">
                          <a:latin typeface="Chalkboard SE" panose="03050602040202020205" pitchFamily="66" charset="77"/>
                        </a:rPr>
                        <a:t>Số đếm của công tơ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7B77"/>
                    </a:solidFill>
                  </a:tcPr>
                </a:tc>
                <a:extLst>
                  <a:ext uri="{0D108BD9-81ED-4DB2-BD59-A6C34878D82A}">
                    <a16:rowId xmlns:a16="http://schemas.microsoft.com/office/drawing/2014/main" val="943054132"/>
                  </a:ext>
                </a:extLst>
              </a:tr>
              <a:tr h="370840">
                <a:tc>
                  <a:txBody>
                    <a:bodyPr/>
                    <a:lstStyle/>
                    <a:p>
                      <a:pPr algn="ctr"/>
                      <a:r>
                        <a:rPr lang="x-none" sz="2200" spc="120" baseline="0" dirty="0">
                          <a:latin typeface="Chalkboard SE" panose="03050602040202020205" pitchFamily="66" charset="77"/>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Bóng đèn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100W = 0,1 kW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3 giờ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303553"/>
                  </a:ext>
                </a:extLst>
              </a:tr>
              <a:tr h="370840">
                <a:tc>
                  <a:txBody>
                    <a:bodyPr/>
                    <a:lstStyle/>
                    <a:p>
                      <a:pPr algn="ctr"/>
                      <a:r>
                        <a:rPr lang="x-none" sz="2200" spc="120" baseline="0" dirty="0">
                          <a:latin typeface="Chalkboard SE" panose="03050602040202020205" pitchFamily="66" charset="77"/>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Nổi cơm điện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500W= 0,5kW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1 giờ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1407721"/>
                  </a:ext>
                </a:extLst>
              </a:tr>
              <a:tr h="370840">
                <a:tc>
                  <a:txBody>
                    <a:bodyPr/>
                    <a:lstStyle/>
                    <a:p>
                      <a:pPr algn="ctr"/>
                      <a:r>
                        <a:rPr lang="x-none" sz="2200" spc="120" baseline="0" dirty="0">
                          <a:latin typeface="Chalkboard SE" panose="03050602040202020205" pitchFamily="66" charset="77"/>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Bàn là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1000W = 1,0kW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0,5 giờ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x-none" sz="2200" spc="120" baseline="0" dirty="0">
                          <a:latin typeface="Chalkboard SE" panose="03050602040202020205" pitchFamily="66" charset="77"/>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176152"/>
                  </a:ext>
                </a:extLst>
              </a:tr>
            </a:tbl>
          </a:graphicData>
        </a:graphic>
      </p:graphicFrame>
    </p:spTree>
    <p:extLst>
      <p:ext uri="{BB962C8B-B14F-4D97-AF65-F5344CB8AC3E}">
        <p14:creationId xmlns:p14="http://schemas.microsoft.com/office/powerpoint/2010/main" val="18187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4786968" cy="569933"/>
          </a:xfrm>
          <a:prstGeom prst="roundRect">
            <a:avLst>
              <a:gd name="adj" fmla="val 50000"/>
            </a:avLst>
          </a:prstGeom>
          <a:solidFill>
            <a:srgbClr val="AD7B77">
              <a:alpha val="4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899741" y="435083"/>
            <a:ext cx="5002295"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Công của dòng điện</a:t>
            </a:r>
          </a:p>
        </p:txBody>
      </p:sp>
      <p:pic>
        <p:nvPicPr>
          <p:cNvPr id="23" name="Picture 6" descr="House Things House Vector SVG Icon - PNG Repo Free PNG Icons">
            <a:extLst>
              <a:ext uri="{FF2B5EF4-FFF2-40B4-BE49-F238E27FC236}">
                <a16:creationId xmlns:a16="http://schemas.microsoft.com/office/drawing/2014/main" id="{F0CBC9FE-FE0C-7D48-8FC0-5A19564BD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44" y="423365"/>
            <a:ext cx="788044" cy="788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E6818D-1759-3743-9089-8BC99B18CB02}"/>
              </a:ext>
            </a:extLst>
          </p:cNvPr>
          <p:cNvSpPr txBox="1"/>
          <p:nvPr/>
        </p:nvSpPr>
        <p:spPr>
          <a:xfrm>
            <a:off x="679941" y="1284105"/>
            <a:ext cx="4348452" cy="461665"/>
          </a:xfrm>
          <a:prstGeom prst="rect">
            <a:avLst/>
          </a:prstGeom>
          <a:noFill/>
        </p:spPr>
        <p:txBody>
          <a:bodyPr wrap="square" rtlCol="0">
            <a:spAutoFit/>
          </a:bodyPr>
          <a:lstStyle/>
          <a:p>
            <a:pPr algn="just"/>
            <a:r>
              <a:rPr lang="vi-VN" sz="2400" b="1" spc="120" dirty="0">
                <a:latin typeface="Chalkboard SE" panose="03050602040202020205" pitchFamily="66" charset="77"/>
              </a:rPr>
              <a:t>3. Do công của dòng điện</a:t>
            </a:r>
          </a:p>
        </p:txBody>
      </p:sp>
      <p:sp>
        <p:nvSpPr>
          <p:cNvPr id="9" name="TextBox 8">
            <a:extLst>
              <a:ext uri="{FF2B5EF4-FFF2-40B4-BE49-F238E27FC236}">
                <a16:creationId xmlns:a16="http://schemas.microsoft.com/office/drawing/2014/main" id="{068060AE-F829-3F43-ABC2-C3A4AC979A48}"/>
              </a:ext>
            </a:extLst>
          </p:cNvPr>
          <p:cNvSpPr txBox="1"/>
          <p:nvPr/>
        </p:nvSpPr>
        <p:spPr>
          <a:xfrm>
            <a:off x="913188" y="2712617"/>
            <a:ext cx="10591846" cy="2462213"/>
          </a:xfrm>
          <a:prstGeom prst="rect">
            <a:avLst/>
          </a:prstGeom>
          <a:noFill/>
        </p:spPr>
        <p:txBody>
          <a:bodyPr wrap="square" rtlCol="0">
            <a:spAutoFit/>
          </a:bodyPr>
          <a:lstStyle/>
          <a:p>
            <a:pPr marL="342900" indent="-342900" algn="just">
              <a:buFont typeface="Wingdings" pitchFamily="2" charset="2"/>
              <a:buChar char="§"/>
            </a:pPr>
            <a:r>
              <a:rPr lang="vi-VN" sz="2200" spc="120" dirty="0">
                <a:latin typeface="Chalkboard SE" panose="03050602040202020205" pitchFamily="66" charset="77"/>
              </a:rPr>
              <a:t>Tính điện năng tiêu thụ của các dụng cụ dùng điện</a:t>
            </a:r>
          </a:p>
          <a:p>
            <a:pPr marL="342900" indent="-342900" algn="just">
              <a:buFont typeface="Wingdings" pitchFamily="2" charset="2"/>
              <a:buChar char="§"/>
            </a:pPr>
            <a:endParaRPr lang="vi-VN" sz="2200" spc="120" dirty="0">
              <a:latin typeface="Chalkboard SE" panose="03050602040202020205" pitchFamily="66" charset="77"/>
            </a:endParaRPr>
          </a:p>
          <a:p>
            <a:pPr marL="342900" indent="-342900" algn="just">
              <a:buFont typeface="Wingdings" pitchFamily="2" charset="2"/>
              <a:buChar char="§"/>
            </a:pPr>
            <a:r>
              <a:rPr lang="vi-VN" sz="2200" spc="120" dirty="0">
                <a:latin typeface="Chalkboard SE" panose="03050602040202020205" pitchFamily="66" charset="77"/>
              </a:rPr>
              <a:t>Áp dụng công thức: </a:t>
            </a:r>
          </a:p>
          <a:p>
            <a:pPr marL="342900" indent="-342900" algn="just">
              <a:buFont typeface="Wingdings" pitchFamily="2" charset="2"/>
              <a:buChar char="§"/>
            </a:pPr>
            <a:endParaRPr lang="vi-VN" sz="2200" spc="120" dirty="0">
              <a:latin typeface="Chalkboard SE" panose="03050602040202020205" pitchFamily="66" charset="77"/>
            </a:endParaRPr>
          </a:p>
          <a:p>
            <a:pPr marL="342900" indent="-342900" algn="just">
              <a:buFont typeface="Wingdings" pitchFamily="2" charset="2"/>
              <a:buChar char="§"/>
            </a:pPr>
            <a:r>
              <a:rPr lang="vi-VN" sz="2200" spc="120" dirty="0">
                <a:latin typeface="Chalkboard SE" panose="03050602040202020205" pitchFamily="66" charset="77"/>
              </a:rPr>
              <a:t>Chú ý: Khi các dụng cụ dùng điện hoạt động bình thường, tức là sử dụng hiệu điện thế đúng bằng hiệu điện thế định mức thì công suất tiêu thụ thực tế mới đúng bằng công suất định mức của nó.</a:t>
            </a:r>
          </a:p>
        </p:txBody>
      </p:sp>
      <p:sp>
        <p:nvSpPr>
          <p:cNvPr id="10" name="TextBox 9">
            <a:extLst>
              <a:ext uri="{FF2B5EF4-FFF2-40B4-BE49-F238E27FC236}">
                <a16:creationId xmlns:a16="http://schemas.microsoft.com/office/drawing/2014/main" id="{71690B98-3A85-F040-A736-17D5DEB0015B}"/>
              </a:ext>
            </a:extLst>
          </p:cNvPr>
          <p:cNvSpPr txBox="1"/>
          <p:nvPr/>
        </p:nvSpPr>
        <p:spPr>
          <a:xfrm>
            <a:off x="928588" y="2041103"/>
            <a:ext cx="3375627" cy="430887"/>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Phương pháp giải:</a:t>
            </a:r>
          </a:p>
        </p:txBody>
      </p:sp>
      <p:sp>
        <p:nvSpPr>
          <p:cNvPr id="11" name="Right Triangle 36">
            <a:extLst>
              <a:ext uri="{FF2B5EF4-FFF2-40B4-BE49-F238E27FC236}">
                <a16:creationId xmlns:a16="http://schemas.microsoft.com/office/drawing/2014/main" id="{1E3433DD-884B-604A-8270-DF262573EE23}"/>
              </a:ext>
            </a:extLst>
          </p:cNvPr>
          <p:cNvSpPr/>
          <p:nvPr/>
        </p:nvSpPr>
        <p:spPr>
          <a:xfrm>
            <a:off x="-12140" y="4771881"/>
            <a:ext cx="1624434"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Picture 2" descr="Physics Vector SVG Icon (30) - PNG Repo Free PNG Icons">
            <a:extLst>
              <a:ext uri="{FF2B5EF4-FFF2-40B4-BE49-F238E27FC236}">
                <a16:creationId xmlns:a16="http://schemas.microsoft.com/office/drawing/2014/main" id="{FCAEB3DD-5785-C14F-A9C0-DA9B155D1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57516"/>
            <a:ext cx="3094496" cy="3094496"/>
          </a:xfrm>
          <a:prstGeom prst="rect">
            <a:avLst/>
          </a:prstGeom>
          <a:noFill/>
          <a:extLst>
            <a:ext uri="{909E8E84-426E-40DD-AFC4-6F175D3DCCD1}">
              <a14:hiddenFill xmlns:a14="http://schemas.microsoft.com/office/drawing/2010/main">
                <a:solidFill>
                  <a:srgbClr val="FFFFFF"/>
                </a:solidFill>
              </a14:hiddenFill>
            </a:ext>
          </a:extLst>
        </p:spPr>
      </p:pic>
      <p:sp>
        <p:nvSpPr>
          <p:cNvPr id="17" name="Oval 24">
            <a:extLst>
              <a:ext uri="{FF2B5EF4-FFF2-40B4-BE49-F238E27FC236}">
                <a16:creationId xmlns:a16="http://schemas.microsoft.com/office/drawing/2014/main" id="{9AF521CF-1F6A-6349-8858-C3363F146851}"/>
              </a:ext>
            </a:extLst>
          </p:cNvPr>
          <p:cNvSpPr/>
          <p:nvPr/>
        </p:nvSpPr>
        <p:spPr>
          <a:xfrm rot="4182749">
            <a:off x="10724275" y="5384033"/>
            <a:ext cx="2343906" cy="2413855"/>
          </a:xfrm>
          <a:custGeom>
            <a:avLst/>
            <a:gdLst>
              <a:gd name="connsiteX0" fmla="*/ 0 w 3060700"/>
              <a:gd name="connsiteY0" fmla="*/ 996950 h 1993900"/>
              <a:gd name="connsiteX1" fmla="*/ 1530350 w 3060700"/>
              <a:gd name="connsiteY1" fmla="*/ 0 h 1993900"/>
              <a:gd name="connsiteX2" fmla="*/ 3060700 w 3060700"/>
              <a:gd name="connsiteY2" fmla="*/ 996950 h 1993900"/>
              <a:gd name="connsiteX3" fmla="*/ 1530350 w 3060700"/>
              <a:gd name="connsiteY3" fmla="*/ 1993900 h 1993900"/>
              <a:gd name="connsiteX4" fmla="*/ 0 w 3060700"/>
              <a:gd name="connsiteY4" fmla="*/ 996950 h 1993900"/>
              <a:gd name="connsiteX0" fmla="*/ 558 w 3061258"/>
              <a:gd name="connsiteY0" fmla="*/ 233696 h 1230646"/>
              <a:gd name="connsiteX1" fmla="*/ 1670608 w 3061258"/>
              <a:gd name="connsiteY1" fmla="*/ 278146 h 1230646"/>
              <a:gd name="connsiteX2" fmla="*/ 3061258 w 3061258"/>
              <a:gd name="connsiteY2" fmla="*/ 233696 h 1230646"/>
              <a:gd name="connsiteX3" fmla="*/ 1530908 w 3061258"/>
              <a:gd name="connsiteY3" fmla="*/ 1230646 h 1230646"/>
              <a:gd name="connsiteX4" fmla="*/ 558 w 3061258"/>
              <a:gd name="connsiteY4" fmla="*/ 233696 h 1230646"/>
              <a:gd name="connsiteX0" fmla="*/ 558 w 3061258"/>
              <a:gd name="connsiteY0" fmla="*/ 285759 h 1282709"/>
              <a:gd name="connsiteX1" fmla="*/ 1670608 w 3061258"/>
              <a:gd name="connsiteY1" fmla="*/ 330209 h 1282709"/>
              <a:gd name="connsiteX2" fmla="*/ 3061258 w 3061258"/>
              <a:gd name="connsiteY2" fmla="*/ 285759 h 1282709"/>
              <a:gd name="connsiteX3" fmla="*/ 1530908 w 3061258"/>
              <a:gd name="connsiteY3" fmla="*/ 1282709 h 1282709"/>
              <a:gd name="connsiteX4" fmla="*/ 558 w 3061258"/>
              <a:gd name="connsiteY4" fmla="*/ 285759 h 1282709"/>
              <a:gd name="connsiteX0" fmla="*/ 378 w 3061078"/>
              <a:gd name="connsiteY0" fmla="*/ 731941 h 1728891"/>
              <a:gd name="connsiteX1" fmla="*/ 1645028 w 3061078"/>
              <a:gd name="connsiteY1" fmla="*/ 217591 h 1728891"/>
              <a:gd name="connsiteX2" fmla="*/ 3061078 w 3061078"/>
              <a:gd name="connsiteY2" fmla="*/ 731941 h 1728891"/>
              <a:gd name="connsiteX3" fmla="*/ 1530728 w 3061078"/>
              <a:gd name="connsiteY3" fmla="*/ 1728891 h 1728891"/>
              <a:gd name="connsiteX4" fmla="*/ 378 w 3061078"/>
              <a:gd name="connsiteY4" fmla="*/ 731941 h 1728891"/>
              <a:gd name="connsiteX0" fmla="*/ 256 w 2984756"/>
              <a:gd name="connsiteY0" fmla="*/ 520637 h 1527368"/>
              <a:gd name="connsiteX1" fmla="*/ 1644906 w 2984756"/>
              <a:gd name="connsiteY1" fmla="*/ 6287 h 1527368"/>
              <a:gd name="connsiteX2" fmla="*/ 2984756 w 2984756"/>
              <a:gd name="connsiteY2" fmla="*/ 850837 h 1527368"/>
              <a:gd name="connsiteX3" fmla="*/ 1530606 w 2984756"/>
              <a:gd name="connsiteY3" fmla="*/ 1517587 h 1527368"/>
              <a:gd name="connsiteX4" fmla="*/ 256 w 2984756"/>
              <a:gd name="connsiteY4" fmla="*/ 520637 h 1527368"/>
              <a:gd name="connsiteX0" fmla="*/ 255 w 2972055"/>
              <a:gd name="connsiteY0" fmla="*/ 514363 h 1511320"/>
              <a:gd name="connsiteX1" fmla="*/ 1644905 w 2972055"/>
              <a:gd name="connsiteY1" fmla="*/ 13 h 1511320"/>
              <a:gd name="connsiteX2" fmla="*/ 2972055 w 2972055"/>
              <a:gd name="connsiteY2" fmla="*/ 527063 h 1511320"/>
              <a:gd name="connsiteX3" fmla="*/ 1530605 w 2972055"/>
              <a:gd name="connsiteY3" fmla="*/ 1511313 h 1511320"/>
              <a:gd name="connsiteX4" fmla="*/ 255 w 2972055"/>
              <a:gd name="connsiteY4" fmla="*/ 514363 h 1511320"/>
              <a:gd name="connsiteX0" fmla="*/ 85 w 2971885"/>
              <a:gd name="connsiteY0" fmla="*/ 311572 h 1308529"/>
              <a:gd name="connsiteX1" fmla="*/ 1466935 w 2971885"/>
              <a:gd name="connsiteY1" fmla="*/ 89322 h 1308529"/>
              <a:gd name="connsiteX2" fmla="*/ 2971885 w 2971885"/>
              <a:gd name="connsiteY2" fmla="*/ 324272 h 1308529"/>
              <a:gd name="connsiteX3" fmla="*/ 1530435 w 2971885"/>
              <a:gd name="connsiteY3" fmla="*/ 1308522 h 1308529"/>
              <a:gd name="connsiteX4" fmla="*/ 85 w 2971885"/>
              <a:gd name="connsiteY4" fmla="*/ 311572 h 1308529"/>
              <a:gd name="connsiteX0" fmla="*/ 55 w 2971855"/>
              <a:gd name="connsiteY0" fmla="*/ 311572 h 1803825"/>
              <a:gd name="connsiteX1" fmla="*/ 1466905 w 2971855"/>
              <a:gd name="connsiteY1" fmla="*/ 89322 h 1803825"/>
              <a:gd name="connsiteX2" fmla="*/ 2971855 w 2971855"/>
              <a:gd name="connsiteY2" fmla="*/ 324272 h 1803825"/>
              <a:gd name="connsiteX3" fmla="*/ 1517705 w 2971855"/>
              <a:gd name="connsiteY3" fmla="*/ 1803822 h 1803825"/>
              <a:gd name="connsiteX4" fmla="*/ 55 w 2971855"/>
              <a:gd name="connsiteY4" fmla="*/ 311572 h 1803825"/>
              <a:gd name="connsiteX0" fmla="*/ 80 w 2971880"/>
              <a:gd name="connsiteY0" fmla="*/ 198781 h 1691034"/>
              <a:gd name="connsiteX1" fmla="*/ 1581230 w 2971880"/>
              <a:gd name="connsiteY1" fmla="*/ 357531 h 1691034"/>
              <a:gd name="connsiteX2" fmla="*/ 2971880 w 2971880"/>
              <a:gd name="connsiteY2" fmla="*/ 211481 h 1691034"/>
              <a:gd name="connsiteX3" fmla="*/ 1517730 w 2971880"/>
              <a:gd name="connsiteY3" fmla="*/ 1691031 h 1691034"/>
              <a:gd name="connsiteX4" fmla="*/ 80 w 2971880"/>
              <a:gd name="connsiteY4" fmla="*/ 198781 h 1691034"/>
              <a:gd name="connsiteX0" fmla="*/ 80 w 2971880"/>
              <a:gd name="connsiteY0" fmla="*/ 259869 h 1752122"/>
              <a:gd name="connsiteX1" fmla="*/ 1581230 w 2971880"/>
              <a:gd name="connsiteY1" fmla="*/ 418619 h 1752122"/>
              <a:gd name="connsiteX2" fmla="*/ 2971880 w 2971880"/>
              <a:gd name="connsiteY2" fmla="*/ 272569 h 1752122"/>
              <a:gd name="connsiteX3" fmla="*/ 1517730 w 2971880"/>
              <a:gd name="connsiteY3" fmla="*/ 1752119 h 1752122"/>
              <a:gd name="connsiteX4" fmla="*/ 80 w 2971880"/>
              <a:gd name="connsiteY4" fmla="*/ 259869 h 175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80" h="1752122">
                <a:moveTo>
                  <a:pt x="80" y="259869"/>
                </a:moveTo>
                <a:cubicBezTo>
                  <a:pt x="10663" y="37619"/>
                  <a:pt x="895430" y="708602"/>
                  <a:pt x="1581230" y="418619"/>
                </a:cubicBezTo>
                <a:cubicBezTo>
                  <a:pt x="2267030" y="128636"/>
                  <a:pt x="2971880" y="-278031"/>
                  <a:pt x="2971880" y="272569"/>
                </a:cubicBezTo>
                <a:cubicBezTo>
                  <a:pt x="2971880" y="823169"/>
                  <a:pt x="2013030" y="1754236"/>
                  <a:pt x="1517730" y="1752119"/>
                </a:cubicBezTo>
                <a:cubicBezTo>
                  <a:pt x="1022430" y="1750002"/>
                  <a:pt x="-10503" y="482119"/>
                  <a:pt x="80" y="259869"/>
                </a:cubicBezTo>
                <a:close/>
              </a:path>
            </a:pathLst>
          </a:custGeom>
          <a:solidFill>
            <a:srgbClr val="D180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2435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
            <a:extLst>
              <a:ext uri="{FF2B5EF4-FFF2-40B4-BE49-F238E27FC236}">
                <a16:creationId xmlns:a16="http://schemas.microsoft.com/office/drawing/2014/main" id="{3858D0C2-56D2-A74C-97D7-EECFE237E483}"/>
              </a:ext>
            </a:extLst>
          </p:cNvPr>
          <p:cNvSpPr/>
          <p:nvPr/>
        </p:nvSpPr>
        <p:spPr>
          <a:xfrm>
            <a:off x="1023501" y="435083"/>
            <a:ext cx="2418199" cy="523220"/>
          </a:xfrm>
          <a:prstGeom prst="roundRect">
            <a:avLst>
              <a:gd name="adj" fmla="val 49260"/>
            </a:avLst>
          </a:prstGeom>
          <a:solidFill>
            <a:srgbClr val="84AAB3">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Rounded Rectangle 1">
            <a:extLst>
              <a:ext uri="{FF2B5EF4-FFF2-40B4-BE49-F238E27FC236}">
                <a16:creationId xmlns:a16="http://schemas.microsoft.com/office/drawing/2014/main" id="{AB38CE7C-98F0-F448-8735-56507EECDCA1}"/>
              </a:ext>
            </a:extLst>
          </p:cNvPr>
          <p:cNvSpPr/>
          <p:nvPr/>
        </p:nvSpPr>
        <p:spPr>
          <a:xfrm>
            <a:off x="1797050" y="1261145"/>
            <a:ext cx="8420099" cy="4335709"/>
          </a:xfrm>
          <a:prstGeom prst="roundRect">
            <a:avLst>
              <a:gd name="adj" fmla="val 79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dirty="0"/>
              <a:t>VIDEO</a:t>
            </a:r>
          </a:p>
        </p:txBody>
      </p:sp>
      <p:sp>
        <p:nvSpPr>
          <p:cNvPr id="3" name="TextBox 2">
            <a:extLst>
              <a:ext uri="{FF2B5EF4-FFF2-40B4-BE49-F238E27FC236}">
                <a16:creationId xmlns:a16="http://schemas.microsoft.com/office/drawing/2014/main" id="{678DFB94-E957-5549-A238-70AF3E6BA5BA}"/>
              </a:ext>
            </a:extLst>
          </p:cNvPr>
          <p:cNvSpPr txBox="1"/>
          <p:nvPr/>
        </p:nvSpPr>
        <p:spPr>
          <a:xfrm>
            <a:off x="3022600" y="5838142"/>
            <a:ext cx="6337299" cy="584775"/>
          </a:xfrm>
          <a:prstGeom prst="rect">
            <a:avLst/>
          </a:prstGeom>
          <a:noFill/>
        </p:spPr>
        <p:txBody>
          <a:bodyPr wrap="square" rtlCol="0">
            <a:spAutoFit/>
          </a:bodyPr>
          <a:lstStyle/>
          <a:p>
            <a:pPr algn="just"/>
            <a:r>
              <a:rPr lang="x-none" sz="3200" i="1" spc="120" dirty="0">
                <a:latin typeface="Chalkboard SE" panose="03050602040202020205" pitchFamily="66" charset="77"/>
              </a:rPr>
              <a:t>Điện năng </a:t>
            </a:r>
            <a:r>
              <a:rPr lang="en-US" sz="3200" i="1" spc="120" dirty="0">
                <a:latin typeface="Chalkboard SE" panose="03050602040202020205" pitchFamily="66" charset="77"/>
              </a:rPr>
              <a:t>v</a:t>
            </a:r>
            <a:r>
              <a:rPr lang="x-none" sz="3200" i="1" spc="120" dirty="0">
                <a:latin typeface="Chalkboard SE" panose="03050602040202020205" pitchFamily="66" charset="77"/>
              </a:rPr>
              <a:t>à Công dòng điện</a:t>
            </a:r>
          </a:p>
        </p:txBody>
      </p:sp>
      <p:pic>
        <p:nvPicPr>
          <p:cNvPr id="30" name="Picture 2" descr="Physics Vector SVG Icon (30) - PNG Repo Free PNG Icons">
            <a:extLst>
              <a:ext uri="{FF2B5EF4-FFF2-40B4-BE49-F238E27FC236}">
                <a16:creationId xmlns:a16="http://schemas.microsoft.com/office/drawing/2014/main" id="{32DE34D8-F97F-B445-8A78-CE11B02FA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321" y="-74658"/>
            <a:ext cx="1810694" cy="1810694"/>
          </a:xfrm>
          <a:prstGeom prst="rect">
            <a:avLst/>
          </a:prstGeom>
          <a:noFill/>
          <a:extLst>
            <a:ext uri="{909E8E84-426E-40DD-AFC4-6F175D3DCCD1}">
              <a14:hiddenFill xmlns:a14="http://schemas.microsoft.com/office/drawing/2010/main">
                <a:solidFill>
                  <a:srgbClr val="FFFFFF"/>
                </a:solidFill>
              </a14:hiddenFill>
            </a:ext>
          </a:extLst>
        </p:spPr>
      </p:pic>
      <p:sp>
        <p:nvSpPr>
          <p:cNvPr id="15" name="3">
            <a:extLst>
              <a:ext uri="{FF2B5EF4-FFF2-40B4-BE49-F238E27FC236}">
                <a16:creationId xmlns:a16="http://schemas.microsoft.com/office/drawing/2014/main" id="{6E723C5D-306B-2F4B-9D71-43362E393735}"/>
              </a:ext>
            </a:extLst>
          </p:cNvPr>
          <p:cNvSpPr txBox="1"/>
          <p:nvPr/>
        </p:nvSpPr>
        <p:spPr>
          <a:xfrm>
            <a:off x="1096184" y="435083"/>
            <a:ext cx="2418199"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B </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I. Video</a:t>
            </a:r>
          </a:p>
        </p:txBody>
      </p:sp>
      <p:pic>
        <p:nvPicPr>
          <p:cNvPr id="16" name="Picture 2" descr="Icon Bulb Light - Free vector graphic on Pixabay">
            <a:extLst>
              <a:ext uri="{FF2B5EF4-FFF2-40B4-BE49-F238E27FC236}">
                <a16:creationId xmlns:a16="http://schemas.microsoft.com/office/drawing/2014/main" id="{F35681A5-56A4-884E-9F66-810345AC4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5" y="329470"/>
            <a:ext cx="677213" cy="75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89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extLst>
              <a:ext uri="{FF2B5EF4-FFF2-40B4-BE49-F238E27FC236}">
                <a16:creationId xmlns:a16="http://schemas.microsoft.com/office/drawing/2014/main" id="{7CD48B38-F3FF-AE4A-ADCC-C26907DD0605}"/>
              </a:ext>
            </a:extLst>
          </p:cNvPr>
          <p:cNvSpPr/>
          <p:nvPr/>
        </p:nvSpPr>
        <p:spPr>
          <a:xfrm>
            <a:off x="1070148" y="286398"/>
            <a:ext cx="2422352" cy="569934"/>
          </a:xfrm>
          <a:prstGeom prst="roundRect">
            <a:avLst>
              <a:gd name="adj" fmla="val 50000"/>
            </a:avLst>
          </a:prstGeom>
          <a:solidFill>
            <a:srgbClr val="C7A999">
              <a:alpha val="5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12" descr="Homework Vector SVG Icon (12) - PNG Repo Free PNG Icons">
            <a:extLst>
              <a:ext uri="{FF2B5EF4-FFF2-40B4-BE49-F238E27FC236}">
                <a16:creationId xmlns:a16="http://schemas.microsoft.com/office/drawing/2014/main" id="{E0F19351-4604-CC46-AC4E-4B0163792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3" y="188611"/>
            <a:ext cx="765509" cy="765509"/>
          </a:xfrm>
          <a:prstGeom prst="rect">
            <a:avLst/>
          </a:prstGeom>
          <a:noFill/>
          <a:extLst>
            <a:ext uri="{909E8E84-426E-40DD-AFC4-6F175D3DCCD1}">
              <a14:hiddenFill xmlns:a14="http://schemas.microsoft.com/office/drawing/2010/main">
                <a:solidFill>
                  <a:srgbClr val="FFFFFF"/>
                </a:solidFill>
              </a14:hiddenFill>
            </a:ext>
          </a:extLst>
        </p:spPr>
      </p:pic>
      <p:sp>
        <p:nvSpPr>
          <p:cNvPr id="7" name="3">
            <a:extLst>
              <a:ext uri="{FF2B5EF4-FFF2-40B4-BE49-F238E27FC236}">
                <a16:creationId xmlns:a16="http://schemas.microsoft.com/office/drawing/2014/main" id="{B5CCE782-9EEF-0D45-B50C-57655638D1EF}"/>
              </a:ext>
            </a:extLst>
          </p:cNvPr>
          <p:cNvSpPr txBox="1"/>
          <p:nvPr/>
        </p:nvSpPr>
        <p:spPr>
          <a:xfrm>
            <a:off x="1070148" y="309755"/>
            <a:ext cx="2422352"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Bài tập</a:t>
            </a:r>
          </a:p>
        </p:txBody>
      </p:sp>
      <p:sp>
        <p:nvSpPr>
          <p:cNvPr id="15" name="TextBox 14">
            <a:extLst>
              <a:ext uri="{FF2B5EF4-FFF2-40B4-BE49-F238E27FC236}">
                <a16:creationId xmlns:a16="http://schemas.microsoft.com/office/drawing/2014/main" id="{DFE87AD7-6064-4247-A5A5-7EB2DF135533}"/>
              </a:ext>
            </a:extLst>
          </p:cNvPr>
          <p:cNvSpPr txBox="1"/>
          <p:nvPr/>
        </p:nvSpPr>
        <p:spPr>
          <a:xfrm>
            <a:off x="552552" y="1126869"/>
            <a:ext cx="11086893" cy="1785104"/>
          </a:xfrm>
          <a:prstGeom prst="rect">
            <a:avLst/>
          </a:prstGeom>
          <a:noFill/>
        </p:spPr>
        <p:txBody>
          <a:bodyPr wrap="square" rtlCol="0">
            <a:spAutoFit/>
          </a:bodyPr>
          <a:lstStyle/>
          <a:p>
            <a:r>
              <a:rPr lang="vi-VN" sz="2200" b="1" spc="120" dirty="0">
                <a:solidFill>
                  <a:schemeClr val="accent5">
                    <a:lumMod val="50000"/>
                  </a:schemeClr>
                </a:solidFill>
                <a:latin typeface="Chalkboard SE" panose="03050602040202020205" pitchFamily="66" charset="77"/>
              </a:rPr>
              <a:t>Câu 1: Điện năng là:</a:t>
            </a:r>
          </a:p>
          <a:p>
            <a:r>
              <a:rPr lang="vi-VN" sz="2200" spc="120" dirty="0">
                <a:latin typeface="Chalkboard SE" panose="03050602040202020205" pitchFamily="66" charset="77"/>
              </a:rPr>
              <a:t>A. năng lượng điện trở</a:t>
            </a:r>
          </a:p>
          <a:p>
            <a:r>
              <a:rPr lang="vi-VN" sz="2200" spc="120" dirty="0">
                <a:latin typeface="Chalkboard SE" panose="03050602040202020205" pitchFamily="66" charset="77"/>
              </a:rPr>
              <a:t>B. năng lượng điện thế</a:t>
            </a:r>
          </a:p>
          <a:p>
            <a:r>
              <a:rPr lang="vi-VN" sz="2200" spc="120" dirty="0">
                <a:latin typeface="Chalkboard SE" panose="03050602040202020205" pitchFamily="66" charset="77"/>
              </a:rPr>
              <a:t>C. năng lượng dòng điện</a:t>
            </a:r>
          </a:p>
          <a:p>
            <a:r>
              <a:rPr lang="vi-VN" sz="2200" spc="120" dirty="0">
                <a:latin typeface="Chalkboard SE" panose="03050602040202020205" pitchFamily="66" charset="77"/>
              </a:rPr>
              <a:t>D. năng lượng hiệu điện thế</a:t>
            </a:r>
          </a:p>
        </p:txBody>
      </p:sp>
      <p:sp>
        <p:nvSpPr>
          <p:cNvPr id="19" name="TextBox 18">
            <a:extLst>
              <a:ext uri="{FF2B5EF4-FFF2-40B4-BE49-F238E27FC236}">
                <a16:creationId xmlns:a16="http://schemas.microsoft.com/office/drawing/2014/main" id="{E5D0A603-B591-F042-833A-6D02DC77F6E8}"/>
              </a:ext>
            </a:extLst>
          </p:cNvPr>
          <p:cNvSpPr txBox="1"/>
          <p:nvPr/>
        </p:nvSpPr>
        <p:spPr>
          <a:xfrm>
            <a:off x="552552" y="3091511"/>
            <a:ext cx="11086893" cy="2123658"/>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2: Chọn phát biểu đúng về sự chuyển hóa năng lượng trong các dụng cụ dưới đây?</a:t>
            </a:r>
          </a:p>
          <a:p>
            <a:pPr algn="just"/>
            <a:r>
              <a:rPr lang="vi-VN" sz="2200" spc="120" dirty="0">
                <a:latin typeface="Chalkboard SE" panose="03050602040202020205" pitchFamily="66" charset="77"/>
              </a:rPr>
              <a:t>A. Đèn LED: Quang năng biến đổi thành nhiệt năng.</a:t>
            </a:r>
          </a:p>
          <a:p>
            <a:pPr algn="just"/>
            <a:r>
              <a:rPr lang="vi-VN" sz="2200" spc="120" dirty="0">
                <a:latin typeface="Chalkboard SE" panose="03050602040202020205" pitchFamily="66" charset="77"/>
              </a:rPr>
              <a:t>B. Nồi cơm điện: Nhiệt năng biến đổi thành điện năng.</a:t>
            </a:r>
          </a:p>
          <a:p>
            <a:pPr algn="just"/>
            <a:r>
              <a:rPr lang="vi-VN" sz="2200" spc="120" dirty="0">
                <a:latin typeface="Chalkboard SE" panose="03050602040202020205" pitchFamily="66" charset="77"/>
              </a:rPr>
              <a:t>C. Quạt điện: Điện năng biến đổi thành cơ năng và nhiệt năng.</a:t>
            </a:r>
          </a:p>
          <a:p>
            <a:pPr algn="just"/>
            <a:r>
              <a:rPr lang="vi-VN" sz="2200" spc="120" dirty="0">
                <a:latin typeface="Chalkboard SE" panose="03050602040202020205" pitchFamily="66" charset="77"/>
              </a:rPr>
              <a:t>D. Máy bơm nước: Cơ năng biến đổi thành điện năng và nhiệt năng.</a:t>
            </a:r>
          </a:p>
        </p:txBody>
      </p:sp>
      <p:sp>
        <p:nvSpPr>
          <p:cNvPr id="2" name="Oval 1">
            <a:extLst>
              <a:ext uri="{FF2B5EF4-FFF2-40B4-BE49-F238E27FC236}">
                <a16:creationId xmlns:a16="http://schemas.microsoft.com/office/drawing/2014/main" id="{7100A9C3-80B8-4A4A-BC01-CB65C4D2FD28}"/>
              </a:ext>
            </a:extLst>
          </p:cNvPr>
          <p:cNvSpPr/>
          <p:nvPr/>
        </p:nvSpPr>
        <p:spPr>
          <a:xfrm>
            <a:off x="552552" y="21844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1160F930-F985-494A-80AB-82DD36D0A272}"/>
              </a:ext>
            </a:extLst>
          </p:cNvPr>
          <p:cNvSpPr/>
          <p:nvPr/>
        </p:nvSpPr>
        <p:spPr>
          <a:xfrm>
            <a:off x="541814" y="44831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6" descr="Download Physics PNG Image with No Background - PNGkey.com">
            <a:extLst>
              <a:ext uri="{FF2B5EF4-FFF2-40B4-BE49-F238E27FC236}">
                <a16:creationId xmlns:a16="http://schemas.microsoft.com/office/drawing/2014/main" id="{8B8CC1EF-D063-A94B-A5F6-609B5101B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10629900" y="113649"/>
            <a:ext cx="1168190" cy="9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7473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extLst>
              <a:ext uri="{FF2B5EF4-FFF2-40B4-BE49-F238E27FC236}">
                <a16:creationId xmlns:a16="http://schemas.microsoft.com/office/drawing/2014/main" id="{7CD48B38-F3FF-AE4A-ADCC-C26907DD0605}"/>
              </a:ext>
            </a:extLst>
          </p:cNvPr>
          <p:cNvSpPr/>
          <p:nvPr/>
        </p:nvSpPr>
        <p:spPr>
          <a:xfrm>
            <a:off x="1070148" y="286398"/>
            <a:ext cx="2422352" cy="569934"/>
          </a:xfrm>
          <a:prstGeom prst="roundRect">
            <a:avLst>
              <a:gd name="adj" fmla="val 50000"/>
            </a:avLst>
          </a:prstGeom>
          <a:solidFill>
            <a:srgbClr val="C7A999">
              <a:alpha val="5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12" descr="Homework Vector SVG Icon (12) - PNG Repo Free PNG Icons">
            <a:extLst>
              <a:ext uri="{FF2B5EF4-FFF2-40B4-BE49-F238E27FC236}">
                <a16:creationId xmlns:a16="http://schemas.microsoft.com/office/drawing/2014/main" id="{E0F19351-4604-CC46-AC4E-4B0163792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3" y="188611"/>
            <a:ext cx="765509" cy="765509"/>
          </a:xfrm>
          <a:prstGeom prst="rect">
            <a:avLst/>
          </a:prstGeom>
          <a:noFill/>
          <a:extLst>
            <a:ext uri="{909E8E84-426E-40DD-AFC4-6F175D3DCCD1}">
              <a14:hiddenFill xmlns:a14="http://schemas.microsoft.com/office/drawing/2010/main">
                <a:solidFill>
                  <a:srgbClr val="FFFFFF"/>
                </a:solidFill>
              </a14:hiddenFill>
            </a:ext>
          </a:extLst>
        </p:spPr>
      </p:pic>
      <p:sp>
        <p:nvSpPr>
          <p:cNvPr id="7" name="3">
            <a:extLst>
              <a:ext uri="{FF2B5EF4-FFF2-40B4-BE49-F238E27FC236}">
                <a16:creationId xmlns:a16="http://schemas.microsoft.com/office/drawing/2014/main" id="{B5CCE782-9EEF-0D45-B50C-57655638D1EF}"/>
              </a:ext>
            </a:extLst>
          </p:cNvPr>
          <p:cNvSpPr txBox="1"/>
          <p:nvPr/>
        </p:nvSpPr>
        <p:spPr>
          <a:xfrm>
            <a:off x="1070148" y="309755"/>
            <a:ext cx="2422352"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Bài tập</a:t>
            </a:r>
          </a:p>
        </p:txBody>
      </p:sp>
      <p:sp>
        <p:nvSpPr>
          <p:cNvPr id="15" name="TextBox 14">
            <a:extLst>
              <a:ext uri="{FF2B5EF4-FFF2-40B4-BE49-F238E27FC236}">
                <a16:creationId xmlns:a16="http://schemas.microsoft.com/office/drawing/2014/main" id="{DFE87AD7-6064-4247-A5A5-7EB2DF135533}"/>
              </a:ext>
            </a:extLst>
          </p:cNvPr>
          <p:cNvSpPr txBox="1"/>
          <p:nvPr/>
        </p:nvSpPr>
        <p:spPr>
          <a:xfrm>
            <a:off x="552553" y="1126869"/>
            <a:ext cx="11086893" cy="3139321"/>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3: Hiệu suất sử dụng điện là:</a:t>
            </a:r>
          </a:p>
          <a:p>
            <a:pPr algn="just"/>
            <a:r>
              <a:rPr lang="vi-VN" sz="2200" spc="120" dirty="0">
                <a:latin typeface="Chalkboard SE" panose="03050602040202020205" pitchFamily="66" charset="77"/>
              </a:rPr>
              <a:t>A. Tỷ số giữa phần năng lượng có ích được chuyển hóa từ điện năng và phần năng lượng vô ích.</a:t>
            </a:r>
          </a:p>
          <a:p>
            <a:pPr algn="just"/>
            <a:r>
              <a:rPr lang="vi-VN" sz="2200" spc="120" dirty="0">
                <a:latin typeface="Chalkboard SE" panose="03050602040202020205" pitchFamily="66" charset="77"/>
              </a:rPr>
              <a:t>B. Tỷ số giữa phần năng lượng có ích được chuyển hóa từ điện năng và toàn bộ điện năng tiêu thụ.</a:t>
            </a:r>
          </a:p>
          <a:p>
            <a:pPr algn="just"/>
            <a:r>
              <a:rPr lang="vi-VN" sz="2200" spc="120" dirty="0">
                <a:latin typeface="Chalkboard SE" panose="03050602040202020205" pitchFamily="66" charset="77"/>
              </a:rPr>
              <a:t>C. Tỷ số giữa phần năng lượng vô ích được chuyển hóa từ điện năng và toàn bộ điện năng tiêu thụ.</a:t>
            </a:r>
          </a:p>
          <a:p>
            <a:pPr algn="just"/>
            <a:r>
              <a:rPr lang="vi-VN" sz="2200" spc="120" dirty="0">
                <a:latin typeface="Chalkboard SE" panose="03050602040202020205" pitchFamily="66" charset="77"/>
              </a:rPr>
              <a:t>D. Tỷ số giữa phần năng lượng vô ích được chuyển hóa từ điện năng và phần năng lượng có ích.</a:t>
            </a:r>
          </a:p>
        </p:txBody>
      </p:sp>
      <p:sp>
        <p:nvSpPr>
          <p:cNvPr id="19" name="TextBox 18">
            <a:extLst>
              <a:ext uri="{FF2B5EF4-FFF2-40B4-BE49-F238E27FC236}">
                <a16:creationId xmlns:a16="http://schemas.microsoft.com/office/drawing/2014/main" id="{E5D0A603-B591-F042-833A-6D02DC77F6E8}"/>
              </a:ext>
            </a:extLst>
          </p:cNvPr>
          <p:cNvSpPr txBox="1"/>
          <p:nvPr/>
        </p:nvSpPr>
        <p:spPr>
          <a:xfrm>
            <a:off x="541814" y="4399187"/>
            <a:ext cx="11086893" cy="1785104"/>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4: Mối liên hệ giữa công và công suất được thể hiện qua biểu thức:</a:t>
            </a:r>
            <a:endParaRPr lang="vi-VN" sz="2200" spc="120" dirty="0">
              <a:latin typeface="Chalkboard SE" panose="03050602040202020205" pitchFamily="66" charset="77"/>
            </a:endParaRPr>
          </a:p>
          <a:p>
            <a:pPr marL="457200" indent="-457200" algn="just">
              <a:buAutoNum type="alphaUcPeriod"/>
            </a:pPr>
            <a:r>
              <a:rPr lang="vi-VN" sz="2200" spc="120" dirty="0">
                <a:latin typeface="Chalkboard SE" panose="03050602040202020205" pitchFamily="66" charset="77"/>
              </a:rPr>
              <a:t>P = A.t</a:t>
            </a:r>
          </a:p>
          <a:p>
            <a:pPr marL="457200" indent="-457200" algn="just">
              <a:buFontTx/>
              <a:buAutoNum type="alphaUcPeriod"/>
            </a:pPr>
            <a:r>
              <a:rPr lang="vi-VN" sz="2200" spc="120" dirty="0">
                <a:latin typeface="Chalkboard SE" panose="03050602040202020205" pitchFamily="66" charset="77"/>
              </a:rPr>
              <a:t>P = A</a:t>
            </a:r>
            <a:r>
              <a:rPr lang="vi-VN" sz="2200" spc="120" baseline="30000" dirty="0">
                <a:latin typeface="Chalkboard SE" panose="03050602040202020205" pitchFamily="66" charset="77"/>
              </a:rPr>
              <a:t>t</a:t>
            </a:r>
            <a:endParaRPr lang="vi-VN" sz="2200" spc="120" dirty="0">
              <a:latin typeface="Chalkboard SE" panose="03050602040202020205" pitchFamily="66" charset="77"/>
            </a:endParaRPr>
          </a:p>
          <a:p>
            <a:pPr marL="457200" indent="-457200" algn="just">
              <a:buAutoNum type="alphaUcPeriod"/>
            </a:pPr>
            <a:r>
              <a:rPr lang="vi-VN" sz="2200" spc="120" dirty="0">
                <a:latin typeface="Chalkboard SE" panose="03050602040202020205" pitchFamily="66" charset="77"/>
              </a:rPr>
              <a:t>P = t/A</a:t>
            </a:r>
          </a:p>
          <a:p>
            <a:pPr marL="457200" indent="-457200" algn="just">
              <a:buAutoNum type="alphaUcPeriod"/>
            </a:pPr>
            <a:r>
              <a:rPr lang="vi-VN" sz="2200" spc="120" dirty="0">
                <a:latin typeface="Chalkboard SE" panose="03050602040202020205" pitchFamily="66" charset="77"/>
              </a:rPr>
              <a:t>P= A/t</a:t>
            </a:r>
          </a:p>
        </p:txBody>
      </p:sp>
      <p:sp>
        <p:nvSpPr>
          <p:cNvPr id="2" name="Oval 1">
            <a:extLst>
              <a:ext uri="{FF2B5EF4-FFF2-40B4-BE49-F238E27FC236}">
                <a16:creationId xmlns:a16="http://schemas.microsoft.com/office/drawing/2014/main" id="{7100A9C3-80B8-4A4A-BC01-CB65C4D2FD28}"/>
              </a:ext>
            </a:extLst>
          </p:cNvPr>
          <p:cNvSpPr/>
          <p:nvPr/>
        </p:nvSpPr>
        <p:spPr>
          <a:xfrm>
            <a:off x="539852" y="21717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1160F930-F985-494A-80AB-82DD36D0A272}"/>
              </a:ext>
            </a:extLst>
          </p:cNvPr>
          <p:cNvSpPr/>
          <p:nvPr/>
        </p:nvSpPr>
        <p:spPr>
          <a:xfrm>
            <a:off x="541814" y="57912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6" descr="Download Physics PNG Image with No Background - PNGkey.com">
            <a:extLst>
              <a:ext uri="{FF2B5EF4-FFF2-40B4-BE49-F238E27FC236}">
                <a16:creationId xmlns:a16="http://schemas.microsoft.com/office/drawing/2014/main" id="{E5B2AD6C-CB00-1A43-AA90-A44099EE8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3492500" y="113649"/>
            <a:ext cx="1168190" cy="9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29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extLst>
              <a:ext uri="{FF2B5EF4-FFF2-40B4-BE49-F238E27FC236}">
                <a16:creationId xmlns:a16="http://schemas.microsoft.com/office/drawing/2014/main" id="{7CD48B38-F3FF-AE4A-ADCC-C26907DD0605}"/>
              </a:ext>
            </a:extLst>
          </p:cNvPr>
          <p:cNvSpPr/>
          <p:nvPr/>
        </p:nvSpPr>
        <p:spPr>
          <a:xfrm>
            <a:off x="1070148" y="286398"/>
            <a:ext cx="2422352" cy="569934"/>
          </a:xfrm>
          <a:prstGeom prst="roundRect">
            <a:avLst>
              <a:gd name="adj" fmla="val 50000"/>
            </a:avLst>
          </a:prstGeom>
          <a:solidFill>
            <a:srgbClr val="C7A999">
              <a:alpha val="5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12" descr="Homework Vector SVG Icon (12) - PNG Repo Free PNG Icons">
            <a:extLst>
              <a:ext uri="{FF2B5EF4-FFF2-40B4-BE49-F238E27FC236}">
                <a16:creationId xmlns:a16="http://schemas.microsoft.com/office/drawing/2014/main" id="{E0F19351-4604-CC46-AC4E-4B0163792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3" y="188611"/>
            <a:ext cx="765509" cy="765509"/>
          </a:xfrm>
          <a:prstGeom prst="rect">
            <a:avLst/>
          </a:prstGeom>
          <a:noFill/>
          <a:extLst>
            <a:ext uri="{909E8E84-426E-40DD-AFC4-6F175D3DCCD1}">
              <a14:hiddenFill xmlns:a14="http://schemas.microsoft.com/office/drawing/2010/main">
                <a:solidFill>
                  <a:srgbClr val="FFFFFF"/>
                </a:solidFill>
              </a14:hiddenFill>
            </a:ext>
          </a:extLst>
        </p:spPr>
      </p:pic>
      <p:sp>
        <p:nvSpPr>
          <p:cNvPr id="7" name="3">
            <a:extLst>
              <a:ext uri="{FF2B5EF4-FFF2-40B4-BE49-F238E27FC236}">
                <a16:creationId xmlns:a16="http://schemas.microsoft.com/office/drawing/2014/main" id="{B5CCE782-9EEF-0D45-B50C-57655638D1EF}"/>
              </a:ext>
            </a:extLst>
          </p:cNvPr>
          <p:cNvSpPr txBox="1"/>
          <p:nvPr/>
        </p:nvSpPr>
        <p:spPr>
          <a:xfrm>
            <a:off x="1070148" y="309755"/>
            <a:ext cx="2422352"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Bài tập</a:t>
            </a:r>
          </a:p>
        </p:txBody>
      </p:sp>
      <p:sp>
        <p:nvSpPr>
          <p:cNvPr id="15" name="TextBox 14">
            <a:extLst>
              <a:ext uri="{FF2B5EF4-FFF2-40B4-BE49-F238E27FC236}">
                <a16:creationId xmlns:a16="http://schemas.microsoft.com/office/drawing/2014/main" id="{DFE87AD7-6064-4247-A5A5-7EB2DF135533}"/>
              </a:ext>
            </a:extLst>
          </p:cNvPr>
          <p:cNvSpPr txBox="1"/>
          <p:nvPr/>
        </p:nvSpPr>
        <p:spPr>
          <a:xfrm>
            <a:off x="552553" y="1126869"/>
            <a:ext cx="11086893" cy="2462213"/>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5: Một bóng đèn điện có ghi 220V - 100W được mắc vào hiệu điện thế 220V. Biết đèn này được sử dụng trung bình 4 giờ trong 1 ngày. Điện năng tiêu thụ của bóng đèn này trong 30 ngày là bao nhiêu?</a:t>
            </a:r>
          </a:p>
          <a:p>
            <a:pPr algn="just"/>
            <a:r>
              <a:rPr lang="vi-VN" sz="2200" spc="120" dirty="0">
                <a:latin typeface="Chalkboard SE" panose="03050602040202020205" pitchFamily="66" charset="77"/>
              </a:rPr>
              <a:t>A. 12 kW.h</a:t>
            </a:r>
          </a:p>
          <a:p>
            <a:pPr algn="just"/>
            <a:r>
              <a:rPr lang="vi-VN" sz="2200" spc="120" dirty="0">
                <a:latin typeface="Chalkboard SE" panose="03050602040202020205" pitchFamily="66" charset="77"/>
              </a:rPr>
              <a:t>B. 400kW.h</a:t>
            </a:r>
          </a:p>
          <a:p>
            <a:pPr algn="just"/>
            <a:r>
              <a:rPr lang="vi-VN" sz="2200" spc="120" dirty="0">
                <a:latin typeface="Chalkboard SE" panose="03050602040202020205" pitchFamily="66" charset="77"/>
              </a:rPr>
              <a:t>C. 1440kW.h</a:t>
            </a:r>
          </a:p>
          <a:p>
            <a:pPr algn="just"/>
            <a:r>
              <a:rPr lang="vi-VN" sz="2200" spc="120" dirty="0">
                <a:latin typeface="Chalkboard SE" panose="03050602040202020205" pitchFamily="66" charset="77"/>
              </a:rPr>
              <a:t>D. 43200kW.h</a:t>
            </a:r>
          </a:p>
        </p:txBody>
      </p:sp>
      <p:sp>
        <p:nvSpPr>
          <p:cNvPr id="19" name="TextBox 18">
            <a:extLst>
              <a:ext uri="{FF2B5EF4-FFF2-40B4-BE49-F238E27FC236}">
                <a16:creationId xmlns:a16="http://schemas.microsoft.com/office/drawing/2014/main" id="{E5D0A603-B591-F042-833A-6D02DC77F6E8}"/>
              </a:ext>
            </a:extLst>
          </p:cNvPr>
          <p:cNvSpPr txBox="1"/>
          <p:nvPr/>
        </p:nvSpPr>
        <p:spPr>
          <a:xfrm>
            <a:off x="539852" y="3625693"/>
            <a:ext cx="11086893" cy="3139321"/>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6: Một gia đình sử dụng đèn chiếu sáng với công suất tổng cộng là 150W, trung bình mỗi ngày trong 10 giờ; sử dụng tủ lạnh có công suất 100W, trung bình mỗi ngày trong 12 giờ và sử dụng các thiết bị điện thế khác có công suất tổng cộng là 500W, trung bình mỗi ngày trong 5 giờ. Tính điện năng mà gia đình này sử dụng trong 30 ngày.</a:t>
            </a:r>
          </a:p>
          <a:p>
            <a:pPr algn="just"/>
            <a:r>
              <a:rPr lang="vi-VN" sz="2200" spc="120" dirty="0">
                <a:latin typeface="Chalkboard SE" panose="03050602040202020205" pitchFamily="66" charset="77"/>
              </a:rPr>
              <a:t>A. 75 kW.h</a:t>
            </a:r>
          </a:p>
          <a:p>
            <a:pPr algn="just"/>
            <a:r>
              <a:rPr lang="vi-VN" sz="2200" spc="120" dirty="0">
                <a:latin typeface="Chalkboard SE" panose="03050602040202020205" pitchFamily="66" charset="77"/>
              </a:rPr>
              <a:t>B. 45 kW.h</a:t>
            </a:r>
          </a:p>
          <a:p>
            <a:pPr algn="just"/>
            <a:r>
              <a:rPr lang="vi-VN" sz="2200" spc="120" dirty="0">
                <a:latin typeface="Chalkboard SE" panose="03050602040202020205" pitchFamily="66" charset="77"/>
              </a:rPr>
              <a:t>C. 120 kW.h</a:t>
            </a:r>
          </a:p>
          <a:p>
            <a:pPr algn="just"/>
            <a:r>
              <a:rPr lang="vi-VN" sz="2200" spc="120" dirty="0">
                <a:latin typeface="Chalkboard SE" panose="03050602040202020205" pitchFamily="66" charset="77"/>
              </a:rPr>
              <a:t>D. 156 kW.h</a:t>
            </a:r>
          </a:p>
        </p:txBody>
      </p:sp>
      <p:sp>
        <p:nvSpPr>
          <p:cNvPr id="2" name="Oval 1">
            <a:extLst>
              <a:ext uri="{FF2B5EF4-FFF2-40B4-BE49-F238E27FC236}">
                <a16:creationId xmlns:a16="http://schemas.microsoft.com/office/drawing/2014/main" id="{7100A9C3-80B8-4A4A-BC01-CB65C4D2FD28}"/>
              </a:ext>
            </a:extLst>
          </p:cNvPr>
          <p:cNvSpPr/>
          <p:nvPr/>
        </p:nvSpPr>
        <p:spPr>
          <a:xfrm>
            <a:off x="539852" y="21717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1160F930-F985-494A-80AB-82DD36D0A272}"/>
              </a:ext>
            </a:extLst>
          </p:cNvPr>
          <p:cNvSpPr/>
          <p:nvPr/>
        </p:nvSpPr>
        <p:spPr>
          <a:xfrm>
            <a:off x="541814" y="63627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6" descr="Download Physics PNG Image with No Background - PNGkey.com">
            <a:extLst>
              <a:ext uri="{FF2B5EF4-FFF2-40B4-BE49-F238E27FC236}">
                <a16:creationId xmlns:a16="http://schemas.microsoft.com/office/drawing/2014/main" id="{E5B2AD6C-CB00-1A43-AA90-A44099EE8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10718800" y="113649"/>
            <a:ext cx="1168190" cy="9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701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extLst>
              <a:ext uri="{FF2B5EF4-FFF2-40B4-BE49-F238E27FC236}">
                <a16:creationId xmlns:a16="http://schemas.microsoft.com/office/drawing/2014/main" id="{7CD48B38-F3FF-AE4A-ADCC-C26907DD0605}"/>
              </a:ext>
            </a:extLst>
          </p:cNvPr>
          <p:cNvSpPr/>
          <p:nvPr/>
        </p:nvSpPr>
        <p:spPr>
          <a:xfrm>
            <a:off x="1070148" y="286398"/>
            <a:ext cx="2422352" cy="569934"/>
          </a:xfrm>
          <a:prstGeom prst="roundRect">
            <a:avLst>
              <a:gd name="adj" fmla="val 50000"/>
            </a:avLst>
          </a:prstGeom>
          <a:solidFill>
            <a:srgbClr val="C7A999">
              <a:alpha val="5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12" descr="Homework Vector SVG Icon (12) - PNG Repo Free PNG Icons">
            <a:extLst>
              <a:ext uri="{FF2B5EF4-FFF2-40B4-BE49-F238E27FC236}">
                <a16:creationId xmlns:a16="http://schemas.microsoft.com/office/drawing/2014/main" id="{E0F19351-4604-CC46-AC4E-4B0163792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3" y="188611"/>
            <a:ext cx="765509" cy="765509"/>
          </a:xfrm>
          <a:prstGeom prst="rect">
            <a:avLst/>
          </a:prstGeom>
          <a:noFill/>
          <a:extLst>
            <a:ext uri="{909E8E84-426E-40DD-AFC4-6F175D3DCCD1}">
              <a14:hiddenFill xmlns:a14="http://schemas.microsoft.com/office/drawing/2010/main">
                <a:solidFill>
                  <a:srgbClr val="FFFFFF"/>
                </a:solidFill>
              </a14:hiddenFill>
            </a:ext>
          </a:extLst>
        </p:spPr>
      </p:pic>
      <p:sp>
        <p:nvSpPr>
          <p:cNvPr id="7" name="3">
            <a:extLst>
              <a:ext uri="{FF2B5EF4-FFF2-40B4-BE49-F238E27FC236}">
                <a16:creationId xmlns:a16="http://schemas.microsoft.com/office/drawing/2014/main" id="{B5CCE782-9EEF-0D45-B50C-57655638D1EF}"/>
              </a:ext>
            </a:extLst>
          </p:cNvPr>
          <p:cNvSpPr txBox="1"/>
          <p:nvPr/>
        </p:nvSpPr>
        <p:spPr>
          <a:xfrm>
            <a:off x="1070148" y="309755"/>
            <a:ext cx="2422352"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Bài tập</a:t>
            </a:r>
          </a:p>
        </p:txBody>
      </p:sp>
      <p:sp>
        <p:nvSpPr>
          <p:cNvPr id="15" name="TextBox 14">
            <a:extLst>
              <a:ext uri="{FF2B5EF4-FFF2-40B4-BE49-F238E27FC236}">
                <a16:creationId xmlns:a16="http://schemas.microsoft.com/office/drawing/2014/main" id="{DFE87AD7-6064-4247-A5A5-7EB2DF135533}"/>
              </a:ext>
            </a:extLst>
          </p:cNvPr>
          <p:cNvSpPr txBox="1"/>
          <p:nvPr/>
        </p:nvSpPr>
        <p:spPr>
          <a:xfrm>
            <a:off x="552553" y="1126869"/>
            <a:ext cx="11086893" cy="2462213"/>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7: Một bóng đèn ghi 220V - 75W được thắp sáng liên tục với hiệu điện thế 220V trong 4 giờ. Điện năng mà bóng đèn này sử dụng có thể là giá trị nào sau đây:</a:t>
            </a:r>
          </a:p>
          <a:p>
            <a:pPr algn="just"/>
            <a:r>
              <a:rPr lang="vi-VN" sz="2200" spc="120" dirty="0">
                <a:latin typeface="Chalkboard SE" panose="03050602040202020205" pitchFamily="66" charset="77"/>
              </a:rPr>
              <a:t>A. A = 0,3kWh.</a:t>
            </a:r>
          </a:p>
          <a:p>
            <a:pPr algn="just"/>
            <a:r>
              <a:rPr lang="vi-VN" sz="2200" spc="120" dirty="0">
                <a:latin typeface="Chalkboard SE" panose="03050602040202020205" pitchFamily="66" charset="77"/>
              </a:rPr>
              <a:t>B. A = 0,3Wh.</a:t>
            </a:r>
          </a:p>
          <a:p>
            <a:pPr algn="just"/>
            <a:r>
              <a:rPr lang="vi-VN" sz="2200" spc="120" dirty="0">
                <a:latin typeface="Chalkboard SE" panose="03050602040202020205" pitchFamily="66" charset="77"/>
              </a:rPr>
              <a:t>C. A = 0,3J.</a:t>
            </a:r>
          </a:p>
          <a:p>
            <a:pPr algn="just"/>
            <a:r>
              <a:rPr lang="vi-VN" sz="2200" spc="120" dirty="0">
                <a:latin typeface="Chalkboard SE" panose="03050602040202020205" pitchFamily="66" charset="77"/>
              </a:rPr>
              <a:t>D. A = 0,3kWs.</a:t>
            </a:r>
          </a:p>
        </p:txBody>
      </p:sp>
      <p:sp>
        <p:nvSpPr>
          <p:cNvPr id="19" name="TextBox 18">
            <a:extLst>
              <a:ext uri="{FF2B5EF4-FFF2-40B4-BE49-F238E27FC236}">
                <a16:creationId xmlns:a16="http://schemas.microsoft.com/office/drawing/2014/main" id="{E5D0A603-B591-F042-833A-6D02DC77F6E8}"/>
              </a:ext>
            </a:extLst>
          </p:cNvPr>
          <p:cNvSpPr txBox="1"/>
          <p:nvPr/>
        </p:nvSpPr>
        <p:spPr>
          <a:xfrm>
            <a:off x="539852" y="3625693"/>
            <a:ext cx="11086893" cy="2462213"/>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8: Một người đang sử dụng bóng đèn tròn dây tóc 75W. Người này thay bằng bóng đèn ống 60W. Trung bình mỗi ngày thắp sáng 10h. Số đếm của công tơ giảm bớt bao nhiêu mỗi tháng? Cho 1 tháng = 30 ngày.</a:t>
            </a:r>
          </a:p>
          <a:p>
            <a:pPr algn="just"/>
            <a:r>
              <a:rPr lang="vi-VN" sz="2200" spc="120" dirty="0">
                <a:latin typeface="Chalkboard SE" panose="03050602040202020205" pitchFamily="66" charset="77"/>
              </a:rPr>
              <a:t>A. 1,5kWh.</a:t>
            </a:r>
          </a:p>
          <a:p>
            <a:pPr algn="just"/>
            <a:r>
              <a:rPr lang="vi-VN" sz="2200" spc="120" dirty="0">
                <a:latin typeface="Chalkboard SE" panose="03050602040202020205" pitchFamily="66" charset="77"/>
              </a:rPr>
              <a:t>B. 4,5kWh.</a:t>
            </a:r>
          </a:p>
          <a:p>
            <a:pPr algn="just"/>
            <a:r>
              <a:rPr lang="vi-VN" sz="2200" spc="120" dirty="0">
                <a:latin typeface="Chalkboard SE" panose="03050602040202020205" pitchFamily="66" charset="77"/>
              </a:rPr>
              <a:t>C. Một đáp số khác.</a:t>
            </a:r>
          </a:p>
          <a:p>
            <a:pPr algn="just"/>
            <a:r>
              <a:rPr lang="vi-VN" sz="2200" spc="120" dirty="0">
                <a:latin typeface="Chalkboard SE" panose="03050602040202020205" pitchFamily="66" charset="77"/>
              </a:rPr>
              <a:t>D. 15kWh.</a:t>
            </a:r>
          </a:p>
        </p:txBody>
      </p:sp>
      <p:sp>
        <p:nvSpPr>
          <p:cNvPr id="2" name="Oval 1">
            <a:extLst>
              <a:ext uri="{FF2B5EF4-FFF2-40B4-BE49-F238E27FC236}">
                <a16:creationId xmlns:a16="http://schemas.microsoft.com/office/drawing/2014/main" id="{7100A9C3-80B8-4A4A-BC01-CB65C4D2FD28}"/>
              </a:ext>
            </a:extLst>
          </p:cNvPr>
          <p:cNvSpPr/>
          <p:nvPr/>
        </p:nvSpPr>
        <p:spPr>
          <a:xfrm>
            <a:off x="539852" y="21717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1160F930-F985-494A-80AB-82DD36D0A272}"/>
              </a:ext>
            </a:extLst>
          </p:cNvPr>
          <p:cNvSpPr/>
          <p:nvPr/>
        </p:nvSpPr>
        <p:spPr>
          <a:xfrm>
            <a:off x="541814" y="49911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6" descr="Download Physics PNG Image with No Background - PNGkey.com">
            <a:extLst>
              <a:ext uri="{FF2B5EF4-FFF2-40B4-BE49-F238E27FC236}">
                <a16:creationId xmlns:a16="http://schemas.microsoft.com/office/drawing/2014/main" id="{0EC341CC-860A-DA4D-94E8-070A90A88B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3492500" y="113649"/>
            <a:ext cx="1168190" cy="9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461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
            <a:extLst>
              <a:ext uri="{FF2B5EF4-FFF2-40B4-BE49-F238E27FC236}">
                <a16:creationId xmlns:a16="http://schemas.microsoft.com/office/drawing/2014/main" id="{7CD48B38-F3FF-AE4A-ADCC-C26907DD0605}"/>
              </a:ext>
            </a:extLst>
          </p:cNvPr>
          <p:cNvSpPr/>
          <p:nvPr/>
        </p:nvSpPr>
        <p:spPr>
          <a:xfrm>
            <a:off x="1070148" y="286398"/>
            <a:ext cx="2422352" cy="569934"/>
          </a:xfrm>
          <a:prstGeom prst="roundRect">
            <a:avLst>
              <a:gd name="adj" fmla="val 50000"/>
            </a:avLst>
          </a:prstGeom>
          <a:solidFill>
            <a:srgbClr val="C7A999">
              <a:alpha val="5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5" name="Picture 12" descr="Homework Vector SVG Icon (12) - PNG Repo Free PNG Icons">
            <a:extLst>
              <a:ext uri="{FF2B5EF4-FFF2-40B4-BE49-F238E27FC236}">
                <a16:creationId xmlns:a16="http://schemas.microsoft.com/office/drawing/2014/main" id="{E0F19351-4604-CC46-AC4E-4B0163792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53" y="188611"/>
            <a:ext cx="765509" cy="765509"/>
          </a:xfrm>
          <a:prstGeom prst="rect">
            <a:avLst/>
          </a:prstGeom>
          <a:noFill/>
          <a:extLst>
            <a:ext uri="{909E8E84-426E-40DD-AFC4-6F175D3DCCD1}">
              <a14:hiddenFill xmlns:a14="http://schemas.microsoft.com/office/drawing/2010/main">
                <a:solidFill>
                  <a:srgbClr val="FFFFFF"/>
                </a:solidFill>
              </a14:hiddenFill>
            </a:ext>
          </a:extLst>
        </p:spPr>
      </p:pic>
      <p:sp>
        <p:nvSpPr>
          <p:cNvPr id="7" name="3">
            <a:extLst>
              <a:ext uri="{FF2B5EF4-FFF2-40B4-BE49-F238E27FC236}">
                <a16:creationId xmlns:a16="http://schemas.microsoft.com/office/drawing/2014/main" id="{B5CCE782-9EEF-0D45-B50C-57655638D1EF}"/>
              </a:ext>
            </a:extLst>
          </p:cNvPr>
          <p:cNvSpPr txBox="1"/>
          <p:nvPr/>
        </p:nvSpPr>
        <p:spPr>
          <a:xfrm>
            <a:off x="1070148" y="309755"/>
            <a:ext cx="2422352"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Bài tập</a:t>
            </a:r>
          </a:p>
        </p:txBody>
      </p:sp>
      <p:sp>
        <p:nvSpPr>
          <p:cNvPr id="15" name="TextBox 14">
            <a:extLst>
              <a:ext uri="{FF2B5EF4-FFF2-40B4-BE49-F238E27FC236}">
                <a16:creationId xmlns:a16="http://schemas.microsoft.com/office/drawing/2014/main" id="{DFE87AD7-6064-4247-A5A5-7EB2DF135533}"/>
              </a:ext>
            </a:extLst>
          </p:cNvPr>
          <p:cNvSpPr txBox="1"/>
          <p:nvPr/>
        </p:nvSpPr>
        <p:spPr>
          <a:xfrm>
            <a:off x="552553" y="1139569"/>
            <a:ext cx="11086893" cy="2462213"/>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9: Dùng bàn là trên nhãn có ghi 220 V - 1000 W ở hiệu điện thế 220 V thì điện năng tiêu thụ trong mỗi phút là:</a:t>
            </a:r>
          </a:p>
          <a:p>
            <a:pPr algn="just"/>
            <a:r>
              <a:rPr lang="vi-VN" sz="2200" spc="120" dirty="0">
                <a:latin typeface="Chalkboard SE" panose="03050602040202020205" pitchFamily="66" charset="77"/>
              </a:rPr>
              <a:t>A. 1000 J.</a:t>
            </a:r>
          </a:p>
          <a:p>
            <a:pPr algn="just"/>
            <a:r>
              <a:rPr lang="vi-VN" sz="2200" spc="120" dirty="0">
                <a:latin typeface="Chalkboard SE" panose="03050602040202020205" pitchFamily="66" charset="77"/>
              </a:rPr>
              <a:t>B. 1000 W.</a:t>
            </a:r>
          </a:p>
          <a:p>
            <a:pPr algn="just"/>
            <a:r>
              <a:rPr lang="vi-VN" sz="2200" spc="120" dirty="0">
                <a:latin typeface="Chalkboard SE" panose="03050602040202020205" pitchFamily="66" charset="77"/>
              </a:rPr>
              <a:t>C. 60 kJ.</a:t>
            </a:r>
          </a:p>
          <a:p>
            <a:pPr algn="just"/>
            <a:r>
              <a:rPr lang="vi-VN" sz="2200" spc="120" dirty="0">
                <a:latin typeface="Chalkboard SE" panose="03050602040202020205" pitchFamily="66" charset="77"/>
              </a:rPr>
              <a:t>D. 60 kW.</a:t>
            </a:r>
          </a:p>
          <a:p>
            <a:endParaRPr lang="vi-VN" sz="2200" spc="120" dirty="0">
              <a:latin typeface="Chalkboard SE" panose="03050602040202020205" pitchFamily="66" charset="77"/>
            </a:endParaRPr>
          </a:p>
        </p:txBody>
      </p:sp>
      <p:sp>
        <p:nvSpPr>
          <p:cNvPr id="19" name="TextBox 18">
            <a:extLst>
              <a:ext uri="{FF2B5EF4-FFF2-40B4-BE49-F238E27FC236}">
                <a16:creationId xmlns:a16="http://schemas.microsoft.com/office/drawing/2014/main" id="{E5D0A603-B591-F042-833A-6D02DC77F6E8}"/>
              </a:ext>
            </a:extLst>
          </p:cNvPr>
          <p:cNvSpPr txBox="1"/>
          <p:nvPr/>
        </p:nvSpPr>
        <p:spPr>
          <a:xfrm>
            <a:off x="541814" y="3412170"/>
            <a:ext cx="11086893" cy="2800767"/>
          </a:xfrm>
          <a:prstGeom prst="rect">
            <a:avLst/>
          </a:prstGeom>
          <a:noFill/>
        </p:spPr>
        <p:txBody>
          <a:bodyPr wrap="square" rtlCol="0">
            <a:spAutoFit/>
          </a:bodyPr>
          <a:lstStyle/>
          <a:p>
            <a:pPr algn="just"/>
            <a:r>
              <a:rPr lang="vi-VN" sz="2200" b="1" spc="120" dirty="0">
                <a:solidFill>
                  <a:schemeClr val="accent5">
                    <a:lumMod val="50000"/>
                  </a:schemeClr>
                </a:solidFill>
                <a:latin typeface="Chalkboard SE" panose="03050602040202020205" pitchFamily="66" charset="77"/>
              </a:rPr>
              <a:t>Câu 10: Một máy lạnh có công suất 1,5HP (1 ngựa rưỡi). Người sử dụng muốn hạn chế điện tiêu thụ trong phạm vi 100kWh mỗi tháng. Trong điều kiện đó, mỗi ngày người này chỉ có thể sử dụng máy lạnh trong thời gian nào? (Cho 1HP = 736W; 1 tháng = 30 ngày)</a:t>
            </a:r>
          </a:p>
          <a:p>
            <a:pPr algn="just"/>
            <a:r>
              <a:rPr lang="vi-VN" sz="2200" spc="120" dirty="0">
                <a:latin typeface="Chalkboard SE" panose="03050602040202020205" pitchFamily="66" charset="77"/>
              </a:rPr>
              <a:t>A. 2h30 phút.</a:t>
            </a:r>
          </a:p>
          <a:p>
            <a:pPr algn="just"/>
            <a:r>
              <a:rPr lang="vi-VN" sz="2200" spc="120" dirty="0">
                <a:latin typeface="Chalkboard SE" panose="03050602040202020205" pitchFamily="66" charset="77"/>
              </a:rPr>
              <a:t>B. 3h.</a:t>
            </a:r>
          </a:p>
          <a:p>
            <a:pPr algn="just"/>
            <a:r>
              <a:rPr lang="vi-VN" sz="2200" spc="120" dirty="0">
                <a:latin typeface="Chalkboard SE" panose="03050602040202020205" pitchFamily="66" charset="77"/>
              </a:rPr>
              <a:t>C. 1h30 phút.</a:t>
            </a:r>
          </a:p>
          <a:p>
            <a:pPr algn="just"/>
            <a:r>
              <a:rPr lang="vi-VN" sz="2200" spc="120" dirty="0">
                <a:latin typeface="Chalkboard SE" panose="03050602040202020205" pitchFamily="66" charset="77"/>
              </a:rPr>
              <a:t>D. Một đáp số khác.</a:t>
            </a:r>
          </a:p>
        </p:txBody>
      </p:sp>
      <p:sp>
        <p:nvSpPr>
          <p:cNvPr id="2" name="Oval 1">
            <a:extLst>
              <a:ext uri="{FF2B5EF4-FFF2-40B4-BE49-F238E27FC236}">
                <a16:creationId xmlns:a16="http://schemas.microsoft.com/office/drawing/2014/main" id="{7100A9C3-80B8-4A4A-BC01-CB65C4D2FD28}"/>
              </a:ext>
            </a:extLst>
          </p:cNvPr>
          <p:cNvSpPr/>
          <p:nvPr/>
        </p:nvSpPr>
        <p:spPr>
          <a:xfrm>
            <a:off x="552552" y="25273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1160F930-F985-494A-80AB-82DD36D0A272}"/>
              </a:ext>
            </a:extLst>
          </p:cNvPr>
          <p:cNvSpPr/>
          <p:nvPr/>
        </p:nvSpPr>
        <p:spPr>
          <a:xfrm>
            <a:off x="516414" y="5130800"/>
            <a:ext cx="417138" cy="33038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Picture 6" descr="Download Physics PNG Image with No Background - PNGkey.com">
            <a:extLst>
              <a:ext uri="{FF2B5EF4-FFF2-40B4-BE49-F238E27FC236}">
                <a16:creationId xmlns:a16="http://schemas.microsoft.com/office/drawing/2014/main" id="{E5B2AD6C-CB00-1A43-AA90-A44099EE81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10718800" y="113649"/>
            <a:ext cx="1168190" cy="9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36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a:extLst>
              <a:ext uri="{FF2B5EF4-FFF2-40B4-BE49-F238E27FC236}">
                <a16:creationId xmlns:a16="http://schemas.microsoft.com/office/drawing/2014/main" id="{EE60EF1D-2E7A-F342-A418-BDB8A904B721}"/>
              </a:ext>
            </a:extLst>
          </p:cNvPr>
          <p:cNvSpPr txBox="1"/>
          <p:nvPr/>
        </p:nvSpPr>
        <p:spPr>
          <a:xfrm>
            <a:off x="4766940" y="1433229"/>
            <a:ext cx="2744880" cy="707886"/>
          </a:xfrm>
          <a:prstGeom prst="rect">
            <a:avLst/>
          </a:prstGeom>
          <a:noFill/>
        </p:spPr>
        <p:txBody>
          <a:bodyPr wrap="square" rtlCol="0">
            <a:spAutoFit/>
          </a:bodyPr>
          <a:lstStyle/>
          <a:p>
            <a:pPr algn="ctr"/>
            <a:r>
              <a:rPr lang="x-none" sz="4000" b="1" spc="120" dirty="0">
                <a:latin typeface="Chalkboard SE" panose="03050602040202020205" pitchFamily="66" charset="77"/>
                <a:cs typeface="Big Caslon Medium" panose="02000603090000020003" pitchFamily="2" charset="-79"/>
              </a:rPr>
              <a:t>Dặn dò</a:t>
            </a:r>
          </a:p>
        </p:txBody>
      </p:sp>
      <p:sp>
        <p:nvSpPr>
          <p:cNvPr id="15" name="4">
            <a:extLst>
              <a:ext uri="{FF2B5EF4-FFF2-40B4-BE49-F238E27FC236}">
                <a16:creationId xmlns:a16="http://schemas.microsoft.com/office/drawing/2014/main" id="{5DC504AD-4813-0C4B-AA85-1D11C36F63ED}"/>
              </a:ext>
            </a:extLst>
          </p:cNvPr>
          <p:cNvSpPr txBox="1"/>
          <p:nvPr/>
        </p:nvSpPr>
        <p:spPr>
          <a:xfrm>
            <a:off x="2643184" y="2387079"/>
            <a:ext cx="5054466" cy="2554545"/>
          </a:xfrm>
          <a:prstGeom prst="rect">
            <a:avLst/>
          </a:prstGeom>
          <a:noFill/>
        </p:spPr>
        <p:txBody>
          <a:bodyPr wrap="square" rtlCol="0">
            <a:spAutoFit/>
          </a:bodyPr>
          <a:lstStyle/>
          <a:p>
            <a:pPr marL="457200" indent="-457200">
              <a:buFont typeface="Wingdings" pitchFamily="2" charset="2"/>
              <a:buChar char="§"/>
            </a:pPr>
            <a:r>
              <a:rPr lang="vi-VN" sz="3200" b="1" spc="120" dirty="0">
                <a:solidFill>
                  <a:schemeClr val="bg2">
                    <a:lumMod val="25000"/>
                  </a:schemeClr>
                </a:solidFill>
                <a:cs typeface="Arial" panose="020B0604020202020204" pitchFamily="34" charset="0"/>
              </a:rPr>
              <a:t>Học bài 13</a:t>
            </a:r>
          </a:p>
          <a:p>
            <a:endParaRPr lang="vi-VN" sz="3200" b="1" spc="120" dirty="0">
              <a:solidFill>
                <a:schemeClr val="bg2">
                  <a:lumMod val="25000"/>
                </a:schemeClr>
              </a:solidFill>
              <a:cs typeface="Arial" panose="020B0604020202020204" pitchFamily="34" charset="0"/>
            </a:endParaRPr>
          </a:p>
          <a:p>
            <a:pPr marL="285750" indent="-285750">
              <a:buFont typeface="Wingdings" pitchFamily="2" charset="2"/>
              <a:buChar char="§"/>
            </a:pPr>
            <a:r>
              <a:rPr lang="vi-VN" sz="3200" b="1" spc="120" dirty="0">
                <a:solidFill>
                  <a:schemeClr val="bg2">
                    <a:lumMod val="25000"/>
                  </a:schemeClr>
                </a:solidFill>
                <a:cs typeface="Arial" panose="020B0604020202020204" pitchFamily="34" charset="0"/>
              </a:rPr>
              <a:t>Làm bài tập sgk</a:t>
            </a:r>
          </a:p>
          <a:p>
            <a:pPr marL="285750" indent="-285750">
              <a:buFont typeface="Wingdings" pitchFamily="2" charset="2"/>
              <a:buChar char="§"/>
            </a:pPr>
            <a:endParaRPr lang="vi-VN" sz="3200" b="1" spc="120" dirty="0">
              <a:solidFill>
                <a:schemeClr val="bg2">
                  <a:lumMod val="25000"/>
                </a:schemeClr>
              </a:solidFill>
              <a:cs typeface="Arial" panose="020B0604020202020204" pitchFamily="34" charset="0"/>
            </a:endParaRPr>
          </a:p>
          <a:p>
            <a:pPr marL="285750" indent="-285750">
              <a:buFont typeface="Wingdings" pitchFamily="2" charset="2"/>
              <a:buChar char="§"/>
            </a:pPr>
            <a:r>
              <a:rPr lang="vi-VN" sz="3200" b="1" spc="120" dirty="0">
                <a:solidFill>
                  <a:schemeClr val="bg2">
                    <a:lumMod val="25000"/>
                  </a:schemeClr>
                </a:solidFill>
                <a:cs typeface="Arial" panose="020B0604020202020204" pitchFamily="34" charset="0"/>
              </a:rPr>
              <a:t>Đọc trước bài 14</a:t>
            </a:r>
          </a:p>
        </p:txBody>
      </p:sp>
      <p:sp>
        <p:nvSpPr>
          <p:cNvPr id="25" name="Oval 24">
            <a:extLst>
              <a:ext uri="{FF2B5EF4-FFF2-40B4-BE49-F238E27FC236}">
                <a16:creationId xmlns:a16="http://schemas.microsoft.com/office/drawing/2014/main" id="{07916254-A149-5242-8A5C-127D430E6162}"/>
              </a:ext>
            </a:extLst>
          </p:cNvPr>
          <p:cNvSpPr/>
          <p:nvPr/>
        </p:nvSpPr>
        <p:spPr>
          <a:xfrm rot="4182749">
            <a:off x="-1171953" y="-945470"/>
            <a:ext cx="2343906" cy="2413855"/>
          </a:xfrm>
          <a:custGeom>
            <a:avLst/>
            <a:gdLst>
              <a:gd name="connsiteX0" fmla="*/ 0 w 3060700"/>
              <a:gd name="connsiteY0" fmla="*/ 996950 h 1993900"/>
              <a:gd name="connsiteX1" fmla="*/ 1530350 w 3060700"/>
              <a:gd name="connsiteY1" fmla="*/ 0 h 1993900"/>
              <a:gd name="connsiteX2" fmla="*/ 3060700 w 3060700"/>
              <a:gd name="connsiteY2" fmla="*/ 996950 h 1993900"/>
              <a:gd name="connsiteX3" fmla="*/ 1530350 w 3060700"/>
              <a:gd name="connsiteY3" fmla="*/ 1993900 h 1993900"/>
              <a:gd name="connsiteX4" fmla="*/ 0 w 3060700"/>
              <a:gd name="connsiteY4" fmla="*/ 996950 h 1993900"/>
              <a:gd name="connsiteX0" fmla="*/ 558 w 3061258"/>
              <a:gd name="connsiteY0" fmla="*/ 233696 h 1230646"/>
              <a:gd name="connsiteX1" fmla="*/ 1670608 w 3061258"/>
              <a:gd name="connsiteY1" fmla="*/ 278146 h 1230646"/>
              <a:gd name="connsiteX2" fmla="*/ 3061258 w 3061258"/>
              <a:gd name="connsiteY2" fmla="*/ 233696 h 1230646"/>
              <a:gd name="connsiteX3" fmla="*/ 1530908 w 3061258"/>
              <a:gd name="connsiteY3" fmla="*/ 1230646 h 1230646"/>
              <a:gd name="connsiteX4" fmla="*/ 558 w 3061258"/>
              <a:gd name="connsiteY4" fmla="*/ 233696 h 1230646"/>
              <a:gd name="connsiteX0" fmla="*/ 558 w 3061258"/>
              <a:gd name="connsiteY0" fmla="*/ 285759 h 1282709"/>
              <a:gd name="connsiteX1" fmla="*/ 1670608 w 3061258"/>
              <a:gd name="connsiteY1" fmla="*/ 330209 h 1282709"/>
              <a:gd name="connsiteX2" fmla="*/ 3061258 w 3061258"/>
              <a:gd name="connsiteY2" fmla="*/ 285759 h 1282709"/>
              <a:gd name="connsiteX3" fmla="*/ 1530908 w 3061258"/>
              <a:gd name="connsiteY3" fmla="*/ 1282709 h 1282709"/>
              <a:gd name="connsiteX4" fmla="*/ 558 w 3061258"/>
              <a:gd name="connsiteY4" fmla="*/ 285759 h 1282709"/>
              <a:gd name="connsiteX0" fmla="*/ 378 w 3061078"/>
              <a:gd name="connsiteY0" fmla="*/ 731941 h 1728891"/>
              <a:gd name="connsiteX1" fmla="*/ 1645028 w 3061078"/>
              <a:gd name="connsiteY1" fmla="*/ 217591 h 1728891"/>
              <a:gd name="connsiteX2" fmla="*/ 3061078 w 3061078"/>
              <a:gd name="connsiteY2" fmla="*/ 731941 h 1728891"/>
              <a:gd name="connsiteX3" fmla="*/ 1530728 w 3061078"/>
              <a:gd name="connsiteY3" fmla="*/ 1728891 h 1728891"/>
              <a:gd name="connsiteX4" fmla="*/ 378 w 3061078"/>
              <a:gd name="connsiteY4" fmla="*/ 731941 h 1728891"/>
              <a:gd name="connsiteX0" fmla="*/ 256 w 2984756"/>
              <a:gd name="connsiteY0" fmla="*/ 520637 h 1527368"/>
              <a:gd name="connsiteX1" fmla="*/ 1644906 w 2984756"/>
              <a:gd name="connsiteY1" fmla="*/ 6287 h 1527368"/>
              <a:gd name="connsiteX2" fmla="*/ 2984756 w 2984756"/>
              <a:gd name="connsiteY2" fmla="*/ 850837 h 1527368"/>
              <a:gd name="connsiteX3" fmla="*/ 1530606 w 2984756"/>
              <a:gd name="connsiteY3" fmla="*/ 1517587 h 1527368"/>
              <a:gd name="connsiteX4" fmla="*/ 256 w 2984756"/>
              <a:gd name="connsiteY4" fmla="*/ 520637 h 1527368"/>
              <a:gd name="connsiteX0" fmla="*/ 255 w 2972055"/>
              <a:gd name="connsiteY0" fmla="*/ 514363 h 1511320"/>
              <a:gd name="connsiteX1" fmla="*/ 1644905 w 2972055"/>
              <a:gd name="connsiteY1" fmla="*/ 13 h 1511320"/>
              <a:gd name="connsiteX2" fmla="*/ 2972055 w 2972055"/>
              <a:gd name="connsiteY2" fmla="*/ 527063 h 1511320"/>
              <a:gd name="connsiteX3" fmla="*/ 1530605 w 2972055"/>
              <a:gd name="connsiteY3" fmla="*/ 1511313 h 1511320"/>
              <a:gd name="connsiteX4" fmla="*/ 255 w 2972055"/>
              <a:gd name="connsiteY4" fmla="*/ 514363 h 1511320"/>
              <a:gd name="connsiteX0" fmla="*/ 85 w 2971885"/>
              <a:gd name="connsiteY0" fmla="*/ 311572 h 1308529"/>
              <a:gd name="connsiteX1" fmla="*/ 1466935 w 2971885"/>
              <a:gd name="connsiteY1" fmla="*/ 89322 h 1308529"/>
              <a:gd name="connsiteX2" fmla="*/ 2971885 w 2971885"/>
              <a:gd name="connsiteY2" fmla="*/ 324272 h 1308529"/>
              <a:gd name="connsiteX3" fmla="*/ 1530435 w 2971885"/>
              <a:gd name="connsiteY3" fmla="*/ 1308522 h 1308529"/>
              <a:gd name="connsiteX4" fmla="*/ 85 w 2971885"/>
              <a:gd name="connsiteY4" fmla="*/ 311572 h 1308529"/>
              <a:gd name="connsiteX0" fmla="*/ 55 w 2971855"/>
              <a:gd name="connsiteY0" fmla="*/ 311572 h 1803825"/>
              <a:gd name="connsiteX1" fmla="*/ 1466905 w 2971855"/>
              <a:gd name="connsiteY1" fmla="*/ 89322 h 1803825"/>
              <a:gd name="connsiteX2" fmla="*/ 2971855 w 2971855"/>
              <a:gd name="connsiteY2" fmla="*/ 324272 h 1803825"/>
              <a:gd name="connsiteX3" fmla="*/ 1517705 w 2971855"/>
              <a:gd name="connsiteY3" fmla="*/ 1803822 h 1803825"/>
              <a:gd name="connsiteX4" fmla="*/ 55 w 2971855"/>
              <a:gd name="connsiteY4" fmla="*/ 311572 h 1803825"/>
              <a:gd name="connsiteX0" fmla="*/ 80 w 2971880"/>
              <a:gd name="connsiteY0" fmla="*/ 198781 h 1691034"/>
              <a:gd name="connsiteX1" fmla="*/ 1581230 w 2971880"/>
              <a:gd name="connsiteY1" fmla="*/ 357531 h 1691034"/>
              <a:gd name="connsiteX2" fmla="*/ 2971880 w 2971880"/>
              <a:gd name="connsiteY2" fmla="*/ 211481 h 1691034"/>
              <a:gd name="connsiteX3" fmla="*/ 1517730 w 2971880"/>
              <a:gd name="connsiteY3" fmla="*/ 1691031 h 1691034"/>
              <a:gd name="connsiteX4" fmla="*/ 80 w 2971880"/>
              <a:gd name="connsiteY4" fmla="*/ 198781 h 1691034"/>
              <a:gd name="connsiteX0" fmla="*/ 80 w 2971880"/>
              <a:gd name="connsiteY0" fmla="*/ 259869 h 1752122"/>
              <a:gd name="connsiteX1" fmla="*/ 1581230 w 2971880"/>
              <a:gd name="connsiteY1" fmla="*/ 418619 h 1752122"/>
              <a:gd name="connsiteX2" fmla="*/ 2971880 w 2971880"/>
              <a:gd name="connsiteY2" fmla="*/ 272569 h 1752122"/>
              <a:gd name="connsiteX3" fmla="*/ 1517730 w 2971880"/>
              <a:gd name="connsiteY3" fmla="*/ 1752119 h 1752122"/>
              <a:gd name="connsiteX4" fmla="*/ 80 w 2971880"/>
              <a:gd name="connsiteY4" fmla="*/ 259869 h 175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80" h="1752122">
                <a:moveTo>
                  <a:pt x="80" y="259869"/>
                </a:moveTo>
                <a:cubicBezTo>
                  <a:pt x="10663" y="37619"/>
                  <a:pt x="895430" y="708602"/>
                  <a:pt x="1581230" y="418619"/>
                </a:cubicBezTo>
                <a:cubicBezTo>
                  <a:pt x="2267030" y="128636"/>
                  <a:pt x="2971880" y="-278031"/>
                  <a:pt x="2971880" y="272569"/>
                </a:cubicBezTo>
                <a:cubicBezTo>
                  <a:pt x="2971880" y="823169"/>
                  <a:pt x="2013030" y="1754236"/>
                  <a:pt x="1517730" y="1752119"/>
                </a:cubicBezTo>
                <a:cubicBezTo>
                  <a:pt x="1022430" y="1750002"/>
                  <a:pt x="-10503" y="482119"/>
                  <a:pt x="80" y="259869"/>
                </a:cubicBezTo>
                <a:close/>
              </a:path>
            </a:pathLst>
          </a:custGeom>
          <a:solidFill>
            <a:srgbClr val="D180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1" name="Group 30">
            <a:extLst>
              <a:ext uri="{FF2B5EF4-FFF2-40B4-BE49-F238E27FC236}">
                <a16:creationId xmlns:a16="http://schemas.microsoft.com/office/drawing/2014/main" id="{D4030472-30B5-4D40-9F5E-66950B41A2F6}"/>
              </a:ext>
            </a:extLst>
          </p:cNvPr>
          <p:cNvGrpSpPr/>
          <p:nvPr/>
        </p:nvGrpSpPr>
        <p:grpSpPr>
          <a:xfrm>
            <a:off x="5538784" y="-746193"/>
            <a:ext cx="1280342" cy="1638300"/>
            <a:chOff x="4692558" y="1016985"/>
            <a:chExt cx="1485236" cy="1679172"/>
          </a:xfrm>
          <a:solidFill>
            <a:schemeClr val="tx1"/>
          </a:solidFill>
          <a:effectLst/>
        </p:grpSpPr>
        <p:sp>
          <p:nvSpPr>
            <p:cNvPr id="30" name="Rounded Rectangle 29">
              <a:extLst>
                <a:ext uri="{FF2B5EF4-FFF2-40B4-BE49-F238E27FC236}">
                  <a16:creationId xmlns:a16="http://schemas.microsoft.com/office/drawing/2014/main" id="{6B38C1C8-C00B-5B4C-8C66-A03F8FFBDC56}"/>
                </a:ext>
              </a:extLst>
            </p:cNvPr>
            <p:cNvSpPr/>
            <p:nvPr/>
          </p:nvSpPr>
          <p:spPr>
            <a:xfrm>
              <a:off x="4692558" y="1288981"/>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3" name="Rounded Rectangle 32">
              <a:extLst>
                <a:ext uri="{FF2B5EF4-FFF2-40B4-BE49-F238E27FC236}">
                  <a16:creationId xmlns:a16="http://schemas.microsoft.com/office/drawing/2014/main" id="{2A417CAF-7828-F14A-8D5D-F8CA2FCC73E3}"/>
                </a:ext>
              </a:extLst>
            </p:cNvPr>
            <p:cNvSpPr/>
            <p:nvPr/>
          </p:nvSpPr>
          <p:spPr>
            <a:xfrm>
              <a:off x="5139112" y="1016985"/>
              <a:ext cx="207678" cy="1679172"/>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4" name="Rounded Rectangle 33">
              <a:extLst>
                <a:ext uri="{FF2B5EF4-FFF2-40B4-BE49-F238E27FC236}">
                  <a16:creationId xmlns:a16="http://schemas.microsoft.com/office/drawing/2014/main" id="{3A33DF41-0F5A-1341-9E8F-F7C1E64AE73F}"/>
                </a:ext>
              </a:extLst>
            </p:cNvPr>
            <p:cNvSpPr/>
            <p:nvPr/>
          </p:nvSpPr>
          <p:spPr>
            <a:xfrm flipH="1">
              <a:off x="5533746" y="1162875"/>
              <a:ext cx="249414"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5" name="Rounded Rectangle 34">
              <a:extLst>
                <a:ext uri="{FF2B5EF4-FFF2-40B4-BE49-F238E27FC236}">
                  <a16:creationId xmlns:a16="http://schemas.microsoft.com/office/drawing/2014/main" id="{457A080F-92C8-2748-B788-A04AB71E7F72}"/>
                </a:ext>
              </a:extLst>
            </p:cNvPr>
            <p:cNvSpPr/>
            <p:nvPr/>
          </p:nvSpPr>
          <p:spPr>
            <a:xfrm>
              <a:off x="5970116" y="1364564"/>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37" name="Right Triangle 36">
            <a:extLst>
              <a:ext uri="{FF2B5EF4-FFF2-40B4-BE49-F238E27FC236}">
                <a16:creationId xmlns:a16="http://schemas.microsoft.com/office/drawing/2014/main" id="{CD35450E-3677-384F-A1E2-70FC32F292AF}"/>
              </a:ext>
            </a:extLst>
          </p:cNvPr>
          <p:cNvSpPr/>
          <p:nvPr/>
        </p:nvSpPr>
        <p:spPr>
          <a:xfrm flipH="1">
            <a:off x="10094806" y="4771880"/>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49" name="Group 48">
            <a:extLst>
              <a:ext uri="{FF2B5EF4-FFF2-40B4-BE49-F238E27FC236}">
                <a16:creationId xmlns:a16="http://schemas.microsoft.com/office/drawing/2014/main" id="{98329C2E-5493-A94C-879C-1DF5476F54CD}"/>
              </a:ext>
            </a:extLst>
          </p:cNvPr>
          <p:cNvGrpSpPr/>
          <p:nvPr/>
        </p:nvGrpSpPr>
        <p:grpSpPr>
          <a:xfrm>
            <a:off x="-339538" y="3852815"/>
            <a:ext cx="1212476" cy="1351900"/>
            <a:chOff x="664450" y="5125453"/>
            <a:chExt cx="1212476" cy="1351900"/>
          </a:xfrm>
          <a:effectLst/>
        </p:grpSpPr>
        <p:cxnSp>
          <p:nvCxnSpPr>
            <p:cNvPr id="48" name="Straight Connector 47">
              <a:extLst>
                <a:ext uri="{FF2B5EF4-FFF2-40B4-BE49-F238E27FC236}">
                  <a16:creationId xmlns:a16="http://schemas.microsoft.com/office/drawing/2014/main" id="{6B4A3BFD-939E-B34A-A25C-B52CA5D88436}"/>
                </a:ext>
              </a:extLst>
            </p:cNvPr>
            <p:cNvCxnSpPr/>
            <p:nvPr/>
          </p:nvCxnSpPr>
          <p:spPr>
            <a:xfrm flipH="1">
              <a:off x="666084" y="5125453"/>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0C9EC94-BE71-BD4C-AF58-DEA646E5AFFC}"/>
                </a:ext>
              </a:extLst>
            </p:cNvPr>
            <p:cNvCxnSpPr/>
            <p:nvPr/>
          </p:nvCxnSpPr>
          <p:spPr>
            <a:xfrm flipH="1">
              <a:off x="664450" y="5388544"/>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2">
            <a:extLst>
              <a:ext uri="{FF2B5EF4-FFF2-40B4-BE49-F238E27FC236}">
                <a16:creationId xmlns:a16="http://schemas.microsoft.com/office/drawing/2014/main" id="{06E4B0ED-4FB8-4C47-88A5-551423205A8C}"/>
              </a:ext>
            </a:extLst>
          </p:cNvPr>
          <p:cNvSpPr/>
          <p:nvPr/>
        </p:nvSpPr>
        <p:spPr>
          <a:xfrm>
            <a:off x="7511820" y="5204715"/>
            <a:ext cx="1707266" cy="843897"/>
          </a:xfrm>
          <a:prstGeom prst="mathEqual">
            <a:avLst>
              <a:gd name="adj1" fmla="val 11481"/>
              <a:gd name="adj2" fmla="val 1176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pic>
        <p:nvPicPr>
          <p:cNvPr id="1026" name="Picture 2" descr="Physics Vector SVG Icon (30) - PNG Repo Free PNG Icons">
            <a:extLst>
              <a:ext uri="{FF2B5EF4-FFF2-40B4-BE49-F238E27FC236}">
                <a16:creationId xmlns:a16="http://schemas.microsoft.com/office/drawing/2014/main" id="{ACA0EB40-F2EF-6644-AFC6-6D10D16E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495" y="-130482"/>
            <a:ext cx="3274083" cy="32740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Physics PNG Image with No Background - PNGkey.com">
            <a:extLst>
              <a:ext uri="{FF2B5EF4-FFF2-40B4-BE49-F238E27FC236}">
                <a16:creationId xmlns:a16="http://schemas.microsoft.com/office/drawing/2014/main" id="{25540C60-006B-1D4F-9AF6-06F6E70F77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1" t="34215" r="70736" b="35638"/>
          <a:stretch/>
        </p:blipFill>
        <p:spPr bwMode="auto">
          <a:xfrm>
            <a:off x="286351" y="4969779"/>
            <a:ext cx="2023104" cy="169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404357"/>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a:extLst>
              <a:ext uri="{FF2B5EF4-FFF2-40B4-BE49-F238E27FC236}">
                <a16:creationId xmlns:a16="http://schemas.microsoft.com/office/drawing/2014/main" id="{EE60EF1D-2E7A-F342-A418-BDB8A904B721}"/>
              </a:ext>
            </a:extLst>
          </p:cNvPr>
          <p:cNvSpPr txBox="1"/>
          <p:nvPr/>
        </p:nvSpPr>
        <p:spPr>
          <a:xfrm>
            <a:off x="1408746" y="478504"/>
            <a:ext cx="1555587" cy="523220"/>
          </a:xfrm>
          <a:prstGeom prst="rect">
            <a:avLst/>
          </a:prstGeom>
          <a:noFill/>
        </p:spPr>
        <p:txBody>
          <a:bodyPr wrap="square" rtlCol="0">
            <a:spAutoFit/>
          </a:bodyPr>
          <a:lstStyle/>
          <a:p>
            <a:pPr algn="ctr"/>
            <a:r>
              <a:rPr lang="x-none" sz="2800" b="1" spc="120" dirty="0">
                <a:latin typeface="Chalkboard SE" panose="03050602040202020205" pitchFamily="66" charset="77"/>
                <a:cs typeface="Big Caslon Medium" panose="02000603090000020003" pitchFamily="2" charset="-79"/>
              </a:rPr>
              <a:t>Bài 13:</a:t>
            </a:r>
          </a:p>
        </p:txBody>
      </p:sp>
      <p:sp>
        <p:nvSpPr>
          <p:cNvPr id="152" name="Oval 24">
            <a:extLst>
              <a:ext uri="{FF2B5EF4-FFF2-40B4-BE49-F238E27FC236}">
                <a16:creationId xmlns:a16="http://schemas.microsoft.com/office/drawing/2014/main" id="{03B4C4CB-8909-E243-8C48-0AF373AC5412}"/>
              </a:ext>
            </a:extLst>
          </p:cNvPr>
          <p:cNvSpPr/>
          <p:nvPr/>
        </p:nvSpPr>
        <p:spPr>
          <a:xfrm rot="4182749">
            <a:off x="-1171953" y="-5036207"/>
            <a:ext cx="2343906" cy="2413855"/>
          </a:xfrm>
          <a:custGeom>
            <a:avLst/>
            <a:gdLst>
              <a:gd name="connsiteX0" fmla="*/ 0 w 3060700"/>
              <a:gd name="connsiteY0" fmla="*/ 996950 h 1993900"/>
              <a:gd name="connsiteX1" fmla="*/ 1530350 w 3060700"/>
              <a:gd name="connsiteY1" fmla="*/ 0 h 1993900"/>
              <a:gd name="connsiteX2" fmla="*/ 3060700 w 3060700"/>
              <a:gd name="connsiteY2" fmla="*/ 996950 h 1993900"/>
              <a:gd name="connsiteX3" fmla="*/ 1530350 w 3060700"/>
              <a:gd name="connsiteY3" fmla="*/ 1993900 h 1993900"/>
              <a:gd name="connsiteX4" fmla="*/ 0 w 3060700"/>
              <a:gd name="connsiteY4" fmla="*/ 996950 h 1993900"/>
              <a:gd name="connsiteX0" fmla="*/ 558 w 3061258"/>
              <a:gd name="connsiteY0" fmla="*/ 233696 h 1230646"/>
              <a:gd name="connsiteX1" fmla="*/ 1670608 w 3061258"/>
              <a:gd name="connsiteY1" fmla="*/ 278146 h 1230646"/>
              <a:gd name="connsiteX2" fmla="*/ 3061258 w 3061258"/>
              <a:gd name="connsiteY2" fmla="*/ 233696 h 1230646"/>
              <a:gd name="connsiteX3" fmla="*/ 1530908 w 3061258"/>
              <a:gd name="connsiteY3" fmla="*/ 1230646 h 1230646"/>
              <a:gd name="connsiteX4" fmla="*/ 558 w 3061258"/>
              <a:gd name="connsiteY4" fmla="*/ 233696 h 1230646"/>
              <a:gd name="connsiteX0" fmla="*/ 558 w 3061258"/>
              <a:gd name="connsiteY0" fmla="*/ 285759 h 1282709"/>
              <a:gd name="connsiteX1" fmla="*/ 1670608 w 3061258"/>
              <a:gd name="connsiteY1" fmla="*/ 330209 h 1282709"/>
              <a:gd name="connsiteX2" fmla="*/ 3061258 w 3061258"/>
              <a:gd name="connsiteY2" fmla="*/ 285759 h 1282709"/>
              <a:gd name="connsiteX3" fmla="*/ 1530908 w 3061258"/>
              <a:gd name="connsiteY3" fmla="*/ 1282709 h 1282709"/>
              <a:gd name="connsiteX4" fmla="*/ 558 w 3061258"/>
              <a:gd name="connsiteY4" fmla="*/ 285759 h 1282709"/>
              <a:gd name="connsiteX0" fmla="*/ 378 w 3061078"/>
              <a:gd name="connsiteY0" fmla="*/ 731941 h 1728891"/>
              <a:gd name="connsiteX1" fmla="*/ 1645028 w 3061078"/>
              <a:gd name="connsiteY1" fmla="*/ 217591 h 1728891"/>
              <a:gd name="connsiteX2" fmla="*/ 3061078 w 3061078"/>
              <a:gd name="connsiteY2" fmla="*/ 731941 h 1728891"/>
              <a:gd name="connsiteX3" fmla="*/ 1530728 w 3061078"/>
              <a:gd name="connsiteY3" fmla="*/ 1728891 h 1728891"/>
              <a:gd name="connsiteX4" fmla="*/ 378 w 3061078"/>
              <a:gd name="connsiteY4" fmla="*/ 731941 h 1728891"/>
              <a:gd name="connsiteX0" fmla="*/ 256 w 2984756"/>
              <a:gd name="connsiteY0" fmla="*/ 520637 h 1527368"/>
              <a:gd name="connsiteX1" fmla="*/ 1644906 w 2984756"/>
              <a:gd name="connsiteY1" fmla="*/ 6287 h 1527368"/>
              <a:gd name="connsiteX2" fmla="*/ 2984756 w 2984756"/>
              <a:gd name="connsiteY2" fmla="*/ 850837 h 1527368"/>
              <a:gd name="connsiteX3" fmla="*/ 1530606 w 2984756"/>
              <a:gd name="connsiteY3" fmla="*/ 1517587 h 1527368"/>
              <a:gd name="connsiteX4" fmla="*/ 256 w 2984756"/>
              <a:gd name="connsiteY4" fmla="*/ 520637 h 1527368"/>
              <a:gd name="connsiteX0" fmla="*/ 255 w 2972055"/>
              <a:gd name="connsiteY0" fmla="*/ 514363 h 1511320"/>
              <a:gd name="connsiteX1" fmla="*/ 1644905 w 2972055"/>
              <a:gd name="connsiteY1" fmla="*/ 13 h 1511320"/>
              <a:gd name="connsiteX2" fmla="*/ 2972055 w 2972055"/>
              <a:gd name="connsiteY2" fmla="*/ 527063 h 1511320"/>
              <a:gd name="connsiteX3" fmla="*/ 1530605 w 2972055"/>
              <a:gd name="connsiteY3" fmla="*/ 1511313 h 1511320"/>
              <a:gd name="connsiteX4" fmla="*/ 255 w 2972055"/>
              <a:gd name="connsiteY4" fmla="*/ 514363 h 1511320"/>
              <a:gd name="connsiteX0" fmla="*/ 85 w 2971885"/>
              <a:gd name="connsiteY0" fmla="*/ 311572 h 1308529"/>
              <a:gd name="connsiteX1" fmla="*/ 1466935 w 2971885"/>
              <a:gd name="connsiteY1" fmla="*/ 89322 h 1308529"/>
              <a:gd name="connsiteX2" fmla="*/ 2971885 w 2971885"/>
              <a:gd name="connsiteY2" fmla="*/ 324272 h 1308529"/>
              <a:gd name="connsiteX3" fmla="*/ 1530435 w 2971885"/>
              <a:gd name="connsiteY3" fmla="*/ 1308522 h 1308529"/>
              <a:gd name="connsiteX4" fmla="*/ 85 w 2971885"/>
              <a:gd name="connsiteY4" fmla="*/ 311572 h 1308529"/>
              <a:gd name="connsiteX0" fmla="*/ 55 w 2971855"/>
              <a:gd name="connsiteY0" fmla="*/ 311572 h 1803825"/>
              <a:gd name="connsiteX1" fmla="*/ 1466905 w 2971855"/>
              <a:gd name="connsiteY1" fmla="*/ 89322 h 1803825"/>
              <a:gd name="connsiteX2" fmla="*/ 2971855 w 2971855"/>
              <a:gd name="connsiteY2" fmla="*/ 324272 h 1803825"/>
              <a:gd name="connsiteX3" fmla="*/ 1517705 w 2971855"/>
              <a:gd name="connsiteY3" fmla="*/ 1803822 h 1803825"/>
              <a:gd name="connsiteX4" fmla="*/ 55 w 2971855"/>
              <a:gd name="connsiteY4" fmla="*/ 311572 h 1803825"/>
              <a:gd name="connsiteX0" fmla="*/ 80 w 2971880"/>
              <a:gd name="connsiteY0" fmla="*/ 198781 h 1691034"/>
              <a:gd name="connsiteX1" fmla="*/ 1581230 w 2971880"/>
              <a:gd name="connsiteY1" fmla="*/ 357531 h 1691034"/>
              <a:gd name="connsiteX2" fmla="*/ 2971880 w 2971880"/>
              <a:gd name="connsiteY2" fmla="*/ 211481 h 1691034"/>
              <a:gd name="connsiteX3" fmla="*/ 1517730 w 2971880"/>
              <a:gd name="connsiteY3" fmla="*/ 1691031 h 1691034"/>
              <a:gd name="connsiteX4" fmla="*/ 80 w 2971880"/>
              <a:gd name="connsiteY4" fmla="*/ 198781 h 1691034"/>
              <a:gd name="connsiteX0" fmla="*/ 80 w 2971880"/>
              <a:gd name="connsiteY0" fmla="*/ 259869 h 1752122"/>
              <a:gd name="connsiteX1" fmla="*/ 1581230 w 2971880"/>
              <a:gd name="connsiteY1" fmla="*/ 418619 h 1752122"/>
              <a:gd name="connsiteX2" fmla="*/ 2971880 w 2971880"/>
              <a:gd name="connsiteY2" fmla="*/ 272569 h 1752122"/>
              <a:gd name="connsiteX3" fmla="*/ 1517730 w 2971880"/>
              <a:gd name="connsiteY3" fmla="*/ 1752119 h 1752122"/>
              <a:gd name="connsiteX4" fmla="*/ 80 w 2971880"/>
              <a:gd name="connsiteY4" fmla="*/ 259869 h 175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80" h="1752122">
                <a:moveTo>
                  <a:pt x="80" y="259869"/>
                </a:moveTo>
                <a:cubicBezTo>
                  <a:pt x="10663" y="37619"/>
                  <a:pt x="895430" y="708602"/>
                  <a:pt x="1581230" y="418619"/>
                </a:cubicBezTo>
                <a:cubicBezTo>
                  <a:pt x="2267030" y="128636"/>
                  <a:pt x="2971880" y="-278031"/>
                  <a:pt x="2971880" y="272569"/>
                </a:cubicBezTo>
                <a:cubicBezTo>
                  <a:pt x="2971880" y="823169"/>
                  <a:pt x="2013030" y="1754236"/>
                  <a:pt x="1517730" y="1752119"/>
                </a:cubicBezTo>
                <a:cubicBezTo>
                  <a:pt x="1022430" y="1750002"/>
                  <a:pt x="-10503" y="482119"/>
                  <a:pt x="80" y="259869"/>
                </a:cubicBezTo>
                <a:close/>
              </a:path>
            </a:pathLst>
          </a:custGeom>
          <a:solidFill>
            <a:srgbClr val="D180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53" name="Group 152">
            <a:extLst>
              <a:ext uri="{FF2B5EF4-FFF2-40B4-BE49-F238E27FC236}">
                <a16:creationId xmlns:a16="http://schemas.microsoft.com/office/drawing/2014/main" id="{8B83AC9E-7698-3F41-AC0B-E1AC044C0750}"/>
              </a:ext>
            </a:extLst>
          </p:cNvPr>
          <p:cNvGrpSpPr/>
          <p:nvPr/>
        </p:nvGrpSpPr>
        <p:grpSpPr>
          <a:xfrm>
            <a:off x="5538784" y="-4836930"/>
            <a:ext cx="1280342" cy="1638300"/>
            <a:chOff x="4692558" y="1016985"/>
            <a:chExt cx="1485236" cy="1679172"/>
          </a:xfrm>
          <a:solidFill>
            <a:schemeClr val="tx1"/>
          </a:solidFill>
          <a:effectLst/>
        </p:grpSpPr>
        <p:sp>
          <p:nvSpPr>
            <p:cNvPr id="154" name="Rounded Rectangle 153">
              <a:extLst>
                <a:ext uri="{FF2B5EF4-FFF2-40B4-BE49-F238E27FC236}">
                  <a16:creationId xmlns:a16="http://schemas.microsoft.com/office/drawing/2014/main" id="{7AB0B304-8E00-3840-92F7-B9E94D173FE4}"/>
                </a:ext>
              </a:extLst>
            </p:cNvPr>
            <p:cNvSpPr/>
            <p:nvPr/>
          </p:nvSpPr>
          <p:spPr>
            <a:xfrm>
              <a:off x="4692558" y="1288981"/>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5" name="Rounded Rectangle 154">
              <a:extLst>
                <a:ext uri="{FF2B5EF4-FFF2-40B4-BE49-F238E27FC236}">
                  <a16:creationId xmlns:a16="http://schemas.microsoft.com/office/drawing/2014/main" id="{082F1869-70BD-F94A-ADEF-10799C1D363B}"/>
                </a:ext>
              </a:extLst>
            </p:cNvPr>
            <p:cNvSpPr/>
            <p:nvPr/>
          </p:nvSpPr>
          <p:spPr>
            <a:xfrm>
              <a:off x="5139112" y="1016985"/>
              <a:ext cx="207678" cy="1679172"/>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6" name="Rounded Rectangle 155">
              <a:extLst>
                <a:ext uri="{FF2B5EF4-FFF2-40B4-BE49-F238E27FC236}">
                  <a16:creationId xmlns:a16="http://schemas.microsoft.com/office/drawing/2014/main" id="{9860938B-7F1D-B844-9A3D-B117332A427B}"/>
                </a:ext>
              </a:extLst>
            </p:cNvPr>
            <p:cNvSpPr/>
            <p:nvPr/>
          </p:nvSpPr>
          <p:spPr>
            <a:xfrm flipH="1">
              <a:off x="5533746" y="1162875"/>
              <a:ext cx="249414"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7" name="Rounded Rectangle 156">
              <a:extLst>
                <a:ext uri="{FF2B5EF4-FFF2-40B4-BE49-F238E27FC236}">
                  <a16:creationId xmlns:a16="http://schemas.microsoft.com/office/drawing/2014/main" id="{544C6471-A33A-B847-9E8D-64F191CB943D}"/>
                </a:ext>
              </a:extLst>
            </p:cNvPr>
            <p:cNvSpPr/>
            <p:nvPr/>
          </p:nvSpPr>
          <p:spPr>
            <a:xfrm>
              <a:off x="5970116" y="1364564"/>
              <a:ext cx="207678" cy="1181164"/>
            </a:xfrm>
            <a:prstGeom prst="roundRect">
              <a:avLst>
                <a:gd name="adj" fmla="val 4942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158" name="Picture 2" descr="Physics Vector SVG Icon (30) - PNG Repo Free PNG Icons">
            <a:extLst>
              <a:ext uri="{FF2B5EF4-FFF2-40B4-BE49-F238E27FC236}">
                <a16:creationId xmlns:a16="http://schemas.microsoft.com/office/drawing/2014/main" id="{CEBF6E6D-4375-0049-A235-7E4EFF20D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495" y="-4221219"/>
            <a:ext cx="3274083" cy="3274083"/>
          </a:xfrm>
          <a:prstGeom prst="rect">
            <a:avLst/>
          </a:prstGeom>
          <a:noFill/>
          <a:extLst>
            <a:ext uri="{909E8E84-426E-40DD-AFC4-6F175D3DCCD1}">
              <a14:hiddenFill xmlns:a14="http://schemas.microsoft.com/office/drawing/2010/main">
                <a:solidFill>
                  <a:srgbClr val="FFFFFF"/>
                </a:solidFill>
              </a14:hiddenFill>
            </a:ext>
          </a:extLst>
        </p:spPr>
      </p:pic>
      <p:sp>
        <p:nvSpPr>
          <p:cNvPr id="159" name="Right Triangle 36">
            <a:extLst>
              <a:ext uri="{FF2B5EF4-FFF2-40B4-BE49-F238E27FC236}">
                <a16:creationId xmlns:a16="http://schemas.microsoft.com/office/drawing/2014/main" id="{18BF5F74-F0F1-D047-8B97-6AC0A53147C6}"/>
              </a:ext>
            </a:extLst>
          </p:cNvPr>
          <p:cNvSpPr/>
          <p:nvPr/>
        </p:nvSpPr>
        <p:spPr>
          <a:xfrm flipH="1">
            <a:off x="10094806" y="8862617"/>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160" name="Group 159">
            <a:extLst>
              <a:ext uri="{FF2B5EF4-FFF2-40B4-BE49-F238E27FC236}">
                <a16:creationId xmlns:a16="http://schemas.microsoft.com/office/drawing/2014/main" id="{411345FD-DD70-5C4B-9991-5D9C90A4F6ED}"/>
              </a:ext>
            </a:extLst>
          </p:cNvPr>
          <p:cNvGrpSpPr/>
          <p:nvPr/>
        </p:nvGrpSpPr>
        <p:grpSpPr>
          <a:xfrm>
            <a:off x="-339538" y="7943552"/>
            <a:ext cx="1212476" cy="1351900"/>
            <a:chOff x="664450" y="5125453"/>
            <a:chExt cx="1212476" cy="1351900"/>
          </a:xfrm>
          <a:effectLst/>
        </p:grpSpPr>
        <p:cxnSp>
          <p:nvCxnSpPr>
            <p:cNvPr id="161" name="Straight Connector 160">
              <a:extLst>
                <a:ext uri="{FF2B5EF4-FFF2-40B4-BE49-F238E27FC236}">
                  <a16:creationId xmlns:a16="http://schemas.microsoft.com/office/drawing/2014/main" id="{F003DD8E-8AAF-5D49-8F09-9115DDA422FF}"/>
                </a:ext>
              </a:extLst>
            </p:cNvPr>
            <p:cNvCxnSpPr/>
            <p:nvPr/>
          </p:nvCxnSpPr>
          <p:spPr>
            <a:xfrm flipH="1">
              <a:off x="666084" y="5125453"/>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4D10CC2-6FF8-8642-8F28-C792A2094560}"/>
                </a:ext>
              </a:extLst>
            </p:cNvPr>
            <p:cNvCxnSpPr/>
            <p:nvPr/>
          </p:nvCxnSpPr>
          <p:spPr>
            <a:xfrm flipH="1">
              <a:off x="664450" y="5388544"/>
              <a:ext cx="1210842" cy="1088809"/>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34" name="Picture 6" descr="Download Physics PNG Image with No Background - PNGkey.com">
            <a:extLst>
              <a:ext uri="{FF2B5EF4-FFF2-40B4-BE49-F238E27FC236}">
                <a16:creationId xmlns:a16="http://schemas.microsoft.com/office/drawing/2014/main" id="{E177600A-2066-7A42-8943-4E43B26CC7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81" t="34215" r="70736" b="35638"/>
          <a:stretch/>
        </p:blipFill>
        <p:spPr bwMode="auto">
          <a:xfrm>
            <a:off x="557479" y="277634"/>
            <a:ext cx="980929" cy="819574"/>
          </a:xfrm>
          <a:prstGeom prst="rect">
            <a:avLst/>
          </a:prstGeom>
          <a:noFill/>
          <a:extLst>
            <a:ext uri="{909E8E84-426E-40DD-AFC4-6F175D3DCCD1}">
              <a14:hiddenFill xmlns:a14="http://schemas.microsoft.com/office/drawing/2010/main">
                <a:solidFill>
                  <a:srgbClr val="FFFFFF"/>
                </a:solidFill>
              </a14:hiddenFill>
            </a:ext>
          </a:extLst>
        </p:spPr>
      </p:pic>
      <p:sp>
        <p:nvSpPr>
          <p:cNvPr id="138" name="e">
            <a:extLst>
              <a:ext uri="{FF2B5EF4-FFF2-40B4-BE49-F238E27FC236}">
                <a16:creationId xmlns:a16="http://schemas.microsoft.com/office/drawing/2014/main" id="{85FC15D8-9242-D841-B68A-226A0B47BAE0}"/>
              </a:ext>
            </a:extLst>
          </p:cNvPr>
          <p:cNvSpPr/>
          <p:nvPr/>
        </p:nvSpPr>
        <p:spPr>
          <a:xfrm>
            <a:off x="765794" y="3886463"/>
            <a:ext cx="1793631" cy="2130052"/>
          </a:xfrm>
          <a:prstGeom prst="roundRect">
            <a:avLst>
              <a:gd name="adj" fmla="val 12723"/>
            </a:avLst>
          </a:prstGeom>
          <a:solidFill>
            <a:srgbClr val="3D6F94">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9" name="e">
            <a:extLst>
              <a:ext uri="{FF2B5EF4-FFF2-40B4-BE49-F238E27FC236}">
                <a16:creationId xmlns:a16="http://schemas.microsoft.com/office/drawing/2014/main" id="{E0886C54-E78F-7A4B-84C6-CB64ADF64E9C}"/>
              </a:ext>
            </a:extLst>
          </p:cNvPr>
          <p:cNvSpPr/>
          <p:nvPr/>
        </p:nvSpPr>
        <p:spPr>
          <a:xfrm>
            <a:off x="6851508" y="3916304"/>
            <a:ext cx="1793631" cy="2130052"/>
          </a:xfrm>
          <a:prstGeom prst="roundRect">
            <a:avLst>
              <a:gd name="adj" fmla="val 12723"/>
            </a:avLst>
          </a:prstGeom>
          <a:solidFill>
            <a:srgbClr val="84AAB3">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0" name="a">
            <a:extLst>
              <a:ext uri="{FF2B5EF4-FFF2-40B4-BE49-F238E27FC236}">
                <a16:creationId xmlns:a16="http://schemas.microsoft.com/office/drawing/2014/main" id="{E05E96A4-F64A-494B-B186-3409AF28F346}"/>
              </a:ext>
            </a:extLst>
          </p:cNvPr>
          <p:cNvSpPr/>
          <p:nvPr/>
        </p:nvSpPr>
        <p:spPr>
          <a:xfrm>
            <a:off x="3883282" y="3916304"/>
            <a:ext cx="1793631" cy="2130052"/>
          </a:xfrm>
          <a:prstGeom prst="roundRect">
            <a:avLst>
              <a:gd name="adj" fmla="val 8613"/>
            </a:avLst>
          </a:prstGeom>
          <a:solidFill>
            <a:srgbClr val="D1807C">
              <a:alpha val="6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1" name="a">
            <a:extLst>
              <a:ext uri="{FF2B5EF4-FFF2-40B4-BE49-F238E27FC236}">
                <a16:creationId xmlns:a16="http://schemas.microsoft.com/office/drawing/2014/main" id="{6A9A8B79-0F9E-DB4D-9C7E-18F8BC248CEB}"/>
              </a:ext>
            </a:extLst>
          </p:cNvPr>
          <p:cNvSpPr/>
          <p:nvPr/>
        </p:nvSpPr>
        <p:spPr>
          <a:xfrm>
            <a:off x="9826054" y="3916304"/>
            <a:ext cx="1793631" cy="2130052"/>
          </a:xfrm>
          <a:prstGeom prst="roundRect">
            <a:avLst>
              <a:gd name="adj" fmla="val 8613"/>
            </a:avLst>
          </a:prstGeom>
          <a:solidFill>
            <a:srgbClr val="C7A999">
              <a:alpha val="7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26" name="Picture 2" descr="Icon Bulb Light - Free vector graphic on Pixabay">
            <a:extLst>
              <a:ext uri="{FF2B5EF4-FFF2-40B4-BE49-F238E27FC236}">
                <a16:creationId xmlns:a16="http://schemas.microsoft.com/office/drawing/2014/main" id="{CC141BC2-8352-CE44-8324-CD235D42B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411" y="4136672"/>
            <a:ext cx="1509825" cy="1689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use Things House Vector SVG Icon - PNG Repo Free PNG Icons">
            <a:extLst>
              <a:ext uri="{FF2B5EF4-FFF2-40B4-BE49-F238E27FC236}">
                <a16:creationId xmlns:a16="http://schemas.microsoft.com/office/drawing/2014/main" id="{22BD98CD-DDED-AC4F-B177-86B09A960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288" y="4267885"/>
            <a:ext cx="1666498" cy="1666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ron Vector Icon 357790 Vector Art at Vecteezy">
            <a:extLst>
              <a:ext uri="{FF2B5EF4-FFF2-40B4-BE49-F238E27FC236}">
                <a16:creationId xmlns:a16="http://schemas.microsoft.com/office/drawing/2014/main" id="{A019BFA5-1AF7-1849-8870-22767DA7D38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2315" y="3919147"/>
            <a:ext cx="2130052" cy="21300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mework Vector SVG Icon (12) - PNG Repo Free PNG Icons">
            <a:extLst>
              <a:ext uri="{FF2B5EF4-FFF2-40B4-BE49-F238E27FC236}">
                <a16:creationId xmlns:a16="http://schemas.microsoft.com/office/drawing/2014/main" id="{79910D09-5C97-4649-A447-1CBDF296F3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8847" y="4157019"/>
            <a:ext cx="1604028" cy="1604028"/>
          </a:xfrm>
          <a:prstGeom prst="rect">
            <a:avLst/>
          </a:prstGeom>
          <a:noFill/>
          <a:extLst>
            <a:ext uri="{909E8E84-426E-40DD-AFC4-6F175D3DCCD1}">
              <a14:hiddenFill xmlns:a14="http://schemas.microsoft.com/office/drawing/2010/main">
                <a:solidFill>
                  <a:srgbClr val="FFFFFF"/>
                </a:solidFill>
              </a14:hiddenFill>
            </a:ext>
          </a:extLst>
        </p:spPr>
      </p:pic>
      <p:grpSp>
        <p:nvGrpSpPr>
          <p:cNvPr id="202" name="Group 201">
            <a:extLst>
              <a:ext uri="{FF2B5EF4-FFF2-40B4-BE49-F238E27FC236}">
                <a16:creationId xmlns:a16="http://schemas.microsoft.com/office/drawing/2014/main" id="{6DE9946B-FFA1-D24F-96D7-CDBBE4612592}"/>
              </a:ext>
            </a:extLst>
          </p:cNvPr>
          <p:cNvGrpSpPr/>
          <p:nvPr/>
        </p:nvGrpSpPr>
        <p:grpSpPr>
          <a:xfrm>
            <a:off x="765794" y="1843355"/>
            <a:ext cx="11079438" cy="1201477"/>
            <a:chOff x="1418233" y="1429117"/>
            <a:chExt cx="11084185" cy="1201477"/>
          </a:xfrm>
        </p:grpSpPr>
        <p:sp>
          <p:nvSpPr>
            <p:cNvPr id="203" name="TextBox 202">
              <a:extLst>
                <a:ext uri="{FF2B5EF4-FFF2-40B4-BE49-F238E27FC236}">
                  <a16:creationId xmlns:a16="http://schemas.microsoft.com/office/drawing/2014/main" id="{55E33B2E-4823-5A40-A449-E7E72FE1F183}"/>
                </a:ext>
              </a:extLst>
            </p:cNvPr>
            <p:cNvSpPr txBox="1"/>
            <p:nvPr/>
          </p:nvSpPr>
          <p:spPr>
            <a:xfrm>
              <a:off x="1418233" y="1430265"/>
              <a:ext cx="5160150" cy="1200329"/>
            </a:xfrm>
            <a:prstGeom prst="rect">
              <a:avLst/>
            </a:prstGeom>
            <a:noFill/>
          </p:spPr>
          <p:txBody>
            <a:bodyPr wrap="square" rtlCol="0">
              <a:spAutoFit/>
            </a:bodyPr>
            <a:lstStyle/>
            <a:p>
              <a:pPr marL="342900" indent="-342900" algn="just">
                <a:buFont typeface="Wingdings" pitchFamily="2" charset="2"/>
                <a:buChar char="q"/>
              </a:pP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A.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Lý</a:t>
              </a: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thuyết</a:t>
              </a:r>
              <a:endParaRPr lang="en-US" sz="2400" b="1" spc="-120" dirty="0">
                <a:solidFill>
                  <a:schemeClr val="tx1">
                    <a:lumMod val="85000"/>
                    <a:lumOff val="15000"/>
                  </a:schemeClr>
                </a:solidFill>
                <a:latin typeface="Chalkboard SE" panose="03050602040202020205" pitchFamily="66" charset="77"/>
                <a:cs typeface="Arial" panose="020B0604020202020204" pitchFamily="34" charset="0"/>
              </a:endParaRPr>
            </a:p>
            <a:p>
              <a:pPr marL="342900" indent="-342900" algn="just">
                <a:buFont typeface="Wingdings" pitchFamily="2" charset="2"/>
                <a:buChar char="§"/>
              </a:pP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I.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Điện</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năng</a:t>
              </a:r>
              <a:endParaRPr lang="en-US" sz="2400" spc="-120" dirty="0">
                <a:solidFill>
                  <a:schemeClr val="tx1">
                    <a:lumMod val="85000"/>
                    <a:lumOff val="15000"/>
                  </a:schemeClr>
                </a:solidFill>
                <a:latin typeface="Chalkboard SE" panose="03050602040202020205" pitchFamily="66" charset="77"/>
                <a:cs typeface="Arial" panose="020B0604020202020204" pitchFamily="34" charset="0"/>
              </a:endParaRPr>
            </a:p>
            <a:p>
              <a:pPr marL="342900" indent="-342900" algn="just">
                <a:buFont typeface="Wingdings" pitchFamily="2" charset="2"/>
                <a:buChar char="§"/>
              </a:pP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II.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Công</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của</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dòng</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điện</a:t>
              </a:r>
              <a:endParaRPr lang="en-US" sz="2400" spc="-120" dirty="0">
                <a:solidFill>
                  <a:schemeClr val="tx1">
                    <a:lumMod val="85000"/>
                    <a:lumOff val="15000"/>
                  </a:schemeClr>
                </a:solidFill>
                <a:latin typeface="Chalkboard SE" panose="03050602040202020205" pitchFamily="66" charset="77"/>
                <a:cs typeface="Arial" panose="020B0604020202020204" pitchFamily="34" charset="0"/>
              </a:endParaRPr>
            </a:p>
          </p:txBody>
        </p:sp>
        <p:sp>
          <p:nvSpPr>
            <p:cNvPr id="204" name="TextBox 203">
              <a:extLst>
                <a:ext uri="{FF2B5EF4-FFF2-40B4-BE49-F238E27FC236}">
                  <a16:creationId xmlns:a16="http://schemas.microsoft.com/office/drawing/2014/main" id="{A2947FFA-302D-4B48-84B2-B5B1932D3CF2}"/>
                </a:ext>
              </a:extLst>
            </p:cNvPr>
            <p:cNvSpPr txBox="1"/>
            <p:nvPr/>
          </p:nvSpPr>
          <p:spPr>
            <a:xfrm>
              <a:off x="5815561" y="1429117"/>
              <a:ext cx="6686857" cy="1200329"/>
            </a:xfrm>
            <a:prstGeom prst="rect">
              <a:avLst/>
            </a:prstGeom>
            <a:noFill/>
          </p:spPr>
          <p:txBody>
            <a:bodyPr wrap="square" rtlCol="0">
              <a:spAutoFit/>
            </a:bodyPr>
            <a:lstStyle/>
            <a:p>
              <a:pPr marL="342900" indent="-342900" algn="just">
                <a:buFont typeface="Wingdings" pitchFamily="2" charset="2"/>
                <a:buChar char="q"/>
              </a:pP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B. Video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bài</a:t>
              </a: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học</a:t>
              </a: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và</a:t>
              </a: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bài</a:t>
              </a:r>
              <a:r>
                <a:rPr lang="en-US" sz="2400" b="1"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b="1" spc="120" dirty="0" err="1">
                  <a:solidFill>
                    <a:schemeClr val="tx1">
                      <a:lumMod val="85000"/>
                      <a:lumOff val="15000"/>
                    </a:schemeClr>
                  </a:solidFill>
                  <a:latin typeface="Chalkboard SE" panose="03050602040202020205" pitchFamily="66" charset="77"/>
                  <a:cs typeface="Arial" panose="020B0604020202020204" pitchFamily="34" charset="0"/>
                </a:rPr>
                <a:t>tập</a:t>
              </a:r>
              <a:endParaRPr lang="en-US" sz="2400" b="1" spc="120" dirty="0">
                <a:solidFill>
                  <a:schemeClr val="tx1">
                    <a:lumMod val="85000"/>
                    <a:lumOff val="15000"/>
                  </a:schemeClr>
                </a:solidFill>
                <a:latin typeface="Chalkboard SE" panose="03050602040202020205" pitchFamily="66" charset="77"/>
                <a:cs typeface="Arial" panose="020B0604020202020204" pitchFamily="34" charset="0"/>
              </a:endParaRPr>
            </a:p>
            <a:p>
              <a:pPr marL="342900" indent="-342900" algn="just">
                <a:buFont typeface="Wingdings" pitchFamily="2" charset="2"/>
                <a:buChar char="§"/>
              </a:pP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I. Video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về</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Điện</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năng</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công</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dòng</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điện</a:t>
              </a:r>
              <a:endParaRPr lang="en-US" sz="2400" spc="120" dirty="0">
                <a:solidFill>
                  <a:schemeClr val="tx1">
                    <a:lumMod val="85000"/>
                    <a:lumOff val="15000"/>
                  </a:schemeClr>
                </a:solidFill>
                <a:latin typeface="Chalkboard SE" panose="03050602040202020205" pitchFamily="66" charset="77"/>
                <a:cs typeface="Arial" panose="020B0604020202020204" pitchFamily="34" charset="0"/>
              </a:endParaRPr>
            </a:p>
            <a:p>
              <a:pPr marL="342900" indent="-342900" algn="just">
                <a:buFont typeface="Wingdings" pitchFamily="2" charset="2"/>
                <a:buChar char="§"/>
              </a:pP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II.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Bài</a:t>
              </a:r>
              <a:r>
                <a:rPr lang="en-US" sz="2400" spc="120" dirty="0">
                  <a:solidFill>
                    <a:schemeClr val="tx1">
                      <a:lumMod val="85000"/>
                      <a:lumOff val="15000"/>
                    </a:schemeClr>
                  </a:solidFill>
                  <a:latin typeface="Chalkboard SE" panose="03050602040202020205" pitchFamily="66" charset="77"/>
                  <a:cs typeface="Arial" panose="020B0604020202020204" pitchFamily="34" charset="0"/>
                </a:rPr>
                <a:t> </a:t>
              </a:r>
              <a:r>
                <a:rPr lang="en-US" sz="2400" spc="120" dirty="0" err="1">
                  <a:solidFill>
                    <a:schemeClr val="tx1">
                      <a:lumMod val="85000"/>
                      <a:lumOff val="15000"/>
                    </a:schemeClr>
                  </a:solidFill>
                  <a:latin typeface="Chalkboard SE" panose="03050602040202020205" pitchFamily="66" charset="77"/>
                  <a:cs typeface="Arial" panose="020B0604020202020204" pitchFamily="34" charset="0"/>
                </a:rPr>
                <a:t>tập</a:t>
              </a:r>
              <a:endParaRPr lang="en-US" sz="2400" spc="120" dirty="0">
                <a:solidFill>
                  <a:schemeClr val="tx1">
                    <a:lumMod val="85000"/>
                    <a:lumOff val="15000"/>
                  </a:schemeClr>
                </a:solidFill>
                <a:latin typeface="Chalkboard SE" panose="03050602040202020205" pitchFamily="66" charset="77"/>
                <a:cs typeface="Arial" panose="020B0604020202020204" pitchFamily="34" charset="0"/>
              </a:endParaRPr>
            </a:p>
          </p:txBody>
        </p:sp>
      </p:grpSp>
      <p:sp>
        <p:nvSpPr>
          <p:cNvPr id="205" name="3">
            <a:extLst>
              <a:ext uri="{FF2B5EF4-FFF2-40B4-BE49-F238E27FC236}">
                <a16:creationId xmlns:a16="http://schemas.microsoft.com/office/drawing/2014/main" id="{BDC98525-F906-7942-9379-096ADA60ABE2}"/>
              </a:ext>
            </a:extLst>
          </p:cNvPr>
          <p:cNvSpPr txBox="1"/>
          <p:nvPr/>
        </p:nvSpPr>
        <p:spPr>
          <a:xfrm>
            <a:off x="4299986" y="449791"/>
            <a:ext cx="7319699" cy="523220"/>
          </a:xfrm>
          <a:prstGeom prst="rect">
            <a:avLst/>
          </a:prstGeom>
          <a:noFill/>
        </p:spPr>
        <p:txBody>
          <a:bodyPr wrap="square" rtlCol="0">
            <a:spAutoFit/>
          </a:bodyPr>
          <a:lstStyle/>
          <a:p>
            <a:pPr algn="r"/>
            <a:r>
              <a:rPr lang="x-none" sz="2800" b="1" spc="120" dirty="0">
                <a:latin typeface="Chalkboard SE" panose="03050602040202020205" pitchFamily="66" charset="77"/>
                <a:cs typeface="Big Caslon Medium" panose="02000603090000020003" pitchFamily="2" charset="-79"/>
              </a:rPr>
              <a:t>ĐIỆN NĂNG – CÔNG CỦA DÒNG ĐIỆN</a:t>
            </a:r>
          </a:p>
        </p:txBody>
      </p:sp>
      <p:sp>
        <p:nvSpPr>
          <p:cNvPr id="206" name="2">
            <a:extLst>
              <a:ext uri="{FF2B5EF4-FFF2-40B4-BE49-F238E27FC236}">
                <a16:creationId xmlns:a16="http://schemas.microsoft.com/office/drawing/2014/main" id="{CCAD6E9F-A3BD-BE46-BB6C-8AD0E500E321}"/>
              </a:ext>
            </a:extLst>
          </p:cNvPr>
          <p:cNvSpPr/>
          <p:nvPr/>
        </p:nvSpPr>
        <p:spPr>
          <a:xfrm>
            <a:off x="8107006" y="7768874"/>
            <a:ext cx="1707266" cy="843897"/>
          </a:xfrm>
          <a:prstGeom prst="mathEqual">
            <a:avLst>
              <a:gd name="adj1" fmla="val 11481"/>
              <a:gd name="adj2" fmla="val 11760"/>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15740022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5368860" cy="569933"/>
          </a:xfrm>
          <a:prstGeom prst="roundRect">
            <a:avLst>
              <a:gd name="adj" fmla="val 50000"/>
            </a:avLst>
          </a:prstGeom>
          <a:solidFill>
            <a:srgbClr val="3D6F94">
              <a:alpha val="3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943989" y="435083"/>
            <a:ext cx="5338058"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A. Lý thuyết - 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Điện năng</a:t>
            </a:r>
          </a:p>
        </p:txBody>
      </p:sp>
      <p:pic>
        <p:nvPicPr>
          <p:cNvPr id="1032" name="Picture 8" descr="Iron Vector Icon 357790 Vector Art at Vecteezy">
            <a:extLst>
              <a:ext uri="{FF2B5EF4-FFF2-40B4-BE49-F238E27FC236}">
                <a16:creationId xmlns:a16="http://schemas.microsoft.com/office/drawing/2014/main" id="{A019BFA5-1AF7-1849-8870-22767DA7D3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flipH="1">
            <a:off x="73741" y="130267"/>
            <a:ext cx="1081142" cy="1081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26099E-72C5-1D46-990C-686FF6E3EA25}"/>
              </a:ext>
            </a:extLst>
          </p:cNvPr>
          <p:cNvSpPr txBox="1"/>
          <p:nvPr/>
        </p:nvSpPr>
        <p:spPr>
          <a:xfrm>
            <a:off x="480272" y="4730402"/>
            <a:ext cx="10654656" cy="1446550"/>
          </a:xfrm>
          <a:prstGeom prst="rect">
            <a:avLst/>
          </a:prstGeom>
          <a:noFill/>
          <a:ln>
            <a:solidFill>
              <a:schemeClr val="tx1"/>
            </a:solidFill>
          </a:ln>
        </p:spPr>
        <p:txBody>
          <a:bodyPr wrap="square" rtlCol="0">
            <a:spAutoFit/>
          </a:bodyPr>
          <a:lstStyle/>
          <a:p>
            <a:pPr marL="342900" indent="-342900" algn="just">
              <a:buFont typeface="Courier New" panose="02070309020205020404" pitchFamily="49" charset="0"/>
              <a:buChar char="o"/>
            </a:pPr>
            <a:r>
              <a:rPr lang="x-none" sz="2200" spc="120" dirty="0">
                <a:latin typeface="Chalkboard SE" panose="03050602040202020205" pitchFamily="66" charset="77"/>
              </a:rPr>
              <a:t>Cơ học trong hoạt động của các công cụ và thiết bị điện nào?</a:t>
            </a:r>
          </a:p>
          <a:p>
            <a:pPr marL="342900" indent="-342900" algn="just">
              <a:buFont typeface="Courier New" panose="02070309020205020404" pitchFamily="49" charset="0"/>
              <a:buChar char="o"/>
            </a:pPr>
            <a:endParaRPr lang="x-none" sz="2200" spc="120" dirty="0">
              <a:latin typeface="Chalkboard SE" panose="03050602040202020205" pitchFamily="66" charset="77"/>
            </a:endParaRPr>
          </a:p>
          <a:p>
            <a:pPr marL="342900" indent="-342900" algn="just">
              <a:buFont typeface="Courier New" panose="02070309020205020404" pitchFamily="49" charset="0"/>
              <a:buChar char="o"/>
            </a:pPr>
            <a:r>
              <a:rPr lang="x-none" sz="2200" spc="120" dirty="0">
                <a:latin typeface="Chalkboard SE" panose="03050602040202020205" pitchFamily="66" charset="77"/>
              </a:rPr>
              <a:t>Dòng điện cung cấp nhiệt lượng trong hoạt động của các dụng cụ và thiết bị điện nào?</a:t>
            </a:r>
          </a:p>
        </p:txBody>
      </p:sp>
      <p:sp>
        <p:nvSpPr>
          <p:cNvPr id="3" name="TextBox 2">
            <a:extLst>
              <a:ext uri="{FF2B5EF4-FFF2-40B4-BE49-F238E27FC236}">
                <a16:creationId xmlns:a16="http://schemas.microsoft.com/office/drawing/2014/main" id="{EB33F3CF-ACCD-3F4A-9B80-B7ACFDDAAA96}"/>
              </a:ext>
            </a:extLst>
          </p:cNvPr>
          <p:cNvSpPr txBox="1"/>
          <p:nvPr/>
        </p:nvSpPr>
        <p:spPr>
          <a:xfrm>
            <a:off x="548605" y="1286397"/>
            <a:ext cx="5497531" cy="461665"/>
          </a:xfrm>
          <a:prstGeom prst="rect">
            <a:avLst/>
          </a:prstGeom>
          <a:noFill/>
        </p:spPr>
        <p:txBody>
          <a:bodyPr wrap="none" rtlCol="0">
            <a:spAutoFit/>
          </a:bodyPr>
          <a:lstStyle/>
          <a:p>
            <a:r>
              <a:rPr lang="x-none" sz="2400" b="1" spc="120" dirty="0">
                <a:latin typeface="Chalkboard SE" panose="03050602040202020205" pitchFamily="66" charset="77"/>
              </a:rPr>
              <a:t>1. Dòng điện có mang năng lượng</a:t>
            </a:r>
          </a:p>
        </p:txBody>
      </p:sp>
      <p:grpSp>
        <p:nvGrpSpPr>
          <p:cNvPr id="4" name="Group 3">
            <a:extLst>
              <a:ext uri="{FF2B5EF4-FFF2-40B4-BE49-F238E27FC236}">
                <a16:creationId xmlns:a16="http://schemas.microsoft.com/office/drawing/2014/main" id="{C2448A82-C3C2-C04C-BD95-F781FFCDE03B}"/>
              </a:ext>
            </a:extLst>
          </p:cNvPr>
          <p:cNvGrpSpPr/>
          <p:nvPr/>
        </p:nvGrpSpPr>
        <p:grpSpPr>
          <a:xfrm>
            <a:off x="879653" y="527840"/>
            <a:ext cx="10368358" cy="4001984"/>
            <a:chOff x="879653" y="527840"/>
            <a:chExt cx="10368358" cy="4001984"/>
          </a:xfrm>
        </p:grpSpPr>
        <p:pic>
          <p:nvPicPr>
            <p:cNvPr id="1026" name="Picture 2" descr="Home Appliances Background - Home Appliances Images Png, Transparent Png ,  Transparent Png Image - PNGitem">
              <a:extLst>
                <a:ext uri="{FF2B5EF4-FFF2-40B4-BE49-F238E27FC236}">
                  <a16:creationId xmlns:a16="http://schemas.microsoft.com/office/drawing/2014/main" id="{DCDA2C8D-665F-C44E-A2CB-84AD96A6977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2209" y1="14777" x2="54767" y2="19931"/>
                          <a14:foregroundMark x1="50930" y1="11856" x2="57558" y2="11512"/>
                          <a14:foregroundMark x1="57558" y1="11512" x2="61628" y2="11512"/>
                          <a14:foregroundMark x1="51628" y1="10309" x2="59767" y2="10481"/>
                          <a14:foregroundMark x1="59767" y1="10481" x2="62093" y2="25086"/>
                          <a14:backgroundMark x1="45814" y1="72165" x2="51512" y2="73883"/>
                          <a14:backgroundMark x1="66860" y1="74742" x2="77093" y2="75258"/>
                        </a14:backgroundRemoval>
                      </a14:imgEffect>
                    </a14:imgLayer>
                  </a14:imgProps>
                </a:ext>
                <a:ext uri="{28A0092B-C50C-407E-A947-70E740481C1C}">
                  <a14:useLocalDpi xmlns:a14="http://schemas.microsoft.com/office/drawing/2010/main" val="0"/>
                </a:ext>
              </a:extLst>
            </a:blip>
            <a:srcRect l="14273" r="16445" b="22196"/>
            <a:stretch/>
          </p:blipFill>
          <p:spPr bwMode="auto">
            <a:xfrm>
              <a:off x="5981800" y="527840"/>
              <a:ext cx="5266211" cy="4001984"/>
            </a:xfrm>
            <a:prstGeom prst="rect">
              <a:avLst/>
            </a:prstGeom>
            <a:noFill/>
            <a:ln>
              <a:noFill/>
            </a:ln>
            <a:effectLst>
              <a:outerShdw blurRad="63500" sx="102000" sy="102000" algn="ctr" rotWithShape="0">
                <a:prstClr val="black">
                  <a:alpha val="60000"/>
                </a:prstClr>
              </a:outerShdw>
            </a:effectLst>
            <a:extLst>
              <a:ext uri="{909E8E84-426E-40DD-AFC4-6F175D3DCCD1}">
                <a14:hiddenFill xmlns:a14="http://schemas.microsoft.com/office/drawing/2010/main">
                  <a:solidFill>
                    <a:srgbClr val="FFFFFF"/>
                  </a:solidFill>
                </a14:hiddenFill>
              </a:ext>
            </a:extLst>
          </p:spPr>
        </p:pic>
        <p:pic>
          <p:nvPicPr>
            <p:cNvPr id="1030" name="Picture 6" descr="HinhQuanTri - All Documents">
              <a:extLst>
                <a:ext uri="{FF2B5EF4-FFF2-40B4-BE49-F238E27FC236}">
                  <a16:creationId xmlns:a16="http://schemas.microsoft.com/office/drawing/2014/main" id="{403DD7F7-9137-0D41-B875-028D6428D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886" y="2333793"/>
              <a:ext cx="1740472" cy="17404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871755-E9F9-774D-9A9A-32B6CD3539A3}"/>
                </a:ext>
              </a:extLst>
            </p:cNvPr>
            <p:cNvSpPr txBox="1"/>
            <p:nvPr/>
          </p:nvSpPr>
          <p:spPr>
            <a:xfrm>
              <a:off x="879653" y="1948640"/>
              <a:ext cx="4777105" cy="430887"/>
            </a:xfrm>
            <a:prstGeom prst="rect">
              <a:avLst/>
            </a:prstGeom>
            <a:noFill/>
          </p:spPr>
          <p:txBody>
            <a:bodyPr wrap="square" rtlCol="0">
              <a:spAutoFit/>
            </a:bodyPr>
            <a:lstStyle/>
            <a:p>
              <a:pPr marL="342900" indent="-342900" algn="just">
                <a:buFont typeface="Wingdings" pitchFamily="2" charset="2"/>
                <a:buChar char="v"/>
              </a:pPr>
              <a:r>
                <a:rPr lang="x-none" sz="2200" spc="120" dirty="0">
                  <a:latin typeface="Chalkboard SE" panose="03050602040202020205" pitchFamily="66" charset="77"/>
                </a:rPr>
                <a:t>Quan sát hình và cho biết:</a:t>
              </a:r>
            </a:p>
          </p:txBody>
        </p:sp>
      </p:grpSp>
      <p:sp>
        <p:nvSpPr>
          <p:cNvPr id="12" name="Right Triangle 36">
            <a:extLst>
              <a:ext uri="{FF2B5EF4-FFF2-40B4-BE49-F238E27FC236}">
                <a16:creationId xmlns:a16="http://schemas.microsoft.com/office/drawing/2014/main" id="{6ED5A437-0B21-CB4A-9B19-B8A588ADFA37}"/>
              </a:ext>
            </a:extLst>
          </p:cNvPr>
          <p:cNvSpPr/>
          <p:nvPr/>
        </p:nvSpPr>
        <p:spPr>
          <a:xfrm flipH="1">
            <a:off x="10094806" y="4771880"/>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022125824"/>
      </p:ext>
    </p:extLst>
  </p:cSld>
  <p:clrMapOvr>
    <a:masterClrMapping/>
  </p:clrMapOvr>
  <mc:AlternateContent xmlns:mc="http://schemas.openxmlformats.org/markup-compatibility/2006" xmlns:p159="http://schemas.microsoft.com/office/powerpoint/2015/09/main">
    <mc:Choice Requires="p159">
      <p:transition>
        <p159:morph option="byChar"/>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5368860" cy="569933"/>
          </a:xfrm>
          <a:prstGeom prst="roundRect">
            <a:avLst>
              <a:gd name="adj" fmla="val 50000"/>
            </a:avLst>
          </a:prstGeom>
          <a:solidFill>
            <a:srgbClr val="3D6F94">
              <a:alpha val="3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943989" y="435083"/>
            <a:ext cx="5338058"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A. Lý thuyết - 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Điện năng</a:t>
            </a:r>
          </a:p>
        </p:txBody>
      </p:sp>
      <p:pic>
        <p:nvPicPr>
          <p:cNvPr id="1032" name="Picture 8" descr="Iron Vector Icon 357790 Vector Art at Vecteezy">
            <a:extLst>
              <a:ext uri="{FF2B5EF4-FFF2-40B4-BE49-F238E27FC236}">
                <a16:creationId xmlns:a16="http://schemas.microsoft.com/office/drawing/2014/main" id="{A019BFA5-1AF7-1849-8870-22767DA7D3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flipH="1">
            <a:off x="73741" y="130267"/>
            <a:ext cx="1081142" cy="1081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26099E-72C5-1D46-990C-686FF6E3EA25}"/>
              </a:ext>
            </a:extLst>
          </p:cNvPr>
          <p:cNvSpPr txBox="1"/>
          <p:nvPr/>
        </p:nvSpPr>
        <p:spPr>
          <a:xfrm>
            <a:off x="488745" y="5045498"/>
            <a:ext cx="10654656" cy="769441"/>
          </a:xfrm>
          <a:prstGeom prst="rect">
            <a:avLst/>
          </a:prstGeom>
          <a:noFill/>
        </p:spPr>
        <p:txBody>
          <a:bodyPr wrap="square" rtlCol="0">
            <a:spAutoFit/>
          </a:bodyPr>
          <a:lstStyle/>
          <a:p>
            <a:pPr marL="342900" indent="-342900" algn="just">
              <a:buClr>
                <a:srgbClr val="C00000"/>
              </a:buClr>
              <a:buFont typeface="Wingdings" pitchFamily="2" charset="2"/>
              <a:buChar char="Ø"/>
            </a:pPr>
            <a:r>
              <a:rPr lang="vi-VN" sz="2200" spc="120" dirty="0">
                <a:solidFill>
                  <a:schemeClr val="tx2">
                    <a:lumMod val="50000"/>
                  </a:schemeClr>
                </a:solidFill>
                <a:latin typeface="Chalkboard SE" panose="03050602040202020205" pitchFamily="66" charset="77"/>
              </a:rPr>
              <a:t>Dòng điện có năng lượng vì nó có thể thực hiện công và cung cấp nhiệt lượng. Năng lượng của dòng điện được gọi là điện năng.</a:t>
            </a:r>
            <a:endParaRPr lang="x-none" sz="2200" spc="120" dirty="0">
              <a:solidFill>
                <a:schemeClr val="tx2">
                  <a:lumMod val="50000"/>
                </a:schemeClr>
              </a:solidFill>
              <a:latin typeface="Chalkboard SE" panose="03050602040202020205" pitchFamily="66" charset="77"/>
            </a:endParaRPr>
          </a:p>
        </p:txBody>
      </p:sp>
      <p:sp>
        <p:nvSpPr>
          <p:cNvPr id="3" name="TextBox 2">
            <a:extLst>
              <a:ext uri="{FF2B5EF4-FFF2-40B4-BE49-F238E27FC236}">
                <a16:creationId xmlns:a16="http://schemas.microsoft.com/office/drawing/2014/main" id="{EB33F3CF-ACCD-3F4A-9B80-B7ACFDDAAA96}"/>
              </a:ext>
            </a:extLst>
          </p:cNvPr>
          <p:cNvSpPr txBox="1"/>
          <p:nvPr/>
        </p:nvSpPr>
        <p:spPr>
          <a:xfrm>
            <a:off x="548605" y="1286397"/>
            <a:ext cx="5497531" cy="461665"/>
          </a:xfrm>
          <a:prstGeom prst="rect">
            <a:avLst/>
          </a:prstGeom>
          <a:noFill/>
        </p:spPr>
        <p:txBody>
          <a:bodyPr wrap="none" rtlCol="0">
            <a:spAutoFit/>
          </a:bodyPr>
          <a:lstStyle/>
          <a:p>
            <a:r>
              <a:rPr lang="x-none" sz="2400" b="1" spc="120" dirty="0">
                <a:latin typeface="Chalkboard SE" panose="03050602040202020205" pitchFamily="66" charset="77"/>
              </a:rPr>
              <a:t>1. Dòng điện có mang năng lượng</a:t>
            </a:r>
          </a:p>
        </p:txBody>
      </p:sp>
      <p:grpSp>
        <p:nvGrpSpPr>
          <p:cNvPr id="4" name="Group 3">
            <a:extLst>
              <a:ext uri="{FF2B5EF4-FFF2-40B4-BE49-F238E27FC236}">
                <a16:creationId xmlns:a16="http://schemas.microsoft.com/office/drawing/2014/main" id="{C2448A82-C3C2-C04C-BD95-F781FFCDE03B}"/>
              </a:ext>
            </a:extLst>
          </p:cNvPr>
          <p:cNvGrpSpPr/>
          <p:nvPr/>
        </p:nvGrpSpPr>
        <p:grpSpPr>
          <a:xfrm>
            <a:off x="879653" y="1948640"/>
            <a:ext cx="4777105" cy="2365809"/>
            <a:chOff x="879653" y="1948640"/>
            <a:chExt cx="4777105" cy="2365809"/>
          </a:xfrm>
        </p:grpSpPr>
        <p:pic>
          <p:nvPicPr>
            <p:cNvPr id="1030" name="Picture 6">
              <a:extLst>
                <a:ext uri="{FF2B5EF4-FFF2-40B4-BE49-F238E27FC236}">
                  <a16:creationId xmlns:a16="http://schemas.microsoft.com/office/drawing/2014/main" id="{403DD7F7-9137-0D41-B875-028D6428D338}"/>
                </a:ext>
              </a:extLst>
            </p:cNvPr>
            <p:cNvPicPr>
              <a:picLocks noChangeAspect="1" noChangeArrowheads="1"/>
            </p:cNvPicPr>
            <p:nvPr/>
          </p:nvPicPr>
          <p:blipFill>
            <a:blip r:embed="rId4"/>
            <a:srcRect/>
            <a:stretch/>
          </p:blipFill>
          <p:spPr bwMode="auto">
            <a:xfrm>
              <a:off x="1999622" y="2733313"/>
              <a:ext cx="2465500" cy="15811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871755-E9F9-774D-9A9A-32B6CD3539A3}"/>
                </a:ext>
              </a:extLst>
            </p:cNvPr>
            <p:cNvSpPr txBox="1"/>
            <p:nvPr/>
          </p:nvSpPr>
          <p:spPr>
            <a:xfrm>
              <a:off x="879653" y="1948640"/>
              <a:ext cx="4777105" cy="430887"/>
            </a:xfrm>
            <a:prstGeom prst="rect">
              <a:avLst/>
            </a:prstGeom>
            <a:noFill/>
          </p:spPr>
          <p:txBody>
            <a:bodyPr wrap="square" rtlCol="0">
              <a:spAutoFit/>
            </a:bodyPr>
            <a:lstStyle/>
            <a:p>
              <a:pPr marL="342900" indent="-342900" algn="just">
                <a:buFont typeface="Wingdings" pitchFamily="2" charset="2"/>
                <a:buChar char="v"/>
              </a:pPr>
              <a:r>
                <a:rPr lang="x-none" sz="2200" spc="120" dirty="0">
                  <a:latin typeface="Chalkboard SE" panose="03050602040202020205" pitchFamily="66" charset="77"/>
                </a:rPr>
                <a:t>Ví dụ trên chứng tỏ:</a:t>
              </a:r>
            </a:p>
          </p:txBody>
        </p:sp>
      </p:grpSp>
      <p:sp>
        <p:nvSpPr>
          <p:cNvPr id="11" name="Right Triangle 36">
            <a:extLst>
              <a:ext uri="{FF2B5EF4-FFF2-40B4-BE49-F238E27FC236}">
                <a16:creationId xmlns:a16="http://schemas.microsoft.com/office/drawing/2014/main" id="{DD5C9A86-CE68-EB47-9453-CD7483D58FDD}"/>
              </a:ext>
            </a:extLst>
          </p:cNvPr>
          <p:cNvSpPr/>
          <p:nvPr/>
        </p:nvSpPr>
        <p:spPr>
          <a:xfrm flipH="1">
            <a:off x="10094806" y="4771880"/>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2" name="Picture 2" descr="Home Appliances Background - Home Appliances Images Png, Transparent Png ,  Transparent Png Image - PNGitem">
            <a:extLst>
              <a:ext uri="{FF2B5EF4-FFF2-40B4-BE49-F238E27FC236}">
                <a16:creationId xmlns:a16="http://schemas.microsoft.com/office/drawing/2014/main" id="{2EEE9F8C-1B3A-6E43-8482-33194088E9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2209" y1="14777" x2="54767" y2="19931"/>
                        <a14:foregroundMark x1="50930" y1="11856" x2="57558" y2="11512"/>
                        <a14:foregroundMark x1="57558" y1="11512" x2="61628" y2="11512"/>
                        <a14:foregroundMark x1="51628" y1="10309" x2="59767" y2="10481"/>
                        <a14:foregroundMark x1="59767" y1="10481" x2="62093" y2="25086"/>
                        <a14:backgroundMark x1="45814" y1="72165" x2="51512" y2="73883"/>
                        <a14:backgroundMark x1="66860" y1="74742" x2="77093" y2="75258"/>
                      </a14:backgroundRemoval>
                    </a14:imgEffect>
                  </a14:imgLayer>
                </a14:imgProps>
              </a:ext>
              <a:ext uri="{28A0092B-C50C-407E-A947-70E740481C1C}">
                <a14:useLocalDpi xmlns:a14="http://schemas.microsoft.com/office/drawing/2010/main" val="0"/>
              </a:ext>
            </a:extLst>
          </a:blip>
          <a:srcRect l="14273" r="16445" b="22196"/>
          <a:stretch/>
        </p:blipFill>
        <p:spPr bwMode="auto">
          <a:xfrm>
            <a:off x="5981800" y="527840"/>
            <a:ext cx="5266211" cy="4001984"/>
          </a:xfrm>
          <a:prstGeom prst="rect">
            <a:avLst/>
          </a:prstGeom>
          <a:noFill/>
          <a:ln>
            <a:noFill/>
          </a:ln>
          <a:effectLst>
            <a:outerShdw blurRad="63500" sx="102000" sy="102000" algn="ctr" rotWithShape="0">
              <a:prstClr val="black">
                <a:alpha val="6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53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5368860" cy="569933"/>
          </a:xfrm>
          <a:prstGeom prst="roundRect">
            <a:avLst>
              <a:gd name="adj" fmla="val 50000"/>
            </a:avLst>
          </a:prstGeom>
          <a:solidFill>
            <a:srgbClr val="3D6F94">
              <a:alpha val="3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943989" y="435083"/>
            <a:ext cx="5338058"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A. Lý thuyết - 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Điện năng</a:t>
            </a:r>
          </a:p>
        </p:txBody>
      </p:sp>
      <p:pic>
        <p:nvPicPr>
          <p:cNvPr id="1032" name="Picture 8" descr="Iron Vector Icon 357790 Vector Art at Vecteezy">
            <a:extLst>
              <a:ext uri="{FF2B5EF4-FFF2-40B4-BE49-F238E27FC236}">
                <a16:creationId xmlns:a16="http://schemas.microsoft.com/office/drawing/2014/main" id="{A019BFA5-1AF7-1849-8870-22767DA7D3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flipH="1">
            <a:off x="73741" y="130267"/>
            <a:ext cx="1081142" cy="1081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D26099E-72C5-1D46-990C-686FF6E3EA25}"/>
              </a:ext>
            </a:extLst>
          </p:cNvPr>
          <p:cNvSpPr txBox="1"/>
          <p:nvPr/>
        </p:nvSpPr>
        <p:spPr>
          <a:xfrm>
            <a:off x="480272" y="5026110"/>
            <a:ext cx="11229128" cy="1446550"/>
          </a:xfrm>
          <a:prstGeom prst="rect">
            <a:avLst/>
          </a:prstGeom>
          <a:noFill/>
        </p:spPr>
        <p:txBody>
          <a:bodyPr wrap="square" rtlCol="0">
            <a:spAutoFit/>
          </a:bodyPr>
          <a:lstStyle/>
          <a:p>
            <a:pPr marL="342900" indent="-342900" algn="just">
              <a:buFont typeface="Courier New" panose="02070309020205020404" pitchFamily="49" charset="0"/>
              <a:buChar char="o"/>
            </a:pPr>
            <a:r>
              <a:rPr lang="x-none" sz="2200" spc="120" dirty="0">
                <a:solidFill>
                  <a:srgbClr val="FF0000"/>
                </a:solidFill>
                <a:latin typeface="Chalkboard SE" panose="03050602040202020205" pitchFamily="66" charset="77"/>
              </a:rPr>
              <a:t>Hãy chỉ ra các dạng năng lượng được biến đổi từ điện năng trong hoạt động của mổii dụng cụ điện ở bảng 1</a:t>
            </a:r>
          </a:p>
          <a:p>
            <a:pPr marL="342900" indent="-342900" algn="just">
              <a:buFont typeface="Courier New" panose="02070309020205020404" pitchFamily="49" charset="0"/>
              <a:buChar char="o"/>
            </a:pPr>
            <a:r>
              <a:rPr lang="x-none" sz="2200" spc="120" dirty="0">
                <a:solidFill>
                  <a:srgbClr val="FF0000"/>
                </a:solidFill>
                <a:latin typeface="Chalkboard SE" panose="03050602040202020205" pitchFamily="66" charset="77"/>
              </a:rPr>
              <a:t>Hãy chỉ ra trong hoạt động của mỗi dụng cụ điện ở bảng 1, phần năng lượng nào được biến dổi từ điện năng là có ích, là vô ích.</a:t>
            </a:r>
          </a:p>
        </p:txBody>
      </p:sp>
      <p:sp>
        <p:nvSpPr>
          <p:cNvPr id="3" name="TextBox 2">
            <a:extLst>
              <a:ext uri="{FF2B5EF4-FFF2-40B4-BE49-F238E27FC236}">
                <a16:creationId xmlns:a16="http://schemas.microsoft.com/office/drawing/2014/main" id="{EB33F3CF-ACCD-3F4A-9B80-B7ACFDDAAA96}"/>
              </a:ext>
            </a:extLst>
          </p:cNvPr>
          <p:cNvSpPr txBox="1"/>
          <p:nvPr/>
        </p:nvSpPr>
        <p:spPr>
          <a:xfrm>
            <a:off x="548605" y="1286397"/>
            <a:ext cx="10030503" cy="461665"/>
          </a:xfrm>
          <a:prstGeom prst="rect">
            <a:avLst/>
          </a:prstGeom>
          <a:noFill/>
        </p:spPr>
        <p:txBody>
          <a:bodyPr wrap="none" rtlCol="0">
            <a:spAutoFit/>
          </a:bodyPr>
          <a:lstStyle/>
          <a:p>
            <a:r>
              <a:rPr lang="x-none" sz="2400" b="1" spc="120" dirty="0">
                <a:latin typeface="Chalkboard SE" panose="03050602040202020205" pitchFamily="66" charset="77"/>
              </a:rPr>
              <a:t>2. </a:t>
            </a:r>
            <a:r>
              <a:rPr lang="vi-VN" sz="2400" b="1" spc="120" dirty="0">
                <a:latin typeface="Chalkboard SE" panose="03050602040202020205" pitchFamily="66" charset="77"/>
              </a:rPr>
              <a:t>Sự chuyển hóa điện năng thành các dạng năng lượng khác</a:t>
            </a:r>
            <a:endParaRPr lang="x-none" sz="2400" b="1" spc="120" dirty="0">
              <a:latin typeface="Chalkboard SE" panose="03050602040202020205" pitchFamily="66" charset="77"/>
            </a:endParaRPr>
          </a:p>
        </p:txBody>
      </p:sp>
      <p:graphicFrame>
        <p:nvGraphicFramePr>
          <p:cNvPr id="5" name="Table 5">
            <a:extLst>
              <a:ext uri="{FF2B5EF4-FFF2-40B4-BE49-F238E27FC236}">
                <a16:creationId xmlns:a16="http://schemas.microsoft.com/office/drawing/2014/main" id="{9029C17F-C935-FD47-A77A-5E31E21B074A}"/>
              </a:ext>
            </a:extLst>
          </p:cNvPr>
          <p:cNvGraphicFramePr>
            <a:graphicFrameLocks noGrp="1"/>
          </p:cNvGraphicFramePr>
          <p:nvPr>
            <p:extLst>
              <p:ext uri="{D42A27DB-BD31-4B8C-83A1-F6EECF244321}">
                <p14:modId xmlns:p14="http://schemas.microsoft.com/office/powerpoint/2010/main" val="284904212"/>
              </p:ext>
            </p:extLst>
          </p:nvPr>
        </p:nvGraphicFramePr>
        <p:xfrm>
          <a:off x="824336" y="2390290"/>
          <a:ext cx="10543328" cy="2468880"/>
        </p:xfrm>
        <a:graphic>
          <a:graphicData uri="http://schemas.openxmlformats.org/drawingml/2006/table">
            <a:tbl>
              <a:tblPr firstRow="1" bandRow="1">
                <a:tableStyleId>{7E9639D4-E3E2-4D34-9284-5A2195B3D0D7}</a:tableStyleId>
              </a:tblPr>
              <a:tblGrid>
                <a:gridCol w="3891817">
                  <a:extLst>
                    <a:ext uri="{9D8B030D-6E8A-4147-A177-3AD203B41FA5}">
                      <a16:colId xmlns:a16="http://schemas.microsoft.com/office/drawing/2014/main" val="1268955166"/>
                    </a:ext>
                  </a:extLst>
                </a:gridCol>
                <a:gridCol w="6651511">
                  <a:extLst>
                    <a:ext uri="{9D8B030D-6E8A-4147-A177-3AD203B41FA5}">
                      <a16:colId xmlns:a16="http://schemas.microsoft.com/office/drawing/2014/main" val="1134025207"/>
                    </a:ext>
                  </a:extLst>
                </a:gridCol>
              </a:tblGrid>
              <a:tr h="366055">
                <a:tc>
                  <a:txBody>
                    <a:bodyPr/>
                    <a:lstStyle/>
                    <a:p>
                      <a:pPr algn="ctr"/>
                      <a:r>
                        <a:rPr lang="x-none" sz="2200" spc="120" baseline="0" dirty="0">
                          <a:solidFill>
                            <a:schemeClr val="bg1"/>
                          </a:solidFill>
                          <a:latin typeface="Chalkboard SE" panose="03050602040202020205" pitchFamily="66" charset="77"/>
                        </a:rPr>
                        <a:t>Dụng cụ điện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989F"/>
                    </a:solidFill>
                  </a:tcPr>
                </a:tc>
                <a:tc>
                  <a:txBody>
                    <a:bodyPr/>
                    <a:lstStyle/>
                    <a:p>
                      <a:pPr algn="ctr"/>
                      <a:r>
                        <a:rPr lang="x-none" sz="2200" spc="120" baseline="0" dirty="0">
                          <a:solidFill>
                            <a:schemeClr val="bg1"/>
                          </a:solidFill>
                          <a:latin typeface="Chalkboard SE" panose="03050602040202020205" pitchFamily="66" charset="77"/>
                        </a:rPr>
                        <a:t>Điện năng được biết đổi thành dạng năng lượng ra sao?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989F"/>
                    </a:solidFill>
                  </a:tcPr>
                </a:tc>
                <a:extLst>
                  <a:ext uri="{0D108BD9-81ED-4DB2-BD59-A6C34878D82A}">
                    <a16:rowId xmlns:a16="http://schemas.microsoft.com/office/drawing/2014/main" val="2485268330"/>
                  </a:ext>
                </a:extLst>
              </a:tr>
              <a:tr h="370840">
                <a:tc>
                  <a:txBody>
                    <a:bodyPr/>
                    <a:lstStyle/>
                    <a:p>
                      <a:r>
                        <a:rPr lang="x-none" sz="2200" spc="120" baseline="0" dirty="0">
                          <a:latin typeface="Chalkboard SE" panose="03050602040202020205" pitchFamily="66" charset="77"/>
                        </a:rPr>
                        <a:t>Bóng đền dây tóc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x-none" sz="2200" spc="120" baseline="0" dirty="0">
                        <a:latin typeface="Chalkboard SE" panose="03050602040202020205" pitchFamily="66"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705391"/>
                  </a:ext>
                </a:extLst>
              </a:tr>
              <a:tr h="370840">
                <a:tc>
                  <a:txBody>
                    <a:bodyPr/>
                    <a:lstStyle/>
                    <a:p>
                      <a:r>
                        <a:rPr lang="x-none" sz="2200" spc="120" baseline="0" dirty="0">
                          <a:latin typeface="Chalkboard SE" panose="03050602040202020205" pitchFamily="66" charset="77"/>
                        </a:rPr>
                        <a:t>Đèn 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x-none" sz="2200" spc="120" baseline="0" dirty="0">
                        <a:latin typeface="Chalkboard SE" panose="03050602040202020205" pitchFamily="66"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2612271"/>
                  </a:ext>
                </a:extLst>
              </a:tr>
              <a:tr h="370840">
                <a:tc>
                  <a:txBody>
                    <a:bodyPr/>
                    <a:lstStyle/>
                    <a:p>
                      <a:r>
                        <a:rPr lang="x-none" sz="2200" spc="120" baseline="0" dirty="0">
                          <a:latin typeface="Chalkboard SE" panose="03050602040202020205" pitchFamily="66" charset="77"/>
                        </a:rPr>
                        <a:t>Nồi cơm điện, bàn là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x-none" sz="2200" spc="120" baseline="0" dirty="0">
                        <a:latin typeface="Chalkboard SE" panose="03050602040202020205" pitchFamily="66"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102798"/>
                  </a:ext>
                </a:extLst>
              </a:tr>
              <a:tr h="370840">
                <a:tc>
                  <a:txBody>
                    <a:bodyPr/>
                    <a:lstStyle/>
                    <a:p>
                      <a:r>
                        <a:rPr lang="x-none" sz="2200" spc="120" baseline="0" dirty="0">
                          <a:latin typeface="Chalkboard SE" panose="03050602040202020205" pitchFamily="66" charset="77"/>
                        </a:rPr>
                        <a:t>Quạt điện, máy bơm nước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x-none" sz="2200" spc="120" baseline="0" dirty="0">
                        <a:latin typeface="Chalkboard SE" panose="03050602040202020205" pitchFamily="66"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9860986"/>
                  </a:ext>
                </a:extLst>
              </a:tr>
            </a:tbl>
          </a:graphicData>
        </a:graphic>
      </p:graphicFrame>
      <p:sp>
        <p:nvSpPr>
          <p:cNvPr id="14" name="TextBox 13">
            <a:extLst>
              <a:ext uri="{FF2B5EF4-FFF2-40B4-BE49-F238E27FC236}">
                <a16:creationId xmlns:a16="http://schemas.microsoft.com/office/drawing/2014/main" id="{A93B3DA9-C364-2B4E-AAFC-993C8314D27B}"/>
              </a:ext>
            </a:extLst>
          </p:cNvPr>
          <p:cNvSpPr txBox="1"/>
          <p:nvPr/>
        </p:nvSpPr>
        <p:spPr>
          <a:xfrm>
            <a:off x="703624" y="1810114"/>
            <a:ext cx="4777105" cy="430887"/>
          </a:xfrm>
          <a:prstGeom prst="rect">
            <a:avLst/>
          </a:prstGeom>
          <a:noFill/>
        </p:spPr>
        <p:txBody>
          <a:bodyPr wrap="square" rtlCol="0">
            <a:spAutoFit/>
          </a:bodyPr>
          <a:lstStyle/>
          <a:p>
            <a:pPr marL="342900" indent="-342900" algn="just">
              <a:buFont typeface="Wingdings" pitchFamily="2" charset="2"/>
              <a:buChar char="v"/>
            </a:pPr>
            <a:r>
              <a:rPr lang="x-none" sz="2200" spc="120" dirty="0">
                <a:solidFill>
                  <a:srgbClr val="C00000"/>
                </a:solidFill>
                <a:latin typeface="Chalkboard SE" panose="03050602040202020205" pitchFamily="66" charset="77"/>
              </a:rPr>
              <a:t>Bảng 1</a:t>
            </a:r>
          </a:p>
        </p:txBody>
      </p:sp>
      <p:sp>
        <p:nvSpPr>
          <p:cNvPr id="16" name="Right Triangle 36">
            <a:extLst>
              <a:ext uri="{FF2B5EF4-FFF2-40B4-BE49-F238E27FC236}">
                <a16:creationId xmlns:a16="http://schemas.microsoft.com/office/drawing/2014/main" id="{1C201437-6B73-184C-B722-6DF5DB52EEC6}"/>
              </a:ext>
            </a:extLst>
          </p:cNvPr>
          <p:cNvSpPr/>
          <p:nvPr/>
        </p:nvSpPr>
        <p:spPr>
          <a:xfrm rot="16200000" flipH="1">
            <a:off x="10100345" y="5536"/>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AD7B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226072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5368860" cy="569933"/>
          </a:xfrm>
          <a:prstGeom prst="roundRect">
            <a:avLst>
              <a:gd name="adj" fmla="val 50000"/>
            </a:avLst>
          </a:prstGeom>
          <a:solidFill>
            <a:srgbClr val="3D6F94">
              <a:alpha val="3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943989" y="435083"/>
            <a:ext cx="5338058"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A. Lý thuyết - 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Điện năng</a:t>
            </a:r>
          </a:p>
        </p:txBody>
      </p:sp>
      <p:pic>
        <p:nvPicPr>
          <p:cNvPr id="1032" name="Picture 8" descr="Iron Vector Icon 357790 Vector Art at Vecteezy">
            <a:extLst>
              <a:ext uri="{FF2B5EF4-FFF2-40B4-BE49-F238E27FC236}">
                <a16:creationId xmlns:a16="http://schemas.microsoft.com/office/drawing/2014/main" id="{A019BFA5-1AF7-1849-8870-22767DA7D3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flipH="1">
            <a:off x="73741" y="130267"/>
            <a:ext cx="1081142" cy="10811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33F3CF-ACCD-3F4A-9B80-B7ACFDDAAA96}"/>
              </a:ext>
            </a:extLst>
          </p:cNvPr>
          <p:cNvSpPr txBox="1"/>
          <p:nvPr/>
        </p:nvSpPr>
        <p:spPr>
          <a:xfrm>
            <a:off x="548605" y="1286397"/>
            <a:ext cx="10030503" cy="461665"/>
          </a:xfrm>
          <a:prstGeom prst="rect">
            <a:avLst/>
          </a:prstGeom>
          <a:noFill/>
        </p:spPr>
        <p:txBody>
          <a:bodyPr wrap="none" rtlCol="0">
            <a:spAutoFit/>
          </a:bodyPr>
          <a:lstStyle/>
          <a:p>
            <a:r>
              <a:rPr lang="x-none" sz="2400" b="1" spc="120" dirty="0">
                <a:latin typeface="Chalkboard SE" panose="03050602040202020205" pitchFamily="66" charset="77"/>
              </a:rPr>
              <a:t>2. </a:t>
            </a:r>
            <a:r>
              <a:rPr lang="vi-VN" sz="2400" b="1" spc="120" dirty="0">
                <a:latin typeface="Chalkboard SE" panose="03050602040202020205" pitchFamily="66" charset="77"/>
              </a:rPr>
              <a:t>Sự chuyển hóa điện năng thành các dạng năng lượng khác</a:t>
            </a:r>
            <a:endParaRPr lang="x-none" sz="2400" b="1" spc="120" dirty="0">
              <a:latin typeface="Chalkboard SE" panose="03050602040202020205" pitchFamily="66" charset="77"/>
            </a:endParaRPr>
          </a:p>
        </p:txBody>
      </p:sp>
      <p:sp>
        <p:nvSpPr>
          <p:cNvPr id="14" name="TextBox 13">
            <a:extLst>
              <a:ext uri="{FF2B5EF4-FFF2-40B4-BE49-F238E27FC236}">
                <a16:creationId xmlns:a16="http://schemas.microsoft.com/office/drawing/2014/main" id="{A93B3DA9-C364-2B4E-AAFC-993C8314D27B}"/>
              </a:ext>
            </a:extLst>
          </p:cNvPr>
          <p:cNvSpPr txBox="1"/>
          <p:nvPr/>
        </p:nvSpPr>
        <p:spPr>
          <a:xfrm>
            <a:off x="614311" y="1808221"/>
            <a:ext cx="4777105" cy="430887"/>
          </a:xfrm>
          <a:prstGeom prst="rect">
            <a:avLst/>
          </a:prstGeom>
          <a:noFill/>
        </p:spPr>
        <p:txBody>
          <a:bodyPr wrap="square" rtlCol="0">
            <a:spAutoFit/>
          </a:bodyPr>
          <a:lstStyle/>
          <a:p>
            <a:pPr marL="342900" indent="-342900" algn="just">
              <a:buFont typeface="Wingdings" pitchFamily="2" charset="2"/>
              <a:buChar char="v"/>
            </a:pPr>
            <a:r>
              <a:rPr lang="x-none" sz="2200" spc="120" dirty="0">
                <a:solidFill>
                  <a:srgbClr val="C00000"/>
                </a:solidFill>
                <a:latin typeface="Chalkboard SE" panose="03050602040202020205" pitchFamily="66" charset="77"/>
              </a:rPr>
              <a:t>Kết luận</a:t>
            </a:r>
          </a:p>
        </p:txBody>
      </p:sp>
      <p:grpSp>
        <p:nvGrpSpPr>
          <p:cNvPr id="11" name="Group 10">
            <a:extLst>
              <a:ext uri="{FF2B5EF4-FFF2-40B4-BE49-F238E27FC236}">
                <a16:creationId xmlns:a16="http://schemas.microsoft.com/office/drawing/2014/main" id="{CDA551D9-61DE-8644-976F-9B1FD187B7B2}"/>
              </a:ext>
            </a:extLst>
          </p:cNvPr>
          <p:cNvGrpSpPr/>
          <p:nvPr/>
        </p:nvGrpSpPr>
        <p:grpSpPr>
          <a:xfrm>
            <a:off x="614311" y="2299267"/>
            <a:ext cx="10869127" cy="3588943"/>
            <a:chOff x="614311" y="2299267"/>
            <a:chExt cx="10869127" cy="3588943"/>
          </a:xfrm>
        </p:grpSpPr>
        <p:grpSp>
          <p:nvGrpSpPr>
            <p:cNvPr id="7" name="Group 6">
              <a:extLst>
                <a:ext uri="{FF2B5EF4-FFF2-40B4-BE49-F238E27FC236}">
                  <a16:creationId xmlns:a16="http://schemas.microsoft.com/office/drawing/2014/main" id="{5DD35AB8-E099-7549-85CE-15168A39205D}"/>
                </a:ext>
              </a:extLst>
            </p:cNvPr>
            <p:cNvGrpSpPr/>
            <p:nvPr/>
          </p:nvGrpSpPr>
          <p:grpSpPr>
            <a:xfrm>
              <a:off x="614311" y="2299267"/>
              <a:ext cx="10654656" cy="3484078"/>
              <a:chOff x="548605" y="2299267"/>
              <a:chExt cx="10654656" cy="3484078"/>
            </a:xfrm>
          </p:grpSpPr>
          <p:sp>
            <p:nvSpPr>
              <p:cNvPr id="2" name="TextBox 1">
                <a:extLst>
                  <a:ext uri="{FF2B5EF4-FFF2-40B4-BE49-F238E27FC236}">
                    <a16:creationId xmlns:a16="http://schemas.microsoft.com/office/drawing/2014/main" id="{6D26099E-72C5-1D46-990C-686FF6E3EA25}"/>
                  </a:ext>
                </a:extLst>
              </p:cNvPr>
              <p:cNvSpPr txBox="1"/>
              <p:nvPr/>
            </p:nvSpPr>
            <p:spPr>
              <a:xfrm>
                <a:off x="548605" y="2299267"/>
                <a:ext cx="10654656" cy="2123658"/>
              </a:xfrm>
              <a:prstGeom prst="rect">
                <a:avLst/>
              </a:prstGeom>
              <a:noFill/>
            </p:spPr>
            <p:txBody>
              <a:bodyPr wrap="square" rtlCol="0">
                <a:spAutoFit/>
              </a:bodyPr>
              <a:lstStyle/>
              <a:p>
                <a:pPr marL="342900" indent="-342900" algn="just">
                  <a:buFont typeface="Wingdings" pitchFamily="2" charset="2"/>
                  <a:buChar char="Ø"/>
                </a:pPr>
                <a:r>
                  <a:rPr lang="vi-VN" sz="2200" spc="120" dirty="0">
                    <a:latin typeface="Chalkboard SE" panose="03050602040202020205" pitchFamily="66" charset="77"/>
                  </a:rPr>
                  <a:t>– Điện năng là năng lượng của dòng điện. Điện năng có thể chuyển hóa thành các dạng năng lượng khác, trong đó có phần năng lượng có ích và có phần năng lượng vô ích.</a:t>
                </a:r>
              </a:p>
              <a:p>
                <a:pPr marL="342900" indent="-342900" algn="just">
                  <a:buFont typeface="Wingdings" pitchFamily="2" charset="2"/>
                  <a:buChar char="Ø"/>
                </a:pPr>
                <a:endParaRPr lang="vi-VN" sz="2200" spc="120" dirty="0">
                  <a:latin typeface="Chalkboard SE" panose="03050602040202020205" pitchFamily="66" charset="77"/>
                </a:endParaRPr>
              </a:p>
              <a:p>
                <a:pPr marL="342900" indent="-342900" algn="just">
                  <a:buFont typeface="Wingdings" pitchFamily="2" charset="2"/>
                  <a:buChar char="Ø"/>
                </a:pPr>
                <a:r>
                  <a:rPr lang="vi-VN" sz="2200" spc="120" dirty="0">
                    <a:latin typeface="Chalkboard SE" panose="03050602040202020205" pitchFamily="66" charset="77"/>
                  </a:rPr>
                  <a:t>– Tỉ số giữa phần năng lượng có ích được chuyển hóa từ điện năng và toàn bộ điện năng tiêu thụ được gọi là hiệu suất sử dụng điện năng: </a:t>
                </a:r>
              </a:p>
            </p:txBody>
          </p:sp>
          <p:pic>
            <p:nvPicPr>
              <p:cNvPr id="5124" name="Picture 4" descr="chuyên đề vật lý 9">
                <a:extLst>
                  <a:ext uri="{FF2B5EF4-FFF2-40B4-BE49-F238E27FC236}">
                    <a16:creationId xmlns:a16="http://schemas.microsoft.com/office/drawing/2014/main" id="{CED54EB3-CE4D-BA40-975D-BC9D50A3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994" y="4792745"/>
                <a:ext cx="2527300" cy="9906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053678E0-3FD6-8F46-936F-30B3FF3D46B3}"/>
                </a:ext>
              </a:extLst>
            </p:cNvPr>
            <p:cNvSpPr txBox="1"/>
            <p:nvPr/>
          </p:nvSpPr>
          <p:spPr>
            <a:xfrm>
              <a:off x="4215134" y="4687881"/>
              <a:ext cx="7268304" cy="1200329"/>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vi-VN" spc="120" dirty="0">
                  <a:solidFill>
                    <a:schemeClr val="tx2">
                      <a:lumMod val="50000"/>
                    </a:schemeClr>
                  </a:solidFill>
                  <a:latin typeface="Chalkboard SE" panose="03050602040202020205" pitchFamily="66" charset="77"/>
                </a:rPr>
                <a:t>Trong đó:</a:t>
              </a:r>
            </a:p>
            <a:p>
              <a:pPr algn="just">
                <a:buClr>
                  <a:srgbClr val="C00000"/>
                </a:buClr>
              </a:pPr>
              <a:r>
                <a:rPr lang="vi-VN" spc="120" dirty="0">
                  <a:solidFill>
                    <a:schemeClr val="tx2">
                      <a:lumMod val="50000"/>
                    </a:schemeClr>
                  </a:solidFill>
                  <a:latin typeface="Chalkboard SE" panose="03050602040202020205" pitchFamily="66" charset="77"/>
                </a:rPr>
                <a:t>Ai là năng lượng có ích</a:t>
              </a:r>
            </a:p>
            <a:p>
              <a:pPr algn="just">
                <a:buClr>
                  <a:srgbClr val="C00000"/>
                </a:buClr>
              </a:pPr>
              <a:r>
                <a:rPr lang="vi-VN" spc="120" dirty="0">
                  <a:solidFill>
                    <a:schemeClr val="tx2">
                      <a:lumMod val="50000"/>
                    </a:schemeClr>
                  </a:solidFill>
                  <a:latin typeface="Chalkboard SE" panose="03050602040202020205" pitchFamily="66" charset="77"/>
                </a:rPr>
                <a:t>Ahp là năng lượng hao phí vô ích</a:t>
              </a:r>
            </a:p>
            <a:p>
              <a:pPr algn="just">
                <a:buClr>
                  <a:srgbClr val="C00000"/>
                </a:buClr>
              </a:pPr>
              <a:r>
                <a:rPr lang="vi-VN" spc="120" dirty="0">
                  <a:solidFill>
                    <a:schemeClr val="tx2">
                      <a:lumMod val="50000"/>
                    </a:schemeClr>
                  </a:solidFill>
                  <a:latin typeface="Chalkboard SE" panose="03050602040202020205" pitchFamily="66" charset="77"/>
                </a:rPr>
                <a:t>Atp là năng lượng toàn phần được chuyển hóa từ điện năng</a:t>
              </a:r>
            </a:p>
          </p:txBody>
        </p:sp>
      </p:grpSp>
      <p:sp>
        <p:nvSpPr>
          <p:cNvPr id="23" name="Right Triangle 36">
            <a:extLst>
              <a:ext uri="{FF2B5EF4-FFF2-40B4-BE49-F238E27FC236}">
                <a16:creationId xmlns:a16="http://schemas.microsoft.com/office/drawing/2014/main" id="{F8879734-3A98-A04C-9667-165DA8150297}"/>
              </a:ext>
            </a:extLst>
          </p:cNvPr>
          <p:cNvSpPr/>
          <p:nvPr/>
        </p:nvSpPr>
        <p:spPr>
          <a:xfrm rot="16200000" flipH="1">
            <a:off x="10100345" y="5536"/>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AD7B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474923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4786968" cy="569933"/>
          </a:xfrm>
          <a:prstGeom prst="roundRect">
            <a:avLst>
              <a:gd name="adj" fmla="val 50000"/>
            </a:avLst>
          </a:prstGeom>
          <a:solidFill>
            <a:srgbClr val="AD7B77">
              <a:alpha val="4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899741" y="435083"/>
            <a:ext cx="5002295"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Công của dòng điện</a:t>
            </a:r>
          </a:p>
        </p:txBody>
      </p:sp>
      <p:pic>
        <p:nvPicPr>
          <p:cNvPr id="23" name="Picture 6" descr="House Things House Vector SVG Icon - PNG Repo Free PNG Icons">
            <a:extLst>
              <a:ext uri="{FF2B5EF4-FFF2-40B4-BE49-F238E27FC236}">
                <a16:creationId xmlns:a16="http://schemas.microsoft.com/office/drawing/2014/main" id="{F0CBC9FE-FE0C-7D48-8FC0-5A19564BD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4" y="423365"/>
            <a:ext cx="788044" cy="788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CE1A34-B253-B749-8AA4-1C40AA51A459}"/>
              </a:ext>
            </a:extLst>
          </p:cNvPr>
          <p:cNvSpPr txBox="1"/>
          <p:nvPr/>
        </p:nvSpPr>
        <p:spPr>
          <a:xfrm>
            <a:off x="768672" y="1909805"/>
            <a:ext cx="10654656" cy="1107996"/>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Công của dòng điện sản ra trong một đoạn mạch là số đo lượng điện năng mà đoạn mạch đó tiêu thụ để chuyển hóa thành các dạng năng lượng khác.</a:t>
            </a:r>
          </a:p>
        </p:txBody>
      </p:sp>
      <p:grpSp>
        <p:nvGrpSpPr>
          <p:cNvPr id="5" name="Group 4">
            <a:extLst>
              <a:ext uri="{FF2B5EF4-FFF2-40B4-BE49-F238E27FC236}">
                <a16:creationId xmlns:a16="http://schemas.microsoft.com/office/drawing/2014/main" id="{F090382B-F363-AA4C-820F-89866B9D23D3}"/>
              </a:ext>
            </a:extLst>
          </p:cNvPr>
          <p:cNvGrpSpPr/>
          <p:nvPr/>
        </p:nvGrpSpPr>
        <p:grpSpPr>
          <a:xfrm>
            <a:off x="1802268" y="3179544"/>
            <a:ext cx="7003019" cy="2988818"/>
            <a:chOff x="4533661" y="2453640"/>
            <a:chExt cx="7003019" cy="2988818"/>
          </a:xfrm>
        </p:grpSpPr>
        <p:sp>
          <p:nvSpPr>
            <p:cNvPr id="4" name="Cloud Callout 3">
              <a:extLst>
                <a:ext uri="{FF2B5EF4-FFF2-40B4-BE49-F238E27FC236}">
                  <a16:creationId xmlns:a16="http://schemas.microsoft.com/office/drawing/2014/main" id="{736F3F22-48A3-4743-9D07-B5882A500B16}"/>
                </a:ext>
              </a:extLst>
            </p:cNvPr>
            <p:cNvSpPr/>
            <p:nvPr/>
          </p:nvSpPr>
          <p:spPr>
            <a:xfrm>
              <a:off x="4533661" y="2453640"/>
              <a:ext cx="7003019" cy="2988818"/>
            </a:xfrm>
            <a:prstGeom prst="cloudCallout">
              <a:avLst/>
            </a:prstGeom>
            <a:solidFill>
              <a:srgbClr val="CFDCE5"/>
            </a:solidFill>
            <a:ln>
              <a:noFill/>
            </a:ln>
            <a:effectLst>
              <a:outerShdw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710EC986-3441-2640-9F4B-7656B3049D34}"/>
                </a:ext>
              </a:extLst>
            </p:cNvPr>
            <p:cNvSpPr txBox="1"/>
            <p:nvPr/>
          </p:nvSpPr>
          <p:spPr>
            <a:xfrm>
              <a:off x="4793334" y="3408639"/>
              <a:ext cx="6348549" cy="1200329"/>
            </a:xfrm>
            <a:prstGeom prst="rect">
              <a:avLst/>
            </a:prstGeom>
            <a:noFill/>
          </p:spPr>
          <p:txBody>
            <a:bodyPr wrap="square" rtlCol="0">
              <a:spAutoFit/>
            </a:bodyPr>
            <a:lstStyle/>
            <a:p>
              <a:pPr algn="ctr"/>
              <a:r>
                <a:rPr lang="x-none" sz="2400" b="1" spc="120" dirty="0">
                  <a:latin typeface="Chalkboard SE" panose="03050602040202020205" pitchFamily="66" charset="77"/>
                </a:rPr>
                <a:t>Dựa vào kiến thức đã học cho biết mối liên hiện giữa công A và công suất P?</a:t>
              </a:r>
            </a:p>
          </p:txBody>
        </p:sp>
      </p:grpSp>
      <p:pic>
        <p:nvPicPr>
          <p:cNvPr id="15" name="Picture 6" descr="Download Physics PNG Image with No Background - PNGkey.com">
            <a:extLst>
              <a:ext uri="{FF2B5EF4-FFF2-40B4-BE49-F238E27FC236}">
                <a16:creationId xmlns:a16="http://schemas.microsoft.com/office/drawing/2014/main" id="{3B87CE6B-ACDD-6542-A9C0-E6F1075F6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1" t="34215" r="70736" b="35638"/>
          <a:stretch/>
        </p:blipFill>
        <p:spPr bwMode="auto">
          <a:xfrm>
            <a:off x="10508983" y="65132"/>
            <a:ext cx="1539658" cy="12863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72F3B18-3481-DE44-8172-D6A553B0C6F5}"/>
              </a:ext>
            </a:extLst>
          </p:cNvPr>
          <p:cNvSpPr txBox="1"/>
          <p:nvPr/>
        </p:nvSpPr>
        <p:spPr>
          <a:xfrm>
            <a:off x="548605" y="1286397"/>
            <a:ext cx="3761607" cy="461665"/>
          </a:xfrm>
          <a:prstGeom prst="rect">
            <a:avLst/>
          </a:prstGeom>
          <a:noFill/>
        </p:spPr>
        <p:txBody>
          <a:bodyPr wrap="none" rtlCol="0">
            <a:spAutoFit/>
          </a:bodyPr>
          <a:lstStyle/>
          <a:p>
            <a:r>
              <a:rPr lang="vi-VN" sz="2400" b="1" spc="120" dirty="0">
                <a:latin typeface="Chalkboard SE" panose="03050602040202020205" pitchFamily="66" charset="77"/>
              </a:rPr>
              <a:t>1. Công của dòng điện</a:t>
            </a:r>
            <a:endParaRPr lang="x-none" sz="2400" b="1" spc="120" dirty="0">
              <a:latin typeface="Chalkboard SE" panose="03050602040202020205" pitchFamily="66" charset="77"/>
            </a:endParaRPr>
          </a:p>
        </p:txBody>
      </p:sp>
      <p:sp>
        <p:nvSpPr>
          <p:cNvPr id="17" name="Right Triangle 36">
            <a:extLst>
              <a:ext uri="{FF2B5EF4-FFF2-40B4-BE49-F238E27FC236}">
                <a16:creationId xmlns:a16="http://schemas.microsoft.com/office/drawing/2014/main" id="{8DC3E7F2-F750-E440-AA0C-0EAABFEC414E}"/>
              </a:ext>
            </a:extLst>
          </p:cNvPr>
          <p:cNvSpPr/>
          <p:nvPr/>
        </p:nvSpPr>
        <p:spPr>
          <a:xfrm flipH="1">
            <a:off x="10094806" y="4771880"/>
            <a:ext cx="2097191" cy="2086119"/>
          </a:xfrm>
          <a:custGeom>
            <a:avLst/>
            <a:gdLst>
              <a:gd name="connsiteX0" fmla="*/ 0 w 1589906"/>
              <a:gd name="connsiteY0" fmla="*/ 1510620 h 1510620"/>
              <a:gd name="connsiteX1" fmla="*/ 0 w 1589906"/>
              <a:gd name="connsiteY1" fmla="*/ 0 h 1510620"/>
              <a:gd name="connsiteX2" fmla="*/ 1589906 w 1589906"/>
              <a:gd name="connsiteY2" fmla="*/ 1510620 h 1510620"/>
              <a:gd name="connsiteX3" fmla="*/ 0 w 1589906"/>
              <a:gd name="connsiteY3" fmla="*/ 1510620 h 1510620"/>
              <a:gd name="connsiteX0" fmla="*/ 0 w 1589906"/>
              <a:gd name="connsiteY0" fmla="*/ 1510620 h 1510620"/>
              <a:gd name="connsiteX1" fmla="*/ 0 w 1589906"/>
              <a:gd name="connsiteY1" fmla="*/ 0 h 1510620"/>
              <a:gd name="connsiteX2" fmla="*/ 612006 w 1589906"/>
              <a:gd name="connsiteY2" fmla="*/ 9525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713606 w 1589906"/>
              <a:gd name="connsiteY2" fmla="*/ 9017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 name="connsiteX0" fmla="*/ 0 w 1589906"/>
              <a:gd name="connsiteY0" fmla="*/ 1510620 h 1510620"/>
              <a:gd name="connsiteX1" fmla="*/ 0 w 1589906"/>
              <a:gd name="connsiteY1" fmla="*/ 0 h 1510620"/>
              <a:gd name="connsiteX2" fmla="*/ 586606 w 1589906"/>
              <a:gd name="connsiteY2" fmla="*/ 977900 h 1510620"/>
              <a:gd name="connsiteX3" fmla="*/ 1589906 w 1589906"/>
              <a:gd name="connsiteY3" fmla="*/ 1510620 h 1510620"/>
              <a:gd name="connsiteX4" fmla="*/ 0 w 1589906"/>
              <a:gd name="connsiteY4" fmla="*/ 1510620 h 151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906" h="1510620">
                <a:moveTo>
                  <a:pt x="0" y="1510620"/>
                </a:moveTo>
                <a:lnTo>
                  <a:pt x="0" y="0"/>
                </a:lnTo>
                <a:cubicBezTo>
                  <a:pt x="250569" y="245533"/>
                  <a:pt x="297937" y="694267"/>
                  <a:pt x="586606" y="977900"/>
                </a:cubicBezTo>
                <a:cubicBezTo>
                  <a:pt x="993006" y="1231673"/>
                  <a:pt x="1297806" y="1307647"/>
                  <a:pt x="1589906" y="1510620"/>
                </a:cubicBezTo>
                <a:lnTo>
                  <a:pt x="0" y="1510620"/>
                </a:lnTo>
                <a:close/>
              </a:path>
            </a:pathLst>
          </a:custGeom>
          <a:solidFill>
            <a:srgbClr val="3D6F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8983674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4786968" cy="569933"/>
          </a:xfrm>
          <a:prstGeom prst="roundRect">
            <a:avLst>
              <a:gd name="adj" fmla="val 50000"/>
            </a:avLst>
          </a:prstGeom>
          <a:solidFill>
            <a:srgbClr val="AD7B77">
              <a:alpha val="4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899741" y="435083"/>
            <a:ext cx="5002295"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Công của dòng điện</a:t>
            </a:r>
          </a:p>
        </p:txBody>
      </p:sp>
      <p:pic>
        <p:nvPicPr>
          <p:cNvPr id="23" name="Picture 6" descr="House Things House Vector SVG Icon - PNG Repo Free PNG Icons">
            <a:extLst>
              <a:ext uri="{FF2B5EF4-FFF2-40B4-BE49-F238E27FC236}">
                <a16:creationId xmlns:a16="http://schemas.microsoft.com/office/drawing/2014/main" id="{F0CBC9FE-FE0C-7D48-8FC0-5A19564BD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44" y="423365"/>
            <a:ext cx="788044" cy="788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CE1A34-B253-B749-8AA4-1C40AA51A459}"/>
              </a:ext>
            </a:extLst>
          </p:cNvPr>
          <p:cNvSpPr txBox="1"/>
          <p:nvPr/>
        </p:nvSpPr>
        <p:spPr>
          <a:xfrm>
            <a:off x="596214" y="1580740"/>
            <a:ext cx="6877248" cy="461665"/>
          </a:xfrm>
          <a:prstGeom prst="rect">
            <a:avLst/>
          </a:prstGeom>
          <a:noFill/>
        </p:spPr>
        <p:txBody>
          <a:bodyPr wrap="square" rtlCol="0">
            <a:spAutoFit/>
          </a:bodyPr>
          <a:lstStyle/>
          <a:p>
            <a:pPr algn="just"/>
            <a:r>
              <a:rPr lang="vi-VN" sz="2400" b="1" spc="120" dirty="0">
                <a:latin typeface="Chalkboard SE" panose="03050602040202020205" pitchFamily="66" charset="77"/>
              </a:rPr>
              <a:t>2. Công thức tính công của dòng điện</a:t>
            </a:r>
          </a:p>
        </p:txBody>
      </p:sp>
      <p:grpSp>
        <p:nvGrpSpPr>
          <p:cNvPr id="2" name="Group 1">
            <a:extLst>
              <a:ext uri="{FF2B5EF4-FFF2-40B4-BE49-F238E27FC236}">
                <a16:creationId xmlns:a16="http://schemas.microsoft.com/office/drawing/2014/main" id="{69725FA5-EF4F-C44E-AAFD-32262A5E03EA}"/>
              </a:ext>
            </a:extLst>
          </p:cNvPr>
          <p:cNvGrpSpPr/>
          <p:nvPr/>
        </p:nvGrpSpPr>
        <p:grpSpPr>
          <a:xfrm>
            <a:off x="593766" y="2517084"/>
            <a:ext cx="10711542" cy="1754326"/>
            <a:chOff x="768671" y="1928489"/>
            <a:chExt cx="10596093" cy="1754326"/>
          </a:xfrm>
        </p:grpSpPr>
        <p:sp>
          <p:nvSpPr>
            <p:cNvPr id="13" name="TextBox 12">
              <a:extLst>
                <a:ext uri="{FF2B5EF4-FFF2-40B4-BE49-F238E27FC236}">
                  <a16:creationId xmlns:a16="http://schemas.microsoft.com/office/drawing/2014/main" id="{4794DA9C-3E63-0946-854E-5686DA2574AE}"/>
                </a:ext>
              </a:extLst>
            </p:cNvPr>
            <p:cNvSpPr txBox="1"/>
            <p:nvPr/>
          </p:nvSpPr>
          <p:spPr>
            <a:xfrm>
              <a:off x="768671" y="1928489"/>
              <a:ext cx="5014612" cy="1169551"/>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 Công thức: </a:t>
              </a:r>
            </a:p>
            <a:p>
              <a:pPr algn="ctr"/>
              <a:endParaRPr lang="vi-VN" sz="2400" spc="120" dirty="0">
                <a:solidFill>
                  <a:srgbClr val="C00000"/>
                </a:solidFill>
                <a:latin typeface="Chalkboard SE" panose="03050602040202020205" pitchFamily="66" charset="77"/>
              </a:endParaRPr>
            </a:p>
            <a:p>
              <a:pPr algn="ctr"/>
              <a:r>
                <a:rPr lang="vi-VN" sz="2400" spc="120" dirty="0">
                  <a:solidFill>
                    <a:srgbClr val="C00000"/>
                  </a:solidFill>
                  <a:latin typeface="Chalkboard SE" panose="03050602040202020205" pitchFamily="66" charset="77"/>
                </a:rPr>
                <a:t>A = P.t = U.I.t</a:t>
              </a:r>
            </a:p>
          </p:txBody>
        </p:sp>
        <p:sp>
          <p:nvSpPr>
            <p:cNvPr id="15" name="TextBox 14">
              <a:extLst>
                <a:ext uri="{FF2B5EF4-FFF2-40B4-BE49-F238E27FC236}">
                  <a16:creationId xmlns:a16="http://schemas.microsoft.com/office/drawing/2014/main" id="{6E6DEB6B-F954-1346-A105-5736E282C976}"/>
                </a:ext>
              </a:extLst>
            </p:cNvPr>
            <p:cNvSpPr txBox="1"/>
            <p:nvPr/>
          </p:nvSpPr>
          <p:spPr>
            <a:xfrm>
              <a:off x="5700156" y="1928489"/>
              <a:ext cx="5664608" cy="1754326"/>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vi-VN" spc="120" dirty="0">
                  <a:solidFill>
                    <a:schemeClr val="tx2">
                      <a:lumMod val="50000"/>
                    </a:schemeClr>
                  </a:solidFill>
                  <a:latin typeface="Chalkboard SE" panose="03050602040202020205" pitchFamily="66" charset="77"/>
                </a:rPr>
                <a:t>– Trong đó:</a:t>
              </a:r>
            </a:p>
            <a:p>
              <a:pPr algn="just">
                <a:buClr>
                  <a:schemeClr val="tx1"/>
                </a:buClr>
              </a:pPr>
              <a:r>
                <a:rPr lang="vi-VN" spc="120" dirty="0">
                  <a:solidFill>
                    <a:schemeClr val="tx2">
                      <a:lumMod val="50000"/>
                    </a:schemeClr>
                  </a:solidFill>
                  <a:latin typeface="Chalkboard SE" panose="03050602040202020205" pitchFamily="66" charset="77"/>
                </a:rPr>
                <a:t>U là hiệu điện thế giữa hai đầu đoạn mạch (V)</a:t>
              </a:r>
            </a:p>
            <a:p>
              <a:pPr algn="just">
                <a:buClr>
                  <a:schemeClr val="tx1"/>
                </a:buClr>
              </a:pPr>
              <a:r>
                <a:rPr lang="vi-VN" spc="120" dirty="0">
                  <a:solidFill>
                    <a:schemeClr val="tx2">
                      <a:lumMod val="50000"/>
                    </a:schemeClr>
                  </a:solidFill>
                  <a:latin typeface="Chalkboard SE" panose="03050602040202020205" pitchFamily="66" charset="77"/>
                </a:rPr>
                <a:t>I là cường độ dòng điện qua đoạn mạch (A)</a:t>
              </a:r>
            </a:p>
            <a:p>
              <a:pPr algn="just">
                <a:buClr>
                  <a:schemeClr val="tx1"/>
                </a:buClr>
              </a:pPr>
              <a:r>
                <a:rPr lang="vi-VN" spc="120" dirty="0">
                  <a:solidFill>
                    <a:schemeClr val="tx2">
                      <a:lumMod val="50000"/>
                    </a:schemeClr>
                  </a:solidFill>
                  <a:latin typeface="Chalkboard SE" panose="03050602040202020205" pitchFamily="66" charset="77"/>
                </a:rPr>
                <a:t>t là thời gian dòng điện thực hiện công (s)</a:t>
              </a:r>
            </a:p>
            <a:p>
              <a:pPr algn="just">
                <a:buClr>
                  <a:schemeClr val="tx1"/>
                </a:buClr>
              </a:pPr>
              <a:r>
                <a:rPr lang="vi-VN" spc="120" dirty="0">
                  <a:solidFill>
                    <a:schemeClr val="tx2">
                      <a:lumMod val="50000"/>
                    </a:schemeClr>
                  </a:solidFill>
                  <a:latin typeface="Chalkboard SE" panose="03050602040202020205" pitchFamily="66" charset="77"/>
                </a:rPr>
                <a:t>P là công suất điện (W)</a:t>
              </a:r>
            </a:p>
            <a:p>
              <a:pPr algn="just">
                <a:buClr>
                  <a:schemeClr val="tx1"/>
                </a:buClr>
              </a:pPr>
              <a:r>
                <a:rPr lang="vi-VN" spc="120" dirty="0">
                  <a:solidFill>
                    <a:schemeClr val="tx2">
                      <a:lumMod val="50000"/>
                    </a:schemeClr>
                  </a:solidFill>
                  <a:latin typeface="Chalkboard SE" panose="03050602040202020205" pitchFamily="66" charset="77"/>
                </a:rPr>
                <a:t>A là công của dòng điện (J)</a:t>
              </a:r>
            </a:p>
          </p:txBody>
        </p:sp>
      </p:grpSp>
      <p:sp>
        <p:nvSpPr>
          <p:cNvPr id="17" name="TextBox 16">
            <a:extLst>
              <a:ext uri="{FF2B5EF4-FFF2-40B4-BE49-F238E27FC236}">
                <a16:creationId xmlns:a16="http://schemas.microsoft.com/office/drawing/2014/main" id="{72655725-6043-0C4C-9CF4-37E3BA556609}"/>
              </a:ext>
            </a:extLst>
          </p:cNvPr>
          <p:cNvSpPr txBox="1"/>
          <p:nvPr/>
        </p:nvSpPr>
        <p:spPr>
          <a:xfrm>
            <a:off x="534565" y="4814180"/>
            <a:ext cx="8812635" cy="1477328"/>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 Trong đời sống, công của dòng điện cũng thường được đo bằng đơn vị kilôoát giờ (kW.h): </a:t>
            </a:r>
          </a:p>
          <a:p>
            <a:pPr algn="ctr"/>
            <a:endParaRPr lang="vi-VN" sz="2200" spc="120" dirty="0">
              <a:solidFill>
                <a:srgbClr val="C00000"/>
              </a:solidFill>
              <a:latin typeface="Chalkboard SE" panose="03050602040202020205" pitchFamily="66" charset="77"/>
            </a:endParaRPr>
          </a:p>
          <a:p>
            <a:pPr algn="ctr"/>
            <a:r>
              <a:rPr lang="vi-VN" sz="2400" spc="120" dirty="0">
                <a:solidFill>
                  <a:srgbClr val="C00000"/>
                </a:solidFill>
                <a:latin typeface="Chalkboard SE" panose="03050602040202020205" pitchFamily="66" charset="77"/>
              </a:rPr>
              <a:t>1 kW.h = 3600000 J = 3,6.106 J</a:t>
            </a:r>
          </a:p>
        </p:txBody>
      </p:sp>
      <p:grpSp>
        <p:nvGrpSpPr>
          <p:cNvPr id="18" name="Group 17">
            <a:extLst>
              <a:ext uri="{FF2B5EF4-FFF2-40B4-BE49-F238E27FC236}">
                <a16:creationId xmlns:a16="http://schemas.microsoft.com/office/drawing/2014/main" id="{75DAF53C-D41B-7949-A61E-8999FADED1CF}"/>
              </a:ext>
            </a:extLst>
          </p:cNvPr>
          <p:cNvGrpSpPr/>
          <p:nvPr/>
        </p:nvGrpSpPr>
        <p:grpSpPr>
          <a:xfrm>
            <a:off x="6685280" y="217005"/>
            <a:ext cx="5210948" cy="1953638"/>
            <a:chOff x="3398625" y="2344475"/>
            <a:chExt cx="8426758" cy="3613525"/>
          </a:xfrm>
        </p:grpSpPr>
        <p:sp>
          <p:nvSpPr>
            <p:cNvPr id="19" name="Cloud Callout 18">
              <a:extLst>
                <a:ext uri="{FF2B5EF4-FFF2-40B4-BE49-F238E27FC236}">
                  <a16:creationId xmlns:a16="http://schemas.microsoft.com/office/drawing/2014/main" id="{676274D2-5595-7946-9B88-C3B7FDCD6FBA}"/>
                </a:ext>
              </a:extLst>
            </p:cNvPr>
            <p:cNvSpPr/>
            <p:nvPr/>
          </p:nvSpPr>
          <p:spPr>
            <a:xfrm>
              <a:off x="3398625" y="2344475"/>
              <a:ext cx="8426758" cy="3613525"/>
            </a:xfrm>
            <a:prstGeom prst="cloudCallout">
              <a:avLst/>
            </a:prstGeom>
            <a:solidFill>
              <a:srgbClr val="CFDCE5"/>
            </a:solidFill>
            <a:ln>
              <a:noFill/>
            </a:ln>
            <a:effectLst>
              <a:outerShdw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TextBox 19">
              <a:extLst>
                <a:ext uri="{FF2B5EF4-FFF2-40B4-BE49-F238E27FC236}">
                  <a16:creationId xmlns:a16="http://schemas.microsoft.com/office/drawing/2014/main" id="{48EDF169-914D-6948-A68F-B3DDD06A50F0}"/>
                </a:ext>
              </a:extLst>
            </p:cNvPr>
            <p:cNvSpPr txBox="1"/>
            <p:nvPr/>
          </p:nvSpPr>
          <p:spPr>
            <a:xfrm>
              <a:off x="4172041" y="3041151"/>
              <a:ext cx="7527872" cy="2220175"/>
            </a:xfrm>
            <a:prstGeom prst="rect">
              <a:avLst/>
            </a:prstGeom>
            <a:noFill/>
          </p:spPr>
          <p:txBody>
            <a:bodyPr wrap="square" rtlCol="0">
              <a:spAutoFit/>
            </a:bodyPr>
            <a:lstStyle/>
            <a:p>
              <a:pPr algn="ctr"/>
              <a:r>
                <a:rPr lang="x-none" b="1" spc="120" dirty="0">
                  <a:latin typeface="Chalkboard SE" panose="03050602040202020205" pitchFamily="66" charset="77"/>
                </a:rPr>
                <a:t>Hãy chứng toả rằng công của dòng điện sản ra ở mạch này, hay điện năng mà mạch này tiêu thụ, được tính bằng công thức?</a:t>
              </a:r>
            </a:p>
          </p:txBody>
        </p:sp>
      </p:grpSp>
      <p:sp>
        <p:nvSpPr>
          <p:cNvPr id="24" name="Oval 24">
            <a:extLst>
              <a:ext uri="{FF2B5EF4-FFF2-40B4-BE49-F238E27FC236}">
                <a16:creationId xmlns:a16="http://schemas.microsoft.com/office/drawing/2014/main" id="{36787E18-F969-C04B-A645-3A650C6E9649}"/>
              </a:ext>
            </a:extLst>
          </p:cNvPr>
          <p:cNvSpPr/>
          <p:nvPr/>
        </p:nvSpPr>
        <p:spPr>
          <a:xfrm rot="4182749">
            <a:off x="10724275" y="5257033"/>
            <a:ext cx="2343906" cy="2413855"/>
          </a:xfrm>
          <a:custGeom>
            <a:avLst/>
            <a:gdLst>
              <a:gd name="connsiteX0" fmla="*/ 0 w 3060700"/>
              <a:gd name="connsiteY0" fmla="*/ 996950 h 1993900"/>
              <a:gd name="connsiteX1" fmla="*/ 1530350 w 3060700"/>
              <a:gd name="connsiteY1" fmla="*/ 0 h 1993900"/>
              <a:gd name="connsiteX2" fmla="*/ 3060700 w 3060700"/>
              <a:gd name="connsiteY2" fmla="*/ 996950 h 1993900"/>
              <a:gd name="connsiteX3" fmla="*/ 1530350 w 3060700"/>
              <a:gd name="connsiteY3" fmla="*/ 1993900 h 1993900"/>
              <a:gd name="connsiteX4" fmla="*/ 0 w 3060700"/>
              <a:gd name="connsiteY4" fmla="*/ 996950 h 1993900"/>
              <a:gd name="connsiteX0" fmla="*/ 558 w 3061258"/>
              <a:gd name="connsiteY0" fmla="*/ 233696 h 1230646"/>
              <a:gd name="connsiteX1" fmla="*/ 1670608 w 3061258"/>
              <a:gd name="connsiteY1" fmla="*/ 278146 h 1230646"/>
              <a:gd name="connsiteX2" fmla="*/ 3061258 w 3061258"/>
              <a:gd name="connsiteY2" fmla="*/ 233696 h 1230646"/>
              <a:gd name="connsiteX3" fmla="*/ 1530908 w 3061258"/>
              <a:gd name="connsiteY3" fmla="*/ 1230646 h 1230646"/>
              <a:gd name="connsiteX4" fmla="*/ 558 w 3061258"/>
              <a:gd name="connsiteY4" fmla="*/ 233696 h 1230646"/>
              <a:gd name="connsiteX0" fmla="*/ 558 w 3061258"/>
              <a:gd name="connsiteY0" fmla="*/ 285759 h 1282709"/>
              <a:gd name="connsiteX1" fmla="*/ 1670608 w 3061258"/>
              <a:gd name="connsiteY1" fmla="*/ 330209 h 1282709"/>
              <a:gd name="connsiteX2" fmla="*/ 3061258 w 3061258"/>
              <a:gd name="connsiteY2" fmla="*/ 285759 h 1282709"/>
              <a:gd name="connsiteX3" fmla="*/ 1530908 w 3061258"/>
              <a:gd name="connsiteY3" fmla="*/ 1282709 h 1282709"/>
              <a:gd name="connsiteX4" fmla="*/ 558 w 3061258"/>
              <a:gd name="connsiteY4" fmla="*/ 285759 h 1282709"/>
              <a:gd name="connsiteX0" fmla="*/ 378 w 3061078"/>
              <a:gd name="connsiteY0" fmla="*/ 731941 h 1728891"/>
              <a:gd name="connsiteX1" fmla="*/ 1645028 w 3061078"/>
              <a:gd name="connsiteY1" fmla="*/ 217591 h 1728891"/>
              <a:gd name="connsiteX2" fmla="*/ 3061078 w 3061078"/>
              <a:gd name="connsiteY2" fmla="*/ 731941 h 1728891"/>
              <a:gd name="connsiteX3" fmla="*/ 1530728 w 3061078"/>
              <a:gd name="connsiteY3" fmla="*/ 1728891 h 1728891"/>
              <a:gd name="connsiteX4" fmla="*/ 378 w 3061078"/>
              <a:gd name="connsiteY4" fmla="*/ 731941 h 1728891"/>
              <a:gd name="connsiteX0" fmla="*/ 256 w 2984756"/>
              <a:gd name="connsiteY0" fmla="*/ 520637 h 1527368"/>
              <a:gd name="connsiteX1" fmla="*/ 1644906 w 2984756"/>
              <a:gd name="connsiteY1" fmla="*/ 6287 h 1527368"/>
              <a:gd name="connsiteX2" fmla="*/ 2984756 w 2984756"/>
              <a:gd name="connsiteY2" fmla="*/ 850837 h 1527368"/>
              <a:gd name="connsiteX3" fmla="*/ 1530606 w 2984756"/>
              <a:gd name="connsiteY3" fmla="*/ 1517587 h 1527368"/>
              <a:gd name="connsiteX4" fmla="*/ 256 w 2984756"/>
              <a:gd name="connsiteY4" fmla="*/ 520637 h 1527368"/>
              <a:gd name="connsiteX0" fmla="*/ 255 w 2972055"/>
              <a:gd name="connsiteY0" fmla="*/ 514363 h 1511320"/>
              <a:gd name="connsiteX1" fmla="*/ 1644905 w 2972055"/>
              <a:gd name="connsiteY1" fmla="*/ 13 h 1511320"/>
              <a:gd name="connsiteX2" fmla="*/ 2972055 w 2972055"/>
              <a:gd name="connsiteY2" fmla="*/ 527063 h 1511320"/>
              <a:gd name="connsiteX3" fmla="*/ 1530605 w 2972055"/>
              <a:gd name="connsiteY3" fmla="*/ 1511313 h 1511320"/>
              <a:gd name="connsiteX4" fmla="*/ 255 w 2972055"/>
              <a:gd name="connsiteY4" fmla="*/ 514363 h 1511320"/>
              <a:gd name="connsiteX0" fmla="*/ 85 w 2971885"/>
              <a:gd name="connsiteY0" fmla="*/ 311572 h 1308529"/>
              <a:gd name="connsiteX1" fmla="*/ 1466935 w 2971885"/>
              <a:gd name="connsiteY1" fmla="*/ 89322 h 1308529"/>
              <a:gd name="connsiteX2" fmla="*/ 2971885 w 2971885"/>
              <a:gd name="connsiteY2" fmla="*/ 324272 h 1308529"/>
              <a:gd name="connsiteX3" fmla="*/ 1530435 w 2971885"/>
              <a:gd name="connsiteY3" fmla="*/ 1308522 h 1308529"/>
              <a:gd name="connsiteX4" fmla="*/ 85 w 2971885"/>
              <a:gd name="connsiteY4" fmla="*/ 311572 h 1308529"/>
              <a:gd name="connsiteX0" fmla="*/ 55 w 2971855"/>
              <a:gd name="connsiteY0" fmla="*/ 311572 h 1803825"/>
              <a:gd name="connsiteX1" fmla="*/ 1466905 w 2971855"/>
              <a:gd name="connsiteY1" fmla="*/ 89322 h 1803825"/>
              <a:gd name="connsiteX2" fmla="*/ 2971855 w 2971855"/>
              <a:gd name="connsiteY2" fmla="*/ 324272 h 1803825"/>
              <a:gd name="connsiteX3" fmla="*/ 1517705 w 2971855"/>
              <a:gd name="connsiteY3" fmla="*/ 1803822 h 1803825"/>
              <a:gd name="connsiteX4" fmla="*/ 55 w 2971855"/>
              <a:gd name="connsiteY4" fmla="*/ 311572 h 1803825"/>
              <a:gd name="connsiteX0" fmla="*/ 80 w 2971880"/>
              <a:gd name="connsiteY0" fmla="*/ 198781 h 1691034"/>
              <a:gd name="connsiteX1" fmla="*/ 1581230 w 2971880"/>
              <a:gd name="connsiteY1" fmla="*/ 357531 h 1691034"/>
              <a:gd name="connsiteX2" fmla="*/ 2971880 w 2971880"/>
              <a:gd name="connsiteY2" fmla="*/ 211481 h 1691034"/>
              <a:gd name="connsiteX3" fmla="*/ 1517730 w 2971880"/>
              <a:gd name="connsiteY3" fmla="*/ 1691031 h 1691034"/>
              <a:gd name="connsiteX4" fmla="*/ 80 w 2971880"/>
              <a:gd name="connsiteY4" fmla="*/ 198781 h 1691034"/>
              <a:gd name="connsiteX0" fmla="*/ 80 w 2971880"/>
              <a:gd name="connsiteY0" fmla="*/ 259869 h 1752122"/>
              <a:gd name="connsiteX1" fmla="*/ 1581230 w 2971880"/>
              <a:gd name="connsiteY1" fmla="*/ 418619 h 1752122"/>
              <a:gd name="connsiteX2" fmla="*/ 2971880 w 2971880"/>
              <a:gd name="connsiteY2" fmla="*/ 272569 h 1752122"/>
              <a:gd name="connsiteX3" fmla="*/ 1517730 w 2971880"/>
              <a:gd name="connsiteY3" fmla="*/ 1752119 h 1752122"/>
              <a:gd name="connsiteX4" fmla="*/ 80 w 2971880"/>
              <a:gd name="connsiteY4" fmla="*/ 259869 h 175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80" h="1752122">
                <a:moveTo>
                  <a:pt x="80" y="259869"/>
                </a:moveTo>
                <a:cubicBezTo>
                  <a:pt x="10663" y="37619"/>
                  <a:pt x="895430" y="708602"/>
                  <a:pt x="1581230" y="418619"/>
                </a:cubicBezTo>
                <a:cubicBezTo>
                  <a:pt x="2267030" y="128636"/>
                  <a:pt x="2971880" y="-278031"/>
                  <a:pt x="2971880" y="272569"/>
                </a:cubicBezTo>
                <a:cubicBezTo>
                  <a:pt x="2971880" y="823169"/>
                  <a:pt x="2013030" y="1754236"/>
                  <a:pt x="1517730" y="1752119"/>
                </a:cubicBezTo>
                <a:cubicBezTo>
                  <a:pt x="1022430" y="1750002"/>
                  <a:pt x="-10503" y="482119"/>
                  <a:pt x="80" y="259869"/>
                </a:cubicBezTo>
                <a:close/>
              </a:path>
            </a:pathLst>
          </a:custGeom>
          <a:solidFill>
            <a:srgbClr val="D180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53806090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
            <a:extLst>
              <a:ext uri="{FF2B5EF4-FFF2-40B4-BE49-F238E27FC236}">
                <a16:creationId xmlns:a16="http://schemas.microsoft.com/office/drawing/2014/main" id="{85FC15D8-9242-D841-B68A-226A0B47BAE0}"/>
              </a:ext>
            </a:extLst>
          </p:cNvPr>
          <p:cNvSpPr/>
          <p:nvPr/>
        </p:nvSpPr>
        <p:spPr>
          <a:xfrm>
            <a:off x="913188" y="423365"/>
            <a:ext cx="4786968" cy="569933"/>
          </a:xfrm>
          <a:prstGeom prst="roundRect">
            <a:avLst>
              <a:gd name="adj" fmla="val 50000"/>
            </a:avLst>
          </a:prstGeom>
          <a:solidFill>
            <a:srgbClr val="AD7B77">
              <a:alpha val="40000"/>
            </a:srgbClr>
          </a:solidFill>
          <a:ln>
            <a:noFill/>
          </a:ln>
          <a:effectLst>
            <a:outerShdw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3">
            <a:extLst>
              <a:ext uri="{FF2B5EF4-FFF2-40B4-BE49-F238E27FC236}">
                <a16:creationId xmlns:a16="http://schemas.microsoft.com/office/drawing/2014/main" id="{EE60EF1D-2E7A-F342-A418-BDB8A904B721}"/>
              </a:ext>
            </a:extLst>
          </p:cNvPr>
          <p:cNvSpPr txBox="1"/>
          <p:nvPr/>
        </p:nvSpPr>
        <p:spPr>
          <a:xfrm>
            <a:off x="899741" y="435083"/>
            <a:ext cx="5002295" cy="523220"/>
          </a:xfrm>
          <a:prstGeom prst="rect">
            <a:avLst/>
          </a:prstGeom>
          <a:noFill/>
        </p:spPr>
        <p:txBody>
          <a:bodyPr wrap="square" rtlCol="0">
            <a:spAutoFit/>
          </a:bodyPr>
          <a:lstStyle/>
          <a:p>
            <a:pPr algn="ct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II</a:t>
            </a:r>
            <a:r>
              <a:rPr lang="x-none" sz="2800" b="1" spc="120" dirty="0">
                <a:solidFill>
                  <a:schemeClr val="tx1">
                    <a:lumMod val="95000"/>
                    <a:lumOff val="5000"/>
                  </a:schemeClr>
                </a:solidFill>
                <a:latin typeface="Chalkboard SE" panose="03050602040202020205" pitchFamily="66" charset="77"/>
                <a:cs typeface="BIG CASLON MEDIUM" panose="02000603090000020003" pitchFamily="2" charset="-79"/>
              </a:rPr>
              <a:t>. Công của dòng điện</a:t>
            </a:r>
          </a:p>
        </p:txBody>
      </p:sp>
      <p:pic>
        <p:nvPicPr>
          <p:cNvPr id="23" name="Picture 6" descr="House Things House Vector SVG Icon - PNG Repo Free PNG Icons">
            <a:extLst>
              <a:ext uri="{FF2B5EF4-FFF2-40B4-BE49-F238E27FC236}">
                <a16:creationId xmlns:a16="http://schemas.microsoft.com/office/drawing/2014/main" id="{F0CBC9FE-FE0C-7D48-8FC0-5A19564BD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44" y="423365"/>
            <a:ext cx="788044" cy="7880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0E6818D-1759-3743-9089-8BC99B18CB02}"/>
              </a:ext>
            </a:extLst>
          </p:cNvPr>
          <p:cNvSpPr txBox="1"/>
          <p:nvPr/>
        </p:nvSpPr>
        <p:spPr>
          <a:xfrm>
            <a:off x="679941" y="1284105"/>
            <a:ext cx="4348452" cy="461665"/>
          </a:xfrm>
          <a:prstGeom prst="rect">
            <a:avLst/>
          </a:prstGeom>
          <a:noFill/>
        </p:spPr>
        <p:txBody>
          <a:bodyPr wrap="square" rtlCol="0">
            <a:spAutoFit/>
          </a:bodyPr>
          <a:lstStyle/>
          <a:p>
            <a:pPr algn="just"/>
            <a:r>
              <a:rPr lang="vi-VN" sz="2400" b="1" spc="120" dirty="0">
                <a:latin typeface="Chalkboard SE" panose="03050602040202020205" pitchFamily="66" charset="77"/>
              </a:rPr>
              <a:t>3. Do công của dòng điện</a:t>
            </a:r>
          </a:p>
        </p:txBody>
      </p:sp>
      <p:sp>
        <p:nvSpPr>
          <p:cNvPr id="9" name="TextBox 8">
            <a:extLst>
              <a:ext uri="{FF2B5EF4-FFF2-40B4-BE49-F238E27FC236}">
                <a16:creationId xmlns:a16="http://schemas.microsoft.com/office/drawing/2014/main" id="{068060AE-F829-3F43-ABC2-C3A4AC979A48}"/>
              </a:ext>
            </a:extLst>
          </p:cNvPr>
          <p:cNvSpPr txBox="1"/>
          <p:nvPr/>
        </p:nvSpPr>
        <p:spPr>
          <a:xfrm>
            <a:off x="574708" y="4976367"/>
            <a:ext cx="10654656" cy="1446550"/>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Khi các dụng cụ và thiết bị tiêu thụ điện năng hoạt động, đĩa tròn của công tơ quay, số chỉ của điện kế tăng dần. Lượng tăng thêm của số chỉ này là số đếm của điện kế, cho biết điện năng tiêu thụ </a:t>
            </a:r>
            <a:r>
              <a:rPr lang="vi-VN" sz="2200" spc="120" dirty="0">
                <a:solidFill>
                  <a:srgbClr val="C00000"/>
                </a:solidFill>
                <a:latin typeface="Chalkboard SE" panose="03050602040202020205" pitchFamily="66" charset="77"/>
              </a:rPr>
              <a:t>theo đơn vị kW.h.</a:t>
            </a:r>
          </a:p>
        </p:txBody>
      </p:sp>
      <p:grpSp>
        <p:nvGrpSpPr>
          <p:cNvPr id="3" name="Group 2">
            <a:extLst>
              <a:ext uri="{FF2B5EF4-FFF2-40B4-BE49-F238E27FC236}">
                <a16:creationId xmlns:a16="http://schemas.microsoft.com/office/drawing/2014/main" id="{88E8A874-B057-1D42-AF38-CA7A2379FDAB}"/>
              </a:ext>
            </a:extLst>
          </p:cNvPr>
          <p:cNvGrpSpPr/>
          <p:nvPr/>
        </p:nvGrpSpPr>
        <p:grpSpPr>
          <a:xfrm>
            <a:off x="534566" y="1372593"/>
            <a:ext cx="11374362" cy="3189484"/>
            <a:chOff x="534566" y="1372593"/>
            <a:chExt cx="11374362" cy="3189484"/>
          </a:xfrm>
        </p:grpSpPr>
        <p:pic>
          <p:nvPicPr>
            <p:cNvPr id="8194" name="Picture 2" descr="Công tơ điện">
              <a:extLst>
                <a:ext uri="{FF2B5EF4-FFF2-40B4-BE49-F238E27FC236}">
                  <a16:creationId xmlns:a16="http://schemas.microsoft.com/office/drawing/2014/main" id="{D710F65B-C210-984F-93C2-E42DD36A4D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6" r="15859" b="-1859"/>
            <a:stretch/>
          </p:blipFill>
          <p:spPr bwMode="auto">
            <a:xfrm>
              <a:off x="5528606" y="1372593"/>
              <a:ext cx="6380322" cy="31894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1690B98-3A85-F040-A736-17D5DEB0015B}"/>
                </a:ext>
              </a:extLst>
            </p:cNvPr>
            <p:cNvSpPr txBox="1"/>
            <p:nvPr/>
          </p:nvSpPr>
          <p:spPr>
            <a:xfrm>
              <a:off x="534566" y="1988143"/>
              <a:ext cx="4786968" cy="2462213"/>
            </a:xfrm>
            <a:prstGeom prst="rect">
              <a:avLst/>
            </a:prstGeom>
            <a:noFill/>
          </p:spPr>
          <p:txBody>
            <a:bodyPr wrap="square" rtlCol="0">
              <a:spAutoFit/>
            </a:bodyPr>
            <a:lstStyle/>
            <a:p>
              <a:pPr marL="342900" indent="-342900" algn="just">
                <a:buFont typeface="Wingdings" pitchFamily="2" charset="2"/>
                <a:buChar char="v"/>
              </a:pPr>
              <a:r>
                <a:rPr lang="vi-VN" sz="2200" spc="120" dirty="0">
                  <a:latin typeface="Chalkboard SE" panose="03050602040202020205" pitchFamily="66" charset="77"/>
                </a:rPr>
                <a:t>Công của dòng điện hay điện năng tiêu thụ do nhà máy điện cung cấp đến từng cơ quan, xí nghiệp, hộ gia đình </a:t>
              </a:r>
              <a:r>
                <a:rPr lang="vi-VN" sz="2200" spc="120" dirty="0">
                  <a:solidFill>
                    <a:srgbClr val="C00000"/>
                  </a:solidFill>
                  <a:latin typeface="Chalkboard SE" panose="03050602040202020205" pitchFamily="66" charset="77"/>
                </a:rPr>
                <a:t>được đo bằng điện kế </a:t>
              </a:r>
              <a:r>
                <a:rPr lang="vi-VN" sz="2200" spc="120" dirty="0">
                  <a:latin typeface="Chalkboard SE" panose="03050602040202020205" pitchFamily="66" charset="77"/>
                </a:rPr>
                <a:t>(hay còn gọi là điện năng kế, công tơ điện).</a:t>
              </a:r>
            </a:p>
          </p:txBody>
        </p:sp>
      </p:grpSp>
    </p:spTree>
    <p:extLst>
      <p:ext uri="{BB962C8B-B14F-4D97-AF65-F5344CB8AC3E}">
        <p14:creationId xmlns:p14="http://schemas.microsoft.com/office/powerpoint/2010/main" val="25701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1635</Words>
  <Application>Microsoft Office PowerPoint</Application>
  <PresentationFormat>Màn hình rộng</PresentationFormat>
  <Paragraphs>164</Paragraphs>
  <Slides>18</Slides>
  <Notes>4</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18</vt:i4>
      </vt:variant>
    </vt:vector>
  </HeadingPairs>
  <TitlesOfParts>
    <vt:vector size="25" baseType="lpstr">
      <vt:lpstr>Arial</vt:lpstr>
      <vt:lpstr>Calibri</vt:lpstr>
      <vt:lpstr>Calibri Light</vt:lpstr>
      <vt:lpstr>Chalkboard SE</vt:lpstr>
      <vt:lpstr>Courier New</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huynhnhu169@outlook.com.vn</dc:creator>
  <cp:lastModifiedBy>Luân Nguyễn</cp:lastModifiedBy>
  <cp:revision>39</cp:revision>
  <dcterms:created xsi:type="dcterms:W3CDTF">2021-09-04T16:45:39Z</dcterms:created>
  <dcterms:modified xsi:type="dcterms:W3CDTF">2023-11-08T15:39:15Z</dcterms:modified>
</cp:coreProperties>
</file>