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 id="2147483684" r:id="rId4"/>
    <p:sldMasterId id="2147483696" r:id="rId5"/>
    <p:sldMasterId id="2147483699" r:id="rId6"/>
    <p:sldMasterId id="2147483704" r:id="rId7"/>
    <p:sldMasterId id="2147483717" r:id="rId8"/>
  </p:sldMasterIdLst>
  <p:notesMasterIdLst>
    <p:notesMasterId r:id="rId46"/>
  </p:notesMasterIdLst>
  <p:sldIdLst>
    <p:sldId id="257" r:id="rId9"/>
    <p:sldId id="258" r:id="rId10"/>
    <p:sldId id="259" r:id="rId11"/>
    <p:sldId id="260" r:id="rId12"/>
    <p:sldId id="261" r:id="rId13"/>
    <p:sldId id="262" r:id="rId14"/>
    <p:sldId id="264" r:id="rId15"/>
    <p:sldId id="293" r:id="rId16"/>
    <p:sldId id="265" r:id="rId17"/>
    <p:sldId id="266" r:id="rId18"/>
    <p:sldId id="263" r:id="rId19"/>
    <p:sldId id="267" r:id="rId20"/>
    <p:sldId id="268" r:id="rId21"/>
    <p:sldId id="256" r:id="rId22"/>
    <p:sldId id="269" r:id="rId23"/>
    <p:sldId id="270" r:id="rId24"/>
    <p:sldId id="271" r:id="rId25"/>
    <p:sldId id="272" r:id="rId26"/>
    <p:sldId id="273" r:id="rId27"/>
    <p:sldId id="274" r:id="rId28"/>
    <p:sldId id="275" r:id="rId29"/>
    <p:sldId id="300" r:id="rId30"/>
    <p:sldId id="276" r:id="rId31"/>
    <p:sldId id="277" r:id="rId32"/>
    <p:sldId id="278" r:id="rId33"/>
    <p:sldId id="279" r:id="rId34"/>
    <p:sldId id="280" r:id="rId35"/>
    <p:sldId id="283" r:id="rId36"/>
    <p:sldId id="284" r:id="rId37"/>
    <p:sldId id="285" r:id="rId38"/>
    <p:sldId id="286" r:id="rId39"/>
    <p:sldId id="287" r:id="rId40"/>
    <p:sldId id="288" r:id="rId41"/>
    <p:sldId id="289" r:id="rId42"/>
    <p:sldId id="290" r:id="rId43"/>
    <p:sldId id="291" r:id="rId44"/>
    <p:sldId id="292" r:id="rId45"/>
  </p:sldIdLst>
  <p:sldSz cx="12192000" cy="6858000"/>
  <p:notesSz cx="6858000" cy="91440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5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12-25T03:11:45.536"/>
    </inkml:context>
    <inkml:brush xml:id="br0">
      <inkml:brushProperty name="width" value="0.05292" units="cm"/>
      <inkml:brushProperty name="height" value="0.05292" units="cm"/>
      <inkml:brushProperty name="color" value="#0F6FC6"/>
    </inkml:brush>
  </inkml:definitions>
  <inkml:trace contextRef="#ctx0" brushRef="#br0">18554 10244 0,'-25'0'468,"25"25"-436,-25 50 15,0-51-32,25 1 16,-74 50 79,74-51-79,0 1-15,-25 0-1,0 25 32,25-1-16,-74 125-15,74-149 15,-50 99 47,26-75-62,24 1 15,-75 148 47,26-123-62,-125 198 78,174-249-79,0 1 32,-50 50-15,-24 24-17,24-25 1,50-49 31,-49 74 15,-26 25-46,26-74-1,24 0 1,25-26 0,-50 76 62,50-76-47,-74 26 78,-1 124 16,26-125-93,24 125-17,-74 49 454,99-124-438,-75 100-15</inkml:trace>
  <inkml:trace contextRef="#ctx0" brushRef="#br0" timeOffset="10670.0225">26715 15081 0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2234E-AE05-45EC-A39B-2A2AE1C08B38}"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E0A1D-0184-4A20-AC35-3E52A9CDB4D5}" type="slidenum">
              <a:rPr lang="en-US" smtClean="0"/>
              <a:t>‹#›</a:t>
            </a:fld>
            <a:endParaRPr lang="en-US"/>
          </a:p>
        </p:txBody>
      </p:sp>
    </p:spTree>
    <p:extLst>
      <p:ext uri="{BB962C8B-B14F-4D97-AF65-F5344CB8AC3E}">
        <p14:creationId xmlns:p14="http://schemas.microsoft.com/office/powerpoint/2010/main" val="3158200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29254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02471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7175F8-CC44-4643-9DE3-0A6C24BF20AC}" type="slidenum">
              <a:rPr lang="zh-CN" altLang="en-US" smtClean="0">
                <a:solidFill>
                  <a:prstClr val="black"/>
                </a:solidFill>
                <a:latin typeface="等线" panose="020F0502020204030204"/>
              </a:rPr>
              <a:pPr/>
              <a:t>12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860686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201610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1989936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46135950"/>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304186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34843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12116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2745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925658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63337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787321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7645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206049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37688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98048012"/>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86740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54233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828438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461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68321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536996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082757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24313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88969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58944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8581549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13725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374485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614070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790248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23317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083463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53698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4604126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endParaRPr>
          </a:p>
        </p:txBody>
      </p:sp>
    </p:spTree>
    <p:extLst>
      <p:ext uri="{BB962C8B-B14F-4D97-AF65-F5344CB8AC3E}">
        <p14:creationId xmlns:p14="http://schemas.microsoft.com/office/powerpoint/2010/main" val="26637194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2242932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6176950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16737830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0968557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Tree>
    <p:extLst>
      <p:ext uri="{BB962C8B-B14F-4D97-AF65-F5344CB8AC3E}">
        <p14:creationId xmlns:p14="http://schemas.microsoft.com/office/powerpoint/2010/main" val="33652796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5540200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823175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40630924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Tree>
    <p:extLst>
      <p:ext uri="{BB962C8B-B14F-4D97-AF65-F5344CB8AC3E}">
        <p14:creationId xmlns:p14="http://schemas.microsoft.com/office/powerpoint/2010/main" val="16516508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23559404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4030702978"/>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223103693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2292848947"/>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1159205641"/>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3908625774"/>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1308153858"/>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2716519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black"/>
                </a:solidFill>
              </a:rPr>
              <a:pPr/>
              <a:t>‹#›</a:t>
            </a:fld>
            <a:endParaRPr lang="en-US" b="1" dirty="0">
              <a:solidFill>
                <a:prstClr val="black"/>
              </a:solidFill>
            </a:endParaRPr>
          </a:p>
        </p:txBody>
      </p:sp>
    </p:spTree>
    <p:extLst>
      <p:ext uri="{BB962C8B-B14F-4D97-AF65-F5344CB8AC3E}">
        <p14:creationId xmlns:p14="http://schemas.microsoft.com/office/powerpoint/2010/main" val="13022701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337701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smtClean="0"/>
              <a:t>Click to edit Master title style</a:t>
            </a:r>
            <a:endParaRPr lang="en-US" noProof="0"/>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115618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smtClean="0"/>
              <a:t>Click to edit Master title style</a:t>
            </a:r>
            <a:endParaRPr lang="en-US" noProof="0"/>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11522037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622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24416750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1153739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837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212026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6046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61421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50956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91020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468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4584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794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492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71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55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0644774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569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656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026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604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335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02963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44532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17135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72945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558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6270695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99563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87251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22650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59028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25462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4320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84539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00102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12524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88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9382429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69588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90670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26351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224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87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7333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0238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833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5476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054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9212865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4686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926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仅标题">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12786983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仅标题">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35538330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仅标题">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37317619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16069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81485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72667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6627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20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1664607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45058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11633044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4386751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57228904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736856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163155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2023/12/19</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5745062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2023/12/19</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7164605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2046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1765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1197415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58704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119702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313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291178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72523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361322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72927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70914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814251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11021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theme" Target="../theme/theme5.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9"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microsoft.com/office/2007/relationships/hdphoto" Target="../media/hdphoto1.wdp"/><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image" Target="../media/image5.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theme" Target="../theme/theme7.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8" Type="http://schemas.openxmlformats.org/officeDocument/2006/relationships/slideLayout" Target="../slideLayouts/slideLayout95.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theme" Target="../theme/theme8.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12/19/2023</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787" r:id="rId3"/>
    <p:sldLayoutId id="2147483786" r:id="rId4"/>
    <p:sldLayoutId id="2147483781" r:id="rId5"/>
    <p:sldLayoutId id="2147483765" r:id="rId6"/>
    <p:sldLayoutId id="2147483759" r:id="rId7"/>
    <p:sldLayoutId id="2147483758" r:id="rId8"/>
    <p:sldLayoutId id="2147483755" r:id="rId9"/>
    <p:sldLayoutId id="2147483746" r:id="rId10"/>
    <p:sldLayoutId id="2147483745" r:id="rId11"/>
    <p:sldLayoutId id="2147483743" r:id="rId12"/>
    <p:sldLayoutId id="2147483738" r:id="rId13"/>
    <p:sldLayoutId id="2147483651" r:id="rId14"/>
    <p:sldLayoutId id="2147483652" r:id="rId15"/>
    <p:sldLayoutId id="2147483653" r:id="rId16"/>
    <p:sldLayoutId id="2147483654" r:id="rId17"/>
    <p:sldLayoutId id="2147483655" r:id="rId18"/>
    <p:sldLayoutId id="2147483656" r:id="rId19"/>
    <p:sldLayoutId id="2147483657" r:id="rId20"/>
    <p:sldLayoutId id="2147483660" r:id="rId21"/>
    <p:sldLayoutId id="2147483661" r:id="rId22"/>
    <p:sldLayoutId id="2147483666" r:id="rId23"/>
    <p:sldLayoutId id="2147483663" r:id="rId24"/>
    <p:sldLayoutId id="2147483667" r:id="rId25"/>
    <p:sldLayoutId id="2147483668" r:id="rId26"/>
    <p:sldLayoutId id="2147483658" r:id="rId27"/>
    <p:sldLayoutId id="2147483659" r:id="rId28"/>
  </p:sldLayoutIdLst>
  <p:txStyles>
    <p:titleStyle>
      <a:lvl1pPr algn="ctr" defTabSz="914400" rtl="0" eaLnBrk="1" latinLnBrk="0" hangingPunct="1">
        <a:lnSpc>
          <a:spcPct val="90000"/>
        </a:lnSpc>
        <a:spcBef>
          <a:spcPct val="0"/>
        </a:spcBef>
        <a:buNone/>
        <a:defRPr sz="3400" b="1" i="0" u="none"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u="none"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2F8B8CA-BEC2-42B2-8194-82845F10CA72}" type="datetimeFigureOut">
              <a:rPr lang="en-US" smtClean="0">
                <a:solidFill>
                  <a:prstClr val="black">
                    <a:tint val="75000"/>
                  </a:prstClr>
                </a:solidFill>
              </a:rPr>
              <a:pPr defTabSz="914400"/>
              <a:t>12/19/2023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C4DD5A0-CA52-4751-A22B-0EFABD34BDA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96435839"/>
      </p:ext>
    </p:extLst>
  </p:cSld>
  <p:clrMap bg1="lt1" tx1="dk1" bg2="lt2" tx2="dk2" accent1="accent1" accent2="accent2" accent3="accent3" accent4="accent4" accent5="accent5" accent6="accent6" hlink="hlink" folHlink="folHlink"/>
  <p:sldLayoutIdLst>
    <p:sldLayoutId id="2147483670" r:id="rId1"/>
    <p:sldLayoutId id="2147483756" r:id="rId2"/>
    <p:sldLayoutId id="2147483742" r:id="rId3"/>
    <p:sldLayoutId id="2147483741" r:id="rId4"/>
    <p:sldLayoutId id="2147483739"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198985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809" r:id="rId3"/>
    <p:sldLayoutId id="2147483780" r:id="rId4"/>
    <p:sldLayoutId id="2147483779" r:id="rId5"/>
    <p:sldLayoutId id="2147483764" r:id="rId6"/>
    <p:sldLayoutId id="2147483763" r:id="rId7"/>
    <p:sldLayoutId id="2147483757" r:id="rId8"/>
    <p:sldLayoutId id="2147483749" r:id="rId9"/>
    <p:sldLayoutId id="2147483744" r:id="rId10"/>
    <p:sldLayoutId id="2147483740"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2F8B8CA-BEC2-42B2-8194-82845F10CA72}" type="datetimeFigureOut">
              <a:rPr lang="en-US" smtClean="0">
                <a:solidFill>
                  <a:prstClr val="black">
                    <a:tint val="75000"/>
                  </a:prstClr>
                </a:solidFill>
              </a:rPr>
              <a:pPr defTabSz="914400"/>
              <a:t>12/19/2023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C4DD5A0-CA52-4751-A22B-0EFABD34BDA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745009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61" r:id="rId3"/>
    <p:sldLayoutId id="2147483760" r:id="rId4"/>
    <p:sldLayoutId id="2147483753" r:id="rId5"/>
    <p:sldLayoutId id="2147483752" r:id="rId6"/>
    <p:sldLayoutId id="2147483750" r:id="rId7"/>
    <p:sldLayoutId id="2147483747"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914400" fontAlgn="base">
              <a:spcBef>
                <a:spcPct val="0"/>
              </a:spcBef>
              <a:spcAft>
                <a:spcPct val="0"/>
              </a:spcAft>
            </a:pPr>
            <a:fld id="{43A93E93-166D-47F5-9EF1-ACEABE24AEEA}" type="datetimeFigureOut">
              <a:rPr lang="zh-CN" altLang="en-US" smtClean="0">
                <a:solidFill>
                  <a:prstClr val="black">
                    <a:tint val="75000"/>
                  </a:prstClr>
                </a:solidFill>
                <a:latin typeface="Calibri" panose="020F0502020204030204" pitchFamily="34" charset="0"/>
                <a:ea typeface="宋体" panose="02010600030101010101" pitchFamily="2" charset="-122"/>
              </a:rPr>
              <a:pPr defTabSz="914400" fontAlgn="base">
                <a:spcBef>
                  <a:spcPct val="0"/>
                </a:spcBef>
                <a:spcAft>
                  <a:spcPct val="0"/>
                </a:spcAft>
              </a:pPr>
              <a:t>2023/12/19</a:t>
            </a:fld>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914400" fontAlgn="base">
              <a:spcBef>
                <a:spcPct val="0"/>
              </a:spcBef>
              <a:spcAft>
                <a:spcPct val="0"/>
              </a:spcAft>
            </a:pPr>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914400" fontAlgn="base">
              <a:spcBef>
                <a:spcPct val="0"/>
              </a:spcBef>
              <a:spcAft>
                <a:spcPct val="0"/>
              </a:spcAft>
            </a:pPr>
            <a:fld id="{118D5ACA-62CA-46DB-AD6B-12EDD6D51A23}" type="slidenum">
              <a:rPr lang="zh-CN" altLang="en-US" smtClean="0">
                <a:solidFill>
                  <a:prstClr val="black">
                    <a:tint val="75000"/>
                  </a:prstClr>
                </a:solidFill>
                <a:latin typeface="Calibri" panose="020F0502020204030204" pitchFamily="34" charset="0"/>
                <a:ea typeface="宋体" panose="02010600030101010101" pitchFamily="2" charset="-122"/>
              </a:rPr>
              <a:pPr defTabSz="914400" fontAlgn="base">
                <a:spcBef>
                  <a:spcPct val="0"/>
                </a:spcBef>
                <a:spcAft>
                  <a:spcPct val="0"/>
                </a:spcAft>
              </a:pPr>
              <a:t>‹#›</a:t>
            </a:fld>
            <a:endParaRPr lang="zh-CN" altLang="en-US">
              <a:solidFill>
                <a:prstClr val="black">
                  <a:tint val="75000"/>
                </a:prstClr>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12349756"/>
      </p:ext>
    </p:extLst>
  </p:cSld>
  <p:clrMap bg1="lt1" tx1="dk1" bg2="lt2" tx2="dk2" accent1="accent1" accent2="accent2" accent3="accent3" accent4="accent4" accent5="accent5" accent6="accent6" hlink="hlink" folHlink="folHlink"/>
  <p:sldLayoutIdLst>
    <p:sldLayoutId id="2147483697" r:id="rId1"/>
    <p:sldLayoutId id="2147483808" r:id="rId2"/>
    <p:sldLayoutId id="2147483807" r:id="rId3"/>
    <p:sldLayoutId id="2147483698" r:id="rId4"/>
    <p:sldLayoutId id="2147483778" r:id="rId5"/>
    <p:sldLayoutId id="2147483762" r:id="rId6"/>
    <p:sldLayoutId id="2147483754" r:id="rId7"/>
    <p:sldLayoutId id="2147483751" r:id="rId8"/>
    <p:sldLayoutId id="2147483748" r:id="rId9"/>
  </p:sldLayoutIdLst>
  <p:timing>
    <p:tnLst>
      <p:par>
        <p:cTn id="1" dur="indefinite" restart="never" nodeType="tmRoot"/>
      </p:par>
    </p:tnLst>
  </p:timing>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0 (3)"/>
          <p:cNvPicPr>
            <a:picLocks noChangeAspect="1"/>
          </p:cNvPicPr>
          <p:nvPr userDrawn="1"/>
        </p:nvPicPr>
        <p:blipFill rotWithShape="1">
          <a:blip r:embed="rId9"/>
          <a:srcRect l="58123" t="7888" r="13346" b="50832"/>
          <a:stretch>
            <a:fillRect/>
          </a:stretch>
        </p:blipFill>
        <p:spPr>
          <a:xfrm>
            <a:off x="3786505" y="84455"/>
            <a:ext cx="1254760" cy="1045845"/>
          </a:xfrm>
          <a:prstGeom prst="rect">
            <a:avLst/>
          </a:prstGeom>
        </p:spPr>
      </p:pic>
      <p:sp>
        <p:nvSpPr>
          <p:cNvPr id="113" name="Content Placeholder 2"/>
          <p:cNvSpPr txBox="1"/>
          <p:nvPr userDrawn="1"/>
        </p:nvSpPr>
        <p:spPr>
          <a:xfrm>
            <a:off x="4753327" y="343855"/>
            <a:ext cx="3217476" cy="30734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5B9BD5">
                  <a:lumMod val="75000"/>
                </a:srgbClr>
              </a:buClr>
            </a:pPr>
            <a:r>
              <a:rPr lang="zh-CN" altLang="en-US" sz="2000" dirty="0">
                <a:solidFill>
                  <a:srgbClr val="4472C4"/>
                </a:solidFill>
                <a:latin typeface="微软雅黑" panose="020B0503020204020204" charset="-122"/>
                <a:cs typeface="+mn-ea"/>
                <a:sym typeface="+mn-lt"/>
              </a:rPr>
              <a:t>在母版中更改标题文字</a:t>
            </a:r>
          </a:p>
        </p:txBody>
      </p:sp>
      <p:sp>
        <p:nvSpPr>
          <p:cNvPr id="114" name="Text Box 11"/>
          <p:cNvSpPr txBox="1">
            <a:spLocks noChangeArrowheads="1"/>
          </p:cNvSpPr>
          <p:nvPr userDrawn="1"/>
        </p:nvSpPr>
        <p:spPr bwMode="auto">
          <a:xfrm>
            <a:off x="5041344" y="705713"/>
            <a:ext cx="26414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914400" eaLnBrk="1" hangingPunct="1">
              <a:defRPr/>
            </a:pPr>
            <a:r>
              <a:rPr lang="en-US" altLang="zh-CN" sz="1200" dirty="0">
                <a:solidFill>
                  <a:srgbClr val="4472C4"/>
                </a:solidFill>
                <a:latin typeface="Arial"/>
                <a:ea typeface="微软雅黑"/>
                <a:cs typeface="+mn-ea"/>
                <a:sym typeface="+mn-lt"/>
              </a:rPr>
              <a:t>CLICK TO ADD CAPTION TEXT</a:t>
            </a:r>
          </a:p>
        </p:txBody>
      </p:sp>
    </p:spTree>
    <p:extLst>
      <p:ext uri="{BB962C8B-B14F-4D97-AF65-F5344CB8AC3E}">
        <p14:creationId xmlns:p14="http://schemas.microsoft.com/office/powerpoint/2010/main" val="71711502"/>
      </p:ext>
    </p:extLst>
  </p:cSld>
  <p:clrMap bg1="lt1" tx1="dk1" bg2="lt2" tx2="dk2" accent1="accent1" accent2="accent2" accent3="accent3" accent4="accent4" accent5="accent5" accent6="accent6" hlink="hlink" folHlink="folHlink"/>
  <p:sldLayoutIdLst>
    <p:sldLayoutId id="2147483700" r:id="rId1"/>
    <p:sldLayoutId id="2147483783" r:id="rId2"/>
    <p:sldLayoutId id="2147483782" r:id="rId3"/>
    <p:sldLayoutId id="2147483766"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fmla="#ppt_w*sin(2.5*pi*$)">
                                          <p:val>
                                            <p:fltVal val="0"/>
                                          </p:val>
                                        </p:tav>
                                        <p:tav tm="100000">
                                          <p:val>
                                            <p:fltVal val="1"/>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41">
            <a:extLst>
              <a:ext uri="{BEBA8EAE-BF5A-486C-A8C5-ECC9F3942E4B}">
                <a14:imgProps xmlns:a14="http://schemas.microsoft.com/office/drawing/2010/main">
                  <a14:imgLayer r:embed="rId4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426164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806" r:id="rId3"/>
    <p:sldLayoutId id="2147483805" r:id="rId4"/>
    <p:sldLayoutId id="2147483804" r:id="rId5"/>
    <p:sldLayoutId id="2147483803" r:id="rId6"/>
    <p:sldLayoutId id="2147483802" r:id="rId7"/>
    <p:sldLayoutId id="2147483801" r:id="rId8"/>
    <p:sldLayoutId id="2147483800" r:id="rId9"/>
    <p:sldLayoutId id="2147483799" r:id="rId10"/>
    <p:sldLayoutId id="2147483798" r:id="rId11"/>
    <p:sldLayoutId id="2147483797" r:id="rId12"/>
    <p:sldLayoutId id="2147483796" r:id="rId13"/>
    <p:sldLayoutId id="2147483793" r:id="rId14"/>
    <p:sldLayoutId id="2147483792" r:id="rId15"/>
    <p:sldLayoutId id="2147483791" r:id="rId16"/>
    <p:sldLayoutId id="2147483790" r:id="rId17"/>
    <p:sldLayoutId id="2147483789" r:id="rId18"/>
    <p:sldLayoutId id="2147483788" r:id="rId19"/>
    <p:sldLayoutId id="2147483785" r:id="rId20"/>
    <p:sldLayoutId id="2147483784" r:id="rId21"/>
    <p:sldLayoutId id="2147483774" r:id="rId22"/>
    <p:sldLayoutId id="2147483773" r:id="rId23"/>
    <p:sldLayoutId id="2147483772" r:id="rId24"/>
    <p:sldLayoutId id="2147483771" r:id="rId25"/>
    <p:sldLayoutId id="2147483770" r:id="rId26"/>
    <p:sldLayoutId id="2147483769" r:id="rId27"/>
    <p:sldLayoutId id="2147483768" r:id="rId28"/>
    <p:sldLayoutId id="2147483767"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Lst>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pPr defTabSz="914400"/>
            <a:endParaRPr lang="en-US" dirty="0">
              <a:solidFill>
                <a:prstClr val="black">
                  <a:tint val="75000"/>
                </a:prstClr>
              </a:solidFill>
            </a:endParaRPr>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149392809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95" r:id="rId13"/>
    <p:sldLayoutId id="2147483794" r:id="rId14"/>
    <p:sldLayoutId id="2147483777" r:id="rId15"/>
    <p:sldLayoutId id="2147483776" r:id="rId16"/>
    <p:sldLayoutId id="2147483775"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notesSlide" Target="../notesSlides/notesSlide2.xml"/><Relationship Id="rId2" Type="http://schemas.openxmlformats.org/officeDocument/2006/relationships/slideLayout" Target="../slideLayouts/slideLayout45.xml"/><Relationship Id="rId1" Type="http://schemas.openxmlformats.org/officeDocument/2006/relationships/tags" Target="../tags/tag4.xml"/><Relationship Id="rId5" Type="http://schemas.openxmlformats.org/officeDocument/2006/relationships/customXml" Target="../ink/ink1.xml"/><Relationship Id="rId10" Type="http://schemas.openxmlformats.org/officeDocument/2006/relationships/image" Target="file:///C:\Program%20Files\Inknoe%20ClassPoint\Images\short_answer_without%20result_default.png" TargetMode="External"/><Relationship Id="rId4" Type="http://schemas.openxmlformats.org/officeDocument/2006/relationships/image" Target="../media/image32.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1.xml"/><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8.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89.xml"/><Relationship Id="rId1" Type="http://schemas.openxmlformats.org/officeDocument/2006/relationships/tags" Target="../tags/tag5.xml"/><Relationship Id="rId5" Type="http://schemas.openxmlformats.org/officeDocument/2006/relationships/image" Target="file:///C:\Program%20Files\Inknoe%20ClassPoint\Images\short_answer_without%20result_default.png"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9.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9.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89.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38.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89.xml"/><Relationship Id="rId5" Type="http://schemas.openxmlformats.org/officeDocument/2006/relationships/image" Target="../media/image64.jpe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89.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89.xml"/><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9.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89.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89.xml"/><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76.jpeg"/><Relationship Id="rId1" Type="http://schemas.openxmlformats.org/officeDocument/2006/relationships/slideLayout" Target="../slideLayouts/slideLayout89.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89.xml"/><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slideLayout" Target="../slideLayouts/slideLayout45.xml"/><Relationship Id="rId1" Type="http://schemas.openxmlformats.org/officeDocument/2006/relationships/tags" Target="../tags/tag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file:///C:\Program%20Files\Inknoe%20ClassPoint\Images\short_answer_without%20result_default.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file:///C:\Program%20Files\Inknoe%20ClassPoint\Images\short_answer_without%20result_default.png" TargetMode="External"/><Relationship Id="rId5" Type="http://schemas.openxmlformats.org/officeDocument/2006/relationships/image" Target="../media/image21.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5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5.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 Khuẩn Lactic Là Gì? Đặc Điểm Vi Khuẩn Lactic?"/>
          <p:cNvPicPr>
            <a:picLocks noChangeAspect="1" noChangeArrowheads="1"/>
          </p:cNvPicPr>
          <p:nvPr/>
        </p:nvPicPr>
        <p:blipFill rotWithShape="1">
          <a:blip r:embed="rId4">
            <a:extLst>
              <a:ext uri="{28A0092B-C50C-407E-A947-70E740481C1C}">
                <a14:useLocalDpi xmlns:a14="http://schemas.microsoft.com/office/drawing/2010/main" val="0"/>
              </a:ext>
            </a:extLst>
          </a:blip>
          <a:srcRect t="16559" b="6713"/>
          <a:stretch/>
        </p:blipFill>
        <p:spPr bwMode="auto">
          <a:xfrm>
            <a:off x="0" y="-133004"/>
            <a:ext cx="12192000" cy="70159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54038" y="381000"/>
            <a:ext cx="11125200" cy="609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0" y="381000"/>
            <a:ext cx="11125200" cy="1371600"/>
          </a:xfrm>
          <a:prstGeom prst="rect">
            <a:avLst/>
          </a:prstGeom>
          <a:gradFill flip="none" rotWithShape="1">
            <a:gsLst>
              <a:gs pos="0">
                <a:schemeClr val="accent3">
                  <a:lumMod val="20000"/>
                  <a:lumOff val="80000"/>
                </a:schemeClr>
              </a:gs>
              <a:gs pos="68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SG" sz="2800" dirty="0">
                <a:ln w="12700">
                  <a:solidFill>
                    <a:srgbClr val="FFFFFF"/>
                  </a:solidFill>
                </a:ln>
                <a:latin typeface="#9Slide03 Encode SeEx Black" panose="00000A05000000000000" pitchFamily="2" charset="0"/>
              </a:rPr>
              <a:t>                  </a:t>
            </a:r>
            <a:r>
              <a:rPr lang="en-SG" sz="2800" dirty="0" smtClean="0">
                <a:ln w="12700">
                  <a:solidFill>
                    <a:srgbClr val="FFFFFF"/>
                  </a:solidFill>
                </a:ln>
                <a:latin typeface="#9Slide03 Encode SeEx Black" panose="00000A05000000000000" pitchFamily="2" charset="0"/>
              </a:rPr>
              <a:t>          </a:t>
            </a:r>
            <a:r>
              <a:rPr lang="en-SG" sz="5400" dirty="0" smtClean="0">
                <a:ln w="12700">
                  <a:solidFill>
                    <a:srgbClr val="FFFFFF"/>
                  </a:solidFill>
                </a:ln>
                <a:solidFill>
                  <a:schemeClr val="tx1"/>
                </a:solidFill>
                <a:latin typeface="#9Slide07 SFU Jamaica" panose="00000400000000000000" pitchFamily="2" charset="0"/>
              </a:rPr>
              <a:t>VI KHUẨN</a:t>
            </a:r>
            <a:endParaRPr lang="en-US" sz="4800" dirty="0">
              <a:ln w="12700">
                <a:solidFill>
                  <a:srgbClr val="FFFFFF"/>
                </a:solidFill>
              </a:ln>
              <a:solidFill>
                <a:schemeClr val="tx1"/>
              </a:solidFill>
              <a:latin typeface="#9Slide07 SFU Jamaica" panose="00000400000000000000" pitchFamily="2" charset="0"/>
            </a:endParaRPr>
          </a:p>
        </p:txBody>
      </p:sp>
      <p:sp>
        <p:nvSpPr>
          <p:cNvPr id="11" name="Rectangle: Rounded Corners 4"/>
          <p:cNvSpPr/>
          <p:nvPr/>
        </p:nvSpPr>
        <p:spPr>
          <a:xfrm>
            <a:off x="685800" y="762000"/>
            <a:ext cx="5257800" cy="609600"/>
          </a:xfrm>
          <a:prstGeom prst="roundRect">
            <a:avLst>
              <a:gd name="adj" fmla="val 50000"/>
            </a:avLst>
          </a:prstGeom>
          <a:gradFill>
            <a:gsLst>
              <a:gs pos="0">
                <a:schemeClr val="accent3">
                  <a:lumMod val="20000"/>
                  <a:lumOff val="80000"/>
                </a:schemeClr>
              </a:gs>
              <a:gs pos="68000">
                <a:schemeClr val="accent3">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smtClean="0">
                <a:latin typeface="#9Slide03 Bebas Neue ZSmall" panose="020B0606020202050201" pitchFamily="34" charset="0"/>
              </a:rPr>
              <a:t>TIẾT </a:t>
            </a:r>
            <a:r>
              <a:rPr lang="en-US" sz="3600" smtClean="0">
                <a:latin typeface="#9Slide03 Bebas Neue ZSmall" panose="020B0606020202050201" pitchFamily="34" charset="0"/>
              </a:rPr>
              <a:t>62+ 63- </a:t>
            </a:r>
            <a:r>
              <a:rPr lang="vi-VN" sz="3600" dirty="0" smtClean="0">
                <a:latin typeface="#9Slide03 Bebas Neue ZSmall" panose="020B0606020202050201" pitchFamily="34" charset="0"/>
              </a:rPr>
              <a:t>Bài </a:t>
            </a:r>
            <a:r>
              <a:rPr lang="en-US" sz="3600" dirty="0" smtClean="0">
                <a:latin typeface="#9Slide03 Bebas Neue ZSmall" panose="020B0606020202050201" pitchFamily="34" charset="0"/>
              </a:rPr>
              <a:t>27</a:t>
            </a:r>
            <a:endParaRPr lang="vi-VN" sz="3600" dirty="0">
              <a:latin typeface="#9Slide03 Bebas Neue ZSmall" panose="020B0606020202050201" pitchFamily="34" charset="0"/>
            </a:endParaRPr>
          </a:p>
        </p:txBody>
      </p:sp>
      <p:pic>
        <p:nvPicPr>
          <p:cNvPr id="12" name="Picture 6" descr="TLTH -Bộ SGK Lớp 2 - Kết nối tri thức với cuộc sống - Công ty Cổ phần Đầu  tư và Phát triển Giáo dục Phương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2468" y="273506"/>
            <a:ext cx="1654521" cy="16545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9 điều cần biết về vi khuẩn E. coli - Thủ phạm gây nhiễm trùng tiêu hóa vẫn  sống cạnh chúng ta hằng ngày! - BlogAnChoi"/>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62" b="99625" l="3250" r="97375">
                        <a14:foregroundMark x1="25875" y1="1498" x2="67875" y2="42509"/>
                        <a14:foregroundMark x1="47125" y1="23221" x2="64875" y2="12547"/>
                        <a14:foregroundMark x1="35625" y1="89700" x2="68250" y2="94007"/>
                      </a14:backgroundRemoval>
                    </a14:imgEffect>
                  </a14:imgLayer>
                </a14:imgProps>
              </a:ext>
              <a:ext uri="{28A0092B-C50C-407E-A947-70E740481C1C}">
                <a14:useLocalDpi xmlns:a14="http://schemas.microsoft.com/office/drawing/2010/main" val="0"/>
              </a:ext>
            </a:extLst>
          </a:blip>
          <a:srcRect/>
          <a:stretch>
            <a:fillRect/>
          </a:stretch>
        </p:blipFill>
        <p:spPr bwMode="auto">
          <a:xfrm>
            <a:off x="1010682" y="1758332"/>
            <a:ext cx="7077751" cy="47243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i khuẩn Ecoli là gì? Nhiễm khuẩn Ecoli là gì?"/>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67" b="99200" l="10000" r="98267"/>
                    </a14:imgEffect>
                  </a14:imgLayer>
                </a14:imgProps>
              </a:ext>
              <a:ext uri="{28A0092B-C50C-407E-A947-70E740481C1C}">
                <a14:useLocalDpi xmlns:a14="http://schemas.microsoft.com/office/drawing/2010/main" val="0"/>
              </a:ext>
            </a:extLst>
          </a:blip>
          <a:srcRect/>
          <a:stretch>
            <a:fillRect/>
          </a:stretch>
        </p:blipFill>
        <p:spPr bwMode="auto">
          <a:xfrm rot="19577135">
            <a:off x="6122970" y="2908929"/>
            <a:ext cx="5418866" cy="2709433"/>
          </a:xfrm>
          <a:prstGeom prst="rect">
            <a:avLst/>
          </a:prstGeom>
          <a:noFill/>
          <a:extLst>
            <a:ext uri="{909E8E84-426E-40DD-AFC4-6F175D3DCCD1}">
              <a14:hiddenFill xmlns:a14="http://schemas.microsoft.com/office/drawing/2010/main">
                <a:solidFill>
                  <a:srgbClr val="FFFFFF"/>
                </a:solidFill>
              </a14:hiddenFill>
            </a:ext>
          </a:extLst>
        </p:spPr>
      </p:pic>
      <p:pic>
        <p:nvPicPr>
          <p:cNvPr id="2" name="RT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403" y="820553"/>
            <a:ext cx="406400" cy="406400"/>
          </a:xfrm>
          <a:prstGeom prst="rect">
            <a:avLst/>
          </a:prstGeom>
        </p:spPr>
      </p:pic>
    </p:spTree>
    <p:extLst>
      <p:ext uri="{BB962C8B-B14F-4D97-AF65-F5344CB8AC3E}">
        <p14:creationId xmlns:p14="http://schemas.microsoft.com/office/powerpoint/2010/main" val="4058040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EAD53A"/>
        </a:solidFill>
        <a:effectLst/>
      </p:bgPr>
    </p:bg>
    <p:spTree>
      <p:nvGrpSpPr>
        <p:cNvPr id="1" name=""/>
        <p:cNvGrpSpPr/>
        <p:nvPr/>
      </p:nvGrpSpPr>
      <p:grpSpPr>
        <a:xfrm>
          <a:off x="0" y="0"/>
          <a:ext cx="0" cy="0"/>
          <a:chOff x="0" y="0"/>
          <a:chExt cx="0" cy="0"/>
        </a:xfrm>
      </p:grpSpPr>
      <p:sp>
        <p:nvSpPr>
          <p:cNvPr id="5" name="Rectangle 4"/>
          <p:cNvSpPr/>
          <p:nvPr/>
        </p:nvSpPr>
        <p:spPr>
          <a:xfrm>
            <a:off x="344032" y="253496"/>
            <a:ext cx="11525061" cy="6346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6" name="Picture 5"/>
          <p:cNvPicPr>
            <a:picLocks noChangeAspect="1"/>
          </p:cNvPicPr>
          <p:nvPr/>
        </p:nvPicPr>
        <p:blipFill>
          <a:blip r:embed="rId4"/>
          <a:stretch>
            <a:fillRect/>
          </a:stretch>
        </p:blipFill>
        <p:spPr>
          <a:xfrm>
            <a:off x="228161" y="1296160"/>
            <a:ext cx="9440626" cy="3848100"/>
          </a:xfrm>
          <a:prstGeom prst="rect">
            <a:avLst/>
          </a:prstGeom>
        </p:spPr>
      </p:pic>
      <p:sp>
        <p:nvSpPr>
          <p:cNvPr id="7" name="TextBox 6"/>
          <p:cNvSpPr txBox="1"/>
          <p:nvPr/>
        </p:nvSpPr>
        <p:spPr>
          <a:xfrm>
            <a:off x="2300335" y="5145289"/>
            <a:ext cx="5296278" cy="400110"/>
          </a:xfrm>
          <a:prstGeom prst="rect">
            <a:avLst/>
          </a:prstGeom>
          <a:noFill/>
        </p:spPr>
        <p:txBody>
          <a:bodyPr wrap="square" rtlCol="0">
            <a:spAutoFit/>
          </a:bodyPr>
          <a:lstStyle/>
          <a:p>
            <a:pPr algn="ctr" defTabSz="914400"/>
            <a:r>
              <a:rPr lang="vi-VN" sz="2000" dirty="0" smtClean="0">
                <a:solidFill>
                  <a:prstClr val="black"/>
                </a:solidFill>
                <a:latin typeface="Acumin Pro Condensed" panose="020B0806020202020204" pitchFamily="34" charset="0"/>
              </a:rPr>
              <a:t>Hình. Cấu tạo của vi khuẩn</a:t>
            </a:r>
            <a:endParaRPr lang="vi-VN" sz="2000" dirty="0">
              <a:solidFill>
                <a:prstClr val="black"/>
              </a:solidFill>
              <a:latin typeface="Acumin Pro Condensed" panose="020B0806020202020204" pitchFamily="34" charset="0"/>
            </a:endParaRPr>
          </a:p>
        </p:txBody>
      </p:sp>
      <p:sp>
        <p:nvSpPr>
          <p:cNvPr id="8" name="TextBox 7"/>
          <p:cNvSpPr txBox="1"/>
          <p:nvPr/>
        </p:nvSpPr>
        <p:spPr>
          <a:xfrm>
            <a:off x="1050202" y="391297"/>
            <a:ext cx="10429592" cy="904863"/>
          </a:xfrm>
          <a:prstGeom prst="rect">
            <a:avLst/>
          </a:prstGeom>
          <a:noFill/>
        </p:spPr>
        <p:txBody>
          <a:bodyPr wrap="square" rtlCol="0">
            <a:spAutoFit/>
          </a:bodyPr>
          <a:lstStyle/>
          <a:p>
            <a:pPr algn="ctr" defTabSz="914400">
              <a:lnSpc>
                <a:spcPct val="110000"/>
              </a:lnSpc>
            </a:pPr>
            <a:r>
              <a:rPr lang="vi-VN" sz="2400" dirty="0" smtClean="0">
                <a:solidFill>
                  <a:srgbClr val="FF0000"/>
                </a:solidFill>
                <a:latin typeface="Acumin Pro Condensed" panose="020B0806020202020204" pitchFamily="34" charset="0"/>
              </a:rPr>
              <a:t>Quan sát hình, em hãy xác định thành phần cấu tạo vi khuẩn bằng cách chú thích các phần được đánh dấu từ (1) đến (4).</a:t>
            </a:r>
            <a:endParaRPr lang="vi-VN" sz="2400" dirty="0">
              <a:solidFill>
                <a:srgbClr val="FF0000"/>
              </a:solidFill>
              <a:latin typeface="Acumin Pro Condensed" panose="020B0806020202020204" pitchFamily="34" charset="0"/>
            </a:endParaRPr>
          </a:p>
        </p:txBody>
      </p:sp>
      <p:sp>
        <p:nvSpPr>
          <p:cNvPr id="9" name="Flowchart: Connector 8"/>
          <p:cNvSpPr/>
          <p:nvPr/>
        </p:nvSpPr>
        <p:spPr>
          <a:xfrm>
            <a:off x="8256758" y="4865510"/>
            <a:ext cx="470781" cy="479834"/>
          </a:xfrm>
          <a:prstGeom prst="flowChartConnector">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prstClr val="white"/>
                </a:solidFill>
                <a:latin typeface="Acumin Pro Condensed" panose="020B0806020202020204" pitchFamily="34" charset="0"/>
              </a:rPr>
              <a:t>2</a:t>
            </a:r>
            <a:endParaRPr lang="en-US" sz="2400" dirty="0">
              <a:solidFill>
                <a:prstClr val="white"/>
              </a:solidFill>
              <a:latin typeface="Acumin Pro Condensed" panose="020B0806020202020204" pitchFamily="34" charset="0"/>
            </a:endParaRPr>
          </a:p>
        </p:txBody>
      </p:sp>
      <p:sp>
        <p:nvSpPr>
          <p:cNvPr id="10" name="Flowchart: Connector 9"/>
          <p:cNvSpPr/>
          <p:nvPr/>
        </p:nvSpPr>
        <p:spPr>
          <a:xfrm>
            <a:off x="8256758" y="4285134"/>
            <a:ext cx="470781" cy="479834"/>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prstClr val="white"/>
                </a:solidFill>
                <a:latin typeface="Acumin Pro Condensed" panose="020B0806020202020204" pitchFamily="34" charset="0"/>
              </a:rPr>
              <a:t>1</a:t>
            </a:r>
            <a:endParaRPr lang="en-US" sz="2400" dirty="0">
              <a:solidFill>
                <a:prstClr val="white"/>
              </a:solidFill>
              <a:latin typeface="Acumin Pro Condensed" panose="020B0806020202020204" pitchFamily="34" charset="0"/>
            </a:endParaRPr>
          </a:p>
        </p:txBody>
      </p:sp>
      <p:sp>
        <p:nvSpPr>
          <p:cNvPr id="11" name="Flowchart: Connector 10"/>
          <p:cNvSpPr/>
          <p:nvPr/>
        </p:nvSpPr>
        <p:spPr>
          <a:xfrm>
            <a:off x="8256758" y="5445886"/>
            <a:ext cx="470781" cy="479834"/>
          </a:xfrm>
          <a:prstGeom prst="flowChartConnector">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prstClr val="white"/>
                </a:solidFill>
                <a:latin typeface="Acumin Pro Condensed" panose="020B0806020202020204" pitchFamily="34" charset="0"/>
              </a:rPr>
              <a:t>3</a:t>
            </a:r>
            <a:endParaRPr lang="en-US" sz="2400" dirty="0">
              <a:solidFill>
                <a:prstClr val="white"/>
              </a:solidFill>
              <a:latin typeface="Acumin Pro Condensed" panose="020B0806020202020204" pitchFamily="34" charset="0"/>
            </a:endParaRPr>
          </a:p>
        </p:txBody>
      </p:sp>
      <p:sp>
        <p:nvSpPr>
          <p:cNvPr id="12" name="Flowchart: Connector 11"/>
          <p:cNvSpPr/>
          <p:nvPr/>
        </p:nvSpPr>
        <p:spPr>
          <a:xfrm>
            <a:off x="8256758" y="6026262"/>
            <a:ext cx="470781" cy="479834"/>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prstClr val="white"/>
                </a:solidFill>
                <a:latin typeface="Acumin Pro Condensed" panose="020B0806020202020204" pitchFamily="34" charset="0"/>
              </a:rPr>
              <a:t>4</a:t>
            </a:r>
            <a:endParaRPr lang="en-US" sz="2400" dirty="0">
              <a:solidFill>
                <a:prstClr val="white"/>
              </a:solidFill>
              <a:latin typeface="Acumin Pro Condensed" panose="020B0806020202020204" pitchFamily="34" charset="0"/>
            </a:endParaRPr>
          </a:p>
        </p:txBody>
      </p:sp>
      <p:sp>
        <p:nvSpPr>
          <p:cNvPr id="13" name="TextBox 12"/>
          <p:cNvSpPr txBox="1"/>
          <p:nvPr/>
        </p:nvSpPr>
        <p:spPr>
          <a:xfrm>
            <a:off x="8872396" y="4340385"/>
            <a:ext cx="2390115" cy="400110"/>
          </a:xfrm>
          <a:prstGeom prst="rect">
            <a:avLst/>
          </a:prstGeom>
          <a:noFill/>
        </p:spPr>
        <p:txBody>
          <a:bodyPr wrap="square" rtlCol="0">
            <a:spAutoFit/>
          </a:bodyPr>
          <a:lstStyle/>
          <a:p>
            <a:pPr defTabSz="914400"/>
            <a:r>
              <a:rPr lang="vi-VN" sz="2000" dirty="0" smtClean="0">
                <a:solidFill>
                  <a:prstClr val="black"/>
                </a:solidFill>
                <a:latin typeface="Acumin Pro Condensed" panose="020B0806020202020204" pitchFamily="34" charset="0"/>
              </a:rPr>
              <a:t>Màng tế bào</a:t>
            </a:r>
            <a:endParaRPr lang="vi-VN" sz="2000" dirty="0">
              <a:solidFill>
                <a:prstClr val="black"/>
              </a:solidFill>
              <a:latin typeface="Acumin Pro Condensed" panose="020B0806020202020204" pitchFamily="34" charset="0"/>
            </a:endParaRPr>
          </a:p>
        </p:txBody>
      </p:sp>
      <p:sp>
        <p:nvSpPr>
          <p:cNvPr id="14" name="TextBox 13"/>
          <p:cNvSpPr txBox="1"/>
          <p:nvPr/>
        </p:nvSpPr>
        <p:spPr>
          <a:xfrm>
            <a:off x="8872395" y="4899635"/>
            <a:ext cx="2390115" cy="400110"/>
          </a:xfrm>
          <a:prstGeom prst="rect">
            <a:avLst/>
          </a:prstGeom>
          <a:noFill/>
        </p:spPr>
        <p:txBody>
          <a:bodyPr wrap="square" rtlCol="0">
            <a:spAutoFit/>
          </a:bodyPr>
          <a:lstStyle/>
          <a:p>
            <a:pPr defTabSz="914400"/>
            <a:r>
              <a:rPr lang="vi-VN" sz="2000" dirty="0" smtClean="0">
                <a:solidFill>
                  <a:prstClr val="black"/>
                </a:solidFill>
                <a:latin typeface="Acumin Pro Condensed" panose="020B0806020202020204" pitchFamily="34" charset="0"/>
              </a:rPr>
              <a:t>Chất tế bào</a:t>
            </a:r>
            <a:endParaRPr lang="vi-VN" sz="2000" dirty="0">
              <a:solidFill>
                <a:prstClr val="black"/>
              </a:solidFill>
              <a:latin typeface="Acumin Pro Condensed" panose="020B0806020202020204" pitchFamily="34" charset="0"/>
            </a:endParaRPr>
          </a:p>
        </p:txBody>
      </p:sp>
      <p:sp>
        <p:nvSpPr>
          <p:cNvPr id="15" name="TextBox 14"/>
          <p:cNvSpPr txBox="1"/>
          <p:nvPr/>
        </p:nvSpPr>
        <p:spPr>
          <a:xfrm>
            <a:off x="8872395" y="5470180"/>
            <a:ext cx="2390115" cy="400110"/>
          </a:xfrm>
          <a:prstGeom prst="rect">
            <a:avLst/>
          </a:prstGeom>
          <a:noFill/>
        </p:spPr>
        <p:txBody>
          <a:bodyPr wrap="square" rtlCol="0">
            <a:spAutoFit/>
          </a:bodyPr>
          <a:lstStyle/>
          <a:p>
            <a:pPr defTabSz="914400"/>
            <a:r>
              <a:rPr lang="vi-VN" sz="2000" dirty="0" smtClean="0">
                <a:solidFill>
                  <a:prstClr val="black"/>
                </a:solidFill>
                <a:latin typeface="Acumin Pro Condensed" panose="020B0806020202020204" pitchFamily="34" charset="0"/>
              </a:rPr>
              <a:t>Vùng nhân</a:t>
            </a:r>
            <a:endParaRPr lang="vi-VN" sz="2000" dirty="0">
              <a:solidFill>
                <a:prstClr val="black"/>
              </a:solidFill>
              <a:latin typeface="Acumin Pro Condensed" panose="020B0806020202020204" pitchFamily="34" charset="0"/>
            </a:endParaRPr>
          </a:p>
        </p:txBody>
      </p:sp>
      <p:sp>
        <p:nvSpPr>
          <p:cNvPr id="16" name="TextBox 15"/>
          <p:cNvSpPr txBox="1"/>
          <p:nvPr/>
        </p:nvSpPr>
        <p:spPr>
          <a:xfrm>
            <a:off x="8872395" y="6035077"/>
            <a:ext cx="2390115" cy="400110"/>
          </a:xfrm>
          <a:prstGeom prst="rect">
            <a:avLst/>
          </a:prstGeom>
          <a:noFill/>
        </p:spPr>
        <p:txBody>
          <a:bodyPr wrap="square" rtlCol="0">
            <a:spAutoFit/>
          </a:bodyPr>
          <a:lstStyle/>
          <a:p>
            <a:pPr defTabSz="914400"/>
            <a:r>
              <a:rPr lang="vi-VN" sz="2000" dirty="0" smtClean="0">
                <a:solidFill>
                  <a:prstClr val="black"/>
                </a:solidFill>
                <a:latin typeface="Acumin Pro Condensed" panose="020B0806020202020204" pitchFamily="34" charset="0"/>
              </a:rPr>
              <a:t>Thành tế bào</a:t>
            </a:r>
            <a:endParaRPr lang="vi-VN" sz="2000" dirty="0">
              <a:solidFill>
                <a:prstClr val="black"/>
              </a:solidFill>
              <a:latin typeface="Acumin Pro Condensed" panose="020B0806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152400" y="3687840"/>
              <a:ext cx="3465360" cy="1741680"/>
            </p14:xfrm>
          </p:contentPart>
        </mc:Choice>
        <mc:Fallback xmlns="">
          <p:pic>
            <p:nvPicPr>
              <p:cNvPr id="4" name="Ink 3"/>
              <p:cNvPicPr/>
              <p:nvPr/>
            </p:nvPicPr>
            <p:blipFill>
              <a:blip r:embed="rId8"/>
              <a:stretch>
                <a:fillRect/>
              </a:stretch>
            </p:blipFill>
            <p:spPr>
              <a:xfrm>
                <a:off x="6143040" y="3678480"/>
                <a:ext cx="3484080" cy="1760400"/>
              </a:xfrm>
              <a:prstGeom prst="rect">
                <a:avLst/>
              </a:prstGeom>
            </p:spPr>
          </p:pic>
        </mc:Fallback>
      </mc:AlternateContent>
      <p:pic>
        <p:nvPicPr>
          <p:cNvPr id="2" name="btnInknoeActivity"/>
          <p:cNvPicPr>
            <a:picLocks noChangeAspect="1"/>
          </p:cNvPicPr>
          <p:nvPr>
            <p:custDataLst>
              <p:tags r:id="rId1"/>
            </p:custDataLst>
          </p:nvPr>
        </p:nvPicPr>
        <p:blipFill>
          <a:blip r:embed="rId9" r:link="rId10">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3949289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 name="Group 10"/>
          <p:cNvGrpSpPr/>
          <p:nvPr/>
        </p:nvGrpSpPr>
        <p:grpSpPr>
          <a:xfrm>
            <a:off x="6018815" y="483464"/>
            <a:ext cx="5783165" cy="4333875"/>
            <a:chOff x="6018815" y="483464"/>
            <a:chExt cx="5783165" cy="4333875"/>
          </a:xfrm>
        </p:grpSpPr>
        <p:pic>
          <p:nvPicPr>
            <p:cNvPr id="2" name="Picture 1"/>
            <p:cNvPicPr>
              <a:picLocks noChangeAspect="1"/>
            </p:cNvPicPr>
            <p:nvPr/>
          </p:nvPicPr>
          <p:blipFill>
            <a:blip r:embed="rId2"/>
            <a:stretch>
              <a:fillRect/>
            </a:stretch>
          </p:blipFill>
          <p:spPr>
            <a:xfrm>
              <a:off x="6961974" y="483464"/>
              <a:ext cx="4333875" cy="4333875"/>
            </a:xfrm>
            <a:prstGeom prst="rect">
              <a:avLst/>
            </a:prstGeom>
          </p:spPr>
        </p:pic>
        <p:sp>
          <p:nvSpPr>
            <p:cNvPr id="4" name="TextBox 3"/>
            <p:cNvSpPr txBox="1"/>
            <p:nvPr/>
          </p:nvSpPr>
          <p:spPr>
            <a:xfrm>
              <a:off x="9623594" y="1882292"/>
              <a:ext cx="1300338" cy="369332"/>
            </a:xfrm>
            <a:prstGeom prst="rect">
              <a:avLst/>
            </a:prstGeom>
            <a:solidFill>
              <a:schemeClr val="tx1"/>
            </a:solidFill>
            <a:ln>
              <a:noFill/>
            </a:ln>
          </p:spPr>
          <p:txBody>
            <a:bodyPr wrap="square" rtlCol="0">
              <a:spAutoFit/>
            </a:bodyPr>
            <a:lstStyle/>
            <a:p>
              <a:r>
                <a:rPr lang="vi-VN" dirty="0" smtClean="0">
                  <a:solidFill>
                    <a:schemeClr val="bg1"/>
                  </a:solidFill>
                  <a:latin typeface="Arial" panose="020B0604020202020204" pitchFamily="34" charset="0"/>
                  <a:ea typeface="#9Slide03 Roboto Condensed" panose="02000000000000000000" pitchFamily="2" charset="0"/>
                  <a:cs typeface="Arial" panose="020B0604020202020204" pitchFamily="34" charset="0"/>
                </a:rPr>
                <a:t>Vùng nhân</a:t>
              </a:r>
              <a:endPar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endParaRPr>
            </a:p>
          </p:txBody>
        </p:sp>
        <p:sp>
          <p:nvSpPr>
            <p:cNvPr id="5" name="TextBox 4"/>
            <p:cNvSpPr txBox="1"/>
            <p:nvPr/>
          </p:nvSpPr>
          <p:spPr>
            <a:xfrm>
              <a:off x="9809552" y="2282402"/>
              <a:ext cx="1916873" cy="369332"/>
            </a:xfrm>
            <a:prstGeom prst="rect">
              <a:avLst/>
            </a:prstGeom>
            <a:solidFill>
              <a:schemeClr val="tx1"/>
            </a:solidFill>
            <a:ln>
              <a:noFill/>
            </a:ln>
          </p:spPr>
          <p:txBody>
            <a:bodyPr wrap="square" rtlCol="0">
              <a:spAutoFit/>
            </a:bodyPr>
            <a:lstStyle/>
            <a:p>
              <a:r>
                <a:rPr lang="vi-VN" dirty="0" smtClean="0">
                  <a:solidFill>
                    <a:schemeClr val="bg1"/>
                  </a:solidFill>
                  <a:latin typeface="Arial" panose="020B0604020202020204" pitchFamily="34" charset="0"/>
                  <a:ea typeface="#9Slide03 Roboto Condensed" panose="02000000000000000000" pitchFamily="2" charset="0"/>
                  <a:cs typeface="Arial" panose="020B0604020202020204" pitchFamily="34" charset="0"/>
                </a:rPr>
                <a:t>Màng tế bào</a:t>
              </a:r>
              <a:endPar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endParaRPr>
            </a:p>
          </p:txBody>
        </p:sp>
        <p:grpSp>
          <p:nvGrpSpPr>
            <p:cNvPr id="7" name="Group 6"/>
            <p:cNvGrpSpPr/>
            <p:nvPr/>
          </p:nvGrpSpPr>
          <p:grpSpPr>
            <a:xfrm>
              <a:off x="7309905" y="4158104"/>
              <a:ext cx="3533639" cy="476071"/>
              <a:chOff x="7309905" y="4158104"/>
              <a:chExt cx="3533639" cy="476071"/>
            </a:xfrm>
          </p:grpSpPr>
          <p:sp>
            <p:nvSpPr>
              <p:cNvPr id="3" name="TextBox 2"/>
              <p:cNvSpPr txBox="1"/>
              <p:nvPr/>
            </p:nvSpPr>
            <p:spPr>
              <a:xfrm>
                <a:off x="8598661" y="4211473"/>
                <a:ext cx="2244883" cy="369332"/>
              </a:xfrm>
              <a:prstGeom prst="rect">
                <a:avLst/>
              </a:prstGeom>
              <a:solidFill>
                <a:schemeClr val="tx1"/>
              </a:solidFill>
              <a:ln>
                <a:noFill/>
              </a:ln>
            </p:spPr>
            <p:txBody>
              <a:bodyPr wrap="square" rtlCol="0">
                <a:spAutoFit/>
              </a:bodyPr>
              <a:lstStyle/>
              <a:p>
                <a:pPr algn="ctr"/>
                <a:r>
                  <a:rPr lang="vi-VN" i="1" dirty="0" smtClean="0">
                    <a:solidFill>
                      <a:srgbClr val="FF0000"/>
                    </a:solidFill>
                    <a:latin typeface="Arial" panose="020B0604020202020204" pitchFamily="34" charset="0"/>
                    <a:ea typeface="#9Slide03 Roboto Condensed" panose="02000000000000000000" pitchFamily="2" charset="0"/>
                    <a:cs typeface="Arial" panose="020B0604020202020204" pitchFamily="34" charset="0"/>
                  </a:rPr>
                  <a:t>Cấu tạo vi khuẩn</a:t>
                </a:r>
                <a:endParaRPr lang="vi-VN" i="1" dirty="0">
                  <a:solidFill>
                    <a:srgbClr val="FF0000"/>
                  </a:solidFill>
                  <a:latin typeface="Arial" panose="020B0604020202020204" pitchFamily="34" charset="0"/>
                  <a:ea typeface="#9Slide03 Roboto Condensed" panose="02000000000000000000" pitchFamily="2" charset="0"/>
                  <a:cs typeface="Arial" panose="020B0604020202020204" pitchFamily="34" charset="0"/>
                </a:endParaRPr>
              </a:p>
            </p:txBody>
          </p:sp>
          <p:sp>
            <p:nvSpPr>
              <p:cNvPr id="6" name="TextBox 5"/>
              <p:cNvSpPr txBox="1"/>
              <p:nvPr/>
            </p:nvSpPr>
            <p:spPr>
              <a:xfrm>
                <a:off x="7309905" y="4158104"/>
                <a:ext cx="1369143" cy="476071"/>
              </a:xfrm>
              <a:prstGeom prst="roundRect">
                <a:avLst>
                  <a:gd name="adj" fmla="val 50000"/>
                </a:avLst>
              </a:prstGeom>
              <a:solidFill>
                <a:schemeClr val="accent1">
                  <a:lumMod val="20000"/>
                  <a:lumOff val="80000"/>
                </a:schemeClr>
              </a:solidFill>
              <a:ln>
                <a:noFill/>
              </a:ln>
            </p:spPr>
            <p:txBody>
              <a:bodyPr wrap="square" rtlCol="0">
                <a:spAutoFit/>
              </a:bodyPr>
              <a:lstStyle/>
              <a:p>
                <a:pPr algn="ctr"/>
                <a:r>
                  <a:rPr lang="vi-VN" sz="1600" b="1" i="1" dirty="0" smtClean="0">
                    <a:solidFill>
                      <a:schemeClr val="bg1"/>
                    </a:solidFill>
                    <a:latin typeface="Arial" panose="020B0604020202020204" pitchFamily="34" charset="0"/>
                    <a:ea typeface="#9Slide03 Roboto Condensed" panose="02000000000000000000" pitchFamily="2" charset="0"/>
                    <a:cs typeface="Arial" panose="020B0604020202020204" pitchFamily="34" charset="0"/>
                  </a:rPr>
                  <a:t>Hình 27.2</a:t>
                </a:r>
                <a:endParaRPr lang="vi-VN" sz="1600" b="1" i="1" dirty="0">
                  <a:solidFill>
                    <a:schemeClr val="bg1"/>
                  </a:solidFill>
                  <a:latin typeface="Arial" panose="020B0604020202020204" pitchFamily="34" charset="0"/>
                  <a:ea typeface="#9Slide03 Roboto Condensed" panose="02000000000000000000" pitchFamily="2" charset="0"/>
                  <a:cs typeface="Arial" panose="020B0604020202020204" pitchFamily="34" charset="0"/>
                </a:endParaRPr>
              </a:p>
            </p:txBody>
          </p:sp>
        </p:grpSp>
        <p:sp>
          <p:nvSpPr>
            <p:cNvPr id="8" name="TextBox 7"/>
            <p:cNvSpPr txBox="1"/>
            <p:nvPr/>
          </p:nvSpPr>
          <p:spPr>
            <a:xfrm>
              <a:off x="9885107" y="2862216"/>
              <a:ext cx="1916873" cy="369332"/>
            </a:xfrm>
            <a:prstGeom prst="rect">
              <a:avLst/>
            </a:prstGeom>
            <a:solidFill>
              <a:schemeClr val="tx1"/>
            </a:solidFill>
            <a:ln>
              <a:noFill/>
            </a:ln>
          </p:spPr>
          <p:txBody>
            <a:bodyPr wrap="square" rtlCol="0">
              <a:spAutoFit/>
            </a:bodyPr>
            <a:lstStyle/>
            <a:p>
              <a:r>
                <a:rPr lang="vi-VN" dirty="0" smtClean="0">
                  <a:solidFill>
                    <a:schemeClr val="bg1"/>
                  </a:solidFill>
                  <a:latin typeface="Arial" panose="020B0604020202020204" pitchFamily="34" charset="0"/>
                  <a:ea typeface="#9Slide03 Roboto Condensed" panose="02000000000000000000" pitchFamily="2" charset="0"/>
                  <a:cs typeface="Arial" panose="020B0604020202020204" pitchFamily="34" charset="0"/>
                </a:rPr>
                <a:t>Tế bào chất</a:t>
              </a:r>
              <a:endPar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endParaRPr>
            </a:p>
          </p:txBody>
        </p:sp>
        <p:sp>
          <p:nvSpPr>
            <p:cNvPr id="9" name="TextBox 8"/>
            <p:cNvSpPr txBox="1"/>
            <p:nvPr/>
          </p:nvSpPr>
          <p:spPr>
            <a:xfrm>
              <a:off x="6018815" y="2465735"/>
              <a:ext cx="1916873" cy="369332"/>
            </a:xfrm>
            <a:prstGeom prst="rect">
              <a:avLst/>
            </a:prstGeom>
            <a:solidFill>
              <a:schemeClr val="tx1"/>
            </a:solidFill>
            <a:ln>
              <a:noFill/>
            </a:ln>
          </p:spPr>
          <p:txBody>
            <a:bodyPr wrap="square" rtlCol="0">
              <a:spAutoFit/>
            </a:bodyPr>
            <a:lstStyle/>
            <a:p>
              <a:pPr algn="r"/>
              <a:r>
                <a:rPr lang="vi-VN" dirty="0" smtClean="0">
                  <a:solidFill>
                    <a:schemeClr val="bg1"/>
                  </a:solidFill>
                  <a:latin typeface="Arial" panose="020B0604020202020204" pitchFamily="34" charset="0"/>
                  <a:ea typeface="#9Slide03 Roboto Condensed" panose="02000000000000000000" pitchFamily="2" charset="0"/>
                  <a:cs typeface="Arial" panose="020B0604020202020204" pitchFamily="34" charset="0"/>
                </a:rPr>
                <a:t>Thành tế bào</a:t>
              </a:r>
              <a:endPar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endParaRPr>
            </a:p>
          </p:txBody>
        </p:sp>
        <p:sp>
          <p:nvSpPr>
            <p:cNvPr id="10" name="TextBox 9"/>
            <p:cNvSpPr txBox="1"/>
            <p:nvPr/>
          </p:nvSpPr>
          <p:spPr>
            <a:xfrm>
              <a:off x="6157990" y="2942587"/>
              <a:ext cx="1916873" cy="369332"/>
            </a:xfrm>
            <a:prstGeom prst="rect">
              <a:avLst/>
            </a:prstGeom>
            <a:solidFill>
              <a:schemeClr val="tx1"/>
            </a:solidFill>
            <a:ln>
              <a:noFill/>
            </a:ln>
          </p:spPr>
          <p:txBody>
            <a:bodyPr wrap="square" rtlCol="0">
              <a:spAutoFit/>
            </a:bodyPr>
            <a:lstStyle/>
            <a:p>
              <a:pPr algn="r"/>
              <a:r>
                <a:rPr lang="vi-VN" dirty="0" smtClean="0">
                  <a:solidFill>
                    <a:schemeClr val="bg1"/>
                  </a:solidFill>
                  <a:latin typeface="Arial" panose="020B0604020202020204" pitchFamily="34" charset="0"/>
                  <a:ea typeface="#9Slide03 Roboto Condensed" panose="02000000000000000000" pitchFamily="2" charset="0"/>
                  <a:cs typeface="Arial" panose="020B0604020202020204" pitchFamily="34" charset="0"/>
                </a:rPr>
                <a:t>Lông </a:t>
              </a:r>
              <a:endPar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endParaRPr>
            </a:p>
          </p:txBody>
        </p:sp>
      </p:grpSp>
      <p:grpSp>
        <p:nvGrpSpPr>
          <p:cNvPr id="13" name="Group 12"/>
          <p:cNvGrpSpPr/>
          <p:nvPr/>
        </p:nvGrpSpPr>
        <p:grpSpPr>
          <a:xfrm>
            <a:off x="369037" y="2778407"/>
            <a:ext cx="6592937" cy="1913056"/>
            <a:chOff x="248325" y="0"/>
            <a:chExt cx="6592937" cy="1913056"/>
          </a:xfrm>
        </p:grpSpPr>
        <p:sp>
          <p:nvSpPr>
            <p:cNvPr id="12" name="Rounded Rectangle 11"/>
            <p:cNvSpPr/>
            <p:nvPr/>
          </p:nvSpPr>
          <p:spPr>
            <a:xfrm>
              <a:off x="897885" y="685185"/>
              <a:ext cx="5943377" cy="122787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dirty="0" smtClean="0">
                  <a:solidFill>
                    <a:schemeClr val="bg1"/>
                  </a:solidFill>
                  <a:latin typeface="#9Slide03 Roboto Condensed" panose="02000000000000000000" pitchFamily="2" charset="0"/>
                  <a:ea typeface="#9Slide03 Roboto Condensed" panose="02000000000000000000" pitchFamily="2" charset="0"/>
                </a:rPr>
                <a:t>     </a:t>
              </a:r>
              <a:r>
                <a:rPr lang="vi-VN" sz="2400" dirty="0" smtClean="0">
                  <a:solidFill>
                    <a:schemeClr val="bg1"/>
                  </a:solidFill>
                  <a:latin typeface="#9Slide03 Roboto Condensed" panose="02000000000000000000" pitchFamily="2" charset="0"/>
                  <a:ea typeface="#9Slide03 Roboto Condensed" panose="02000000000000000000" pitchFamily="2" charset="0"/>
                </a:rPr>
                <a:t>Vì sao nói vi khuẩn là sinh vật có cấu tạo đơn giản nhất trong thế giới sống?</a:t>
              </a:r>
              <a:endParaRPr lang="vi-VN" sz="2400" dirty="0">
                <a:solidFill>
                  <a:schemeClr val="bg1"/>
                </a:solidFill>
                <a:latin typeface="#9Slide03 Roboto Condensed" panose="02000000000000000000" pitchFamily="2" charset="0"/>
                <a:ea typeface="#9Slide03 Roboto Condensed" panose="02000000000000000000" pitchFamily="2" charset="0"/>
              </a:endParaRPr>
            </a:p>
          </p:txBody>
        </p:sp>
        <p:pic>
          <p:nvPicPr>
            <p:cNvPr id="2050" name="Picture 2" descr="Int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25" y="0"/>
              <a:ext cx="1299121" cy="1299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2180492" y="5108384"/>
            <a:ext cx="9545933" cy="978729"/>
            <a:chOff x="2180492" y="5108384"/>
            <a:chExt cx="9545933" cy="978729"/>
          </a:xfrm>
        </p:grpSpPr>
        <p:sp>
          <p:nvSpPr>
            <p:cNvPr id="14" name="Rectangle 13"/>
            <p:cNvSpPr/>
            <p:nvPr/>
          </p:nvSpPr>
          <p:spPr>
            <a:xfrm>
              <a:off x="3238919" y="5108384"/>
              <a:ext cx="8487506" cy="978729"/>
            </a:xfrm>
            <a:prstGeom prst="rect">
              <a:avLst/>
            </a:prstGeom>
            <a:solidFill>
              <a:schemeClr val="accent6">
                <a:lumMod val="20000"/>
                <a:lumOff val="80000"/>
              </a:schemeClr>
            </a:solidFill>
          </p:spPr>
          <p:txBody>
            <a:bodyPr wrap="square">
              <a:spAutoFit/>
            </a:bodyPr>
            <a:lstStyle/>
            <a:p>
              <a:pPr algn="just">
                <a:lnSpc>
                  <a:spcPct val="120000"/>
                </a:lnSpc>
              </a:pPr>
              <a:r>
                <a:rPr lang="vi-VN" sz="2400" dirty="0">
                  <a:solidFill>
                    <a:srgbClr val="000000"/>
                  </a:solidFill>
                  <a:latin typeface="#9Slide03 Roboto Condensed" panose="02000000000000000000" pitchFamily="2" charset="0"/>
                  <a:ea typeface="#9Slide03 Roboto Condensed" panose="02000000000000000000" pitchFamily="2" charset="0"/>
                </a:rPr>
                <a:t>Vi khuẩn là sinh vật có cấu tạo cơ thể đơn giản nhất trong thế giới sống vì cấu tạo cơ thể chúng gần như cấu tạo của một tế bào.</a:t>
              </a:r>
              <a:endParaRPr lang="en-US" sz="2400" dirty="0">
                <a:latin typeface="#9Slide03 Roboto Condensed" panose="02000000000000000000" pitchFamily="2" charset="0"/>
                <a:ea typeface="#9Slide03 Roboto Condensed" panose="02000000000000000000" pitchFamily="2" charset="0"/>
              </a:endParaRPr>
            </a:p>
          </p:txBody>
        </p:sp>
        <p:sp>
          <p:nvSpPr>
            <p:cNvPr id="15" name="Right Arrow 14"/>
            <p:cNvSpPr/>
            <p:nvPr/>
          </p:nvSpPr>
          <p:spPr>
            <a:xfrm>
              <a:off x="2180492" y="5355432"/>
              <a:ext cx="978408" cy="484632"/>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82321" y="351692"/>
            <a:ext cx="5675669" cy="2298709"/>
            <a:chOff x="482321" y="351692"/>
            <a:chExt cx="5675669" cy="2298709"/>
          </a:xfrm>
        </p:grpSpPr>
        <p:sp>
          <p:nvSpPr>
            <p:cNvPr id="17" name="TextBox 16"/>
            <p:cNvSpPr txBox="1"/>
            <p:nvPr/>
          </p:nvSpPr>
          <p:spPr>
            <a:xfrm>
              <a:off x="775512" y="568483"/>
              <a:ext cx="5089286" cy="1865126"/>
            </a:xfrm>
            <a:prstGeom prst="rect">
              <a:avLst/>
            </a:prstGeom>
            <a:noFill/>
          </p:spPr>
          <p:txBody>
            <a:bodyPr wrap="square" rtlCol="0">
              <a:spAutoFit/>
            </a:bodyPr>
            <a:lstStyle/>
            <a:p>
              <a:pPr algn="just">
                <a:lnSpc>
                  <a:spcPct val="120000"/>
                </a:lnSpc>
              </a:pPr>
              <a:r>
                <a:rPr lang="vi-VN" sz="2400" dirty="0" smtClean="0">
                  <a:solidFill>
                    <a:schemeClr val="accent5">
                      <a:lumMod val="75000"/>
                    </a:schemeClr>
                  </a:solidFill>
                  <a:latin typeface="#9Slide03 Roboto Condensed" panose="02000000000000000000" pitchFamily="2" charset="0"/>
                  <a:ea typeface="#9Slide03 Roboto Condensed" panose="02000000000000000000" pitchFamily="2" charset="0"/>
                </a:rPr>
                <a:t>Vi khuẩn có cấu tạo đơn bào, hầu hết có thành tế bào bao ngoài. Nhiều vi khuẩn có roi làm nhiệm vụ di chuyển và lông giúp vi khuẩn bám vào tế bào vật chủ.</a:t>
              </a:r>
              <a:endParaRPr lang="vi-VN" sz="2400" dirty="0">
                <a:solidFill>
                  <a:schemeClr val="accent5">
                    <a:lumMod val="75000"/>
                  </a:schemeClr>
                </a:solidFill>
                <a:latin typeface="#9Slide03 Roboto Condensed" panose="02000000000000000000" pitchFamily="2" charset="0"/>
                <a:ea typeface="#9Slide03 Roboto Condensed" panose="02000000000000000000" pitchFamily="2" charset="0"/>
              </a:endParaRPr>
            </a:p>
          </p:txBody>
        </p:sp>
        <p:sp>
          <p:nvSpPr>
            <p:cNvPr id="18" name="Rectangle 17"/>
            <p:cNvSpPr/>
            <p:nvPr/>
          </p:nvSpPr>
          <p:spPr>
            <a:xfrm>
              <a:off x="482321" y="351692"/>
              <a:ext cx="5675669" cy="2298709"/>
            </a:xfrm>
            <a:prstGeom prst="rect">
              <a:avLst/>
            </a:prstGeom>
            <a:noFill/>
            <a:ln w="28575">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429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74273" y="1851432"/>
            <a:ext cx="7878064" cy="4771176"/>
          </a:xfrm>
          <a:prstGeom prst="rect">
            <a:avLst/>
          </a:prstGeom>
          <a:solidFill>
            <a:srgbClr val="39B4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93">
              <a:solidFill>
                <a:prstClr val="white"/>
              </a:solidFill>
              <a:cs typeface="+mn-ea"/>
              <a:sym typeface="+mn-lt"/>
            </a:endParaRPr>
          </a:p>
        </p:txBody>
      </p:sp>
      <p:sp>
        <p:nvSpPr>
          <p:cNvPr id="4" name="矩形 3"/>
          <p:cNvSpPr/>
          <p:nvPr/>
        </p:nvSpPr>
        <p:spPr>
          <a:xfrm>
            <a:off x="2876617" y="2297779"/>
            <a:ext cx="7279477" cy="1754326"/>
          </a:xfrm>
          <a:prstGeom prst="rect">
            <a:avLst/>
          </a:prstGeom>
        </p:spPr>
        <p:txBody>
          <a:bodyPr wrap="square">
            <a:spAutoFit/>
          </a:bodyPr>
          <a:lstStyle/>
          <a:p>
            <a:pPr algn="r" defTabSz="914400">
              <a:lnSpc>
                <a:spcPct val="150000"/>
              </a:lnSpc>
            </a:pPr>
            <a:r>
              <a:rPr lang="en-US" altLang="zh-CN" sz="2800" dirty="0" smtClean="0">
                <a:solidFill>
                  <a:prstClr val="white"/>
                </a:solidFill>
                <a:latin typeface="#9Slide03 FS Neusa Bold" panose="00000800000000000000" pitchFamily="2" charset="0"/>
                <a:cs typeface="+mn-ea"/>
                <a:sym typeface="+mn-lt"/>
              </a:rPr>
              <a:t>HÌNH DẠNG VI KHUẨN</a:t>
            </a:r>
          </a:p>
          <a:p>
            <a:pPr algn="just" defTabSz="914400">
              <a:lnSpc>
                <a:spcPct val="150000"/>
              </a:lnSpc>
            </a:pPr>
            <a:r>
              <a:rPr lang="vi-VN" altLang="zh-CN" sz="2200" dirty="0" smtClean="0">
                <a:solidFill>
                  <a:prstClr val="white"/>
                </a:solidFill>
                <a:latin typeface="Acumin Pro Condensed" panose="020B0806020202020204" pitchFamily="34" charset="0"/>
                <a:cs typeface="+mn-ea"/>
                <a:sym typeface="+mn-lt"/>
              </a:rPr>
              <a:t>Đa số có dạng hình que (trực khuẩn lị), hình cầu (tụ cầu khuẩn), hình xoắn (xoắn khuẩn giang mai), hình dấu phẩy (phẩy khuẩn tả),….</a:t>
            </a:r>
            <a:endParaRPr lang="vi-VN" altLang="zh-CN" sz="2200" dirty="0">
              <a:solidFill>
                <a:prstClr val="white"/>
              </a:solidFill>
              <a:latin typeface="Acumin Pro Condensed" panose="020B0806020202020204" pitchFamily="34" charset="0"/>
              <a:cs typeface="+mn-ea"/>
              <a:sym typeface="+mn-lt"/>
            </a:endParaRPr>
          </a:p>
        </p:txBody>
      </p:sp>
      <p:sp>
        <p:nvSpPr>
          <p:cNvPr id="5" name="文本框 4"/>
          <p:cNvSpPr txBox="1"/>
          <p:nvPr/>
        </p:nvSpPr>
        <p:spPr>
          <a:xfrm>
            <a:off x="2718516" y="2021827"/>
            <a:ext cx="2497233" cy="707886"/>
          </a:xfrm>
          <a:prstGeom prst="rect">
            <a:avLst/>
          </a:prstGeom>
          <a:noFill/>
        </p:spPr>
        <p:txBody>
          <a:bodyPr wrap="square" rtlCol="0">
            <a:spAutoFit/>
          </a:bodyPr>
          <a:lstStyle/>
          <a:p>
            <a:pPr defTabSz="914400"/>
            <a:r>
              <a:rPr lang="vi-VN" altLang="zh-CN" sz="4000" dirty="0" smtClean="0">
                <a:solidFill>
                  <a:prstClr val="white"/>
                </a:solidFill>
                <a:latin typeface="VL Selphia" panose="02000506000000020003" pitchFamily="50" charset="0"/>
                <a:cs typeface="+mn-ea"/>
                <a:sym typeface="+mn-lt"/>
              </a:rPr>
              <a:t>Vậy</a:t>
            </a:r>
            <a:endParaRPr lang="vi-VN" altLang="zh-CN" sz="4000" dirty="0">
              <a:solidFill>
                <a:prstClr val="white"/>
              </a:solidFill>
              <a:latin typeface="VL Selphia" panose="02000506000000020003" pitchFamily="50" charset="0"/>
              <a:cs typeface="+mn-ea"/>
              <a:sym typeface="+mn-lt"/>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603" y="2298054"/>
            <a:ext cx="1517600" cy="2192867"/>
          </a:xfrm>
          <a:prstGeom prst="rect">
            <a:avLst/>
          </a:prstGeom>
        </p:spPr>
      </p:pic>
      <p:sp>
        <p:nvSpPr>
          <p:cNvPr id="2" name="Rectangle 1"/>
          <p:cNvSpPr/>
          <p:nvPr/>
        </p:nvSpPr>
        <p:spPr>
          <a:xfrm>
            <a:off x="5024673" y="217283"/>
            <a:ext cx="2780763" cy="76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0" name="矩形 3"/>
          <p:cNvSpPr/>
          <p:nvPr/>
        </p:nvSpPr>
        <p:spPr>
          <a:xfrm>
            <a:off x="2876617" y="4105054"/>
            <a:ext cx="7279476" cy="2363724"/>
          </a:xfrm>
          <a:prstGeom prst="rect">
            <a:avLst/>
          </a:prstGeom>
          <a:ln>
            <a:solidFill>
              <a:schemeClr val="bg1"/>
            </a:solidFill>
          </a:ln>
        </p:spPr>
        <p:txBody>
          <a:bodyPr wrap="square">
            <a:spAutoFit/>
          </a:bodyPr>
          <a:lstStyle/>
          <a:p>
            <a:pPr defTabSz="914400">
              <a:lnSpc>
                <a:spcPct val="150000"/>
              </a:lnSpc>
            </a:pPr>
            <a:r>
              <a:rPr lang="en-US" altLang="zh-CN" sz="2800" dirty="0">
                <a:solidFill>
                  <a:srgbClr val="FFFF00"/>
                </a:solidFill>
                <a:latin typeface="#9Slide03 FS Neusa Bold" panose="00000800000000000000" pitchFamily="2" charset="0"/>
                <a:cs typeface="+mn-ea"/>
                <a:sym typeface="+mn-lt"/>
              </a:rPr>
              <a:t>CẤU TẠO VI KHUẨN</a:t>
            </a:r>
          </a:p>
          <a:p>
            <a:pPr marL="342900" indent="-342900" algn="just" defTabSz="914400">
              <a:lnSpc>
                <a:spcPct val="120000"/>
              </a:lnSpc>
              <a:buFont typeface="Wingdings" panose="05000000000000000000" pitchFamily="2" charset="2"/>
              <a:buChar char="q"/>
            </a:pPr>
            <a:r>
              <a:rPr lang="vi-VN" altLang="zh-CN" sz="2200" dirty="0" smtClean="0">
                <a:solidFill>
                  <a:prstClr val="white"/>
                </a:solidFill>
                <a:latin typeface="Acumin Pro Condensed" panose="020B0806020202020204" pitchFamily="34" charset="0"/>
                <a:cs typeface="+mn-ea"/>
                <a:sym typeface="+mn-lt"/>
              </a:rPr>
              <a:t>Thành tế bào</a:t>
            </a:r>
          </a:p>
          <a:p>
            <a:pPr marL="342900" indent="-342900" algn="just" defTabSz="914400">
              <a:lnSpc>
                <a:spcPct val="120000"/>
              </a:lnSpc>
              <a:buFont typeface="Wingdings" panose="05000000000000000000" pitchFamily="2" charset="2"/>
              <a:buChar char="q"/>
            </a:pPr>
            <a:r>
              <a:rPr lang="vi-VN" altLang="zh-CN" sz="2200" dirty="0" smtClean="0">
                <a:solidFill>
                  <a:prstClr val="white"/>
                </a:solidFill>
                <a:latin typeface="Acumin Pro Condensed" panose="020B0806020202020204" pitchFamily="34" charset="0"/>
                <a:cs typeface="+mn-ea"/>
                <a:sym typeface="+mn-lt"/>
              </a:rPr>
              <a:t>Màng tế bào</a:t>
            </a:r>
          </a:p>
          <a:p>
            <a:pPr marL="342900" indent="-342900" algn="just" defTabSz="914400">
              <a:lnSpc>
                <a:spcPct val="120000"/>
              </a:lnSpc>
              <a:buFont typeface="Wingdings" panose="05000000000000000000" pitchFamily="2" charset="2"/>
              <a:buChar char="q"/>
            </a:pPr>
            <a:r>
              <a:rPr lang="vi-VN" altLang="zh-CN" sz="2200" dirty="0" smtClean="0">
                <a:solidFill>
                  <a:prstClr val="white"/>
                </a:solidFill>
                <a:latin typeface="Acumin Pro Condensed" panose="020B0806020202020204" pitchFamily="34" charset="0"/>
                <a:cs typeface="+mn-ea"/>
                <a:sym typeface="+mn-lt"/>
              </a:rPr>
              <a:t>Chất tế bào và vùng nhân</a:t>
            </a:r>
          </a:p>
          <a:p>
            <a:pPr marL="342900" indent="-342900" algn="just" defTabSz="914400">
              <a:lnSpc>
                <a:spcPct val="120000"/>
              </a:lnSpc>
              <a:buFont typeface="Wingdings" panose="05000000000000000000" pitchFamily="2" charset="2"/>
              <a:buChar char="q"/>
            </a:pPr>
            <a:r>
              <a:rPr lang="vi-VN" altLang="zh-CN" sz="2200" dirty="0" smtClean="0">
                <a:solidFill>
                  <a:prstClr val="white"/>
                </a:solidFill>
                <a:latin typeface="Acumin Pro Condensed" panose="020B0806020202020204" pitchFamily="34" charset="0"/>
                <a:cs typeface="+mn-ea"/>
                <a:sym typeface="+mn-lt"/>
              </a:rPr>
              <a:t>Một vi khuẩn có thể có l</a:t>
            </a:r>
            <a:r>
              <a:rPr lang="en-US" altLang="zh-CN" sz="2200" dirty="0">
                <a:solidFill>
                  <a:prstClr val="white"/>
                </a:solidFill>
                <a:latin typeface="Acumin Pro Condensed" panose="020B0806020202020204" pitchFamily="34" charset="0"/>
                <a:cs typeface="+mn-ea"/>
                <a:sym typeface="+mn-lt"/>
              </a:rPr>
              <a:t>ô</a:t>
            </a:r>
            <a:r>
              <a:rPr lang="vi-VN" altLang="zh-CN" sz="2200" dirty="0" smtClean="0">
                <a:solidFill>
                  <a:prstClr val="white"/>
                </a:solidFill>
                <a:latin typeface="Acumin Pro Condensed" panose="020B0806020202020204" pitchFamily="34" charset="0"/>
                <a:cs typeface="+mn-ea"/>
                <a:sym typeface="+mn-lt"/>
              </a:rPr>
              <a:t>ng bơi hoặc roi để di chuyển</a:t>
            </a:r>
            <a:r>
              <a:rPr lang="en-US" altLang="zh-CN" sz="2200" dirty="0" smtClean="0">
                <a:solidFill>
                  <a:prstClr val="white"/>
                </a:solidFill>
                <a:latin typeface="Acumin Pro Condensed" panose="020B0806020202020204" pitchFamily="34" charset="0"/>
                <a:cs typeface="+mn-ea"/>
                <a:sym typeface="+mn-lt"/>
              </a:rPr>
              <a:t>.</a:t>
            </a:r>
            <a:endParaRPr lang="zh-CN" altLang="en-US" sz="2200" dirty="0">
              <a:solidFill>
                <a:prstClr val="white"/>
              </a:solidFill>
              <a:latin typeface="Acumin Pro Condensed" panose="020B0806020202020204" pitchFamily="34" charset="0"/>
              <a:cs typeface="+mn-ea"/>
              <a:sym typeface="+mn-lt"/>
            </a:endParaRPr>
          </a:p>
        </p:txBody>
      </p:sp>
      <p:pic>
        <p:nvPicPr>
          <p:cNvPr id="9" name="Picture 8"/>
          <p:cNvPicPr>
            <a:picLocks noChangeAspect="1"/>
          </p:cNvPicPr>
          <p:nvPr/>
        </p:nvPicPr>
        <p:blipFill>
          <a:blip r:embed="rId4"/>
          <a:stretch>
            <a:fillRect/>
          </a:stretch>
        </p:blipFill>
        <p:spPr>
          <a:xfrm>
            <a:off x="138535" y="4237020"/>
            <a:ext cx="2233472" cy="1934727"/>
          </a:xfrm>
          <a:prstGeom prst="rect">
            <a:avLst/>
          </a:prstGeom>
        </p:spPr>
      </p:pic>
      <p:pic>
        <p:nvPicPr>
          <p:cNvPr id="7170" name="Picture 2" descr="Có phải tất cả các loại vi khuẩn đều có hại hay không? | Medlate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87" t="25731" r="7705" b="14343"/>
          <a:stretch/>
        </p:blipFill>
        <p:spPr bwMode="auto">
          <a:xfrm>
            <a:off x="5441132" y="417166"/>
            <a:ext cx="2761305" cy="124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15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par>
                          <p:cTn id="14" fill="hold">
                            <p:stCondLst>
                              <p:cond delay="1000"/>
                            </p:stCondLst>
                            <p:childTnLst>
                              <p:par>
                                <p:cTn id="15" presetID="26"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par>
                                <p:cTn id="31" presetID="22" presetClass="entr" presetSubtype="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grpSp>
        <p:nvGrpSpPr>
          <p:cNvPr id="5" name="Group 4"/>
          <p:cNvGrpSpPr/>
          <p:nvPr/>
        </p:nvGrpSpPr>
        <p:grpSpPr>
          <a:xfrm>
            <a:off x="346494" y="682414"/>
            <a:ext cx="5715000" cy="4894594"/>
            <a:chOff x="346494" y="682414"/>
            <a:chExt cx="5715000" cy="4894594"/>
          </a:xfrm>
        </p:grpSpPr>
        <p:grpSp>
          <p:nvGrpSpPr>
            <p:cNvPr id="3" name="Group 2"/>
            <p:cNvGrpSpPr/>
            <p:nvPr/>
          </p:nvGrpSpPr>
          <p:grpSpPr>
            <a:xfrm>
              <a:off x="346494" y="682414"/>
              <a:ext cx="5715000" cy="4894594"/>
              <a:chOff x="95285" y="863285"/>
              <a:chExt cx="5715000" cy="4894594"/>
            </a:xfrm>
          </p:grpSpPr>
          <p:pic>
            <p:nvPicPr>
              <p:cNvPr id="9222" name="Picture 6" descr="Vi khuẩn và virus loại nào nguy hiểm hơn? - Báo Bình Dương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85" y="1662129"/>
                <a:ext cx="5715000" cy="409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5285" y="863285"/>
                <a:ext cx="5715000" cy="1597688"/>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3600" dirty="0" smtClean="0">
                    <a:solidFill>
                      <a:prstClr val="white"/>
                    </a:solidFill>
                    <a:latin typeface="#9Slide03 Roboto Condensed" panose="02000000000000000000" pitchFamily="2" charset="0"/>
                    <a:ea typeface="#9Slide03 Roboto Condensed" panose="02000000000000000000" pitchFamily="2" charset="0"/>
                  </a:rPr>
                  <a:t>Hãy nêu sự khác nhau giữa vi khuẩn và virus</a:t>
                </a:r>
                <a:endParaRPr lang="vi-VN" sz="3600" dirty="0">
                  <a:solidFill>
                    <a:prstClr val="white"/>
                  </a:solidFill>
                  <a:latin typeface="#9Slide03 Roboto Condensed" panose="02000000000000000000" pitchFamily="2" charset="0"/>
                  <a:ea typeface="#9Slide03 Roboto Condensed" panose="02000000000000000000" pitchFamily="2" charset="0"/>
                </a:endParaRPr>
              </a:p>
            </p:txBody>
          </p:sp>
        </p:grpSp>
        <p:sp>
          <p:nvSpPr>
            <p:cNvPr id="4" name="TextBox 3"/>
            <p:cNvSpPr txBox="1"/>
            <p:nvPr/>
          </p:nvSpPr>
          <p:spPr>
            <a:xfrm>
              <a:off x="1235947" y="4722725"/>
              <a:ext cx="1245996" cy="369332"/>
            </a:xfrm>
            <a:prstGeom prst="rect">
              <a:avLst/>
            </a:prstGeom>
            <a:solidFill>
              <a:schemeClr val="bg1"/>
            </a:solidFill>
          </p:spPr>
          <p:txBody>
            <a:bodyPr wrap="square" rtlCol="0">
              <a:spAutoFit/>
            </a:bodyPr>
            <a:lstStyle/>
            <a:p>
              <a:pPr defTabSz="914400"/>
              <a:r>
                <a:rPr lang="vi-VN" dirty="0" smtClean="0">
                  <a:solidFill>
                    <a:prstClr val="black"/>
                  </a:solidFill>
                  <a:cs typeface="Arial" panose="020B0604020202020204" pitchFamily="34" charset="0"/>
                </a:rPr>
                <a:t>Vi khuẩn</a:t>
              </a:r>
              <a:endParaRPr lang="vi-VN" dirty="0">
                <a:solidFill>
                  <a:prstClr val="black"/>
                </a:solidFill>
                <a:cs typeface="Arial" panose="020B0604020202020204" pitchFamily="34" charset="0"/>
              </a:endParaRPr>
            </a:p>
          </p:txBody>
        </p:sp>
        <p:sp>
          <p:nvSpPr>
            <p:cNvPr id="9" name="TextBox 8"/>
            <p:cNvSpPr txBox="1"/>
            <p:nvPr/>
          </p:nvSpPr>
          <p:spPr>
            <a:xfrm>
              <a:off x="4250453" y="4907391"/>
              <a:ext cx="1245996" cy="369332"/>
            </a:xfrm>
            <a:prstGeom prst="rect">
              <a:avLst/>
            </a:prstGeom>
            <a:solidFill>
              <a:schemeClr val="bg1"/>
            </a:solidFill>
          </p:spPr>
          <p:txBody>
            <a:bodyPr wrap="square" rtlCol="0">
              <a:spAutoFit/>
            </a:bodyPr>
            <a:lstStyle/>
            <a:p>
              <a:pPr algn="ctr" defTabSz="914400"/>
              <a:r>
                <a:rPr lang="en-US" dirty="0" smtClean="0">
                  <a:solidFill>
                    <a:prstClr val="black"/>
                  </a:solidFill>
                  <a:latin typeface="Arial" panose="020B0604020202020204" pitchFamily="34" charset="0"/>
                  <a:cs typeface="Arial" panose="020B0604020202020204" pitchFamily="34" charset="0"/>
                </a:rPr>
                <a:t>Virus</a:t>
              </a:r>
              <a:endParaRPr lang="en-US"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104778618"/>
                  </p:ext>
                </p:extLst>
              </p:nvPr>
            </p:nvGraphicFramePr>
            <p:xfrm>
              <a:off x="6260122" y="682413"/>
              <a:ext cx="5687368" cy="4894422"/>
            </p:xfrm>
            <a:graphic>
              <a:graphicData uri="http://schemas.openxmlformats.org/drawingml/2006/table">
                <a:tbl>
                  <a:tblPr firstRow="1" bandRow="1">
                    <a:tableStyleId>{073A0DAA-6AF3-43AB-8588-CEC1D06C72B9}</a:tableStyleId>
                  </a:tblPr>
                  <a:tblGrid>
                    <a:gridCol w="2413098">
                      <a:extLst>
                        <a:ext uri="{9D8B030D-6E8A-4147-A177-3AD203B41FA5}">
                          <a16:colId xmlns:a16="http://schemas.microsoft.com/office/drawing/2014/main" val="20000"/>
                        </a:ext>
                      </a:extLst>
                    </a:gridCol>
                    <a:gridCol w="1665837">
                      <a:extLst>
                        <a:ext uri="{9D8B030D-6E8A-4147-A177-3AD203B41FA5}">
                          <a16:colId xmlns:a16="http://schemas.microsoft.com/office/drawing/2014/main" val="20001"/>
                        </a:ext>
                      </a:extLst>
                    </a:gridCol>
                    <a:gridCol w="1608433">
                      <a:extLst>
                        <a:ext uri="{9D8B030D-6E8A-4147-A177-3AD203B41FA5}">
                          <a16:colId xmlns:a16="http://schemas.microsoft.com/office/drawing/2014/main" val="20002"/>
                        </a:ext>
                      </a:extLst>
                    </a:gridCol>
                  </a:tblGrid>
                  <a:tr h="575134">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TÍNH</a:t>
                          </a:r>
                          <a:r>
                            <a:rPr lang="vi-VN" sz="2000" baseline="0" noProof="0" dirty="0" smtClean="0">
                              <a:latin typeface="#9Slide03 Roboto Condensed" panose="02000000000000000000" pitchFamily="2" charset="0"/>
                              <a:ea typeface="#9Slide03 Roboto Condensed" panose="02000000000000000000" pitchFamily="2" charset="0"/>
                            </a:rPr>
                            <a:t> CHẤT</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VIRUS</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VI KHUẨN</a:t>
                          </a:r>
                          <a:endParaRPr lang="vi-VN" sz="2000"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0"/>
                      </a:ext>
                    </a:extLst>
                  </a:tr>
                  <a:tr h="510963">
                    <a:tc>
                      <a:txBody>
                        <a:bodyPr/>
                        <a:lstStyle/>
                        <a:p>
                          <a:pPr algn="ctr"/>
                          <a:r>
                            <a:rPr lang="vi-VN" noProof="0" dirty="0" smtClean="0">
                              <a:latin typeface="#9Slide03 Roboto Condensed" panose="02000000000000000000" pitchFamily="2" charset="0"/>
                              <a:ea typeface="#9Slide03 Roboto Condensed" panose="02000000000000000000" pitchFamily="2" charset="0"/>
                            </a:rPr>
                            <a:t>Kích</a:t>
                          </a:r>
                          <a:r>
                            <a:rPr lang="vi-VN" baseline="0" noProof="0" dirty="0" smtClean="0">
                              <a:latin typeface="#9Slide03 Roboto Condensed" panose="02000000000000000000" pitchFamily="2" charset="0"/>
                              <a:ea typeface="#9Slide03 Roboto Condensed" panose="02000000000000000000" pitchFamily="2" charset="0"/>
                            </a:rPr>
                            <a:t> thước</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nm</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14:m>
                            <m:oMath xmlns:m="http://schemas.openxmlformats.org/officeDocument/2006/math">
                              <m:r>
                                <m:rPr>
                                  <m:sty m:val="p"/>
                                </m:rPr>
                                <a:rPr lang="vi-VN" i="0" noProof="0" smtClean="0">
                                  <a:latin typeface="Cambria Math" panose="02040503050406030204" pitchFamily="18" charset="0"/>
                                </a:rPr>
                                <m:t>μ</m:t>
                              </m:r>
                            </m:oMath>
                          </a14:m>
                          <a:r>
                            <a:rPr lang="vi-VN" noProof="0" dirty="0" smtClean="0">
                              <a:latin typeface="#9Slide03 Roboto Condensed" panose="02000000000000000000" pitchFamily="2" charset="0"/>
                              <a:ea typeface="#9Slide03 Roboto Condensed" panose="02000000000000000000" pitchFamily="2" charset="0"/>
                            </a:rPr>
                            <a:t>m</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1"/>
                      </a:ext>
                    </a:extLst>
                  </a:tr>
                  <a:tr h="482321">
                    <a:tc>
                      <a:txBody>
                        <a:bodyPr/>
                        <a:lstStyle/>
                        <a:p>
                          <a:pPr algn="ctr"/>
                          <a:r>
                            <a:rPr lang="vi-VN" noProof="0" dirty="0" smtClean="0">
                              <a:latin typeface="#9Slide03 Roboto Condensed" panose="02000000000000000000" pitchFamily="2" charset="0"/>
                              <a:ea typeface="#9Slide03 Roboto Condensed" panose="02000000000000000000" pitchFamily="2" charset="0"/>
                            </a:rPr>
                            <a:t>Quan sát</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KHV</a:t>
                          </a:r>
                          <a:r>
                            <a:rPr lang="vi-VN" baseline="0" noProof="0" dirty="0" smtClean="0">
                              <a:latin typeface="#9Slide03 Roboto Condensed" panose="02000000000000000000" pitchFamily="2" charset="0"/>
                              <a:ea typeface="#9Slide03 Roboto Condensed" panose="02000000000000000000" pitchFamily="2" charset="0"/>
                            </a:rPr>
                            <a:t> điện tử</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KHV quang học</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2"/>
                      </a:ext>
                    </a:extLst>
                  </a:tr>
                  <a:tr h="565162">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cấu tạo tế bào chất</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3"/>
                      </a:ext>
                    </a:extLst>
                  </a:tr>
                  <a:tr h="592250">
                    <a:tc>
                      <a:txBody>
                        <a:bodyPr/>
                        <a:lstStyle/>
                        <a:p>
                          <a:pPr algn="ctr"/>
                          <a:r>
                            <a:rPr lang="vi-VN" noProof="0" dirty="0" smtClean="0">
                              <a:latin typeface="#9Slide03 Roboto Condensed" panose="02000000000000000000" pitchFamily="2" charset="0"/>
                              <a:ea typeface="#9Slide03 Roboto Condensed" panose="02000000000000000000" pitchFamily="2" charset="0"/>
                            </a:rPr>
                            <a:t>Chỉ chứa</a:t>
                          </a:r>
                          <a:r>
                            <a:rPr lang="vi-VN" baseline="0" noProof="0" dirty="0" smtClean="0">
                              <a:latin typeface="#9Slide03 Roboto Condensed" panose="02000000000000000000" pitchFamily="2" charset="0"/>
                              <a:ea typeface="#9Slide03 Roboto Condensed" panose="02000000000000000000" pitchFamily="2" charset="0"/>
                            </a:rPr>
                            <a:t> A</a:t>
                          </a:r>
                          <a:r>
                            <a:rPr lang="en-US" baseline="0" noProof="0" dirty="0" smtClean="0">
                              <a:latin typeface="#9Slide03 Roboto Condensed" panose="02000000000000000000" pitchFamily="2" charset="0"/>
                              <a:ea typeface="#9Slide03 Roboto Condensed" panose="02000000000000000000" pitchFamily="2" charset="0"/>
                            </a:rPr>
                            <a:t>DN</a:t>
                          </a:r>
                          <a:r>
                            <a:rPr lang="vi-VN" baseline="0" noProof="0" dirty="0" smtClean="0">
                              <a:latin typeface="#9Slide03 Roboto Condensed" panose="02000000000000000000" pitchFamily="2" charset="0"/>
                              <a:ea typeface="#9Slide03 Roboto Condensed" panose="02000000000000000000" pitchFamily="2" charset="0"/>
                            </a:rPr>
                            <a:t> hoặc ARN</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4"/>
                      </a:ext>
                    </a:extLst>
                  </a:tr>
                  <a:tr h="538950">
                    <a:tc>
                      <a:txBody>
                        <a:bodyPr/>
                        <a:lstStyle/>
                        <a:p>
                          <a:pPr algn="ctr"/>
                          <a:r>
                            <a:rPr lang="vi-VN" noProof="0" dirty="0" smtClean="0">
                              <a:latin typeface="#9Slide03 Roboto Condensed" panose="02000000000000000000" pitchFamily="2" charset="0"/>
                              <a:ea typeface="#9Slide03 Roboto Condensed" panose="02000000000000000000" pitchFamily="2" charset="0"/>
                            </a:rPr>
                            <a:t>Chứa cả</a:t>
                          </a:r>
                          <a:r>
                            <a:rPr lang="vi-VN" baseline="0" noProof="0" dirty="0" smtClean="0">
                              <a:latin typeface="#9Slide03 Roboto Condensed" panose="02000000000000000000" pitchFamily="2" charset="0"/>
                              <a:ea typeface="#9Slide03 Roboto Condensed" panose="02000000000000000000" pitchFamily="2" charset="0"/>
                            </a:rPr>
                            <a:t> A</a:t>
                          </a:r>
                          <a:r>
                            <a:rPr lang="en-US" baseline="0" noProof="0" dirty="0" smtClean="0">
                              <a:latin typeface="#9Slide03 Roboto Condensed" panose="02000000000000000000" pitchFamily="2" charset="0"/>
                              <a:ea typeface="#9Slide03 Roboto Condensed" panose="02000000000000000000" pitchFamily="2" charset="0"/>
                            </a:rPr>
                            <a:t>DN </a:t>
                          </a:r>
                          <a:r>
                            <a:rPr lang="vi-VN" baseline="0" noProof="0" dirty="0" smtClean="0">
                              <a:latin typeface="#9Slide03 Roboto Condensed" panose="02000000000000000000" pitchFamily="2" charset="0"/>
                              <a:ea typeface="#9Slide03 Roboto Condensed" panose="02000000000000000000" pitchFamily="2" charset="0"/>
                            </a:rPr>
                            <a:t>và ARN</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5"/>
                      </a:ext>
                    </a:extLst>
                  </a:tr>
                  <a:tr h="524323">
                    <a:tc>
                      <a:txBody>
                        <a:bodyPr/>
                        <a:lstStyle/>
                        <a:p>
                          <a:pPr algn="ctr"/>
                          <a:r>
                            <a:rPr lang="vi-VN" noProof="0" dirty="0" smtClean="0">
                              <a:latin typeface="#9Slide03 Roboto Condensed" panose="02000000000000000000" pitchFamily="2" charset="0"/>
                              <a:ea typeface="#9Slide03 Roboto Condensed" panose="02000000000000000000" pitchFamily="2" charset="0"/>
                            </a:rPr>
                            <a:t>Chứa ri</a:t>
                          </a:r>
                          <a:r>
                            <a:rPr lang="vi-VN" baseline="0" noProof="0" dirty="0" smtClean="0">
                              <a:latin typeface="#9Slide03 Roboto Condensed" panose="02000000000000000000" pitchFamily="2" charset="0"/>
                              <a:ea typeface="#9Slide03 Roboto Condensed" panose="02000000000000000000" pitchFamily="2" charset="0"/>
                            </a:rPr>
                            <a:t>bôxôm</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6"/>
                      </a:ext>
                    </a:extLst>
                  </a:tr>
                  <a:tr h="562708">
                    <a:tc>
                      <a:txBody>
                        <a:bodyPr/>
                        <a:lstStyle/>
                        <a:p>
                          <a:pPr algn="ctr"/>
                          <a:r>
                            <a:rPr lang="vi-VN" noProof="0" dirty="0" smtClean="0">
                              <a:latin typeface="#9Slide03 Roboto Condensed" panose="02000000000000000000" pitchFamily="2" charset="0"/>
                              <a:ea typeface="#9Slide03 Roboto Condensed" panose="02000000000000000000" pitchFamily="2" charset="0"/>
                            </a:rPr>
                            <a:t>Sinh sản</a:t>
                          </a:r>
                          <a:r>
                            <a:rPr lang="vi-VN" baseline="0" noProof="0" dirty="0" smtClean="0">
                              <a:latin typeface="#9Slide03 Roboto Condensed" panose="02000000000000000000" pitchFamily="2" charset="0"/>
                              <a:ea typeface="#9Slide03 Roboto Condensed" panose="02000000000000000000" pitchFamily="2" charset="0"/>
                            </a:rPr>
                            <a:t> độc lập</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7"/>
                      </a:ext>
                    </a:extLst>
                  </a:tr>
                  <a:tr h="542611">
                    <a:tc>
                      <a:txBody>
                        <a:bodyPr/>
                        <a:lstStyle/>
                        <a:p>
                          <a:pPr algn="ctr"/>
                          <a:r>
                            <a:rPr lang="vi-VN" noProof="0" dirty="0" smtClean="0">
                              <a:latin typeface="#9Slide03 Roboto Condensed" panose="02000000000000000000" pitchFamily="2" charset="0"/>
                              <a:ea typeface="#9Slide03 Roboto Condensed" panose="02000000000000000000" pitchFamily="2" charset="0"/>
                            </a:rPr>
                            <a:t>Sống kí</a:t>
                          </a:r>
                          <a:r>
                            <a:rPr lang="vi-VN" baseline="0" noProof="0" dirty="0" smtClean="0">
                              <a:latin typeface="#9Slide03 Roboto Condensed" panose="02000000000000000000" pitchFamily="2" charset="0"/>
                              <a:ea typeface="#9Slide03 Roboto Condensed" panose="02000000000000000000" pitchFamily="2" charset="0"/>
                            </a:rPr>
                            <a:t> sinh bắt buộc</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8"/>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104778618"/>
                  </p:ext>
                </p:extLst>
              </p:nvPr>
            </p:nvGraphicFramePr>
            <p:xfrm>
              <a:off x="6260122" y="682413"/>
              <a:ext cx="5687368" cy="4894422"/>
            </p:xfrm>
            <a:graphic>
              <a:graphicData uri="http://schemas.openxmlformats.org/drawingml/2006/table">
                <a:tbl>
                  <a:tblPr firstRow="1" bandRow="1">
                    <a:tableStyleId>{073A0DAA-6AF3-43AB-8588-CEC1D06C72B9}</a:tableStyleId>
                  </a:tblPr>
                  <a:tblGrid>
                    <a:gridCol w="2413098"/>
                    <a:gridCol w="1665837"/>
                    <a:gridCol w="1608433"/>
                  </a:tblGrid>
                  <a:tr h="575134">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TÍNH</a:t>
                          </a:r>
                          <a:r>
                            <a:rPr lang="vi-VN" sz="2000" baseline="0" noProof="0" dirty="0" smtClean="0">
                              <a:latin typeface="#9Slide03 Roboto Condensed" panose="02000000000000000000" pitchFamily="2" charset="0"/>
                              <a:ea typeface="#9Slide03 Roboto Condensed" panose="02000000000000000000" pitchFamily="2" charset="0"/>
                            </a:rPr>
                            <a:t> CHẤT</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VIRUS</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VI KHUẨN</a:t>
                          </a:r>
                          <a:endParaRPr lang="vi-VN" sz="2000" noProof="0" dirty="0">
                            <a:latin typeface="#9Slide03 Roboto Condensed" panose="02000000000000000000" pitchFamily="2" charset="0"/>
                            <a:ea typeface="#9Slide03 Roboto Condensed" panose="02000000000000000000" pitchFamily="2" charset="0"/>
                          </a:endParaRPr>
                        </a:p>
                      </a:txBody>
                      <a:tcPr anchor="ctr"/>
                    </a:tc>
                  </a:tr>
                  <a:tr h="510963">
                    <a:tc>
                      <a:txBody>
                        <a:bodyPr/>
                        <a:lstStyle/>
                        <a:p>
                          <a:pPr algn="ctr"/>
                          <a:r>
                            <a:rPr lang="vi-VN" noProof="0" dirty="0" smtClean="0">
                              <a:latin typeface="#9Slide03 Roboto Condensed" panose="02000000000000000000" pitchFamily="2" charset="0"/>
                              <a:ea typeface="#9Slide03 Roboto Condensed" panose="02000000000000000000" pitchFamily="2" charset="0"/>
                            </a:rPr>
                            <a:t>Kích</a:t>
                          </a:r>
                          <a:r>
                            <a:rPr lang="vi-VN" baseline="0" noProof="0" dirty="0" smtClean="0">
                              <a:latin typeface="#9Slide03 Roboto Condensed" panose="02000000000000000000" pitchFamily="2" charset="0"/>
                              <a:ea typeface="#9Slide03 Roboto Condensed" panose="02000000000000000000" pitchFamily="2" charset="0"/>
                            </a:rPr>
                            <a:t> thước</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nm</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endParaRPr lang="en-US"/>
                        </a:p>
                      </a:txBody>
                      <a:tcPr anchor="ctr">
                        <a:blipFill rotWithShape="0">
                          <a:blip r:embed="rId3"/>
                          <a:stretch>
                            <a:fillRect l="-254167" t="-113095" r="-1894" b="-747619"/>
                          </a:stretch>
                        </a:blipFill>
                      </a:tcPr>
                    </a:tc>
                  </a:tr>
                  <a:tr h="482321">
                    <a:tc>
                      <a:txBody>
                        <a:bodyPr/>
                        <a:lstStyle/>
                        <a:p>
                          <a:pPr algn="ctr"/>
                          <a:r>
                            <a:rPr lang="vi-VN" noProof="0" dirty="0" smtClean="0">
                              <a:latin typeface="#9Slide03 Roboto Condensed" panose="02000000000000000000" pitchFamily="2" charset="0"/>
                              <a:ea typeface="#9Slide03 Roboto Condensed" panose="02000000000000000000" pitchFamily="2" charset="0"/>
                            </a:rPr>
                            <a:t>Quan sát</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KHV</a:t>
                          </a:r>
                          <a:r>
                            <a:rPr lang="vi-VN" baseline="0" noProof="0" dirty="0" smtClean="0">
                              <a:latin typeface="#9Slide03 Roboto Condensed" panose="02000000000000000000" pitchFamily="2" charset="0"/>
                              <a:ea typeface="#9Slide03 Roboto Condensed" panose="02000000000000000000" pitchFamily="2" charset="0"/>
                            </a:rPr>
                            <a:t> điện tử</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KHV quang học</a:t>
                          </a:r>
                          <a:endParaRPr lang="vi-VN" noProof="0" dirty="0">
                            <a:latin typeface="#9Slide03 Roboto Condensed" panose="02000000000000000000" pitchFamily="2" charset="0"/>
                            <a:ea typeface="#9Slide03 Roboto Condensed" panose="02000000000000000000" pitchFamily="2" charset="0"/>
                          </a:endParaRPr>
                        </a:p>
                      </a:txBody>
                      <a:tcPr anchor="ctr"/>
                    </a:tc>
                  </a:tr>
                  <a:tr h="565162">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cấu tạo tế bào chất</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92250">
                    <a:tc>
                      <a:txBody>
                        <a:bodyPr/>
                        <a:lstStyle/>
                        <a:p>
                          <a:pPr algn="ctr"/>
                          <a:r>
                            <a:rPr lang="vi-VN" noProof="0" dirty="0" smtClean="0">
                              <a:latin typeface="#9Slide03 Roboto Condensed" panose="02000000000000000000" pitchFamily="2" charset="0"/>
                              <a:ea typeface="#9Slide03 Roboto Condensed" panose="02000000000000000000" pitchFamily="2" charset="0"/>
                            </a:rPr>
                            <a:t>Chỉ chứa</a:t>
                          </a:r>
                          <a:r>
                            <a:rPr lang="vi-VN" baseline="0" noProof="0" dirty="0" smtClean="0">
                              <a:latin typeface="#9Slide03 Roboto Condensed" panose="02000000000000000000" pitchFamily="2" charset="0"/>
                              <a:ea typeface="#9Slide03 Roboto Condensed" panose="02000000000000000000" pitchFamily="2" charset="0"/>
                            </a:rPr>
                            <a:t> A</a:t>
                          </a:r>
                          <a:r>
                            <a:rPr lang="en-US" baseline="0" noProof="0" dirty="0" smtClean="0">
                              <a:latin typeface="#9Slide03 Roboto Condensed" panose="02000000000000000000" pitchFamily="2" charset="0"/>
                              <a:ea typeface="#9Slide03 Roboto Condensed" panose="02000000000000000000" pitchFamily="2" charset="0"/>
                            </a:rPr>
                            <a:t>DN</a:t>
                          </a:r>
                          <a:r>
                            <a:rPr lang="vi-VN" baseline="0" noProof="0" dirty="0" smtClean="0">
                              <a:latin typeface="#9Slide03 Roboto Condensed" panose="02000000000000000000" pitchFamily="2" charset="0"/>
                              <a:ea typeface="#9Slide03 Roboto Condensed" panose="02000000000000000000" pitchFamily="2" charset="0"/>
                            </a:rPr>
                            <a:t> hoặc ARN</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38950">
                    <a:tc>
                      <a:txBody>
                        <a:bodyPr/>
                        <a:lstStyle/>
                        <a:p>
                          <a:pPr algn="ctr"/>
                          <a:r>
                            <a:rPr lang="vi-VN" noProof="0" dirty="0" smtClean="0">
                              <a:latin typeface="#9Slide03 Roboto Condensed" panose="02000000000000000000" pitchFamily="2" charset="0"/>
                              <a:ea typeface="#9Slide03 Roboto Condensed" panose="02000000000000000000" pitchFamily="2" charset="0"/>
                            </a:rPr>
                            <a:t>Chứa cả</a:t>
                          </a:r>
                          <a:r>
                            <a:rPr lang="vi-VN" baseline="0" noProof="0" dirty="0" smtClean="0">
                              <a:latin typeface="#9Slide03 Roboto Condensed" panose="02000000000000000000" pitchFamily="2" charset="0"/>
                              <a:ea typeface="#9Slide03 Roboto Condensed" panose="02000000000000000000" pitchFamily="2" charset="0"/>
                            </a:rPr>
                            <a:t> </a:t>
                          </a:r>
                          <a:r>
                            <a:rPr lang="vi-VN" baseline="0" noProof="0" dirty="0" smtClean="0">
                              <a:latin typeface="#9Slide03 Roboto Condensed" panose="02000000000000000000" pitchFamily="2" charset="0"/>
                              <a:ea typeface="#9Slide03 Roboto Condensed" panose="02000000000000000000" pitchFamily="2" charset="0"/>
                            </a:rPr>
                            <a:t>A</a:t>
                          </a:r>
                          <a:r>
                            <a:rPr lang="en-US" baseline="0" noProof="0" dirty="0" smtClean="0">
                              <a:latin typeface="#9Slide03 Roboto Condensed" panose="02000000000000000000" pitchFamily="2" charset="0"/>
                              <a:ea typeface="#9Slide03 Roboto Condensed" panose="02000000000000000000" pitchFamily="2" charset="0"/>
                            </a:rPr>
                            <a:t>DN </a:t>
                          </a:r>
                          <a:r>
                            <a:rPr lang="vi-VN" baseline="0" noProof="0" dirty="0" smtClean="0">
                              <a:latin typeface="#9Slide03 Roboto Condensed" panose="02000000000000000000" pitchFamily="2" charset="0"/>
                              <a:ea typeface="#9Slide03 Roboto Condensed" panose="02000000000000000000" pitchFamily="2" charset="0"/>
                            </a:rPr>
                            <a:t>và ARN</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24323">
                    <a:tc>
                      <a:txBody>
                        <a:bodyPr/>
                        <a:lstStyle/>
                        <a:p>
                          <a:pPr algn="ctr"/>
                          <a:r>
                            <a:rPr lang="vi-VN" noProof="0" dirty="0" smtClean="0">
                              <a:latin typeface="#9Slide03 Roboto Condensed" panose="02000000000000000000" pitchFamily="2" charset="0"/>
                              <a:ea typeface="#9Slide03 Roboto Condensed" panose="02000000000000000000" pitchFamily="2" charset="0"/>
                            </a:rPr>
                            <a:t>Chứa ri</a:t>
                          </a:r>
                          <a:r>
                            <a:rPr lang="vi-VN" baseline="0" noProof="0" dirty="0" smtClean="0">
                              <a:latin typeface="#9Slide03 Roboto Condensed" panose="02000000000000000000" pitchFamily="2" charset="0"/>
                              <a:ea typeface="#9Slide03 Roboto Condensed" panose="02000000000000000000" pitchFamily="2" charset="0"/>
                            </a:rPr>
                            <a:t>bôxôm</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62708">
                    <a:tc>
                      <a:txBody>
                        <a:bodyPr/>
                        <a:lstStyle/>
                        <a:p>
                          <a:pPr algn="ctr"/>
                          <a:r>
                            <a:rPr lang="vi-VN" noProof="0" dirty="0" smtClean="0">
                              <a:latin typeface="#9Slide03 Roboto Condensed" panose="02000000000000000000" pitchFamily="2" charset="0"/>
                              <a:ea typeface="#9Slide03 Roboto Condensed" panose="02000000000000000000" pitchFamily="2" charset="0"/>
                            </a:rPr>
                            <a:t>Sinh sản</a:t>
                          </a:r>
                          <a:r>
                            <a:rPr lang="vi-VN" baseline="0" noProof="0" dirty="0" smtClean="0">
                              <a:latin typeface="#9Slide03 Roboto Condensed" panose="02000000000000000000" pitchFamily="2" charset="0"/>
                              <a:ea typeface="#9Slide03 Roboto Condensed" panose="02000000000000000000" pitchFamily="2" charset="0"/>
                            </a:rPr>
                            <a:t> độc lập</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42611">
                    <a:tc>
                      <a:txBody>
                        <a:bodyPr/>
                        <a:lstStyle/>
                        <a:p>
                          <a:pPr algn="ctr"/>
                          <a:r>
                            <a:rPr lang="vi-VN" noProof="0" dirty="0" smtClean="0">
                              <a:latin typeface="#9Slide03 Roboto Condensed" panose="02000000000000000000" pitchFamily="2" charset="0"/>
                              <a:ea typeface="#9Slide03 Roboto Condensed" panose="02000000000000000000" pitchFamily="2" charset="0"/>
                            </a:rPr>
                            <a:t>Sống kí</a:t>
                          </a:r>
                          <a:r>
                            <a:rPr lang="vi-VN" baseline="0" noProof="0" dirty="0" smtClean="0">
                              <a:latin typeface="#9Slide03 Roboto Condensed" panose="02000000000000000000" pitchFamily="2" charset="0"/>
                              <a:ea typeface="#9Slide03 Roboto Condensed" panose="02000000000000000000" pitchFamily="2" charset="0"/>
                            </a:rPr>
                            <a:t> sinh bắt buộc</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bl>
              </a:graphicData>
            </a:graphic>
          </p:graphicFrame>
        </mc:Fallback>
      </mc:AlternateContent>
    </p:spTree>
    <p:extLst>
      <p:ext uri="{BB962C8B-B14F-4D97-AF65-F5344CB8AC3E}">
        <p14:creationId xmlns:p14="http://schemas.microsoft.com/office/powerpoint/2010/main" val="3141561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6" name="Picture 2" descr="Sinh vật tự dưỡn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230" y="401022"/>
            <a:ext cx="5399699" cy="62816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6033" y="1944065"/>
            <a:ext cx="5409131" cy="2308324"/>
          </a:xfrm>
          <a:prstGeom prst="rect">
            <a:avLst/>
          </a:prstGeom>
          <a:noFill/>
        </p:spPr>
        <p:txBody>
          <a:bodyPr wrap="square" rtlCol="0">
            <a:spAutoFit/>
          </a:bodyPr>
          <a:lstStyle/>
          <a:p>
            <a:pPr algn="ctr"/>
            <a:r>
              <a:rPr lang="en-US" sz="7200" dirty="0" smtClean="0">
                <a:solidFill>
                  <a:schemeClr val="accent5">
                    <a:lumMod val="75000"/>
                  </a:schemeClr>
                </a:solidFill>
                <a:latin typeface="#9Slide07 SVNBrandon Printed Sh" panose="02000000000000000000" pitchFamily="2" charset="0"/>
              </a:rPr>
              <a:t>VAI TRÒ </a:t>
            </a:r>
          </a:p>
          <a:p>
            <a:pPr algn="ctr"/>
            <a:r>
              <a:rPr lang="en-US" sz="7200" dirty="0" smtClean="0">
                <a:solidFill>
                  <a:schemeClr val="accent5">
                    <a:lumMod val="75000"/>
                  </a:schemeClr>
                </a:solidFill>
                <a:latin typeface="#9Slide07 SVNBrandon Printed Sh" panose="02000000000000000000" pitchFamily="2" charset="0"/>
              </a:rPr>
              <a:t>VI KHUẨN</a:t>
            </a:r>
            <a:endParaRPr lang="en-US" sz="7200" dirty="0">
              <a:solidFill>
                <a:schemeClr val="accent5">
                  <a:lumMod val="75000"/>
                </a:schemeClr>
              </a:solidFill>
              <a:latin typeface="#9Slide07 SVNBrandon Printed Sh" panose="02000000000000000000" pitchFamily="2" charset="0"/>
            </a:endParaRPr>
          </a:p>
        </p:txBody>
      </p:sp>
      <p:grpSp>
        <p:nvGrpSpPr>
          <p:cNvPr id="4" name="Group 3"/>
          <p:cNvGrpSpPr/>
          <p:nvPr/>
        </p:nvGrpSpPr>
        <p:grpSpPr>
          <a:xfrm>
            <a:off x="989131" y="4342922"/>
            <a:ext cx="4098917" cy="2272358"/>
            <a:chOff x="989131" y="4342922"/>
            <a:chExt cx="4098917" cy="2272358"/>
          </a:xfrm>
        </p:grpSpPr>
        <p:pic>
          <p:nvPicPr>
            <p:cNvPr id="3074" name="Picture 2" descr="Mất cân bằng hệ vi sinh đường ruột: Nguyên nhân, dấu hiệu và hệ quả"/>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2" b="82067" l="3750" r="83750"/>
                      </a14:imgEffect>
                    </a14:imgLayer>
                  </a14:imgProps>
                </a:ext>
                <a:ext uri="{28A0092B-C50C-407E-A947-70E740481C1C}">
                  <a14:useLocalDpi xmlns:a14="http://schemas.microsoft.com/office/drawing/2010/main" val="0"/>
                </a:ext>
              </a:extLst>
            </a:blip>
            <a:srcRect l="5852" t="16670" r="63852" b="25549"/>
            <a:stretch/>
          </p:blipFill>
          <p:spPr bwMode="auto">
            <a:xfrm>
              <a:off x="989131" y="4342922"/>
              <a:ext cx="1846907" cy="18106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ất cân bằng hệ vi sinh đường ruột: Nguyên nhân, dấu hiệu và hệ quả"/>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2462" b="92705" l="20000" r="100000"/>
                      </a14:imgEffect>
                    </a14:imgLayer>
                  </a14:imgProps>
                </a:ext>
                <a:ext uri="{28A0092B-C50C-407E-A947-70E740481C1C}">
                  <a14:useLocalDpi xmlns:a14="http://schemas.microsoft.com/office/drawing/2010/main" val="0"/>
                </a:ext>
              </a:extLst>
            </a:blip>
            <a:srcRect l="67250" t="28516" r="7948" b="22948"/>
            <a:stretch/>
          </p:blipFill>
          <p:spPr bwMode="auto">
            <a:xfrm>
              <a:off x="3334096" y="4602730"/>
              <a:ext cx="1511930" cy="15209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3576" y="6153615"/>
              <a:ext cx="1844605" cy="461665"/>
            </a:xfrm>
            <a:prstGeom prst="rect">
              <a:avLst/>
            </a:prstGeom>
            <a:noFill/>
          </p:spPr>
          <p:txBody>
            <a:bodyPr wrap="square" rtlCol="0">
              <a:spAutoFit/>
            </a:bodyPr>
            <a:lstStyle/>
            <a:p>
              <a:r>
                <a:rPr lang="vi-VN" sz="2400" dirty="0" smtClean="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85% </a:t>
              </a:r>
              <a:r>
                <a:rPr lang="vi-VN" dirty="0" smtClean="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có lợi</a:t>
              </a:r>
              <a:endParaRPr lang="vi-VN" dirty="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sp>
          <p:nvSpPr>
            <p:cNvPr id="8" name="TextBox 7"/>
            <p:cNvSpPr txBox="1"/>
            <p:nvPr/>
          </p:nvSpPr>
          <p:spPr>
            <a:xfrm>
              <a:off x="3259247" y="6151205"/>
              <a:ext cx="1828801" cy="461665"/>
            </a:xfrm>
            <a:prstGeom prst="rect">
              <a:avLst/>
            </a:prstGeom>
            <a:noFill/>
          </p:spPr>
          <p:txBody>
            <a:bodyPr wrap="square" rtlCol="0">
              <a:spAutoFit/>
            </a:bodyPr>
            <a:lstStyle/>
            <a:p>
              <a:r>
                <a:rPr lang="vi-VN" sz="2400" dirty="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15% </a:t>
              </a:r>
              <a:r>
                <a:rPr lang="vi-VN" dirty="0" smtClean="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có hại</a:t>
              </a:r>
              <a:endParaRPr lang="vi-VN" dirty="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grpSp>
    </p:spTree>
    <p:extLst>
      <p:ext uri="{BB962C8B-B14F-4D97-AF65-F5344CB8AC3E}">
        <p14:creationId xmlns:p14="http://schemas.microsoft.com/office/powerpoint/2010/main" val="246262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3245221" y="570377"/>
            <a:ext cx="8871804" cy="6154849"/>
            <a:chOff x="3245221" y="570377"/>
            <a:chExt cx="8871804" cy="6154849"/>
          </a:xfrm>
        </p:grpSpPr>
        <p:grpSp>
          <p:nvGrpSpPr>
            <p:cNvPr id="13" name="Group 12"/>
            <p:cNvGrpSpPr/>
            <p:nvPr/>
          </p:nvGrpSpPr>
          <p:grpSpPr>
            <a:xfrm>
              <a:off x="3245221" y="570377"/>
              <a:ext cx="8871804" cy="5848611"/>
              <a:chOff x="1698172" y="100484"/>
              <a:chExt cx="8871804" cy="5848611"/>
            </a:xfrm>
          </p:grpSpPr>
          <p:grpSp>
            <p:nvGrpSpPr>
              <p:cNvPr id="6" name="Group 5"/>
              <p:cNvGrpSpPr/>
              <p:nvPr/>
            </p:nvGrpSpPr>
            <p:grpSpPr>
              <a:xfrm>
                <a:off x="1698172" y="100484"/>
                <a:ext cx="8871804" cy="5848611"/>
                <a:chOff x="1477108" y="452176"/>
                <a:chExt cx="8871804" cy="5848611"/>
              </a:xfrm>
            </p:grpSpPr>
            <p:pic>
              <p:nvPicPr>
                <p:cNvPr id="4" name="Picture 3"/>
                <p:cNvPicPr>
                  <a:picLocks noChangeAspect="1"/>
                </p:cNvPicPr>
                <p:nvPr/>
              </p:nvPicPr>
              <p:blipFill>
                <a:blip r:embed="rId3"/>
                <a:stretch>
                  <a:fillRect/>
                </a:stretch>
              </p:blipFill>
              <p:spPr>
                <a:xfrm>
                  <a:off x="1843087" y="557212"/>
                  <a:ext cx="8505825" cy="5743575"/>
                </a:xfrm>
                <a:prstGeom prst="rect">
                  <a:avLst/>
                </a:prstGeom>
              </p:spPr>
            </p:pic>
            <p:sp>
              <p:nvSpPr>
                <p:cNvPr id="5" name="Rectangle 4"/>
                <p:cNvSpPr/>
                <p:nvPr/>
              </p:nvSpPr>
              <p:spPr>
                <a:xfrm>
                  <a:off x="1477108" y="452176"/>
                  <a:ext cx="3828422" cy="502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7" name="Rectangle 6"/>
              <p:cNvSpPr/>
              <p:nvPr/>
            </p:nvSpPr>
            <p:spPr>
              <a:xfrm>
                <a:off x="2341266" y="1326382"/>
                <a:ext cx="3466681" cy="612950"/>
              </a:xfrm>
              <a:prstGeom prst="rect">
                <a:avLst/>
              </a:prstGeom>
              <a:solidFill>
                <a:srgbClr val="39B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Roboto Condensed" panose="02000000000000000000" pitchFamily="2" charset="0"/>
                    <a:ea typeface="#9Slide03 Roboto Condensed" panose="02000000000000000000" pitchFamily="2" charset="0"/>
                  </a:rPr>
                  <a:t>Nitrogen trong không khí</a:t>
                </a:r>
                <a:endParaRPr lang="vi-VN" sz="2400" dirty="0">
                  <a:solidFill>
                    <a:prstClr val="white"/>
                  </a:solidFill>
                  <a:latin typeface="#9Slide03 Roboto Condensed" panose="02000000000000000000" pitchFamily="2" charset="0"/>
                  <a:ea typeface="#9Slide03 Roboto Condensed" panose="02000000000000000000" pitchFamily="2" charset="0"/>
                </a:endParaRPr>
              </a:p>
            </p:txBody>
          </p:sp>
          <p:sp>
            <p:nvSpPr>
              <p:cNvPr id="8" name="Rectangle 7"/>
              <p:cNvSpPr/>
              <p:nvPr/>
            </p:nvSpPr>
            <p:spPr>
              <a:xfrm>
                <a:off x="2341266" y="2592475"/>
                <a:ext cx="3466681" cy="6129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Roboto Condensed" panose="02000000000000000000" pitchFamily="2" charset="0"/>
                    <a:ea typeface="#9Slide03 Roboto Condensed" panose="02000000000000000000" pitchFamily="2" charset="0"/>
                  </a:rPr>
                  <a:t>Chất đạm</a:t>
                </a:r>
                <a:endParaRPr lang="vi-VN" sz="2400" dirty="0">
                  <a:solidFill>
                    <a:prstClr val="white"/>
                  </a:solidFill>
                  <a:latin typeface="#9Slide03 Roboto Condensed" panose="02000000000000000000" pitchFamily="2" charset="0"/>
                  <a:ea typeface="#9Slide03 Roboto Condensed" panose="02000000000000000000" pitchFamily="2" charset="0"/>
                </a:endParaRPr>
              </a:p>
            </p:txBody>
          </p:sp>
          <p:sp>
            <p:nvSpPr>
              <p:cNvPr id="9" name="Rectangle 8"/>
              <p:cNvSpPr/>
              <p:nvPr/>
            </p:nvSpPr>
            <p:spPr>
              <a:xfrm>
                <a:off x="6631913" y="3466681"/>
                <a:ext cx="3265713" cy="102493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Roboto Condensed" panose="02000000000000000000" pitchFamily="2" charset="0"/>
                    <a:ea typeface="#9Slide03 Roboto Condensed" panose="02000000000000000000" pitchFamily="2" charset="0"/>
                  </a:rPr>
                  <a:t>Xác sinh vật và chất thải động vật</a:t>
                </a:r>
                <a:endParaRPr lang="vi-VN" sz="2400" dirty="0">
                  <a:solidFill>
                    <a:prstClr val="white"/>
                  </a:solidFill>
                  <a:latin typeface="#9Slide03 Roboto Condensed" panose="02000000000000000000" pitchFamily="2" charset="0"/>
                  <a:ea typeface="#9Slide03 Roboto Condensed" panose="02000000000000000000" pitchFamily="2" charset="0"/>
                </a:endParaRPr>
              </a:p>
            </p:txBody>
          </p:sp>
          <p:sp>
            <p:nvSpPr>
              <p:cNvPr id="10" name="Rectangle 9"/>
              <p:cNvSpPr/>
              <p:nvPr/>
            </p:nvSpPr>
            <p:spPr>
              <a:xfrm>
                <a:off x="6702252" y="5184948"/>
                <a:ext cx="3265713" cy="68328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black"/>
                    </a:solidFill>
                    <a:latin typeface="#9Slide03 Roboto Condensed" panose="02000000000000000000" pitchFamily="2" charset="0"/>
                    <a:ea typeface="#9Slide03 Roboto Condensed" panose="02000000000000000000" pitchFamily="2" charset="0"/>
                  </a:rPr>
                  <a:t>Chất dinh dưỡng</a:t>
                </a:r>
                <a:endParaRPr lang="vi-VN" sz="2400" dirty="0">
                  <a:solidFill>
                    <a:prstClr val="black"/>
                  </a:solidFill>
                  <a:latin typeface="#9Slide03 Roboto Condensed" panose="02000000000000000000" pitchFamily="2" charset="0"/>
                  <a:ea typeface="#9Slide03 Roboto Condensed" panose="02000000000000000000" pitchFamily="2" charset="0"/>
                </a:endParaRPr>
              </a:p>
            </p:txBody>
          </p:sp>
          <p:sp>
            <p:nvSpPr>
              <p:cNvPr id="11" name="Rectangle 10"/>
              <p:cNvSpPr/>
              <p:nvPr/>
            </p:nvSpPr>
            <p:spPr>
              <a:xfrm>
                <a:off x="4220307" y="1939332"/>
                <a:ext cx="1953619"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prstClr val="black"/>
                    </a:solidFill>
                    <a:cs typeface="Arial" panose="020B0604020202020204" pitchFamily="34" charset="0"/>
                  </a:rPr>
                  <a:t>Vi khuẩn </a:t>
                </a:r>
                <a:r>
                  <a:rPr lang="vi-VN" b="1" dirty="0" smtClean="0">
                    <a:solidFill>
                      <a:prstClr val="black"/>
                    </a:solidFill>
                    <a:cs typeface="Arial" panose="020B0604020202020204" pitchFamily="34" charset="0"/>
                  </a:rPr>
                  <a:t>cố định đạm</a:t>
                </a:r>
                <a:endParaRPr lang="vi-VN" b="1" dirty="0">
                  <a:solidFill>
                    <a:prstClr val="black"/>
                  </a:solidFill>
                  <a:cs typeface="Arial" panose="020B0604020202020204" pitchFamily="34" charset="0"/>
                </a:endParaRPr>
              </a:p>
            </p:txBody>
          </p:sp>
          <p:sp>
            <p:nvSpPr>
              <p:cNvPr id="12" name="Rectangle 11"/>
              <p:cNvSpPr/>
              <p:nvPr/>
            </p:nvSpPr>
            <p:spPr>
              <a:xfrm>
                <a:off x="8199455" y="4491612"/>
                <a:ext cx="2220686" cy="612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rgbClr val="FF0000"/>
                    </a:solidFill>
                    <a:cs typeface="Arial" panose="020B0604020202020204" pitchFamily="34" charset="0"/>
                  </a:rPr>
                  <a:t>Vi khuẩn phân giải</a:t>
                </a:r>
                <a:endParaRPr lang="vi-VN" dirty="0">
                  <a:solidFill>
                    <a:srgbClr val="FF0000"/>
                  </a:solidFill>
                  <a:cs typeface="Arial" panose="020B0604020202020204" pitchFamily="34" charset="0"/>
                </a:endParaRPr>
              </a:p>
            </p:txBody>
          </p:sp>
        </p:grpSp>
        <p:sp>
          <p:nvSpPr>
            <p:cNvPr id="14" name="TextBox 13"/>
            <p:cNvSpPr txBox="1"/>
            <p:nvPr/>
          </p:nvSpPr>
          <p:spPr>
            <a:xfrm>
              <a:off x="7132937" y="6355894"/>
              <a:ext cx="4834253" cy="369332"/>
            </a:xfrm>
            <a:prstGeom prst="rect">
              <a:avLst/>
            </a:prstGeom>
            <a:noFill/>
          </p:spPr>
          <p:txBody>
            <a:bodyPr wrap="square" rtlCol="0">
              <a:spAutoFit/>
            </a:bodyPr>
            <a:lstStyle/>
            <a:p>
              <a:pPr algn="ctr" defTabSz="914400"/>
              <a:r>
                <a:rPr lang="vi-VN" b="1" dirty="0" smtClean="0">
                  <a:solidFill>
                    <a:prstClr val="black"/>
                  </a:solidFill>
                  <a:cs typeface="Arial" panose="020B0604020202020204" pitchFamily="34" charset="0"/>
                </a:rPr>
                <a:t>Hình.</a:t>
              </a:r>
              <a:r>
                <a:rPr lang="vi-VN" dirty="0" smtClean="0">
                  <a:solidFill>
                    <a:prstClr val="black"/>
                  </a:solidFill>
                  <a:cs typeface="Arial" panose="020B0604020202020204" pitchFamily="34" charset="0"/>
                </a:rPr>
                <a:t> Vai trò của vi khuẩn trong tự nhiên</a:t>
              </a:r>
              <a:endParaRPr lang="vi-VN" dirty="0">
                <a:solidFill>
                  <a:prstClr val="black"/>
                </a:solidFill>
                <a:cs typeface="Arial" panose="020B0604020202020204" pitchFamily="34" charset="0"/>
              </a:endParaRPr>
            </a:p>
          </p:txBody>
        </p:sp>
      </p:grpSp>
      <p:sp>
        <p:nvSpPr>
          <p:cNvPr id="15" name="Rounded Rectangle 14"/>
          <p:cNvSpPr/>
          <p:nvPr/>
        </p:nvSpPr>
        <p:spPr>
          <a:xfrm>
            <a:off x="260094" y="258122"/>
            <a:ext cx="4772967" cy="1126925"/>
          </a:xfrm>
          <a:prstGeom prst="roundRect">
            <a:avLst>
              <a:gd name="adj" fmla="val 13385"/>
            </a:avLst>
          </a:prstGeom>
          <a:solidFill>
            <a:srgbClr val="001B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Roboto Condensed" panose="02000000000000000000" pitchFamily="2" charset="0"/>
                <a:ea typeface="#9Slide03 Roboto Condensed" panose="02000000000000000000" pitchFamily="2" charset="0"/>
              </a:rPr>
              <a:t>Quan sát hình bên, hãy nêu vai trò của vi khuẩn trong tự nhiên</a:t>
            </a:r>
            <a:endParaRPr lang="vi-VN" sz="2400" dirty="0">
              <a:solidFill>
                <a:prstClr val="white"/>
              </a:solidFill>
              <a:latin typeface="#9Slide03 Roboto Condensed" panose="02000000000000000000" pitchFamily="2" charset="0"/>
              <a:ea typeface="#9Slide03 Roboto Condensed" panose="02000000000000000000" pitchFamily="2" charset="0"/>
            </a:endParaRPr>
          </a:p>
        </p:txBody>
      </p:sp>
      <p:sp>
        <p:nvSpPr>
          <p:cNvPr id="3" name="Rectangle 2"/>
          <p:cNvSpPr/>
          <p:nvPr/>
        </p:nvSpPr>
        <p:spPr>
          <a:xfrm>
            <a:off x="582851" y="4328493"/>
            <a:ext cx="6490791" cy="1717393"/>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vi-VN" sz="2200" dirty="0">
                <a:solidFill>
                  <a:srgbClr val="FF0000"/>
                </a:solidFill>
                <a:latin typeface="#9Slide03 Roboto Condensed" panose="02000000000000000000" pitchFamily="2" charset="0"/>
                <a:ea typeface="#9Slide03 Roboto Condensed" panose="02000000000000000000" pitchFamily="2" charset="0"/>
              </a:rPr>
              <a:t>Tham gia vào quá trình phân hủy xác sinh vật và chất thải hữu cơ giúp làm sạch môi trường.</a:t>
            </a:r>
          </a:p>
          <a:p>
            <a:pPr marL="342900" indent="-342900" algn="just">
              <a:lnSpc>
                <a:spcPct val="120000"/>
              </a:lnSpc>
              <a:buFont typeface="Wingdings" panose="05000000000000000000" pitchFamily="2" charset="2"/>
              <a:buChar char="Ø"/>
            </a:pPr>
            <a:r>
              <a:rPr lang="vi-VN" sz="2200" dirty="0">
                <a:solidFill>
                  <a:srgbClr val="00CCFF"/>
                </a:solidFill>
                <a:latin typeface="#9Slide03 Roboto Condensed" panose="02000000000000000000" pitchFamily="2" charset="0"/>
                <a:ea typeface="#9Slide03 Roboto Condensed" panose="02000000000000000000" pitchFamily="2" charset="0"/>
              </a:rPr>
              <a:t>Vi khuẩn cố định đạm giúp cây trồng có thể sử dụng nguồn nitơ trong không khí.</a:t>
            </a:r>
            <a:endParaRPr lang="vi-VN" sz="2200" b="0" i="0" dirty="0">
              <a:solidFill>
                <a:srgbClr val="00CCFF"/>
              </a:solidFill>
              <a:effectLst/>
              <a:latin typeface="#9Slide03 Roboto Condensed" panose="02000000000000000000" pitchFamily="2" charset="0"/>
              <a:ea typeface="#9Slide03 Roboto Condensed" panose="02000000000000000000" pitchFamily="2" charset="0"/>
            </a:endParaRPr>
          </a:p>
        </p:txBody>
      </p:sp>
      <p:pic>
        <p:nvPicPr>
          <p:cNvPr id="16" name="btnInknoeActivity"/>
          <p:cNvPicPr>
            <a:picLocks noChangeAspect="1"/>
          </p:cNvPicPr>
          <p:nvPr>
            <p:custDataLst>
              <p:tags r:id="rId1"/>
            </p:custDataLst>
          </p:nvPr>
        </p:nvPicPr>
        <p:blipFill>
          <a:blip r:embed="rId4" r:link="rId5">
            <a:extLst>
              <a:ext uri="{28A0092B-C50C-407E-A947-70E740481C1C}">
                <a14:useLocalDpi xmlns:a14="http://schemas.microsoft.com/office/drawing/2010/main" val="0"/>
              </a:ext>
            </a:extLst>
          </a:blip>
          <a:stretch>
            <a:fillRect/>
          </a:stretch>
        </p:blipFill>
        <p:spPr>
          <a:xfrm>
            <a:off x="3888315" y="4615689"/>
            <a:ext cx="2219546" cy="571500"/>
          </a:xfrm>
          <a:prstGeom prst="rect">
            <a:avLst/>
          </a:prstGeom>
        </p:spPr>
      </p:pic>
    </p:spTree>
    <p:extLst>
      <p:ext uri="{BB962C8B-B14F-4D97-AF65-F5344CB8AC3E}">
        <p14:creationId xmlns:p14="http://schemas.microsoft.com/office/powerpoint/2010/main" val="29668104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Vai trò của vi khuẩn đường ruột đối với sức khỏe con người - Doctor SAMAN"/>
          <p:cNvPicPr>
            <a:picLocks noChangeAspect="1" noChangeArrowheads="1"/>
          </p:cNvPicPr>
          <p:nvPr/>
        </p:nvPicPr>
        <p:blipFill rotWithShape="1">
          <a:blip r:embed="rId2">
            <a:extLst>
              <a:ext uri="{28A0092B-C50C-407E-A947-70E740481C1C}">
                <a14:useLocalDpi xmlns:a14="http://schemas.microsoft.com/office/drawing/2010/main" val="0"/>
              </a:ext>
            </a:extLst>
          </a:blip>
          <a:srcRect r="3374"/>
          <a:stretch/>
        </p:blipFill>
        <p:spPr bwMode="auto">
          <a:xfrm>
            <a:off x="5198505" y="787650"/>
            <a:ext cx="6905977" cy="596547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ệ vi sinh vật trong cơ thể: &amp;#39;Cơ quan nội tạng&amp;#39; bị lãng qu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82" y="2228587"/>
            <a:ext cx="2757755" cy="46294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882" y="397316"/>
            <a:ext cx="7947379" cy="1421928"/>
          </a:xfrm>
          <a:prstGeom prst="rect">
            <a:avLst/>
          </a:prstGeom>
          <a:noFill/>
        </p:spPr>
        <p:txBody>
          <a:bodyPr wrap="square" rtlCol="0">
            <a:spAutoFit/>
          </a:bodyPr>
          <a:lstStyle/>
          <a:p>
            <a:pPr algn="just" defTabSz="914400">
              <a:lnSpc>
                <a:spcPct val="120000"/>
              </a:lnSpc>
            </a:pPr>
            <a:r>
              <a:rPr lang="vi-VN" sz="2400" dirty="0" smtClean="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Trong </a:t>
            </a:r>
            <a:r>
              <a:rPr lang="vi-VN" sz="2400" b="1" dirty="0" smtClean="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cơ thể người </a:t>
            </a:r>
            <a:r>
              <a:rPr lang="vi-VN" sz="2400" dirty="0" smtClean="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có thể chứa đến </a:t>
            </a:r>
            <a:r>
              <a:rPr lang="vi-VN" sz="2400" dirty="0" smtClean="0">
                <a:solidFill>
                  <a:srgbClr val="FF0000"/>
                </a:solidFill>
                <a:latin typeface="#9Slide03 Roboto Condensed" panose="02000000000000000000" pitchFamily="2" charset="0"/>
                <a:ea typeface="#9Slide03 Roboto Condensed" panose="02000000000000000000" pitchFamily="2" charset="0"/>
                <a:cs typeface="Arial" panose="020B0604020202020204" pitchFamily="34" charset="0"/>
              </a:rPr>
              <a:t>hàng tr</a:t>
            </a:r>
            <a:r>
              <a:rPr lang="en-US" sz="2400" dirty="0">
                <a:solidFill>
                  <a:srgbClr val="FF0000"/>
                </a:solidFill>
                <a:latin typeface="#9Slide03 Roboto Condensed" panose="02000000000000000000" pitchFamily="2" charset="0"/>
                <a:ea typeface="#9Slide03 Roboto Condensed" panose="02000000000000000000" pitchFamily="2" charset="0"/>
                <a:cs typeface="Arial" panose="020B0604020202020204" pitchFamily="34" charset="0"/>
              </a:rPr>
              <a:t>ă</a:t>
            </a:r>
            <a:r>
              <a:rPr lang="vi-VN" sz="2400" dirty="0" smtClean="0">
                <a:solidFill>
                  <a:srgbClr val="FF0000"/>
                </a:solidFill>
                <a:latin typeface="#9Slide03 Roboto Condensed" panose="02000000000000000000" pitchFamily="2" charset="0"/>
                <a:ea typeface="#9Slide03 Roboto Condensed" panose="02000000000000000000" pitchFamily="2" charset="0"/>
                <a:cs typeface="Arial" panose="020B0604020202020204" pitchFamily="34" charset="0"/>
              </a:rPr>
              <a:t>m nghìn tỉ</a:t>
            </a:r>
            <a:r>
              <a:rPr lang="vi-VN" sz="2400" dirty="0" smtClean="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vi khuẩn. Vi khuẩn có lợi có số lượng rất lớn, giúp ức chế vi khuẩn có lợi, bảo vệ da, tăng cường miễn dịch, hỗ trợ tiêu hóa,….</a:t>
            </a:r>
            <a:endParaRPr lang="vi-VN" sz="240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pic>
        <p:nvPicPr>
          <p:cNvPr id="8" name="Picture 2" descr="Phát hiện thêm 2.000 loài vi khuẩn mới trong cơ thể ngườ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6940" y="2663706"/>
            <a:ext cx="2431028" cy="1633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1986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90920" y="1"/>
            <a:ext cx="7485449" cy="6578726"/>
            <a:chOff x="562709" y="1"/>
            <a:chExt cx="7485449" cy="6578726"/>
          </a:xfrm>
        </p:grpSpPr>
        <p:pic>
          <p:nvPicPr>
            <p:cNvPr id="10242" name="Picture 2" descr="Tại sao nên muối đồ chua vào lọ thủy tinh - HY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09" y="1"/>
              <a:ext cx="3888712" cy="259247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ách làm sữa chua không đường giảm cân giữ d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173" y="80868"/>
              <a:ext cx="3191185" cy="254231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ùng đối phó cơn đại dịch kháng thuốc kháng s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873" y="2611420"/>
              <a:ext cx="4044285" cy="30332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11793" y="2717725"/>
              <a:ext cx="2321169" cy="369332"/>
            </a:xfrm>
            <a:prstGeom prst="rect">
              <a:avLst/>
            </a:prstGeom>
            <a:noFill/>
          </p:spPr>
          <p:txBody>
            <a:bodyPr wrap="square" rtlCol="0">
              <a:spAutoFit/>
            </a:bodyPr>
            <a:lstStyle/>
            <a:p>
              <a:pPr defTabSz="914400"/>
              <a:r>
                <a:rPr lang="vi-VN" dirty="0" smtClean="0">
                  <a:solidFill>
                    <a:prstClr val="black"/>
                  </a:solidFill>
                  <a:cs typeface="Arial" panose="020B0604020202020204" pitchFamily="34" charset="0"/>
                </a:rPr>
                <a:t>Rau, củ, quả muối</a:t>
              </a:r>
              <a:endParaRPr lang="vi-VN" dirty="0">
                <a:solidFill>
                  <a:prstClr val="black"/>
                </a:solidFill>
                <a:cs typeface="Arial" panose="020B0604020202020204" pitchFamily="34" charset="0"/>
              </a:endParaRPr>
            </a:p>
          </p:txBody>
        </p:sp>
        <p:sp>
          <p:nvSpPr>
            <p:cNvPr id="6" name="TextBox 5"/>
            <p:cNvSpPr txBox="1"/>
            <p:nvPr/>
          </p:nvSpPr>
          <p:spPr>
            <a:xfrm>
              <a:off x="5350570" y="2751595"/>
              <a:ext cx="2321169"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Sữa chua</a:t>
              </a:r>
              <a:endParaRPr lang="vi-VN" dirty="0">
                <a:solidFill>
                  <a:prstClr val="black"/>
                </a:solidFill>
                <a:cs typeface="Arial" panose="020B0604020202020204" pitchFamily="34" charset="0"/>
              </a:endParaRPr>
            </a:p>
          </p:txBody>
        </p:sp>
        <p:sp>
          <p:nvSpPr>
            <p:cNvPr id="7" name="TextBox 6"/>
            <p:cNvSpPr txBox="1"/>
            <p:nvPr/>
          </p:nvSpPr>
          <p:spPr>
            <a:xfrm>
              <a:off x="5165180" y="5573888"/>
              <a:ext cx="2321169"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Kháng sinh</a:t>
              </a:r>
              <a:endParaRPr lang="vi-VN" dirty="0">
                <a:solidFill>
                  <a:prstClr val="black"/>
                </a:solidFill>
                <a:cs typeface="Arial" panose="020B0604020202020204" pitchFamily="34" charset="0"/>
              </a:endParaRPr>
            </a:p>
          </p:txBody>
        </p:sp>
        <p:sp>
          <p:nvSpPr>
            <p:cNvPr id="10" name="TextBox 9"/>
            <p:cNvSpPr txBox="1"/>
            <p:nvPr/>
          </p:nvSpPr>
          <p:spPr>
            <a:xfrm>
              <a:off x="2572377" y="6178617"/>
              <a:ext cx="4031811" cy="400110"/>
            </a:xfrm>
            <a:prstGeom prst="rect">
              <a:avLst/>
            </a:prstGeom>
            <a:noFill/>
          </p:spPr>
          <p:txBody>
            <a:bodyPr wrap="square" rtlCol="0">
              <a:spAutoFit/>
            </a:bodyPr>
            <a:lstStyle/>
            <a:p>
              <a:pPr algn="ctr" defTabSz="914400"/>
              <a:r>
                <a:rPr lang="vi-VN" sz="2000" dirty="0" smtClean="0">
                  <a:solidFill>
                    <a:srgbClr val="0070C0"/>
                  </a:solidFill>
                  <a:latin typeface="#9Slide03 Roboto Condensed" panose="02000000000000000000" pitchFamily="2" charset="0"/>
                  <a:ea typeface="#9Slide03 Roboto Condensed" panose="02000000000000000000" pitchFamily="2" charset="0"/>
                  <a:cs typeface="Arial" panose="020B0604020202020204" pitchFamily="34" charset="0"/>
                </a:rPr>
                <a:t>Hình. Một số ứng dụng vi khuẩn</a:t>
              </a:r>
              <a:endParaRPr lang="vi-VN" sz="2000" dirty="0">
                <a:solidFill>
                  <a:srgbClr val="0070C0"/>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14" name="TextBox 13"/>
            <p:cNvSpPr txBox="1"/>
            <p:nvPr/>
          </p:nvSpPr>
          <p:spPr>
            <a:xfrm>
              <a:off x="1411793" y="5573888"/>
              <a:ext cx="2321169"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Phô mai</a:t>
              </a:r>
              <a:endParaRPr lang="vi-VN" dirty="0">
                <a:solidFill>
                  <a:prstClr val="black"/>
                </a:solidFill>
                <a:cs typeface="Arial" panose="020B0604020202020204" pitchFamily="34" charset="0"/>
              </a:endParaRPr>
            </a:p>
          </p:txBody>
        </p:sp>
      </p:grpSp>
      <p:grpSp>
        <p:nvGrpSpPr>
          <p:cNvPr id="8" name="Group 7"/>
          <p:cNvGrpSpPr/>
          <p:nvPr/>
        </p:nvGrpSpPr>
        <p:grpSpPr>
          <a:xfrm>
            <a:off x="8543344" y="1678074"/>
            <a:ext cx="3454212" cy="3544397"/>
            <a:chOff x="8543344" y="1678074"/>
            <a:chExt cx="3454212" cy="3544397"/>
          </a:xfrm>
        </p:grpSpPr>
        <p:sp>
          <p:nvSpPr>
            <p:cNvPr id="4" name="Rectangle 3"/>
            <p:cNvSpPr/>
            <p:nvPr/>
          </p:nvSpPr>
          <p:spPr>
            <a:xfrm>
              <a:off x="8543344" y="2197918"/>
              <a:ext cx="3454212" cy="302455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prstClr val="white"/>
                  </a:solidFill>
                  <a:latin typeface="#9Slide03 Roboto Condensed" panose="02000000000000000000" pitchFamily="2" charset="0"/>
                  <a:ea typeface="#9Slide03 Roboto Condensed" panose="02000000000000000000" pitchFamily="2" charset="0"/>
                </a:rPr>
                <a:t>Dựa vào hình bên, em hãy nêu một số ứng dụng vi khuẩn trong quá trình chế biến các sản phẩm</a:t>
              </a:r>
              <a:endParaRPr lang="vi-VN" sz="2800" dirty="0">
                <a:solidFill>
                  <a:prstClr val="white"/>
                </a:solidFill>
                <a:latin typeface="#9Slide03 Roboto Condensed" panose="02000000000000000000" pitchFamily="2" charset="0"/>
                <a:ea typeface="#9Slide03 Roboto Condensed" panose="02000000000000000000" pitchFamily="2" charset="0"/>
              </a:endParaRPr>
            </a:p>
          </p:txBody>
        </p:sp>
        <p:sp>
          <p:nvSpPr>
            <p:cNvPr id="5" name="Round Same Side Corner Rectangle 4"/>
            <p:cNvSpPr/>
            <p:nvPr/>
          </p:nvSpPr>
          <p:spPr>
            <a:xfrm>
              <a:off x="9004180" y="1678074"/>
              <a:ext cx="2532539" cy="622998"/>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3200" dirty="0" smtClean="0">
                  <a:solidFill>
                    <a:prstClr val="white"/>
                  </a:solidFill>
                  <a:latin typeface="#9Slide03 Swiss Condensed Bold" panose="02000500000000000000" pitchFamily="2" charset="0"/>
                  <a:ea typeface="#9Slide03 Roboto Condensed" panose="02000000000000000000" pitchFamily="2" charset="0"/>
                </a:rPr>
                <a:t>THẢO LUẬN</a:t>
              </a:r>
              <a:endParaRPr lang="vi-VN" sz="3200" dirty="0">
                <a:solidFill>
                  <a:prstClr val="white"/>
                </a:solidFill>
                <a:latin typeface="#9Slide03 Swiss Condensed Bold" panose="02000500000000000000" pitchFamily="2" charset="0"/>
                <a:ea typeface="#9Slide03 Roboto Condensed" panose="02000000000000000000" pitchFamily="2" charset="0"/>
              </a:endParaRPr>
            </a:p>
          </p:txBody>
        </p:sp>
      </p:grpSp>
      <p:pic>
        <p:nvPicPr>
          <p:cNvPr id="1026" name="Picture 2" descr="Phô mai mozzarella Đức (khối 2.5kg) https://www.beefood.o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334" y="3252692"/>
            <a:ext cx="1805884" cy="217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7635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40677" y="251207"/>
            <a:ext cx="11579959" cy="4531807"/>
            <a:chOff x="0" y="-120582"/>
            <a:chExt cx="11579959" cy="4531807"/>
          </a:xfrm>
        </p:grpSpPr>
        <p:pic>
          <p:nvPicPr>
            <p:cNvPr id="4" name="Picture 3"/>
            <p:cNvPicPr>
              <a:picLocks noChangeAspect="1"/>
            </p:cNvPicPr>
            <p:nvPr/>
          </p:nvPicPr>
          <p:blipFill>
            <a:blip r:embed="rId2"/>
            <a:stretch>
              <a:fillRect/>
            </a:stretch>
          </p:blipFill>
          <p:spPr>
            <a:xfrm>
              <a:off x="0" y="-120582"/>
              <a:ext cx="11579959" cy="4531807"/>
            </a:xfrm>
            <a:prstGeom prst="rect">
              <a:avLst/>
            </a:prstGeom>
          </p:spPr>
        </p:pic>
        <p:sp>
          <p:nvSpPr>
            <p:cNvPr id="5" name="TextBox 4"/>
            <p:cNvSpPr txBox="1"/>
            <p:nvPr/>
          </p:nvSpPr>
          <p:spPr>
            <a:xfrm>
              <a:off x="884255" y="2039815"/>
              <a:ext cx="1386672" cy="584775"/>
            </a:xfrm>
            <a:prstGeom prst="rect">
              <a:avLst/>
            </a:prstGeom>
            <a:solidFill>
              <a:srgbClr val="EEF7E9"/>
            </a:solidFill>
          </p:spPr>
          <p:txBody>
            <a:bodyPr wrap="square" rtlCol="0">
              <a:spAutoFit/>
            </a:bodyPr>
            <a:lstStyle/>
            <a:p>
              <a:pPr algn="ctr" defTabSz="914400"/>
              <a:r>
                <a:rPr lang="vi-VN" sz="1600" dirty="0" smtClean="0">
                  <a:solidFill>
                    <a:prstClr val="black"/>
                  </a:solidFill>
                  <a:cs typeface="Arial" panose="020B0604020202020204" pitchFamily="34" charset="0"/>
                </a:rPr>
                <a:t>10 -100 g đường trắng</a:t>
              </a:r>
              <a:endParaRPr lang="vi-VN" sz="1600" dirty="0">
                <a:solidFill>
                  <a:prstClr val="black"/>
                </a:solidFill>
                <a:cs typeface="Arial" panose="020B0604020202020204" pitchFamily="34" charset="0"/>
              </a:endParaRPr>
            </a:p>
          </p:txBody>
        </p:sp>
        <p:sp>
          <p:nvSpPr>
            <p:cNvPr id="8" name="TextBox 7"/>
            <p:cNvSpPr txBox="1"/>
            <p:nvPr/>
          </p:nvSpPr>
          <p:spPr>
            <a:xfrm>
              <a:off x="1014883" y="542611"/>
              <a:ext cx="3114989" cy="400110"/>
            </a:xfrm>
            <a:prstGeom prst="rect">
              <a:avLst/>
            </a:prstGeom>
            <a:solidFill>
              <a:srgbClr val="EEF7E9"/>
            </a:solidFill>
          </p:spPr>
          <p:txBody>
            <a:bodyPr wrap="square" rtlCol="0">
              <a:spAutoFit/>
            </a:bodyPr>
            <a:lstStyle/>
            <a:p>
              <a:pPr algn="ctr" defTabSz="914400"/>
              <a:r>
                <a:rPr lang="vi-VN" sz="2000" dirty="0" smtClean="0">
                  <a:solidFill>
                    <a:prstClr val="black"/>
                  </a:solidFill>
                  <a:cs typeface="Arial" panose="020B0604020202020204" pitchFamily="34" charset="0"/>
                </a:rPr>
                <a:t>Cùng làm sữa chua</a:t>
              </a:r>
              <a:endParaRPr lang="vi-VN" sz="2000" dirty="0">
                <a:solidFill>
                  <a:prstClr val="black"/>
                </a:solidFill>
                <a:cs typeface="Arial" panose="020B0604020202020204" pitchFamily="34" charset="0"/>
              </a:endParaRPr>
            </a:p>
          </p:txBody>
        </p:sp>
        <p:sp>
          <p:nvSpPr>
            <p:cNvPr id="9" name="TextBox 8"/>
            <p:cNvSpPr txBox="1"/>
            <p:nvPr/>
          </p:nvSpPr>
          <p:spPr>
            <a:xfrm>
              <a:off x="2270927" y="2039815"/>
              <a:ext cx="1386672" cy="584775"/>
            </a:xfrm>
            <a:prstGeom prst="rect">
              <a:avLst/>
            </a:prstGeom>
            <a:solidFill>
              <a:srgbClr val="EEF7E9"/>
            </a:solidFill>
          </p:spPr>
          <p:txBody>
            <a:bodyPr wrap="square" rtlCol="0">
              <a:spAutoFit/>
            </a:bodyPr>
            <a:lstStyle/>
            <a:p>
              <a:pPr algn="ctr" defTabSz="914400"/>
              <a:r>
                <a:rPr lang="en-US" sz="1600" dirty="0" smtClean="0">
                  <a:solidFill>
                    <a:prstClr val="black"/>
                  </a:solidFill>
                  <a:latin typeface="Arial" panose="020B0604020202020204" pitchFamily="34" charset="0"/>
                  <a:cs typeface="Arial" panose="020B0604020202020204" pitchFamily="34" charset="0"/>
                </a:rPr>
                <a:t>500 ml </a:t>
              </a:r>
            </a:p>
            <a:p>
              <a:pPr algn="ctr" defTabSz="914400"/>
              <a:r>
                <a:rPr lang="vi-VN" sz="1600" dirty="0" smtClean="0">
                  <a:solidFill>
                    <a:prstClr val="black"/>
                  </a:solidFill>
                  <a:cs typeface="Arial" panose="020B0604020202020204" pitchFamily="34" charset="0"/>
                </a:rPr>
                <a:t>sữa tươi</a:t>
              </a:r>
              <a:endParaRPr lang="vi-VN" sz="1600" dirty="0">
                <a:solidFill>
                  <a:prstClr val="black"/>
                </a:solidFill>
                <a:cs typeface="Arial" panose="020B0604020202020204" pitchFamily="34" charset="0"/>
              </a:endParaRPr>
            </a:p>
          </p:txBody>
        </p:sp>
        <p:sp>
          <p:nvSpPr>
            <p:cNvPr id="10" name="TextBox 9"/>
            <p:cNvSpPr txBox="1"/>
            <p:nvPr/>
          </p:nvSpPr>
          <p:spPr>
            <a:xfrm>
              <a:off x="3727937" y="2010653"/>
              <a:ext cx="1386672" cy="338554"/>
            </a:xfrm>
            <a:prstGeom prst="rect">
              <a:avLst/>
            </a:prstGeom>
            <a:solidFill>
              <a:srgbClr val="EEF7E9"/>
            </a:solidFill>
          </p:spPr>
          <p:txBody>
            <a:bodyPr wrap="square" rtlCol="0">
              <a:spAutoFit/>
            </a:bodyPr>
            <a:lstStyle/>
            <a:p>
              <a:pPr algn="ctr" defTabSz="914400"/>
              <a:r>
                <a:rPr lang="vi-VN" sz="1600" dirty="0" smtClean="0">
                  <a:solidFill>
                    <a:prstClr val="black"/>
                  </a:solidFill>
                  <a:cs typeface="Arial" panose="020B0604020202020204" pitchFamily="34" charset="0"/>
                </a:rPr>
                <a:t>Khấy đều</a:t>
              </a:r>
              <a:endParaRPr lang="vi-VN" sz="1600" dirty="0">
                <a:solidFill>
                  <a:prstClr val="black"/>
                </a:solidFill>
                <a:cs typeface="Arial" panose="020B0604020202020204" pitchFamily="34" charset="0"/>
              </a:endParaRPr>
            </a:p>
          </p:txBody>
        </p:sp>
        <p:sp>
          <p:nvSpPr>
            <p:cNvPr id="11" name="TextBox 10"/>
            <p:cNvSpPr txBox="1"/>
            <p:nvPr/>
          </p:nvSpPr>
          <p:spPr>
            <a:xfrm>
              <a:off x="5305528" y="2039815"/>
              <a:ext cx="1386672" cy="584775"/>
            </a:xfrm>
            <a:prstGeom prst="rect">
              <a:avLst/>
            </a:prstGeom>
            <a:solidFill>
              <a:srgbClr val="EEF7E9"/>
            </a:solidFill>
          </p:spPr>
          <p:txBody>
            <a:bodyPr wrap="square" rtlCol="0">
              <a:spAutoFit/>
            </a:bodyPr>
            <a:lstStyle/>
            <a:p>
              <a:pPr algn="ctr" defTabSz="914400"/>
              <a:r>
                <a:rPr lang="en-US" sz="1600" dirty="0" smtClean="0">
                  <a:solidFill>
                    <a:prstClr val="black"/>
                  </a:solidFill>
                  <a:latin typeface="Arial" panose="020B0604020202020204" pitchFamily="34" charset="0"/>
                  <a:cs typeface="Arial" panose="020B0604020202020204" pitchFamily="34" charset="0"/>
                </a:rPr>
                <a:t>50 ml </a:t>
              </a:r>
            </a:p>
            <a:p>
              <a:pPr algn="ctr" defTabSz="914400"/>
              <a:r>
                <a:rPr lang="vi-VN" sz="1600" dirty="0" smtClean="0">
                  <a:solidFill>
                    <a:prstClr val="black"/>
                  </a:solidFill>
                  <a:cs typeface="Arial" panose="020B0604020202020204" pitchFamily="34" charset="0"/>
                </a:rPr>
                <a:t>sữa chua</a:t>
              </a:r>
              <a:endParaRPr lang="vi-VN" sz="1600" dirty="0">
                <a:solidFill>
                  <a:prstClr val="black"/>
                </a:solidFill>
                <a:cs typeface="Arial" panose="020B0604020202020204" pitchFamily="34" charset="0"/>
              </a:endParaRPr>
            </a:p>
          </p:txBody>
        </p:sp>
        <p:sp>
          <p:nvSpPr>
            <p:cNvPr id="12" name="TextBox 11"/>
            <p:cNvSpPr txBox="1"/>
            <p:nvPr/>
          </p:nvSpPr>
          <p:spPr>
            <a:xfrm>
              <a:off x="7164474" y="1993648"/>
              <a:ext cx="1386672" cy="338554"/>
            </a:xfrm>
            <a:prstGeom prst="rect">
              <a:avLst/>
            </a:prstGeom>
            <a:solidFill>
              <a:srgbClr val="EEF7E9"/>
            </a:solidFill>
          </p:spPr>
          <p:txBody>
            <a:bodyPr wrap="square" rtlCol="0">
              <a:spAutoFit/>
            </a:bodyPr>
            <a:lstStyle/>
            <a:p>
              <a:pPr algn="ctr" defTabSz="914400"/>
              <a:r>
                <a:rPr lang="vi-VN" sz="1600" dirty="0" smtClean="0">
                  <a:solidFill>
                    <a:prstClr val="black"/>
                  </a:solidFill>
                  <a:cs typeface="Arial" panose="020B0604020202020204" pitchFamily="34" charset="0"/>
                </a:rPr>
                <a:t>Khấy đều</a:t>
              </a:r>
              <a:endParaRPr lang="vi-VN" sz="1600" dirty="0">
                <a:solidFill>
                  <a:prstClr val="black"/>
                </a:solidFill>
                <a:cs typeface="Arial" panose="020B0604020202020204" pitchFamily="34" charset="0"/>
              </a:endParaRPr>
            </a:p>
          </p:txBody>
        </p:sp>
        <p:sp>
          <p:nvSpPr>
            <p:cNvPr id="13" name="TextBox 12"/>
            <p:cNvSpPr txBox="1"/>
            <p:nvPr/>
          </p:nvSpPr>
          <p:spPr>
            <a:xfrm>
              <a:off x="8678879" y="1976044"/>
              <a:ext cx="2494887" cy="338554"/>
            </a:xfrm>
            <a:prstGeom prst="rect">
              <a:avLst/>
            </a:prstGeom>
            <a:solidFill>
              <a:srgbClr val="EEF7E9"/>
            </a:solidFill>
          </p:spPr>
          <p:txBody>
            <a:bodyPr wrap="square" rtlCol="0">
              <a:spAutoFit/>
            </a:bodyPr>
            <a:lstStyle/>
            <a:p>
              <a:pPr algn="ctr" defTabSz="914400"/>
              <a:r>
                <a:rPr lang="vi-VN" sz="1600" dirty="0" smtClean="0">
                  <a:solidFill>
                    <a:prstClr val="black"/>
                  </a:solidFill>
                  <a:cs typeface="Arial" panose="020B0604020202020204" pitchFamily="34" charset="0"/>
                </a:rPr>
                <a:t>Cho vào lọ có nắp đậy</a:t>
              </a:r>
              <a:endParaRPr lang="vi-VN" sz="1600" dirty="0">
                <a:solidFill>
                  <a:prstClr val="black"/>
                </a:solidFill>
                <a:cs typeface="Arial" panose="020B0604020202020204" pitchFamily="34" charset="0"/>
              </a:endParaRPr>
            </a:p>
          </p:txBody>
        </p:sp>
        <p:sp>
          <p:nvSpPr>
            <p:cNvPr id="14" name="TextBox 13"/>
            <p:cNvSpPr txBox="1"/>
            <p:nvPr/>
          </p:nvSpPr>
          <p:spPr>
            <a:xfrm>
              <a:off x="459327" y="2917743"/>
              <a:ext cx="3881560" cy="1200329"/>
            </a:xfrm>
            <a:prstGeom prst="rect">
              <a:avLst/>
            </a:prstGeom>
            <a:solidFill>
              <a:srgbClr val="EEF7E9"/>
            </a:solidFill>
          </p:spPr>
          <p:txBody>
            <a:bodyPr wrap="square" rtlCol="0">
              <a:spAutoFit/>
            </a:bodyPr>
            <a:lstStyle/>
            <a:p>
              <a:pPr algn="just" defTabSz="914400"/>
              <a:r>
                <a:rPr lang="vi-VN" dirty="0" smtClean="0">
                  <a:solidFill>
                    <a:prstClr val="black"/>
                  </a:solidFill>
                  <a:cs typeface="Arial" panose="020B0604020202020204" pitchFamily="34" charset="0"/>
                </a:rPr>
                <a:t>Sữa chua hình thành có độ đậm đặc, màu s</a:t>
              </a:r>
              <a:r>
                <a:rPr lang="en-US" dirty="0">
                  <a:solidFill>
                    <a:prstClr val="black"/>
                  </a:solidFill>
                  <a:latin typeface="Arial" panose="020B0604020202020204" pitchFamily="34" charset="0"/>
                  <a:cs typeface="Arial" panose="020B0604020202020204" pitchFamily="34" charset="0"/>
                </a:rPr>
                <a:t>á</a:t>
              </a:r>
              <a:r>
                <a:rPr lang="vi-VN" dirty="0" smtClean="0">
                  <a:solidFill>
                    <a:prstClr val="black"/>
                  </a:solidFill>
                  <a:cs typeface="Arial" panose="020B0604020202020204" pitchFamily="34" charset="0"/>
                </a:rPr>
                <a:t>ng, vị hơi chua, hương thơm. Có thể bảo quản 7 – 10 ngày trong tủ mát có nhiệt độ 4</a:t>
              </a:r>
              <a:r>
                <a:rPr lang="vi-VN" baseline="30000" dirty="0" smtClean="0">
                  <a:solidFill>
                    <a:prstClr val="black"/>
                  </a:solidFill>
                  <a:cs typeface="Arial" panose="020B0604020202020204" pitchFamily="34" charset="0"/>
                </a:rPr>
                <a:t>0</a:t>
              </a:r>
              <a:r>
                <a:rPr lang="vi-VN" dirty="0" smtClean="0">
                  <a:solidFill>
                    <a:prstClr val="black"/>
                  </a:solidFill>
                  <a:cs typeface="Arial" panose="020B0604020202020204" pitchFamily="34" charset="0"/>
                </a:rPr>
                <a:t>C – 10</a:t>
              </a:r>
              <a:r>
                <a:rPr lang="vi-VN" baseline="30000" dirty="0" smtClean="0">
                  <a:solidFill>
                    <a:prstClr val="black"/>
                  </a:solidFill>
                  <a:cs typeface="Arial" panose="020B0604020202020204" pitchFamily="34" charset="0"/>
                </a:rPr>
                <a:t>0</a:t>
              </a:r>
              <a:r>
                <a:rPr lang="vi-VN" dirty="0" smtClean="0">
                  <a:solidFill>
                    <a:prstClr val="black"/>
                  </a:solidFill>
                  <a:cs typeface="Arial" panose="020B0604020202020204" pitchFamily="34" charset="0"/>
                </a:rPr>
                <a:t>C.</a:t>
              </a:r>
              <a:endParaRPr lang="vi-VN" dirty="0">
                <a:solidFill>
                  <a:prstClr val="black"/>
                </a:solidFill>
                <a:cs typeface="Arial" panose="020B0604020202020204" pitchFamily="34" charset="0"/>
              </a:endParaRPr>
            </a:p>
          </p:txBody>
        </p:sp>
        <p:sp>
          <p:nvSpPr>
            <p:cNvPr id="15" name="TextBox 14"/>
            <p:cNvSpPr txBox="1"/>
            <p:nvPr/>
          </p:nvSpPr>
          <p:spPr>
            <a:xfrm>
              <a:off x="6250074" y="2917743"/>
              <a:ext cx="2301071" cy="1200329"/>
            </a:xfrm>
            <a:prstGeom prst="rect">
              <a:avLst/>
            </a:prstGeom>
            <a:solidFill>
              <a:srgbClr val="EEF7E9"/>
            </a:solidFill>
          </p:spPr>
          <p:txBody>
            <a:bodyPr wrap="square" rtlCol="0">
              <a:spAutoFit/>
            </a:bodyPr>
            <a:lstStyle/>
            <a:p>
              <a:pPr algn="just" defTabSz="914400"/>
              <a:r>
                <a:rPr lang="en-US" dirty="0" smtClean="0">
                  <a:solidFill>
                    <a:prstClr val="black"/>
                  </a:solidFill>
                  <a:latin typeface="Arial" panose="020B0604020202020204" pitchFamily="34" charset="0"/>
                  <a:cs typeface="Arial" panose="020B0604020202020204" pitchFamily="34" charset="0"/>
                </a:rPr>
                <a:t>Ủ </a:t>
              </a:r>
              <a:r>
                <a:rPr lang="vi-VN" dirty="0" smtClean="0">
                  <a:solidFill>
                    <a:prstClr val="black"/>
                  </a:solidFill>
                  <a:cs typeface="Arial" panose="020B0604020202020204" pitchFamily="34" charset="0"/>
                </a:rPr>
                <a:t>các lọ đựng sữa ở chỗ ấm có nhiệt độ 30</a:t>
              </a:r>
              <a:r>
                <a:rPr lang="vi-VN" baseline="30000" dirty="0" smtClean="0">
                  <a:solidFill>
                    <a:prstClr val="black"/>
                  </a:solidFill>
                  <a:cs typeface="Arial" panose="020B0604020202020204" pitchFamily="34" charset="0"/>
                </a:rPr>
                <a:t>0</a:t>
              </a:r>
              <a:r>
                <a:rPr lang="vi-VN" dirty="0" smtClean="0">
                  <a:solidFill>
                    <a:prstClr val="black"/>
                  </a:solidFill>
                  <a:cs typeface="Arial" panose="020B0604020202020204" pitchFamily="34" charset="0"/>
                </a:rPr>
                <a:t>C – 45</a:t>
              </a:r>
              <a:r>
                <a:rPr lang="vi-VN" baseline="30000" dirty="0" smtClean="0">
                  <a:solidFill>
                    <a:prstClr val="black"/>
                  </a:solidFill>
                  <a:cs typeface="Arial" panose="020B0604020202020204" pitchFamily="34" charset="0"/>
                </a:rPr>
                <a:t>0</a:t>
              </a:r>
              <a:r>
                <a:rPr lang="vi-VN" dirty="0" smtClean="0">
                  <a:solidFill>
                    <a:prstClr val="black"/>
                  </a:solidFill>
                  <a:cs typeface="Arial" panose="020B0604020202020204" pitchFamily="34" charset="0"/>
                </a:rPr>
                <a:t>C, trong thời gian 8 – 24 giờ.</a:t>
              </a:r>
              <a:endParaRPr lang="vi-VN" dirty="0">
                <a:solidFill>
                  <a:prstClr val="black"/>
                </a:solidFill>
                <a:cs typeface="Arial" panose="020B0604020202020204" pitchFamily="34" charset="0"/>
              </a:endParaRPr>
            </a:p>
          </p:txBody>
        </p:sp>
      </p:grpSp>
      <p:sp>
        <p:nvSpPr>
          <p:cNvPr id="7" name="Rectangle 6"/>
          <p:cNvSpPr/>
          <p:nvPr/>
        </p:nvSpPr>
        <p:spPr>
          <a:xfrm>
            <a:off x="1024932" y="4783014"/>
            <a:ext cx="10158883" cy="602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prstClr val="black"/>
                </a:solidFill>
                <a:cs typeface="Arial" panose="020B0604020202020204" pitchFamily="34" charset="0"/>
              </a:rPr>
              <a:t>Tại sao ăn sữa chua hằng ngày có thể giúp chúng ta ăn cơm ngon miệng hơn?</a:t>
            </a:r>
            <a:endParaRPr lang="vi-VN" sz="2000" dirty="0">
              <a:solidFill>
                <a:prstClr val="black"/>
              </a:solidFill>
              <a:cs typeface="Arial" panose="020B0604020202020204" pitchFamily="34" charset="0"/>
            </a:endParaRPr>
          </a:p>
        </p:txBody>
      </p:sp>
      <p:sp>
        <p:nvSpPr>
          <p:cNvPr id="16" name="Down Arrow 15"/>
          <p:cNvSpPr/>
          <p:nvPr/>
        </p:nvSpPr>
        <p:spPr>
          <a:xfrm>
            <a:off x="5980897" y="5385916"/>
            <a:ext cx="319419" cy="51246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Rectangle 18"/>
          <p:cNvSpPr/>
          <p:nvPr/>
        </p:nvSpPr>
        <p:spPr>
          <a:xfrm>
            <a:off x="1155560" y="5941664"/>
            <a:ext cx="10158883" cy="602902"/>
          </a:xfrm>
          <a:prstGeom prst="rect">
            <a:avLst/>
          </a:prstGeom>
          <a:solidFill>
            <a:srgbClr val="2B8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prstClr val="white"/>
                </a:solidFill>
                <a:cs typeface="Arial" panose="020B0604020202020204" pitchFamily="34" charset="0"/>
              </a:rPr>
              <a:t>Vì trong sữa chua có vi khuẩn Lactic, đây là vi khuẩn có lợi, hỗ trợ tiêu hóa</a:t>
            </a:r>
            <a:r>
              <a:rPr lang="vi-VN" sz="2000" dirty="0" smtClean="0">
                <a:solidFill>
                  <a:srgbClr val="FF0000"/>
                </a:solidFill>
                <a:cs typeface="Arial" panose="020B0604020202020204" pitchFamily="34" charset="0"/>
              </a:rPr>
              <a:t>.</a:t>
            </a:r>
            <a:endParaRPr lang="vi-VN" sz="2000" dirty="0">
              <a:solidFill>
                <a:srgbClr val="FF0000"/>
              </a:solidFill>
              <a:cs typeface="Arial" panose="020B0604020202020204" pitchFamily="34" charset="0"/>
            </a:endParaRPr>
          </a:p>
        </p:txBody>
      </p:sp>
    </p:spTree>
    <p:extLst>
      <p:ext uri="{BB962C8B-B14F-4D97-AF65-F5344CB8AC3E}">
        <p14:creationId xmlns:p14="http://schemas.microsoft.com/office/powerpoint/2010/main" val="153409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396630" y="3979146"/>
            <a:ext cx="10058491" cy="2642717"/>
            <a:chOff x="8513198" y="2652764"/>
            <a:chExt cx="9636459" cy="2642717"/>
          </a:xfrm>
        </p:grpSpPr>
        <p:sp>
          <p:nvSpPr>
            <p:cNvPr id="4" name="Rectangle 3"/>
            <p:cNvSpPr/>
            <p:nvPr/>
          </p:nvSpPr>
          <p:spPr>
            <a:xfrm>
              <a:off x="8513198" y="3124135"/>
              <a:ext cx="9636459" cy="2171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914400">
                <a:lnSpc>
                  <a:spcPct val="120000"/>
                </a:lnSpc>
                <a:buFont typeface="Wingdings" panose="05000000000000000000" pitchFamily="2" charset="2"/>
                <a:buChar char="§"/>
              </a:pPr>
              <a:r>
                <a:rPr lang="vi-VN" sz="2400" dirty="0" smtClean="0">
                  <a:solidFill>
                    <a:prstClr val="white"/>
                  </a:solidFill>
                  <a:latin typeface="#9Slide03 Roboto Condensed" panose="02000000000000000000" pitchFamily="2" charset="0"/>
                  <a:ea typeface="#9Slide03 Roboto Condensed" panose="02000000000000000000" pitchFamily="2" charset="0"/>
                </a:rPr>
                <a:t>Vi khuẩn lên men một số thực phẩm như: rau, củ, quả, thịt, cá,….</a:t>
              </a:r>
            </a:p>
            <a:p>
              <a:pPr marL="457200" indent="-457200" algn="just" defTabSz="914400">
                <a:lnSpc>
                  <a:spcPct val="120000"/>
                </a:lnSpc>
                <a:buFont typeface="Wingdings" panose="05000000000000000000" pitchFamily="2" charset="2"/>
                <a:buChar char="§"/>
              </a:pPr>
              <a:r>
                <a:rPr lang="vi-VN" sz="2400" dirty="0" smtClean="0">
                  <a:solidFill>
                    <a:prstClr val="white"/>
                  </a:solidFill>
                  <a:latin typeface="#9Slide03 Roboto Condensed" panose="02000000000000000000" pitchFamily="2" charset="0"/>
                  <a:ea typeface="#9Slide03 Roboto Condensed" panose="02000000000000000000" pitchFamily="2" charset="0"/>
                </a:rPr>
                <a:t>Ứng dụng vi khuẩn trong thực tiễn chế biến các sản phẩm như sữa chua, dưa muối, nước mắm,…..; sản xuất kháng sinh, thuốc trừ sâu; xử lí chất thải,….</a:t>
              </a:r>
              <a:endParaRPr lang="vi-VN" sz="2400" dirty="0">
                <a:solidFill>
                  <a:prstClr val="white"/>
                </a:solidFill>
                <a:latin typeface="#9Slide03 Roboto Condensed" panose="02000000000000000000" pitchFamily="2" charset="0"/>
                <a:ea typeface="#9Slide03 Roboto Condensed" panose="02000000000000000000" pitchFamily="2" charset="0"/>
              </a:endParaRPr>
            </a:p>
          </p:txBody>
        </p:sp>
        <p:sp>
          <p:nvSpPr>
            <p:cNvPr id="5" name="Round Same Side Corner Rectangle 4"/>
            <p:cNvSpPr/>
            <p:nvPr/>
          </p:nvSpPr>
          <p:spPr>
            <a:xfrm>
              <a:off x="8513198" y="2652764"/>
              <a:ext cx="2532539" cy="622998"/>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prstClr val="white"/>
                  </a:solidFill>
                  <a:latin typeface="#9Slide03 Swiss Condensed Bold" panose="02000500000000000000" pitchFamily="2" charset="0"/>
                </a:rPr>
                <a:t>TRẢ LỜI</a:t>
              </a:r>
              <a:endParaRPr lang="vi-VN" sz="3200" dirty="0">
                <a:solidFill>
                  <a:prstClr val="white"/>
                </a:solidFill>
                <a:latin typeface="#9Slide03 Swiss Condensed Bold" panose="02000500000000000000" pitchFamily="2" charset="0"/>
              </a:endParaRPr>
            </a:p>
          </p:txBody>
        </p:sp>
      </p:grpSp>
      <p:grpSp>
        <p:nvGrpSpPr>
          <p:cNvPr id="11" name="Group 10"/>
          <p:cNvGrpSpPr/>
          <p:nvPr/>
        </p:nvGrpSpPr>
        <p:grpSpPr>
          <a:xfrm>
            <a:off x="3581991" y="279456"/>
            <a:ext cx="8229600" cy="3621424"/>
            <a:chOff x="1" y="0"/>
            <a:chExt cx="8229600" cy="3621424"/>
          </a:xfrm>
        </p:grpSpPr>
        <p:pic>
          <p:nvPicPr>
            <p:cNvPr id="9" name="Picture 8"/>
            <p:cNvPicPr>
              <a:picLocks noChangeAspect="1"/>
            </p:cNvPicPr>
            <p:nvPr/>
          </p:nvPicPr>
          <p:blipFill>
            <a:blip r:embed="rId2"/>
            <a:stretch>
              <a:fillRect/>
            </a:stretch>
          </p:blipFill>
          <p:spPr>
            <a:xfrm>
              <a:off x="1" y="0"/>
              <a:ext cx="8229600" cy="3252092"/>
            </a:xfrm>
            <a:prstGeom prst="rect">
              <a:avLst/>
            </a:prstGeom>
          </p:spPr>
        </p:pic>
        <p:sp>
          <p:nvSpPr>
            <p:cNvPr id="14" name="TextBox 13"/>
            <p:cNvSpPr txBox="1"/>
            <p:nvPr/>
          </p:nvSpPr>
          <p:spPr>
            <a:xfrm>
              <a:off x="1793632" y="3252092"/>
              <a:ext cx="2321169" cy="369332"/>
            </a:xfrm>
            <a:prstGeom prst="rect">
              <a:avLst/>
            </a:prstGeom>
            <a:noFill/>
          </p:spPr>
          <p:txBody>
            <a:bodyPr wrap="square" rtlCol="0">
              <a:spAutoFit/>
            </a:bodyPr>
            <a:lstStyle/>
            <a:p>
              <a:pPr defTabSz="914400"/>
              <a:r>
                <a:rPr lang="vi-VN" dirty="0" smtClean="0">
                  <a:solidFill>
                    <a:prstClr val="black"/>
                  </a:solidFill>
                  <a:cs typeface="Arial" panose="020B0604020202020204" pitchFamily="34" charset="0"/>
                </a:rPr>
                <a:t>Rau, củ, quả muối</a:t>
              </a:r>
              <a:endParaRPr lang="vi-VN" dirty="0">
                <a:solidFill>
                  <a:prstClr val="black"/>
                </a:solidFill>
                <a:cs typeface="Arial" panose="020B0604020202020204" pitchFamily="34" charset="0"/>
              </a:endParaRPr>
            </a:p>
          </p:txBody>
        </p:sp>
        <p:sp>
          <p:nvSpPr>
            <p:cNvPr id="15" name="TextBox 14"/>
            <p:cNvSpPr txBox="1"/>
            <p:nvPr/>
          </p:nvSpPr>
          <p:spPr>
            <a:xfrm>
              <a:off x="5908432" y="3252092"/>
              <a:ext cx="2321169"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Sữa chua</a:t>
              </a:r>
              <a:endParaRPr lang="vi-VN" dirty="0">
                <a:solidFill>
                  <a:prstClr val="black"/>
                </a:solidFill>
                <a:cs typeface="Arial" panose="020B0604020202020204" pitchFamily="34" charset="0"/>
              </a:endParaRPr>
            </a:p>
          </p:txBody>
        </p:sp>
      </p:grpSp>
      <p:pic>
        <p:nvPicPr>
          <p:cNvPr id="13314" name="Picture 2" descr="Sự khác biệt giữa vi khuẩn Lactococcus lactis Plasma và các vi khuẩn axit  lactic khác｜Vi khuẩn Lactococcus lactis Plasma: Báo cáo nghiên cứu｜KIR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72" y="27676"/>
            <a:ext cx="3152775" cy="367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57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73000">
              <a:schemeClr val="accent3">
                <a:lumMod val="20000"/>
                <a:lumOff val="80000"/>
              </a:schemeClr>
            </a:gs>
            <a:gs pos="51000">
              <a:schemeClr val="accent3">
                <a:lumMod val="75000"/>
              </a:schemeClr>
            </a:gs>
          </a:gsLst>
          <a:lin ang="0" scaled="1"/>
        </a:gradFill>
        <a:effectLst/>
      </p:bgPr>
    </p:bg>
    <p:spTree>
      <p:nvGrpSpPr>
        <p:cNvPr id="1" name=""/>
        <p:cNvGrpSpPr/>
        <p:nvPr/>
      </p:nvGrpSpPr>
      <p:grpSpPr>
        <a:xfrm>
          <a:off x="0" y="0"/>
          <a:ext cx="0" cy="0"/>
          <a:chOff x="0" y="0"/>
          <a:chExt cx="0" cy="0"/>
        </a:xfrm>
      </p:grpSpPr>
      <p:pic>
        <p:nvPicPr>
          <p:cNvPr id="2050" name="Picture 2" descr="E. coli infeksjon - Lommelege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8958" l="6875" r="98594">
                        <a14:foregroundMark x1="8594" y1="3906" x2="98594" y2="97917"/>
                        <a14:foregroundMark x1="38125" y1="5469" x2="83438" y2="3906"/>
                        <a14:foregroundMark x1="89531" y1="95573" x2="34375" y2="98958"/>
                      </a14:backgroundRemoval>
                    </a14:imgEffect>
                  </a14:imgLayer>
                </a14:imgProps>
              </a:ext>
              <a:ext uri="{28A0092B-C50C-407E-A947-70E740481C1C}">
                <a14:useLocalDpi xmlns:a14="http://schemas.microsoft.com/office/drawing/2010/main" val="0"/>
              </a:ext>
            </a:extLst>
          </a:blip>
          <a:srcRect r="5226"/>
          <a:stretch/>
        </p:blipFill>
        <p:spPr bwMode="auto">
          <a:xfrm>
            <a:off x="5907789" y="1469066"/>
            <a:ext cx="5777392" cy="36576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86718" y="161210"/>
            <a:ext cx="5444037" cy="3964223"/>
            <a:chOff x="286718" y="161210"/>
            <a:chExt cx="5444037" cy="3964223"/>
          </a:xfrm>
        </p:grpSpPr>
        <p:sp>
          <p:nvSpPr>
            <p:cNvPr id="7" name="Rounded Rectangle 6"/>
            <p:cNvSpPr/>
            <p:nvPr/>
          </p:nvSpPr>
          <p:spPr>
            <a:xfrm>
              <a:off x="673109" y="1009749"/>
              <a:ext cx="5057646" cy="3115684"/>
            </a:xfrm>
            <a:prstGeom prst="roundRect">
              <a:avLst>
                <a:gd name="adj" fmla="val 10868"/>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18" y="161210"/>
              <a:ext cx="1255505" cy="1255505"/>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Connector 8"/>
            <p:cNvSpPr/>
            <p:nvPr/>
          </p:nvSpPr>
          <p:spPr>
            <a:xfrm>
              <a:off x="1629351" y="857729"/>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479720" y="1531019"/>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14470" y="1506006"/>
              <a:ext cx="4678255" cy="2308324"/>
            </a:xfrm>
            <a:prstGeom prst="rect">
              <a:avLst/>
            </a:prstGeom>
            <a:noFill/>
          </p:spPr>
          <p:txBody>
            <a:bodyPr wrap="square" rtlCol="0">
              <a:spAutoFit/>
            </a:bodyPr>
            <a:lstStyle/>
            <a:p>
              <a:pPr algn="just">
                <a:lnSpc>
                  <a:spcPct val="120000"/>
                </a:lnSpc>
              </a:pPr>
              <a:r>
                <a:rPr lang="vi-VN" sz="2400" dirty="0" smtClean="0">
                  <a:latin typeface="#9Slide03 Roboto Condensed" panose="02000000000000000000" pitchFamily="2" charset="0"/>
                  <a:ea typeface="#9Slide03 Roboto Condensed" panose="02000000000000000000" pitchFamily="2" charset="0"/>
                </a:rPr>
                <a:t>Các sinh vật vô cùng nhỏ bé sống trong cơ thể chúng ta có số lượng lớn hơn một nữa tổng tế bào cấu tạo nên cơ thể người. Em cho biết chúng là những sinh vật nào không?</a:t>
              </a:r>
              <a:endParaRPr lang="vi-VN" sz="2400" dirty="0">
                <a:latin typeface="#9Slide03 Roboto Condensed" panose="02000000000000000000" pitchFamily="2" charset="0"/>
                <a:ea typeface="#9Slide03 Roboto Condensed" panose="02000000000000000000" pitchFamily="2" charset="0"/>
              </a:endParaRPr>
            </a:p>
          </p:txBody>
        </p:sp>
      </p:grpSp>
      <p:sp>
        <p:nvSpPr>
          <p:cNvPr id="2" name="TextBox 1"/>
          <p:cNvSpPr txBox="1"/>
          <p:nvPr/>
        </p:nvSpPr>
        <p:spPr>
          <a:xfrm>
            <a:off x="7644810" y="5230424"/>
            <a:ext cx="4316818" cy="400110"/>
          </a:xfrm>
          <a:prstGeom prst="rect">
            <a:avLst/>
          </a:prstGeom>
          <a:noFill/>
        </p:spPr>
        <p:txBody>
          <a:bodyPr wrap="square" rtlCol="0">
            <a:spAutoFit/>
          </a:bodyPr>
          <a:lstStyle/>
          <a:p>
            <a:pPr algn="ctr"/>
            <a:r>
              <a:rPr lang="vi-VN" sz="2000" dirty="0" smtClean="0">
                <a:solidFill>
                  <a:schemeClr val="bg1"/>
                </a:solidFill>
                <a:latin typeface="#9Slide03 Roboto Condensed" panose="02000000000000000000" pitchFamily="2" charset="0"/>
                <a:ea typeface="#9Slide03 Roboto Condensed" panose="02000000000000000000" pitchFamily="2" charset="0"/>
              </a:rPr>
              <a:t>Vi khuẩn trong cơ thể người</a:t>
            </a:r>
            <a:endParaRPr lang="vi-VN" sz="2000" dirty="0">
              <a:solidFill>
                <a:schemeClr val="bg1"/>
              </a:solidFill>
              <a:latin typeface="#9Slide03 Roboto Condensed" panose="02000000000000000000" pitchFamily="2" charset="0"/>
              <a:ea typeface="#9Slide03 Roboto Condensed" panose="02000000000000000000" pitchFamily="2" charset="0"/>
            </a:endParaRPr>
          </a:p>
        </p:txBody>
      </p:sp>
      <p:sp>
        <p:nvSpPr>
          <p:cNvPr id="14" name="Rectangle 13"/>
          <p:cNvSpPr/>
          <p:nvPr/>
        </p:nvSpPr>
        <p:spPr>
          <a:xfrm>
            <a:off x="405292" y="4771837"/>
            <a:ext cx="6537768" cy="1717393"/>
          </a:xfrm>
          <a:prstGeom prst="rect">
            <a:avLst/>
          </a:prstGeom>
        </p:spPr>
        <p:txBody>
          <a:bodyPr wrap="square">
            <a:spAutoFit/>
          </a:bodyPr>
          <a:lstStyle/>
          <a:p>
            <a:pPr algn="just">
              <a:lnSpc>
                <a:spcPct val="120000"/>
              </a:lnSpc>
            </a:pPr>
            <a:r>
              <a:rPr lang="vi-VN" sz="2200" dirty="0" smtClean="0">
                <a:solidFill>
                  <a:srgbClr val="FFFF00"/>
                </a:solidFill>
                <a:latin typeface="#9Slide03 Roboto Condensed" panose="02000000000000000000" pitchFamily="2" charset="0"/>
                <a:ea typeface="#9Slide03 Roboto Condensed" panose="02000000000000000000" pitchFamily="2" charset="0"/>
                <a:cs typeface="Arial" pitchFamily="34" charset="0"/>
              </a:rPr>
              <a:t>Cơ thể người có số lượng tế bào rất lớn khoảng 75 nghìn tỉ tế bào. Nhưng trên cơ thể người có một sinh vật nhân sơ nhỏ bé với số lượng lớn hơn số tế bào của cơ thể chúng ta, có thể lên đến hàng trăm nghìn tỉ. </a:t>
            </a:r>
            <a:endParaRPr lang="vi-VN" sz="2200" dirty="0">
              <a:solidFill>
                <a:srgbClr val="FFFF00"/>
              </a:solidFill>
              <a:latin typeface="#9Slide03 Roboto Condensed" panose="02000000000000000000" pitchFamily="2" charset="0"/>
              <a:ea typeface="#9Slide03 Roboto Condensed" panose="02000000000000000000" pitchFamily="2" charset="0"/>
              <a:cs typeface="Arial" pitchFamily="34" charset="0"/>
            </a:endParaRPr>
          </a:p>
        </p:txBody>
      </p:sp>
    </p:spTree>
    <p:extLst>
      <p:ext uri="{BB962C8B-B14F-4D97-AF65-F5344CB8AC3E}">
        <p14:creationId xmlns:p14="http://schemas.microsoft.com/office/powerpoint/2010/main" val="1477209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306097" y="357761"/>
            <a:ext cx="9784400" cy="3743459"/>
            <a:chOff x="8513198" y="2652764"/>
            <a:chExt cx="10397353" cy="3743459"/>
          </a:xfrm>
        </p:grpSpPr>
        <p:sp>
          <p:nvSpPr>
            <p:cNvPr id="4" name="Rectangle 3"/>
            <p:cNvSpPr/>
            <p:nvPr/>
          </p:nvSpPr>
          <p:spPr>
            <a:xfrm>
              <a:off x="8513198" y="3124134"/>
              <a:ext cx="10397353" cy="327208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20000"/>
                </a:lnSpc>
              </a:pPr>
              <a:r>
                <a:rPr lang="vi-VN" sz="2000" dirty="0" smtClean="0">
                  <a:solidFill>
                    <a:prstClr val="white"/>
                  </a:solidFill>
                  <a:latin typeface="#9Slide03 Roboto Condensed" panose="02000000000000000000" pitchFamily="2" charset="0"/>
                  <a:ea typeface="#9Slide03 Roboto Condensed" panose="02000000000000000000" pitchFamily="2" charset="0"/>
                </a:rPr>
                <a:t>Trong gia đình, để bảo quản tốt thức ăn, chúng ta có thể sử dụng một số phương pháp như: </a:t>
              </a:r>
              <a:endParaRPr lang="en-US" sz="2000" dirty="0" smtClean="0">
                <a:solidFill>
                  <a:prstClr val="white"/>
                </a:solidFill>
                <a:latin typeface="#9Slide03 Roboto Condensed" panose="02000000000000000000" pitchFamily="2" charset="0"/>
                <a:ea typeface="#9Slide03 Roboto Condensed" panose="02000000000000000000" pitchFamily="2" charset="0"/>
              </a:endParaRPr>
            </a:p>
            <a:p>
              <a:pPr marL="800100" lvl="1" indent="-342900" algn="just" defTabSz="914400">
                <a:lnSpc>
                  <a:spcPct val="120000"/>
                </a:lnSpc>
                <a:buFont typeface="Wingdings" panose="05000000000000000000" pitchFamily="2" charset="2"/>
                <a:buChar char="ü"/>
              </a:pPr>
              <a:r>
                <a:rPr lang="vi-VN" sz="2000" dirty="0" smtClean="0">
                  <a:solidFill>
                    <a:prstClr val="white"/>
                  </a:solidFill>
                  <a:latin typeface="#9Slide03 Roboto Condensed" panose="02000000000000000000" pitchFamily="2" charset="0"/>
                  <a:ea typeface="#9Slide03 Roboto Condensed" panose="02000000000000000000" pitchFamily="2" charset="0"/>
                </a:rPr>
                <a:t>Lên men (phương pháp muối chua), </a:t>
              </a:r>
              <a:endParaRPr lang="en-US" sz="2000" dirty="0" smtClean="0">
                <a:solidFill>
                  <a:prstClr val="white"/>
                </a:solidFill>
                <a:latin typeface="#9Slide03 Roboto Condensed" panose="02000000000000000000" pitchFamily="2" charset="0"/>
                <a:ea typeface="#9Slide03 Roboto Condensed" panose="02000000000000000000" pitchFamily="2" charset="0"/>
              </a:endParaRPr>
            </a:p>
            <a:p>
              <a:pPr marL="800100" lvl="1" indent="-342900" algn="just" defTabSz="914400">
                <a:lnSpc>
                  <a:spcPct val="120000"/>
                </a:lnSpc>
                <a:buFont typeface="Wingdings" panose="05000000000000000000" pitchFamily="2" charset="2"/>
                <a:buChar char="ü"/>
              </a:pPr>
              <a:r>
                <a:rPr lang="vi-VN" sz="2000" dirty="0" smtClean="0">
                  <a:solidFill>
                    <a:prstClr val="white"/>
                  </a:solidFill>
                  <a:latin typeface="#9Slide03 Roboto Condensed" panose="02000000000000000000" pitchFamily="2" charset="0"/>
                  <a:ea typeface="#9Slide03 Roboto Condensed" panose="02000000000000000000" pitchFamily="2" charset="0"/>
                </a:rPr>
                <a:t>Sấy khô (đặc biệt với các loại hoa quả), </a:t>
              </a:r>
              <a:endParaRPr lang="en-US" sz="2000" dirty="0" smtClean="0">
                <a:solidFill>
                  <a:prstClr val="white"/>
                </a:solidFill>
                <a:latin typeface="#9Slide03 Roboto Condensed" panose="02000000000000000000" pitchFamily="2" charset="0"/>
                <a:ea typeface="#9Slide03 Roboto Condensed" panose="02000000000000000000" pitchFamily="2" charset="0"/>
              </a:endParaRPr>
            </a:p>
            <a:p>
              <a:pPr marL="800100" lvl="1" indent="-342900" algn="just" defTabSz="914400">
                <a:lnSpc>
                  <a:spcPct val="120000"/>
                </a:lnSpc>
                <a:buFont typeface="Wingdings" panose="05000000000000000000" pitchFamily="2" charset="2"/>
                <a:buChar char="ü"/>
              </a:pPr>
              <a:r>
                <a:rPr lang="vi-VN" sz="2000" dirty="0" smtClean="0">
                  <a:solidFill>
                    <a:prstClr val="white"/>
                  </a:solidFill>
                  <a:latin typeface="#9Slide03 Roboto Condensed" panose="02000000000000000000" pitchFamily="2" charset="0"/>
                  <a:ea typeface="#9Slide03 Roboto Condensed" panose="02000000000000000000" pitchFamily="2" charset="0"/>
                </a:rPr>
                <a:t>Bảo quản trong tủ lạnh (thức ăn nên để trong hộp có nắp kín hoặc đóng gói kín</a:t>
              </a:r>
              <a:r>
                <a:rPr lang="en-US" sz="2000" dirty="0" smtClean="0">
                  <a:solidFill>
                    <a:prstClr val="white"/>
                  </a:solidFill>
                  <a:latin typeface="#9Slide03 Roboto Condensed" panose="02000000000000000000" pitchFamily="2" charset="0"/>
                  <a:ea typeface="#9Slide03 Roboto Condensed" panose="02000000000000000000" pitchFamily="2" charset="0"/>
                </a:rPr>
                <a:t>)</a:t>
              </a:r>
              <a:r>
                <a:rPr lang="vi-VN" sz="2000" dirty="0" smtClean="0">
                  <a:solidFill>
                    <a:prstClr val="white"/>
                  </a:solidFill>
                  <a:latin typeface="#9Slide03 Roboto Condensed" panose="02000000000000000000" pitchFamily="2" charset="0"/>
                  <a:ea typeface="#9Slide03 Roboto Condensed" panose="02000000000000000000" pitchFamily="2" charset="0"/>
                </a:rPr>
                <a:t>, khi bảo quản phải lưu ý thời gian bảo quản tối đa cho mỗi loại thực phẩm. </a:t>
              </a:r>
              <a:endParaRPr lang="en-US" sz="2000" dirty="0" smtClean="0">
                <a:solidFill>
                  <a:prstClr val="white"/>
                </a:solidFill>
                <a:latin typeface="#9Slide03 Roboto Condensed" panose="02000000000000000000" pitchFamily="2" charset="0"/>
                <a:ea typeface="#9Slide03 Roboto Condensed" panose="02000000000000000000" pitchFamily="2" charset="0"/>
              </a:endParaRPr>
            </a:p>
            <a:p>
              <a:pPr marL="342900" indent="-342900" algn="just" defTabSz="914400">
                <a:lnSpc>
                  <a:spcPct val="120000"/>
                </a:lnSpc>
                <a:buFont typeface="Wingdings" panose="05000000000000000000" pitchFamily="2" charset="2"/>
                <a:buChar char="Ø"/>
              </a:pPr>
              <a:r>
                <a:rPr lang="vi-VN" sz="2000" dirty="0" smtClean="0">
                  <a:solidFill>
                    <a:prstClr val="white"/>
                  </a:solidFill>
                  <a:latin typeface="#9Slide03 Roboto Condensed" panose="02000000000000000000" pitchFamily="2" charset="0"/>
                  <a:ea typeface="#9Slide03 Roboto Condensed" panose="02000000000000000000" pitchFamily="2" charset="0"/>
                </a:rPr>
                <a:t>Rau, củ, quả hạn chế bảo quản trong ngăn đá vì sẽ làm phá vỡ màng tế bào, khi đưa ra ngoài dễ bị dập).</a:t>
              </a:r>
              <a:endParaRPr lang="vi-VN" sz="2000" dirty="0">
                <a:solidFill>
                  <a:prstClr val="white"/>
                </a:solidFill>
                <a:latin typeface="#9Slide03 Roboto Condensed" panose="02000000000000000000" pitchFamily="2" charset="0"/>
                <a:ea typeface="#9Slide03 Roboto Condensed" panose="02000000000000000000" pitchFamily="2" charset="0"/>
              </a:endParaRPr>
            </a:p>
          </p:txBody>
        </p:sp>
        <p:sp>
          <p:nvSpPr>
            <p:cNvPr id="5" name="Round Same Side Corner Rectangle 4"/>
            <p:cNvSpPr/>
            <p:nvPr/>
          </p:nvSpPr>
          <p:spPr>
            <a:xfrm>
              <a:off x="8513198" y="2652764"/>
              <a:ext cx="2532539" cy="622998"/>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prstClr val="white"/>
                  </a:solidFill>
                  <a:latin typeface="#9Slide03 Swiss Condensed Bold" panose="02000500000000000000" pitchFamily="2" charset="0"/>
                </a:rPr>
                <a:t>TRẢ LỜI</a:t>
              </a:r>
              <a:endParaRPr lang="vi-VN" sz="3200" dirty="0">
                <a:solidFill>
                  <a:prstClr val="white"/>
                </a:solidFill>
                <a:latin typeface="#9Slide03 Swiss Condensed Bold" panose="02000500000000000000" pitchFamily="2" charset="0"/>
              </a:endParaRPr>
            </a:p>
          </p:txBody>
        </p:sp>
      </p:grpSp>
      <p:pic>
        <p:nvPicPr>
          <p:cNvPr id="12290" name="Picture 2" descr="10 thực phẩm lên men mang lại nhiều lợi ích cho bạn - ADIVA.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096" y="4293937"/>
            <a:ext cx="3021055" cy="201202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áy sấy khô thực phẩm mini chất liệu inox dành cho gia đình - Bếp Hy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84" b="5071"/>
          <a:stretch/>
        </p:blipFill>
        <p:spPr bwMode="auto">
          <a:xfrm>
            <a:off x="4930379" y="4293938"/>
            <a:ext cx="2535836" cy="201202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5 mẹo giúp giữ thực phẩm an toàn trong tủ lạnh | Sapakitch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8238" y="4293938"/>
            <a:ext cx="2822259" cy="2012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26916" y="6358570"/>
            <a:ext cx="2779414"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Lên men</a:t>
            </a:r>
            <a:endParaRPr lang="vi-VN" dirty="0">
              <a:solidFill>
                <a:prstClr val="black"/>
              </a:solidFill>
              <a:cs typeface="Arial" panose="020B0604020202020204" pitchFamily="34" charset="0"/>
            </a:endParaRPr>
          </a:p>
        </p:txBody>
      </p:sp>
      <p:sp>
        <p:nvSpPr>
          <p:cNvPr id="22" name="TextBox 21"/>
          <p:cNvSpPr txBox="1"/>
          <p:nvPr/>
        </p:nvSpPr>
        <p:spPr>
          <a:xfrm>
            <a:off x="4808590" y="6358570"/>
            <a:ext cx="2779414"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Sấy khô</a:t>
            </a:r>
            <a:endParaRPr lang="vi-VN" dirty="0">
              <a:solidFill>
                <a:prstClr val="black"/>
              </a:solidFill>
              <a:cs typeface="Arial" panose="020B0604020202020204" pitchFamily="34" charset="0"/>
            </a:endParaRPr>
          </a:p>
        </p:txBody>
      </p:sp>
      <p:sp>
        <p:nvSpPr>
          <p:cNvPr id="23" name="TextBox 22"/>
          <p:cNvSpPr txBox="1"/>
          <p:nvPr/>
        </p:nvSpPr>
        <p:spPr>
          <a:xfrm>
            <a:off x="8311083" y="6358570"/>
            <a:ext cx="2779414"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Bảo quản tủ lạnh</a:t>
            </a:r>
            <a:endParaRPr lang="vi-VN" dirty="0">
              <a:solidFill>
                <a:prstClr val="black"/>
              </a:solidFill>
              <a:cs typeface="Arial" panose="020B0604020202020204" pitchFamily="34" charset="0"/>
            </a:endParaRPr>
          </a:p>
        </p:txBody>
      </p:sp>
    </p:spTree>
    <p:extLst>
      <p:ext uri="{BB962C8B-B14F-4D97-AF65-F5344CB8AC3E}">
        <p14:creationId xmlns:p14="http://schemas.microsoft.com/office/powerpoint/2010/main" val="1374057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2"/>
                                        </p:tgtEl>
                                        <p:attrNameLst>
                                          <p:attrName>style.visibility</p:attrName>
                                        </p:attrNameLst>
                                      </p:cBhvr>
                                      <p:to>
                                        <p:strVal val="visible"/>
                                      </p:to>
                                    </p:set>
                                    <p:anim calcmode="lin" valueType="num">
                                      <p:cBhvr additive="base">
                                        <p:cTn id="17" dur="500" fill="hold"/>
                                        <p:tgtEl>
                                          <p:spTgt spid="12292"/>
                                        </p:tgtEl>
                                        <p:attrNameLst>
                                          <p:attrName>ppt_x</p:attrName>
                                        </p:attrNameLst>
                                      </p:cBhvr>
                                      <p:tavLst>
                                        <p:tav tm="0">
                                          <p:val>
                                            <p:strVal val="#ppt_x"/>
                                          </p:val>
                                        </p:tav>
                                        <p:tav tm="100000">
                                          <p:val>
                                            <p:strVal val="#ppt_x"/>
                                          </p:val>
                                        </p:tav>
                                      </p:tavLst>
                                    </p:anim>
                                    <p:anim calcmode="lin" valueType="num">
                                      <p:cBhvr additive="base">
                                        <p:cTn id="18" dur="500" fill="hold"/>
                                        <p:tgtEl>
                                          <p:spTgt spid="1229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294"/>
                                        </p:tgtEl>
                                        <p:attrNameLst>
                                          <p:attrName>style.visibility</p:attrName>
                                        </p:attrNameLst>
                                      </p:cBhvr>
                                      <p:to>
                                        <p:strVal val="visible"/>
                                      </p:to>
                                    </p:set>
                                    <p:anim calcmode="lin" valueType="num">
                                      <p:cBhvr additive="base">
                                        <p:cTn id="27" dur="500" fill="hold"/>
                                        <p:tgtEl>
                                          <p:spTgt spid="12294"/>
                                        </p:tgtEl>
                                        <p:attrNameLst>
                                          <p:attrName>ppt_x</p:attrName>
                                        </p:attrNameLst>
                                      </p:cBhvr>
                                      <p:tavLst>
                                        <p:tav tm="0">
                                          <p:val>
                                            <p:strVal val="#ppt_x"/>
                                          </p:val>
                                        </p:tav>
                                        <p:tav tm="100000">
                                          <p:val>
                                            <p:strVal val="#ppt_x"/>
                                          </p:val>
                                        </p:tav>
                                      </p:tavLst>
                                    </p:anim>
                                    <p:anim calcmode="lin" valueType="num">
                                      <p:cBhvr additive="base">
                                        <p:cTn id="28" dur="500" fill="hold"/>
                                        <p:tgtEl>
                                          <p:spTgt spid="1229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xmlns=""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21</a:t>
            </a:fld>
            <a:endParaRPr lang="en-US" b="1" dirty="0">
              <a:solidFill>
                <a:prstClr val="white"/>
              </a:solidFill>
            </a:endParaRPr>
          </a:p>
        </p:txBody>
      </p:sp>
      <p:grpSp>
        <p:nvGrpSpPr>
          <p:cNvPr id="12" name="Group 11"/>
          <p:cNvGrpSpPr/>
          <p:nvPr/>
        </p:nvGrpSpPr>
        <p:grpSpPr>
          <a:xfrm>
            <a:off x="253497" y="334978"/>
            <a:ext cx="6699565" cy="4409038"/>
            <a:chOff x="452673" y="2055136"/>
            <a:chExt cx="6699565" cy="4409038"/>
          </a:xfrm>
        </p:grpSpPr>
        <p:sp>
          <p:nvSpPr>
            <p:cNvPr id="6" name="Rounded Rectangle 5"/>
            <p:cNvSpPr/>
            <p:nvPr/>
          </p:nvSpPr>
          <p:spPr>
            <a:xfrm>
              <a:off x="452673" y="2299580"/>
              <a:ext cx="6699565" cy="4164594"/>
            </a:xfrm>
            <a:prstGeom prst="roundRect">
              <a:avLst>
                <a:gd name="adj" fmla="val 4584"/>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9" name="Rounded Rectangle 8"/>
            <p:cNvSpPr/>
            <p:nvPr/>
          </p:nvSpPr>
          <p:spPr>
            <a:xfrm>
              <a:off x="642796" y="2498756"/>
              <a:ext cx="6301211" cy="3684761"/>
            </a:xfrm>
            <a:prstGeom prst="roundRect">
              <a:avLst>
                <a:gd name="adj" fmla="val 3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11" name="Round Same Side Corner Rectangle 10"/>
            <p:cNvSpPr/>
            <p:nvPr/>
          </p:nvSpPr>
          <p:spPr>
            <a:xfrm>
              <a:off x="832919" y="2055136"/>
              <a:ext cx="1702051" cy="443619"/>
            </a:xfrm>
            <a:prstGeom prst="round2SameRect">
              <a:avLst>
                <a:gd name="adj1" fmla="val 19370"/>
                <a:gd name="adj2" fmla="val 0"/>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b="1" dirty="0" smtClean="0">
                  <a:solidFill>
                    <a:prstClr val="black"/>
                  </a:solidFill>
                  <a:latin typeface="#9Slide03 AmpleSoft" panose="02000000000000000000" pitchFamily="2" charset="0"/>
                </a:rPr>
                <a:t>Tìm hiểu thêm</a:t>
              </a:r>
              <a:endParaRPr lang="vi-VN" b="1" dirty="0">
                <a:solidFill>
                  <a:prstClr val="black"/>
                </a:solidFill>
                <a:latin typeface="#9Slide03 AmpleSoft" panose="02000000000000000000" pitchFamily="2" charset="0"/>
              </a:endParaRPr>
            </a:p>
          </p:txBody>
        </p:sp>
        <p:pic>
          <p:nvPicPr>
            <p:cNvPr id="5124" name="Picture 4" descr="Vi sinh vật trong đất và những vai trò của chúng trong nông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79" y="2645883"/>
              <a:ext cx="6063796" cy="341088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7201537" y="2856074"/>
            <a:ext cx="2552603" cy="3945172"/>
            <a:chOff x="7369521" y="2441506"/>
            <a:chExt cx="2552603" cy="3945172"/>
          </a:xfrm>
        </p:grpSpPr>
        <p:pic>
          <p:nvPicPr>
            <p:cNvPr id="5130" name="Picture 10" descr="TIN TỨC » TIN KHOA HỌC THẾ GIỚI » MiR172c và NNC1 điều khiển sự phát triển  rễ cây đậu nành khi phản ứng với stress mặ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521" y="2441506"/>
              <a:ext cx="2552602" cy="35109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69522" y="6017346"/>
              <a:ext cx="2552602" cy="369332"/>
            </a:xfrm>
            <a:prstGeom prst="rect">
              <a:avLst/>
            </a:prstGeom>
            <a:solidFill>
              <a:schemeClr val="accent6">
                <a:lumMod val="50000"/>
              </a:schemeClr>
            </a:solidFill>
          </p:spPr>
          <p:txBody>
            <a:bodyPr wrap="square" rtlCol="0">
              <a:spAutoFit/>
            </a:bodyPr>
            <a:lstStyle/>
            <a:p>
              <a:pPr algn="ctr" defTabSz="914400"/>
              <a:r>
                <a:rPr lang="vi-VN" dirty="0" smtClean="0">
                  <a:solidFill>
                    <a:prstClr val="white"/>
                  </a:solidFill>
                  <a:latin typeface="Arial" panose="020B0604020202020204" pitchFamily="34" charset="0"/>
                  <a:cs typeface="Arial" panose="020B0604020202020204" pitchFamily="34" charset="0"/>
                </a:rPr>
                <a:t>Hình. Rễ họ đậu</a:t>
              </a:r>
              <a:endParaRPr lang="vi-VN" dirty="0">
                <a:solidFill>
                  <a:prstClr val="white"/>
                </a:solidFill>
                <a:latin typeface="Arial" panose="020B0604020202020204" pitchFamily="34" charset="0"/>
                <a:cs typeface="Arial" panose="020B0604020202020204" pitchFamily="34" charset="0"/>
              </a:endParaRPr>
            </a:p>
          </p:txBody>
        </p:sp>
      </p:grpSp>
      <p:sp>
        <p:nvSpPr>
          <p:cNvPr id="15" name="TextBox 14"/>
          <p:cNvSpPr txBox="1"/>
          <p:nvPr/>
        </p:nvSpPr>
        <p:spPr>
          <a:xfrm>
            <a:off x="7369521" y="181069"/>
            <a:ext cx="4517679" cy="2616101"/>
          </a:xfrm>
          <a:prstGeom prst="rect">
            <a:avLst/>
          </a:prstGeom>
          <a:noFill/>
        </p:spPr>
        <p:txBody>
          <a:bodyPr wrap="square" rtlCol="0">
            <a:spAutoFit/>
          </a:bodyPr>
          <a:lstStyle/>
          <a:p>
            <a:pPr algn="r" defTabSz="914400"/>
            <a:r>
              <a:rPr lang="en-US" sz="2800" dirty="0" smtClean="0">
                <a:solidFill>
                  <a:srgbClr val="01C6FD">
                    <a:lumMod val="75000"/>
                  </a:srgbClr>
                </a:solidFill>
                <a:latin typeface="#9Slide03 FS Neusa Bold" panose="00000800000000000000" pitchFamily="2" charset="0"/>
              </a:rPr>
              <a:t>VAI TRÒ CỦA VI KHUẨN TRONG NÔNG NGHIỆP</a:t>
            </a:r>
          </a:p>
          <a:p>
            <a:pPr algn="just" defTabSz="914400">
              <a:lnSpc>
                <a:spcPct val="120000"/>
              </a:lnSpc>
            </a:pPr>
            <a:r>
              <a:rPr lang="vi-VN" dirty="0" smtClean="0">
                <a:solidFill>
                  <a:prstClr val="black"/>
                </a:solidFill>
                <a:latin typeface="#9Slide03 AmpleSoft" panose="02000000000000000000" pitchFamily="2" charset="0"/>
              </a:rPr>
              <a:t>Rễ cây họ Đậu thường có các nốt </a:t>
            </a:r>
            <a:r>
              <a:rPr lang="en-US" dirty="0" smtClean="0">
                <a:solidFill>
                  <a:prstClr val="black"/>
                </a:solidFill>
                <a:latin typeface="#9Slide03 AmpleSoft" panose="02000000000000000000" pitchFamily="2" charset="0"/>
              </a:rPr>
              <a:t>s</a:t>
            </a:r>
            <a:r>
              <a:rPr lang="vi-VN" dirty="0" smtClean="0">
                <a:solidFill>
                  <a:prstClr val="black"/>
                </a:solidFill>
                <a:latin typeface="#9Slide03 AmpleSoft" panose="02000000000000000000" pitchFamily="2" charset="0"/>
              </a:rPr>
              <a:t>ần, là nơi sống của nhiều vi khuẩn cố định nitơ trong không khí thành phân đạm tự nhiên rất tốt cho cây trồng và có vai trò quan trọng trong việc cải tạo đất.</a:t>
            </a:r>
            <a:endParaRPr lang="vi-VN" dirty="0">
              <a:solidFill>
                <a:prstClr val="black"/>
              </a:solidFill>
              <a:latin typeface="#9Slide03 AmpleSoft" panose="02000000000000000000" pitchFamily="2" charset="0"/>
            </a:endParaRPr>
          </a:p>
        </p:txBody>
      </p:sp>
      <p:sp>
        <p:nvSpPr>
          <p:cNvPr id="16" name="TextBox 15"/>
          <p:cNvSpPr txBox="1"/>
          <p:nvPr/>
        </p:nvSpPr>
        <p:spPr>
          <a:xfrm>
            <a:off x="443620" y="5042780"/>
            <a:ext cx="6400800" cy="1324273"/>
          </a:xfrm>
          <a:prstGeom prst="rect">
            <a:avLst/>
          </a:prstGeom>
          <a:noFill/>
        </p:spPr>
        <p:txBody>
          <a:bodyPr wrap="square" rtlCol="0">
            <a:spAutoFit/>
          </a:bodyPr>
          <a:lstStyle/>
          <a:p>
            <a:pPr algn="just" defTabSz="914400">
              <a:lnSpc>
                <a:spcPct val="120000"/>
              </a:lnSpc>
            </a:pPr>
            <a:r>
              <a:rPr lang="vi-VN" dirty="0" smtClean="0">
                <a:solidFill>
                  <a:prstClr val="black"/>
                </a:solidFill>
                <a:latin typeface="#9Slide03 AmpleSoft" panose="02000000000000000000" pitchFamily="2" charset="0"/>
              </a:rPr>
              <a:t>Ngoài ra, nhiều vi khuẩn còn góp phần phân giải xác sinh vật như lá và cành cây, xác chết của động vật thành phần phân bón hữu cơ cho cây sử dụng.</a:t>
            </a:r>
          </a:p>
          <a:p>
            <a:pPr algn="r" defTabSz="914400">
              <a:lnSpc>
                <a:spcPct val="120000"/>
              </a:lnSpc>
            </a:pPr>
            <a:r>
              <a:rPr lang="vi-VN" sz="1400" i="1" dirty="0" smtClean="0">
                <a:solidFill>
                  <a:prstClr val="black"/>
                </a:solidFill>
                <a:latin typeface="Arial" panose="020B0604020202020204" pitchFamily="34" charset="0"/>
                <a:cs typeface="Arial" panose="020B0604020202020204" pitchFamily="34" charset="0"/>
              </a:rPr>
              <a:t>(Nguồn: National Academy of Sciences of United States of America.95(12</a:t>
            </a:r>
            <a:r>
              <a:rPr lang="en-US" sz="1400" i="1" dirty="0" smtClean="0">
                <a:solidFill>
                  <a:prstClr val="black"/>
                </a:solidFill>
                <a:latin typeface="Arial" panose="020B0604020202020204" pitchFamily="34" charset="0"/>
                <a:cs typeface="Arial" panose="020B0604020202020204" pitchFamily="34" charset="0"/>
              </a:rPr>
              <a:t>))</a:t>
            </a:r>
            <a:endParaRPr lang="en-US" sz="1400" i="1" dirty="0">
              <a:solidFill>
                <a:prstClr val="black"/>
              </a:solidFill>
              <a:latin typeface="Arial" panose="020B0604020202020204" pitchFamily="34" charset="0"/>
              <a:cs typeface="Arial" panose="020B0604020202020204" pitchFamily="34" charset="0"/>
            </a:endParaRPr>
          </a:p>
        </p:txBody>
      </p:sp>
      <p:pic>
        <p:nvPicPr>
          <p:cNvPr id="5132" name="Picture 12" descr="Phân vi sinh chuyển hóa lân là gì? Tác dụng của phân vi sinh vật chuyển hóa  lân đối với cây trồng? - Công Ty TNHH Nông Nghiệp Công Nghệ Cao"/>
          <p:cNvPicPr>
            <a:picLocks noChangeAspect="1" noChangeArrowheads="1"/>
          </p:cNvPicPr>
          <p:nvPr/>
        </p:nvPicPr>
        <p:blipFill rotWithShape="1">
          <a:blip r:embed="rId4">
            <a:extLst>
              <a:ext uri="{28A0092B-C50C-407E-A947-70E740481C1C}">
                <a14:useLocalDpi xmlns:a14="http://schemas.microsoft.com/office/drawing/2010/main" val="0"/>
              </a:ext>
            </a:extLst>
          </a:blip>
          <a:srcRect r="40586"/>
          <a:stretch/>
        </p:blipFill>
        <p:spPr bwMode="auto">
          <a:xfrm>
            <a:off x="9905615" y="2851490"/>
            <a:ext cx="2286385" cy="288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1037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314" y="493776"/>
            <a:ext cx="7173686" cy="1089529"/>
          </a:xfrm>
        </p:spPr>
        <p:txBody>
          <a:bodyPr/>
          <a:lstStyle/>
          <a:p>
            <a:r>
              <a:rPr lang="en-US" dirty="0" smtClean="0"/>
              <a:t>III. VAI TRÒ CỦA VI KHUẨN: </a:t>
            </a:r>
            <a:endParaRPr lang="en-US" dirty="0"/>
          </a:p>
        </p:txBody>
      </p:sp>
      <p:sp>
        <p:nvSpPr>
          <p:cNvPr id="7" name="Text Placeholder 6"/>
          <p:cNvSpPr>
            <a:spLocks noGrp="1"/>
          </p:cNvSpPr>
          <p:nvPr>
            <p:ph type="body" sz="quarter" idx="17"/>
          </p:nvPr>
        </p:nvSpPr>
        <p:spPr>
          <a:xfrm>
            <a:off x="571499" y="2708227"/>
            <a:ext cx="10845801" cy="1973874"/>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vi-VN" sz="2200" dirty="0">
                <a:solidFill>
                  <a:srgbClr val="FF0000"/>
                </a:solidFill>
                <a:latin typeface="#9Slide03 Roboto Condensed" panose="02000000000000000000" pitchFamily="2" charset="0"/>
                <a:ea typeface="#9Slide03 Roboto Condensed" panose="02000000000000000000" pitchFamily="2" charset="0"/>
              </a:rPr>
              <a:t>Tham gia vào quá trình phân hủy xác sinh vật và chất thải hữu cơ giúp làm sạch môi trường.</a:t>
            </a:r>
          </a:p>
          <a:p>
            <a:pPr marL="342900" indent="-342900" algn="just">
              <a:lnSpc>
                <a:spcPct val="120000"/>
              </a:lnSpc>
              <a:buFont typeface="Wingdings" panose="05000000000000000000" pitchFamily="2" charset="2"/>
              <a:buChar char="Ø"/>
            </a:pPr>
            <a:r>
              <a:rPr lang="vi-VN" sz="2200" dirty="0">
                <a:solidFill>
                  <a:srgbClr val="00CCFF"/>
                </a:solidFill>
                <a:latin typeface="#9Slide03 Roboto Condensed" panose="02000000000000000000" pitchFamily="2" charset="0"/>
                <a:ea typeface="#9Slide03 Roboto Condensed" panose="02000000000000000000" pitchFamily="2" charset="0"/>
              </a:rPr>
              <a:t>Vi khuẩn cố định đạm giúp cây trồng có thể sử dụng nguồn nitơ trong không khí</a:t>
            </a:r>
            <a:r>
              <a:rPr lang="vi-VN" sz="2200" dirty="0" smtClean="0">
                <a:solidFill>
                  <a:srgbClr val="00CCFF"/>
                </a:solidFill>
                <a:latin typeface="#9Slide03 Roboto Condensed" panose="02000000000000000000" pitchFamily="2" charset="0"/>
                <a:ea typeface="#9Slide03 Roboto Condensed" panose="02000000000000000000" pitchFamily="2" charset="0"/>
              </a:rPr>
              <a:t>.</a:t>
            </a:r>
            <a:endParaRPr lang="en-US" sz="2200" dirty="0" smtClean="0">
              <a:solidFill>
                <a:srgbClr val="00CCFF"/>
              </a:solidFill>
              <a:latin typeface="#9Slide03 Roboto Condensed" panose="02000000000000000000" pitchFamily="2" charset="0"/>
              <a:ea typeface="#9Slide03 Roboto Condensed" panose="02000000000000000000" pitchFamily="2" charset="0"/>
            </a:endParaRPr>
          </a:p>
          <a:p>
            <a:pPr marL="342900" indent="-342900" algn="just">
              <a:lnSpc>
                <a:spcPct val="120000"/>
              </a:lnSpc>
              <a:buFont typeface="Wingdings" panose="05000000000000000000" pitchFamily="2" charset="2"/>
              <a:buChar char="Ø"/>
            </a:pP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Ngoài</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ra</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vi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khuẩn</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còn</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được</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sử</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dụng</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trong</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chế</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biến</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thực</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phẩm</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sữa</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chua</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nước</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mắm</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thuốc</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kháng</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sinh</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thuốc</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trừ</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smtClean="0">
                <a:solidFill>
                  <a:srgbClr val="00CCFF"/>
                </a:solidFill>
                <a:effectLst/>
                <a:latin typeface="#9Slide03 Roboto Condensed" panose="02000000000000000000" pitchFamily="2" charset="0"/>
                <a:ea typeface="#9Slide03 Roboto Condensed" panose="02000000000000000000" pitchFamily="2" charset="0"/>
              </a:rPr>
              <a:t>sâu</a:t>
            </a:r>
            <a:r>
              <a:rPr lang="en-US" sz="2200" b="0" i="0" dirty="0" smtClean="0">
                <a:solidFill>
                  <a:srgbClr val="00CCFF"/>
                </a:solidFill>
                <a:effectLst/>
                <a:latin typeface="#9Slide03 Roboto Condensed" panose="02000000000000000000" pitchFamily="2" charset="0"/>
                <a:ea typeface="#9Slide03 Roboto Condensed" panose="02000000000000000000" pitchFamily="2" charset="0"/>
              </a:rPr>
              <a:t>,……</a:t>
            </a:r>
            <a:endParaRPr lang="vi-VN" sz="2200" b="0" i="0" dirty="0">
              <a:solidFill>
                <a:srgbClr val="00CCFF"/>
              </a:solidFill>
              <a:effectLst/>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24516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ý do dễ bị viêm phổi do vi khuẩn sau nhiễm virus | Vinmec"/>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138" y="0"/>
            <a:ext cx="10287000" cy="68408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4038" y="381000"/>
            <a:ext cx="11125200" cy="609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p:nvPr/>
        </p:nvSpPr>
        <p:spPr>
          <a:xfrm>
            <a:off x="1459639" y="1998335"/>
            <a:ext cx="9580988" cy="2308324"/>
          </a:xfrm>
          <a:prstGeom prst="rect">
            <a:avLst/>
          </a:prstGeom>
          <a:noFill/>
        </p:spPr>
        <p:txBody>
          <a:bodyPr wrap="square" rtlCol="0">
            <a:spAutoFit/>
          </a:bodyPr>
          <a:lstStyle/>
          <a:p>
            <a:pPr algn="ctr"/>
            <a:r>
              <a:rPr lang="en-US" sz="7200" dirty="0" smtClean="0">
                <a:latin typeface="#9Slide07 SVNBrandon Printed Sh" panose="02000000000000000000" pitchFamily="2" charset="0"/>
              </a:rPr>
              <a:t>MỘT SỐ BỆNH DO VI KHUẨN</a:t>
            </a:r>
            <a:endParaRPr lang="en-US" sz="7200" dirty="0">
              <a:latin typeface="#9Slide07 SVNBrandon Printed Sh" panose="02000000000000000000" pitchFamily="2" charset="0"/>
            </a:endParaRPr>
          </a:p>
        </p:txBody>
      </p:sp>
      <p:pic>
        <p:nvPicPr>
          <p:cNvPr id="7" name="Picture 8" descr="Số người chết vì siêu vi khuẩn sẽ vượt ung thư"/>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420" b="100000" l="185" r="100000"/>
                    </a14:imgEffect>
                  </a14:imgLayer>
                </a14:imgProps>
              </a:ext>
              <a:ext uri="{28A0092B-C50C-407E-A947-70E740481C1C}">
                <a14:useLocalDpi xmlns:a14="http://schemas.microsoft.com/office/drawing/2010/main" val="0"/>
              </a:ext>
            </a:extLst>
          </a:blip>
          <a:srcRect/>
          <a:stretch>
            <a:fillRect/>
          </a:stretch>
        </p:blipFill>
        <p:spPr bwMode="auto">
          <a:xfrm>
            <a:off x="973138" y="4306659"/>
            <a:ext cx="2866233" cy="214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613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2B8895"/>
        </a:solidFill>
        <a:effectLst/>
      </p:bgPr>
    </p:bg>
    <p:spTree>
      <p:nvGrpSpPr>
        <p:cNvPr id="1" name=""/>
        <p:cNvGrpSpPr/>
        <p:nvPr/>
      </p:nvGrpSpPr>
      <p:grpSpPr>
        <a:xfrm>
          <a:off x="0" y="0"/>
          <a:ext cx="0" cy="0"/>
          <a:chOff x="0" y="0"/>
          <a:chExt cx="0" cy="0"/>
        </a:xfrm>
      </p:grpSpPr>
      <p:grpSp>
        <p:nvGrpSpPr>
          <p:cNvPr id="12" name="Group 11"/>
          <p:cNvGrpSpPr/>
          <p:nvPr/>
        </p:nvGrpSpPr>
        <p:grpSpPr>
          <a:xfrm>
            <a:off x="99588" y="206246"/>
            <a:ext cx="3422210" cy="3829057"/>
            <a:chOff x="99588" y="206246"/>
            <a:chExt cx="3422210" cy="3829057"/>
          </a:xfrm>
        </p:grpSpPr>
        <p:pic>
          <p:nvPicPr>
            <p:cNvPr id="3074" name="Picture 2" descr="Hướng dẫn chẩn đoán và điều trị bệnh tả | Vinm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439" y="206246"/>
              <a:ext cx="2843404"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588" y="2280977"/>
              <a:ext cx="3422210" cy="1754326"/>
            </a:xfrm>
            <a:prstGeom prst="rect">
              <a:avLst/>
            </a:prstGeom>
            <a:noFill/>
          </p:spPr>
          <p:txBody>
            <a:bodyPr wrap="square" rtlCol="0">
              <a:spAutoFit/>
            </a:bodyPr>
            <a:lstStyle/>
            <a:p>
              <a:pPr algn="just" defTabSz="914400">
                <a:lnSpc>
                  <a:spcPct val="120000"/>
                </a:lnSpc>
              </a:pPr>
              <a:r>
                <a:rPr lang="vi-VN" dirty="0" smtClean="0">
                  <a:solidFill>
                    <a:prstClr val="white"/>
                  </a:solidFill>
                  <a:cs typeface="Arial" panose="020B0604020202020204" pitchFamily="34" charset="0"/>
                </a:rPr>
                <a:t>Bệnh tả do vi khuẩn gây nên. Người mắc</a:t>
              </a:r>
              <a:r>
                <a:rPr lang="en-US" dirty="0" smtClean="0">
                  <a:solidFill>
                    <a:prstClr val="white"/>
                  </a:solidFill>
                  <a:latin typeface="Arial" panose="020B0604020202020204" pitchFamily="34" charset="0"/>
                  <a:cs typeface="Arial" panose="020B0604020202020204" pitchFamily="34" charset="0"/>
                </a:rPr>
                <a:t> </a:t>
              </a:r>
              <a:r>
                <a:rPr lang="vi-VN" dirty="0" smtClean="0">
                  <a:solidFill>
                    <a:prstClr val="white"/>
                  </a:solidFill>
                  <a:cs typeface="Arial" panose="020B0604020202020204" pitchFamily="34" charset="0"/>
                </a:rPr>
                <a:t>có biểu hiện: tiêu chảy, nôn, sốt cao (đặc biệt thường gặp ở trẻ em). Bệnh lây truyền qua đường ăn, uống.</a:t>
              </a:r>
              <a:endParaRPr lang="vi-VN" dirty="0">
                <a:solidFill>
                  <a:prstClr val="white"/>
                </a:solidFill>
                <a:cs typeface="Arial" panose="020B0604020202020204" pitchFamily="34" charset="0"/>
              </a:endParaRPr>
            </a:p>
          </p:txBody>
        </p:sp>
      </p:grpSp>
      <p:grpSp>
        <p:nvGrpSpPr>
          <p:cNvPr id="8" name="Group 7"/>
          <p:cNvGrpSpPr/>
          <p:nvPr/>
        </p:nvGrpSpPr>
        <p:grpSpPr>
          <a:xfrm>
            <a:off x="3879038" y="2461536"/>
            <a:ext cx="4028792" cy="4161458"/>
            <a:chOff x="3829616" y="206244"/>
            <a:chExt cx="4028792" cy="4161458"/>
          </a:xfrm>
        </p:grpSpPr>
        <p:pic>
          <p:nvPicPr>
            <p:cNvPr id="3076" name="Picture 4" descr="Nhiễm trùng da và mô mềm là gì? Chẩn đoán và điều trị bệnh hiệu quả - ISM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105" y="206244"/>
              <a:ext cx="3345430"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29616" y="2280977"/>
              <a:ext cx="4028792" cy="2086725"/>
            </a:xfrm>
            <a:prstGeom prst="rect">
              <a:avLst/>
            </a:prstGeom>
            <a:noFill/>
          </p:spPr>
          <p:txBody>
            <a:bodyPr wrap="square" rtlCol="0">
              <a:spAutoFit/>
            </a:bodyPr>
            <a:lstStyle/>
            <a:p>
              <a:pPr algn="just" defTabSz="914400">
                <a:lnSpc>
                  <a:spcPct val="120000"/>
                </a:lnSpc>
              </a:pPr>
              <a:r>
                <a:rPr lang="vi-VN" dirty="0" smtClean="0">
                  <a:solidFill>
                    <a:prstClr val="white"/>
                  </a:solidFill>
                  <a:cs typeface="Arial" panose="020B0604020202020204" pitchFamily="34" charset="0"/>
                </a:rPr>
                <a:t>Nhiễm khuẩn da do vi khuẩn tụ cầu vàng gây nên. Vi khuẩn xâm nhiễm vào các vùng da bị tổn thương, gây s</a:t>
              </a:r>
              <a:r>
                <a:rPr lang="en-US" dirty="0">
                  <a:solidFill>
                    <a:prstClr val="white"/>
                  </a:solidFill>
                  <a:latin typeface="Arial" panose="020B0604020202020204" pitchFamily="34" charset="0"/>
                  <a:cs typeface="Arial" panose="020B0604020202020204" pitchFamily="34" charset="0"/>
                </a:rPr>
                <a:t>ư</a:t>
              </a:r>
              <a:r>
                <a:rPr lang="vi-VN" dirty="0" smtClean="0">
                  <a:solidFill>
                    <a:prstClr val="white"/>
                  </a:solidFill>
                  <a:cs typeface="Arial" panose="020B0604020202020204" pitchFamily="34" charset="0"/>
                </a:rPr>
                <a:t>ng đỏ. Bệnh dễ lây lan khi tiếp xúc trực tiếp hoặc gián tiếp với các vật dụng có chứa tác nhân gây bệnh</a:t>
              </a:r>
              <a:r>
                <a:rPr lang="en-US" dirty="0" smtClean="0">
                  <a:solidFill>
                    <a:prstClr val="white"/>
                  </a:solidFill>
                  <a:latin typeface="Arial" panose="020B0604020202020204" pitchFamily="34" charset="0"/>
                  <a:cs typeface="Arial" panose="020B0604020202020204" pitchFamily="34" charset="0"/>
                </a:rPr>
                <a:t>.</a:t>
              </a:r>
              <a:endParaRPr lang="vi-VN" dirty="0">
                <a:solidFill>
                  <a:prstClr val="white"/>
                </a:solidFill>
                <a:cs typeface="Arial" panose="020B0604020202020204" pitchFamily="34" charset="0"/>
              </a:endParaRPr>
            </a:p>
          </p:txBody>
        </p:sp>
      </p:grpSp>
      <p:grpSp>
        <p:nvGrpSpPr>
          <p:cNvPr id="11" name="Group 10"/>
          <p:cNvGrpSpPr/>
          <p:nvPr/>
        </p:nvGrpSpPr>
        <p:grpSpPr>
          <a:xfrm>
            <a:off x="8346552" y="2461536"/>
            <a:ext cx="3707624" cy="3829059"/>
            <a:chOff x="8265071" y="206244"/>
            <a:chExt cx="3707624" cy="3829059"/>
          </a:xfrm>
        </p:grpSpPr>
        <p:pic>
          <p:nvPicPr>
            <p:cNvPr id="5" name="Picture 4"/>
            <p:cNvPicPr>
              <a:picLocks noChangeAspect="1"/>
            </p:cNvPicPr>
            <p:nvPr/>
          </p:nvPicPr>
          <p:blipFill rotWithShape="1">
            <a:blip r:embed="rId4"/>
            <a:srcRect t="12581" r="4755" b="3597"/>
            <a:stretch/>
          </p:blipFill>
          <p:spPr>
            <a:xfrm>
              <a:off x="8558797" y="206244"/>
              <a:ext cx="3120173"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0" name="TextBox 9"/>
            <p:cNvSpPr txBox="1"/>
            <p:nvPr/>
          </p:nvSpPr>
          <p:spPr>
            <a:xfrm>
              <a:off x="8265071" y="2280977"/>
              <a:ext cx="3707624" cy="1754326"/>
            </a:xfrm>
            <a:prstGeom prst="rect">
              <a:avLst/>
            </a:prstGeom>
            <a:noFill/>
          </p:spPr>
          <p:txBody>
            <a:bodyPr wrap="square" rtlCol="0">
              <a:spAutoFit/>
            </a:bodyPr>
            <a:lstStyle/>
            <a:p>
              <a:pPr algn="just" defTabSz="914400">
                <a:lnSpc>
                  <a:spcPct val="120000"/>
                </a:lnSpc>
              </a:pPr>
              <a:r>
                <a:rPr lang="vi-VN" dirty="0" smtClean="0">
                  <a:solidFill>
                    <a:prstClr val="white"/>
                  </a:solidFill>
                  <a:cs typeface="Arial" panose="020B0604020202020204" pitchFamily="34" charset="0"/>
                </a:rPr>
                <a:t>Bệnh lao phổi do vi khuẩn lao xâm nhập. Người mắc có biểu hiện ho kéo dài, sốt, mệt mỏi,…Bệnh dễ lây lan qua đường hô hấp khi tiếp xúc gần với người bệnh.</a:t>
              </a:r>
              <a:endParaRPr lang="vi-VN" dirty="0">
                <a:solidFill>
                  <a:prstClr val="white"/>
                </a:solidFill>
                <a:cs typeface="Arial" panose="020B0604020202020204" pitchFamily="34" charset="0"/>
              </a:endParaRPr>
            </a:p>
          </p:txBody>
        </p:sp>
      </p:grpSp>
      <p:grpSp>
        <p:nvGrpSpPr>
          <p:cNvPr id="13" name="Group 12"/>
          <p:cNvGrpSpPr/>
          <p:nvPr/>
        </p:nvGrpSpPr>
        <p:grpSpPr>
          <a:xfrm>
            <a:off x="66970" y="4281532"/>
            <a:ext cx="3136342" cy="2341462"/>
            <a:chOff x="66970" y="4281532"/>
            <a:chExt cx="3136342" cy="2341462"/>
          </a:xfrm>
        </p:grpSpPr>
        <p:pic>
          <p:nvPicPr>
            <p:cNvPr id="3078" name="Picture 6" descr="Bệnh Bạc Lá Lúa, nguyên nhân gây bệnh và 10 phương pháp phòng trừ"/>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39" y="4281532"/>
              <a:ext cx="2843404" cy="189560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970" y="6228784"/>
              <a:ext cx="3136342" cy="394210"/>
            </a:xfrm>
            <a:prstGeom prst="rect">
              <a:avLst/>
            </a:prstGeom>
            <a:noFill/>
          </p:spPr>
          <p:txBody>
            <a:bodyPr wrap="square" rtlCol="0">
              <a:spAutoFit/>
            </a:bodyPr>
            <a:lstStyle/>
            <a:p>
              <a:pPr algn="ctr" defTabSz="914400">
                <a:lnSpc>
                  <a:spcPct val="120000"/>
                </a:lnSpc>
              </a:pPr>
              <a:r>
                <a:rPr lang="vi-VN" dirty="0" smtClean="0">
                  <a:solidFill>
                    <a:srgbClr val="FFFF00"/>
                  </a:solidFill>
                  <a:cs typeface="Arial" panose="020B0604020202020204" pitchFamily="34" charset="0"/>
                </a:rPr>
                <a:t>Bệnh bạc lá lúa do vi khuẩn</a:t>
              </a:r>
              <a:endParaRPr lang="vi-VN" dirty="0">
                <a:solidFill>
                  <a:srgbClr val="FFFF00"/>
                </a:solidFill>
                <a:cs typeface="Arial" panose="020B0604020202020204" pitchFamily="34" charset="0"/>
              </a:endParaRPr>
            </a:p>
          </p:txBody>
        </p:sp>
      </p:grpSp>
      <p:sp>
        <p:nvSpPr>
          <p:cNvPr id="17" name="TextBox 16"/>
          <p:cNvSpPr txBox="1"/>
          <p:nvPr/>
        </p:nvSpPr>
        <p:spPr>
          <a:xfrm>
            <a:off x="4184527" y="206246"/>
            <a:ext cx="8007473" cy="1387303"/>
          </a:xfrm>
          <a:prstGeom prst="rect">
            <a:avLst/>
          </a:prstGeom>
          <a:solidFill>
            <a:srgbClr val="001B50"/>
          </a:solidFill>
          <a:ln>
            <a:noFill/>
          </a:ln>
          <a:effectLst>
            <a:outerShdw blurRad="149987" dist="250190" dir="8460000" algn="ctr">
              <a:srgbClr val="000000">
                <a:alpha val="28000"/>
              </a:srgbClr>
            </a:outerShdw>
          </a:effectLst>
        </p:spPr>
        <p:txBody>
          <a:bodyPr wrap="square" rtlCol="0">
            <a:spAutoFit/>
          </a:bodyPr>
          <a:lstStyle/>
          <a:p>
            <a:pPr algn="ctr" defTabSz="914400">
              <a:lnSpc>
                <a:spcPct val="120000"/>
              </a:lnSpc>
            </a:pPr>
            <a:r>
              <a:rPr lang="vi-VN" sz="2400" dirty="0" smtClean="0">
                <a:solidFill>
                  <a:prstClr val="white"/>
                </a:solidFill>
                <a:latin typeface="Acumin Pro Condensed" panose="020B0806020202020204" pitchFamily="34" charset="0"/>
                <a:cs typeface="Arial" panose="020B0604020202020204" pitchFamily="34" charset="0"/>
              </a:rPr>
              <a:t>Vi khuẩn còn gây ra nhiều bệnh khác cho con người như: uốn ván, giang mai, phong, tả, viêm phổi, viêm da,…..Ngoài ra, còn gây một số bệnh trên thực vật như bệnh bạc lá lúa do vi khuẩn.</a:t>
            </a:r>
            <a:endParaRPr lang="vi-VN" sz="2400" dirty="0">
              <a:solidFill>
                <a:prstClr val="white"/>
              </a:solidFill>
              <a:latin typeface="Acumin Pro Condensed" panose="020B0806020202020204" pitchFamily="34" charset="0"/>
              <a:cs typeface="Arial" panose="020B0604020202020204" pitchFamily="34" charset="0"/>
            </a:endParaRPr>
          </a:p>
        </p:txBody>
      </p:sp>
      <p:sp>
        <p:nvSpPr>
          <p:cNvPr id="14" name="Rectangle 13"/>
          <p:cNvSpPr/>
          <p:nvPr/>
        </p:nvSpPr>
        <p:spPr>
          <a:xfrm>
            <a:off x="4184527" y="1692998"/>
            <a:ext cx="8007473" cy="289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686596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4" descr="Trẻ bị tiêu chảy - nguyên nhân, cách phòng ngừa tiêu chảy ở t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nvGrpSpPr>
          <p:cNvPr id="10" name="Group 9"/>
          <p:cNvGrpSpPr/>
          <p:nvPr/>
        </p:nvGrpSpPr>
        <p:grpSpPr>
          <a:xfrm>
            <a:off x="307975" y="160338"/>
            <a:ext cx="5710702" cy="4526733"/>
            <a:chOff x="307975" y="160338"/>
            <a:chExt cx="5710702" cy="4526733"/>
          </a:xfrm>
        </p:grpSpPr>
        <p:grpSp>
          <p:nvGrpSpPr>
            <p:cNvPr id="7" name="Group 6"/>
            <p:cNvGrpSpPr/>
            <p:nvPr/>
          </p:nvGrpSpPr>
          <p:grpSpPr>
            <a:xfrm>
              <a:off x="307975" y="160338"/>
              <a:ext cx="5710702" cy="4526733"/>
              <a:chOff x="307975" y="160338"/>
              <a:chExt cx="5710702" cy="4526733"/>
            </a:xfrm>
          </p:grpSpPr>
          <p:pic>
            <p:nvPicPr>
              <p:cNvPr id="14338" name="Picture 2" descr="Cách phòng ngừa và điều trị tiêu chảy hiệu quả | Medlatec"/>
              <p:cNvPicPr>
                <a:picLocks noChangeAspect="1" noChangeArrowheads="1"/>
              </p:cNvPicPr>
              <p:nvPr/>
            </p:nvPicPr>
            <p:blipFill rotWithShape="1">
              <a:blip r:embed="rId2">
                <a:extLst>
                  <a:ext uri="{28A0092B-C50C-407E-A947-70E740481C1C}">
                    <a14:useLocalDpi xmlns:a14="http://schemas.microsoft.com/office/drawing/2010/main" val="0"/>
                  </a:ext>
                </a:extLst>
              </a:blip>
              <a:srcRect l="41681"/>
              <a:stretch/>
            </p:blipFill>
            <p:spPr bwMode="auto">
              <a:xfrm>
                <a:off x="2498757" y="160338"/>
                <a:ext cx="3519920" cy="4526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07975" y="330121"/>
                <a:ext cx="2281614" cy="3834473"/>
              </a:xfrm>
              <a:prstGeom prst="rect">
                <a:avLst/>
              </a:prstGeom>
            </p:spPr>
          </p:pic>
        </p:grpSp>
        <p:sp>
          <p:nvSpPr>
            <p:cNvPr id="9" name="TextBox 8"/>
            <p:cNvSpPr txBox="1"/>
            <p:nvPr/>
          </p:nvSpPr>
          <p:spPr>
            <a:xfrm>
              <a:off x="1104523" y="4300396"/>
              <a:ext cx="4173647" cy="369332"/>
            </a:xfrm>
            <a:prstGeom prst="rect">
              <a:avLst/>
            </a:prstGeom>
            <a:noFill/>
          </p:spPr>
          <p:txBody>
            <a:bodyPr wrap="square" rtlCol="0">
              <a:spAutoFit/>
            </a:bodyPr>
            <a:lstStyle/>
            <a:p>
              <a:pPr algn="ctr" defTabSz="914400"/>
              <a:r>
                <a:rPr lang="vi-VN" b="1" dirty="0" smtClean="0">
                  <a:solidFill>
                    <a:prstClr val="black"/>
                  </a:solidFill>
                  <a:cs typeface="Arial" panose="020B0604020202020204" pitchFamily="34" charset="0"/>
                </a:rPr>
                <a:t>Hình. </a:t>
              </a:r>
              <a:r>
                <a:rPr lang="vi-VN" dirty="0" smtClean="0">
                  <a:solidFill>
                    <a:prstClr val="black"/>
                  </a:solidFill>
                  <a:cs typeface="Arial" panose="020B0604020202020204" pitchFamily="34" charset="0"/>
                </a:rPr>
                <a:t>Biểu hiện của người bị tiêu chảy</a:t>
              </a:r>
              <a:endParaRPr lang="vi-VN" dirty="0">
                <a:solidFill>
                  <a:prstClr val="black"/>
                </a:solidFill>
                <a:cs typeface="Arial" panose="020B0604020202020204" pitchFamily="34" charset="0"/>
              </a:endParaRPr>
            </a:p>
          </p:txBody>
        </p:sp>
      </p:grpSp>
      <p:grpSp>
        <p:nvGrpSpPr>
          <p:cNvPr id="12" name="Group 11"/>
          <p:cNvGrpSpPr/>
          <p:nvPr/>
        </p:nvGrpSpPr>
        <p:grpSpPr>
          <a:xfrm>
            <a:off x="6018677" y="1957339"/>
            <a:ext cx="5926846" cy="4731311"/>
            <a:chOff x="6018677" y="1957339"/>
            <a:chExt cx="5926846" cy="4731311"/>
          </a:xfrm>
        </p:grpSpPr>
        <p:pic>
          <p:nvPicPr>
            <p:cNvPr id="8" name="Picture 7"/>
            <p:cNvPicPr>
              <a:picLocks noChangeAspect="1"/>
            </p:cNvPicPr>
            <p:nvPr/>
          </p:nvPicPr>
          <p:blipFill>
            <a:blip r:embed="rId4"/>
            <a:stretch>
              <a:fillRect/>
            </a:stretch>
          </p:blipFill>
          <p:spPr>
            <a:xfrm>
              <a:off x="6018677" y="1957339"/>
              <a:ext cx="5926846" cy="4254282"/>
            </a:xfrm>
            <a:prstGeom prst="rect">
              <a:avLst/>
            </a:prstGeom>
          </p:spPr>
        </p:pic>
        <p:sp>
          <p:nvSpPr>
            <p:cNvPr id="11" name="TextBox 10"/>
            <p:cNvSpPr txBox="1"/>
            <p:nvPr/>
          </p:nvSpPr>
          <p:spPr>
            <a:xfrm>
              <a:off x="6853474" y="6319318"/>
              <a:ext cx="4925085" cy="369332"/>
            </a:xfrm>
            <a:prstGeom prst="rect">
              <a:avLst/>
            </a:prstGeom>
            <a:noFill/>
          </p:spPr>
          <p:txBody>
            <a:bodyPr wrap="square" rtlCol="0">
              <a:spAutoFit/>
            </a:bodyPr>
            <a:lstStyle/>
            <a:p>
              <a:pPr algn="ctr" defTabSz="914400"/>
              <a:r>
                <a:rPr lang="vi-VN" b="1" dirty="0" smtClean="0">
                  <a:solidFill>
                    <a:prstClr val="black"/>
                  </a:solidFill>
                  <a:cs typeface="Arial" panose="020B0604020202020204" pitchFamily="34" charset="0"/>
                </a:rPr>
                <a:t>Hình</a:t>
              </a:r>
              <a:r>
                <a:rPr lang="vi-VN" dirty="0" smtClean="0">
                  <a:solidFill>
                    <a:prstClr val="black"/>
                  </a:solidFill>
                  <a:cs typeface="Arial" panose="020B0604020202020204" pitchFamily="34" charset="0"/>
                </a:rPr>
                <a:t>. Biểu hiện của người bị bệnh lao phổi</a:t>
              </a:r>
              <a:endParaRPr lang="vi-VN" dirty="0">
                <a:solidFill>
                  <a:prstClr val="black"/>
                </a:solidFill>
                <a:cs typeface="Arial" panose="020B0604020202020204" pitchFamily="34" charset="0"/>
              </a:endParaRPr>
            </a:p>
          </p:txBody>
        </p:sp>
      </p:grpSp>
      <p:sp>
        <p:nvSpPr>
          <p:cNvPr id="13" name="Rectangle 12"/>
          <p:cNvSpPr/>
          <p:nvPr/>
        </p:nvSpPr>
        <p:spPr>
          <a:xfrm>
            <a:off x="307975" y="5215739"/>
            <a:ext cx="5376092" cy="10211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vi-VN" sz="2000" dirty="0" smtClean="0">
                <a:solidFill>
                  <a:prstClr val="white"/>
                </a:solidFill>
                <a:latin typeface="#9Slide03 AmpleSoft"/>
                <a:ea typeface="#9Slide03 Roboto Condensed" panose="02000000000000000000" pitchFamily="2" charset="0"/>
              </a:rPr>
              <a:t>Quan sát hình bên em hãy nêu những dấu hiệu của người bị tiêu chảy và bị bệnh lao phổi. </a:t>
            </a:r>
            <a:endParaRPr lang="vi-VN" sz="2000" dirty="0">
              <a:solidFill>
                <a:prstClr val="white"/>
              </a:solidFill>
              <a:latin typeface="#9Slide03 AmpleSoft"/>
              <a:ea typeface="#9Slide03 Roboto Condensed" panose="02000000000000000000" pitchFamily="2" charset="0"/>
            </a:endParaRPr>
          </a:p>
        </p:txBody>
      </p:sp>
      <p:sp>
        <p:nvSpPr>
          <p:cNvPr id="14" name="Rectangle 13"/>
          <p:cNvSpPr/>
          <p:nvPr/>
        </p:nvSpPr>
        <p:spPr>
          <a:xfrm>
            <a:off x="0" y="7937"/>
            <a:ext cx="307975" cy="68500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2410471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97941" y="470780"/>
            <a:ext cx="9859223" cy="523220"/>
          </a:xfrm>
          <a:prstGeom prst="rect">
            <a:avLst/>
          </a:prstGeom>
          <a:noFill/>
        </p:spPr>
        <p:txBody>
          <a:bodyPr wrap="square" rtlCol="0">
            <a:spAutoFit/>
          </a:bodyPr>
          <a:lstStyle/>
          <a:p>
            <a:pPr defTabSz="914400"/>
            <a:r>
              <a:rPr lang="vi-VN" sz="2800" dirty="0" smtClean="0">
                <a:solidFill>
                  <a:srgbClr val="FF0000"/>
                </a:solidFill>
                <a:latin typeface="Acumin Pro Condensed" panose="020B0806020202020204" pitchFamily="34" charset="0"/>
              </a:rPr>
              <a:t>Hoàn thành bảng sau</a:t>
            </a:r>
            <a:r>
              <a:rPr lang="en-US" sz="2800" dirty="0" smtClean="0">
                <a:solidFill>
                  <a:srgbClr val="FF0000"/>
                </a:solidFill>
                <a:latin typeface="Acumin Pro Condensed" panose="020B0806020202020204" pitchFamily="34" charset="0"/>
              </a:rPr>
              <a:t> </a:t>
            </a:r>
            <a:r>
              <a:rPr lang="vi-VN" sz="2800" dirty="0" smtClean="0">
                <a:solidFill>
                  <a:srgbClr val="FF0000"/>
                </a:solidFill>
                <a:latin typeface="Acumin Pro Condensed" panose="020B0806020202020204" pitchFamily="34" charset="0"/>
              </a:rPr>
              <a:t>dựa vào các hình trên em vừa quan sát:</a:t>
            </a:r>
            <a:endParaRPr lang="vi-VN" sz="2800" dirty="0">
              <a:solidFill>
                <a:srgbClr val="FF0000"/>
              </a:solidFill>
              <a:latin typeface="Acumin Pro Condensed" panose="020B0806020202020204" pitchFamily="34" charset="0"/>
            </a:endParaRPr>
          </a:p>
        </p:txBody>
      </p:sp>
      <p:graphicFrame>
        <p:nvGraphicFramePr>
          <p:cNvPr id="3" name="Table 2"/>
          <p:cNvGraphicFramePr>
            <a:graphicFrameLocks noGrp="1"/>
          </p:cNvGraphicFramePr>
          <p:nvPr>
            <p:extLst/>
          </p:nvPr>
        </p:nvGraphicFramePr>
        <p:xfrm>
          <a:off x="646821" y="1255715"/>
          <a:ext cx="8261790" cy="1868938"/>
        </p:xfrm>
        <a:graphic>
          <a:graphicData uri="http://schemas.openxmlformats.org/drawingml/2006/table">
            <a:tbl>
              <a:tblPr firstRow="1" bandRow="1">
                <a:tableStyleId>{5C22544A-7EE6-4342-B048-85BDC9FD1C3A}</a:tableStyleId>
              </a:tblPr>
              <a:tblGrid>
                <a:gridCol w="2753930">
                  <a:extLst>
                    <a:ext uri="{9D8B030D-6E8A-4147-A177-3AD203B41FA5}">
                      <a16:colId xmlns:a16="http://schemas.microsoft.com/office/drawing/2014/main" val="20000"/>
                    </a:ext>
                  </a:extLst>
                </a:gridCol>
                <a:gridCol w="2753930">
                  <a:extLst>
                    <a:ext uri="{9D8B030D-6E8A-4147-A177-3AD203B41FA5}">
                      <a16:colId xmlns:a16="http://schemas.microsoft.com/office/drawing/2014/main" val="20001"/>
                    </a:ext>
                  </a:extLst>
                </a:gridCol>
                <a:gridCol w="2753930">
                  <a:extLst>
                    <a:ext uri="{9D8B030D-6E8A-4147-A177-3AD203B41FA5}">
                      <a16:colId xmlns:a16="http://schemas.microsoft.com/office/drawing/2014/main" val="20002"/>
                    </a:ext>
                  </a:extLst>
                </a:gridCol>
              </a:tblGrid>
              <a:tr h="522989">
                <a:tc>
                  <a:txBody>
                    <a:bodyPr/>
                    <a:lstStyle/>
                    <a:p>
                      <a:pPr algn="ctr"/>
                      <a:r>
                        <a:rPr lang="vi-VN" sz="2400" noProof="0" dirty="0" smtClean="0">
                          <a:latin typeface="Acumin Pro Condensed" panose="020B0806020202020204" pitchFamily="34" charset="0"/>
                        </a:rPr>
                        <a:t>Tên</a:t>
                      </a:r>
                      <a:r>
                        <a:rPr lang="vi-VN" sz="2400" baseline="0" noProof="0" dirty="0" smtClean="0">
                          <a:latin typeface="Acumin Pro Condensed" panose="020B0806020202020204" pitchFamily="34" charset="0"/>
                        </a:rPr>
                        <a:t> bệnh</a:t>
                      </a:r>
                      <a:endParaRPr lang="vi-VN" sz="2400" noProof="0" dirty="0">
                        <a:latin typeface="Acumin Pro Condensed" panose="020B0806020202020204" pitchFamily="34" charset="0"/>
                      </a:endParaRPr>
                    </a:p>
                  </a:txBody>
                  <a:tcPr/>
                </a:tc>
                <a:tc>
                  <a:txBody>
                    <a:bodyPr/>
                    <a:lstStyle/>
                    <a:p>
                      <a:pPr algn="ctr"/>
                      <a:r>
                        <a:rPr lang="vi-VN" sz="2400" noProof="0" dirty="0" smtClean="0">
                          <a:latin typeface="Acumin Pro Condensed" panose="020B0806020202020204" pitchFamily="34" charset="0"/>
                        </a:rPr>
                        <a:t>Tác</a:t>
                      </a:r>
                      <a:r>
                        <a:rPr lang="vi-VN" sz="2400" baseline="0" noProof="0" dirty="0" smtClean="0">
                          <a:latin typeface="Acumin Pro Condensed" panose="020B0806020202020204" pitchFamily="34" charset="0"/>
                        </a:rPr>
                        <a:t> nhân gây bệnh</a:t>
                      </a:r>
                      <a:endParaRPr lang="vi-VN" sz="2400" noProof="0" dirty="0">
                        <a:latin typeface="Acumin Pro Condensed" panose="020B0806020202020204" pitchFamily="34" charset="0"/>
                      </a:endParaRPr>
                    </a:p>
                  </a:txBody>
                  <a:tcPr/>
                </a:tc>
                <a:tc>
                  <a:txBody>
                    <a:bodyPr/>
                    <a:lstStyle/>
                    <a:p>
                      <a:pPr algn="ctr"/>
                      <a:r>
                        <a:rPr lang="vi-VN" sz="2400" noProof="0" dirty="0" smtClean="0">
                          <a:latin typeface="Acumin Pro Condensed" panose="020B0806020202020204" pitchFamily="34" charset="0"/>
                        </a:rPr>
                        <a:t>Biểu hiện</a:t>
                      </a:r>
                      <a:r>
                        <a:rPr lang="vi-VN" sz="2400" baseline="0" noProof="0" dirty="0" smtClean="0">
                          <a:latin typeface="Acumin Pro Condensed" panose="020B0806020202020204" pitchFamily="34" charset="0"/>
                        </a:rPr>
                        <a:t> bệnh</a:t>
                      </a:r>
                      <a:endParaRPr lang="vi-VN" sz="2400" noProof="0" dirty="0">
                        <a:latin typeface="Acumin Pro Condensed" panose="020B0806020202020204" pitchFamily="34" charset="0"/>
                      </a:endParaRPr>
                    </a:p>
                  </a:txBody>
                  <a:tcPr/>
                </a:tc>
                <a:extLst>
                  <a:ext uri="{0D108BD9-81ED-4DB2-BD59-A6C34878D82A}">
                    <a16:rowId xmlns:a16="http://schemas.microsoft.com/office/drawing/2014/main" val="10000"/>
                  </a:ext>
                </a:extLst>
              </a:tr>
              <a:tr h="522989">
                <a:tc>
                  <a:txBody>
                    <a:bodyPr/>
                    <a:lstStyle/>
                    <a:p>
                      <a:pPr algn="ctr"/>
                      <a:r>
                        <a:rPr lang="vi-VN" sz="2400" noProof="0" dirty="0" smtClean="0">
                          <a:latin typeface="Acumin Pro Condensed" panose="020B0806020202020204" pitchFamily="34" charset="0"/>
                        </a:rPr>
                        <a:t>Bệnh tiêu</a:t>
                      </a:r>
                      <a:r>
                        <a:rPr lang="vi-VN" sz="2400" baseline="0" noProof="0" dirty="0" smtClean="0">
                          <a:latin typeface="Acumin Pro Condensed" panose="020B0806020202020204" pitchFamily="34" charset="0"/>
                        </a:rPr>
                        <a:t> chảy</a:t>
                      </a:r>
                      <a:endParaRPr lang="vi-VN" sz="2400" noProof="0" dirty="0">
                        <a:latin typeface="Acumin Pro Condensed" panose="020B0806020202020204" pitchFamily="34" charset="0"/>
                      </a:endParaRPr>
                    </a:p>
                  </a:txBody>
                  <a:tcPr/>
                </a:tc>
                <a:tc>
                  <a:txBody>
                    <a:bodyPr/>
                    <a:lstStyle/>
                    <a:p>
                      <a:pPr algn="ctr"/>
                      <a:r>
                        <a:rPr lang="vi-VN" sz="2400" noProof="0" dirty="0" smtClean="0">
                          <a:latin typeface="Acumin Pro Condensed" panose="020B0806020202020204" pitchFamily="34" charset="0"/>
                        </a:rPr>
                        <a:t>Trực khuẩn</a:t>
                      </a:r>
                      <a:r>
                        <a:rPr lang="vi-VN" sz="2400" baseline="0" noProof="0" dirty="0" smtClean="0">
                          <a:latin typeface="Acumin Pro Condensed" panose="020B0806020202020204" pitchFamily="34" charset="0"/>
                        </a:rPr>
                        <a:t> đường ruột</a:t>
                      </a:r>
                      <a:endParaRPr lang="vi-VN" sz="2400" noProof="0" dirty="0">
                        <a:latin typeface="Acumin Pro Condensed" panose="020B0806020202020204" pitchFamily="34" charset="0"/>
                      </a:endParaRPr>
                    </a:p>
                  </a:txBody>
                  <a:tcPr/>
                </a:tc>
                <a:tc>
                  <a:txBody>
                    <a:bodyPr/>
                    <a:lstStyle/>
                    <a:p>
                      <a:pPr algn="ctr"/>
                      <a:r>
                        <a:rPr lang="vi-VN" sz="2400" noProof="0" dirty="0" smtClean="0">
                          <a:latin typeface="Acumin Pro Condensed" panose="020B0806020202020204" pitchFamily="34" charset="0"/>
                        </a:rPr>
                        <a:t>?</a:t>
                      </a:r>
                      <a:endParaRPr lang="vi-VN" sz="2400" noProof="0" dirty="0">
                        <a:latin typeface="Acumin Pro Condensed" panose="020B0806020202020204" pitchFamily="34" charset="0"/>
                      </a:endParaRPr>
                    </a:p>
                  </a:txBody>
                  <a:tcPr/>
                </a:tc>
                <a:extLst>
                  <a:ext uri="{0D108BD9-81ED-4DB2-BD59-A6C34878D82A}">
                    <a16:rowId xmlns:a16="http://schemas.microsoft.com/office/drawing/2014/main" val="10001"/>
                  </a:ext>
                </a:extLst>
              </a:tr>
              <a:tr h="522989">
                <a:tc>
                  <a:txBody>
                    <a:bodyPr/>
                    <a:lstStyle/>
                    <a:p>
                      <a:pPr algn="ctr"/>
                      <a:r>
                        <a:rPr lang="vi-VN" sz="2400" noProof="0" dirty="0" smtClean="0">
                          <a:latin typeface="Acumin Pro Condensed" panose="020B0806020202020204" pitchFamily="34" charset="0"/>
                        </a:rPr>
                        <a:t>?</a:t>
                      </a:r>
                      <a:endParaRPr lang="vi-VN" sz="2400" noProof="0" dirty="0">
                        <a:latin typeface="Acumin Pro Condensed" panose="020B0806020202020204" pitchFamily="34" charset="0"/>
                      </a:endParaRPr>
                    </a:p>
                  </a:txBody>
                  <a:tcPr/>
                </a:tc>
                <a:tc>
                  <a:txBody>
                    <a:bodyPr/>
                    <a:lstStyle/>
                    <a:p>
                      <a:pPr algn="ctr"/>
                      <a:r>
                        <a:rPr lang="vi-VN" sz="2400" noProof="0" dirty="0" smtClean="0">
                          <a:latin typeface="Acumin Pro Condensed" panose="020B0806020202020204" pitchFamily="34" charset="0"/>
                        </a:rPr>
                        <a:t>Vi khuân</a:t>
                      </a:r>
                      <a:r>
                        <a:rPr lang="vi-VN" sz="2400" baseline="0" noProof="0" dirty="0" smtClean="0">
                          <a:latin typeface="Acumin Pro Condensed" panose="020B0806020202020204" pitchFamily="34" charset="0"/>
                        </a:rPr>
                        <a:t> lao</a:t>
                      </a:r>
                      <a:endParaRPr lang="vi-VN" sz="2400" noProof="0" dirty="0">
                        <a:latin typeface="Acumin Pro Condensed" panose="020B0806020202020204" pitchFamily="34" charset="0"/>
                      </a:endParaRPr>
                    </a:p>
                  </a:txBody>
                  <a:tcPr/>
                </a:tc>
                <a:tc>
                  <a:txBody>
                    <a:bodyPr/>
                    <a:lstStyle/>
                    <a:p>
                      <a:pPr algn="ctr"/>
                      <a:r>
                        <a:rPr lang="vi-VN" sz="2400" noProof="0" dirty="0" smtClean="0">
                          <a:latin typeface="Acumin Pro Condensed" panose="020B0806020202020204" pitchFamily="34" charset="0"/>
                        </a:rPr>
                        <a:t>?</a:t>
                      </a:r>
                      <a:endParaRPr lang="vi-VN" sz="2400" noProof="0" dirty="0">
                        <a:latin typeface="Acumin Pro Condensed" panose="020B0806020202020204" pitchFamily="34" charset="0"/>
                      </a:endParaRPr>
                    </a:p>
                  </a:txBody>
                  <a:tcPr/>
                </a:tc>
                <a:extLst>
                  <a:ext uri="{0D108BD9-81ED-4DB2-BD59-A6C34878D82A}">
                    <a16:rowId xmlns:a16="http://schemas.microsoft.com/office/drawing/2014/main" val="10002"/>
                  </a:ext>
                </a:extLst>
              </a:tr>
            </a:tbl>
          </a:graphicData>
        </a:graphic>
      </p:graphicFrame>
      <p:pic>
        <p:nvPicPr>
          <p:cNvPr id="17412" name="Picture 4" descr="Trẻ 6 tháng bị nhiễm khuẩn đường ruột phải làm sao?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9680" y="1068704"/>
            <a:ext cx="2815485" cy="21995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nvPr>
        </p:nvGraphicFramePr>
        <p:xfrm>
          <a:off x="642796" y="4085229"/>
          <a:ext cx="8908608" cy="2145011"/>
        </p:xfrm>
        <a:graphic>
          <a:graphicData uri="http://schemas.openxmlformats.org/drawingml/2006/table">
            <a:tbl>
              <a:tblPr firstRow="1" firstCol="1" bandRow="1">
                <a:tableStyleId>{5C22544A-7EE6-4342-B048-85BDC9FD1C3A}</a:tableStyleId>
              </a:tblPr>
              <a:tblGrid>
                <a:gridCol w="1725182">
                  <a:extLst>
                    <a:ext uri="{9D8B030D-6E8A-4147-A177-3AD203B41FA5}">
                      <a16:colId xmlns:a16="http://schemas.microsoft.com/office/drawing/2014/main" val="20000"/>
                    </a:ext>
                  </a:extLst>
                </a:gridCol>
                <a:gridCol w="2658448">
                  <a:extLst>
                    <a:ext uri="{9D8B030D-6E8A-4147-A177-3AD203B41FA5}">
                      <a16:colId xmlns:a16="http://schemas.microsoft.com/office/drawing/2014/main" val="20001"/>
                    </a:ext>
                  </a:extLst>
                </a:gridCol>
                <a:gridCol w="4524978">
                  <a:extLst>
                    <a:ext uri="{9D8B030D-6E8A-4147-A177-3AD203B41FA5}">
                      <a16:colId xmlns:a16="http://schemas.microsoft.com/office/drawing/2014/main" val="20002"/>
                    </a:ext>
                  </a:extLst>
                </a:gridCol>
              </a:tblGrid>
              <a:tr h="588474">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Tên bệnh</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Tác nhân gây bệnh</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Biểu hiện bệnh</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773836">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Bệnh tiêu chảy</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vi-VN" sz="1800" i="1" spc="0" dirty="0">
                          <a:effectLst/>
                          <a:latin typeface="Segoe UI" panose="020B0502040204020203" pitchFamily="34" charset="0"/>
                          <a:cs typeface="Segoe UI" panose="020B0502040204020203" pitchFamily="34" charset="0"/>
                        </a:rPr>
                        <a:t>Trực khuẩn đường ruột</a:t>
                      </a:r>
                      <a:endParaRPr lang="en-US" sz="2000" i="1" dirty="0">
                        <a:effectLst/>
                        <a:latin typeface="Segoe UI" panose="020B0502040204020203"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vi-VN" sz="1800" i="1" spc="0" dirty="0">
                          <a:effectLst/>
                          <a:latin typeface="Segoe UI" panose="020B0502040204020203" pitchFamily="34" charset="0"/>
                          <a:cs typeface="Segoe UI" panose="020B0502040204020203" pitchFamily="34" charset="0"/>
                        </a:rPr>
                        <a:t>Buồn nôn, nôn, đau bụng, đau đầu, tiêu chảy.</a:t>
                      </a:r>
                      <a:endParaRPr lang="en-US" sz="2000" i="1" dirty="0">
                        <a:effectLst/>
                        <a:latin typeface="Segoe UI" panose="020B0502040204020203"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73836">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Bệnh lao phổi</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vi-VN" sz="1800" i="1" spc="0" dirty="0">
                          <a:effectLst/>
                          <a:latin typeface="Segoe UI" panose="020B0502040204020203" pitchFamily="34" charset="0"/>
                          <a:cs typeface="Segoe UI" panose="020B0502040204020203" pitchFamily="34" charset="0"/>
                        </a:rPr>
                        <a:t>Vi khuẩn lao</a:t>
                      </a:r>
                      <a:endParaRPr lang="en-US" sz="2000" i="1" dirty="0">
                        <a:effectLst/>
                        <a:latin typeface="Segoe UI" panose="020B0502040204020203"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vi-VN" sz="1800" i="1" spc="0" dirty="0">
                          <a:effectLst/>
                          <a:latin typeface="Segoe UI" panose="020B0502040204020203" pitchFamily="34" charset="0"/>
                          <a:cs typeface="Segoe UI" panose="020B0502040204020203" pitchFamily="34" charset="0"/>
                        </a:rPr>
                        <a:t>Ho ra máu, sốt, tức ngực, mệt mỏi, sút cân.</a:t>
                      </a:r>
                      <a:endParaRPr lang="en-US" sz="2000" i="1" dirty="0">
                        <a:effectLst/>
                        <a:latin typeface="Segoe UI" panose="020B0502040204020203"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5" name="Down Arrow 4"/>
          <p:cNvSpPr/>
          <p:nvPr/>
        </p:nvSpPr>
        <p:spPr>
          <a:xfrm>
            <a:off x="4771176" y="2879001"/>
            <a:ext cx="484632" cy="97840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2483350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2" descr="Tiêu chảy là gì ? Triệu chứng, nguyên nhân và điều tr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4" name="Picture 3"/>
          <p:cNvPicPr>
            <a:picLocks noChangeAspect="1"/>
          </p:cNvPicPr>
          <p:nvPr/>
        </p:nvPicPr>
        <p:blipFill rotWithShape="1">
          <a:blip r:embed="rId2"/>
          <a:srcRect t="16454" b="8710"/>
          <a:stretch/>
        </p:blipFill>
        <p:spPr>
          <a:xfrm>
            <a:off x="7158652" y="651850"/>
            <a:ext cx="4673395" cy="5531667"/>
          </a:xfrm>
          <a:prstGeom prst="rect">
            <a:avLst/>
          </a:prstGeom>
        </p:spPr>
      </p:pic>
      <p:grpSp>
        <p:nvGrpSpPr>
          <p:cNvPr id="15" name="Group 14"/>
          <p:cNvGrpSpPr/>
          <p:nvPr/>
        </p:nvGrpSpPr>
        <p:grpSpPr>
          <a:xfrm>
            <a:off x="155575" y="99588"/>
            <a:ext cx="7159625" cy="6645244"/>
            <a:chOff x="155575" y="99588"/>
            <a:chExt cx="7159625" cy="6645244"/>
          </a:xfrm>
        </p:grpSpPr>
        <p:grpSp>
          <p:nvGrpSpPr>
            <p:cNvPr id="12" name="Group 11"/>
            <p:cNvGrpSpPr/>
            <p:nvPr/>
          </p:nvGrpSpPr>
          <p:grpSpPr>
            <a:xfrm>
              <a:off x="155575" y="99588"/>
              <a:ext cx="7159625" cy="6645244"/>
              <a:chOff x="155575" y="99588"/>
              <a:chExt cx="7159625" cy="6645244"/>
            </a:xfrm>
          </p:grpSpPr>
          <p:pic>
            <p:nvPicPr>
              <p:cNvPr id="2" name="Picture 1"/>
              <p:cNvPicPr>
                <a:picLocks noChangeAspect="1"/>
              </p:cNvPicPr>
              <p:nvPr/>
            </p:nvPicPr>
            <p:blipFill>
              <a:blip r:embed="rId3"/>
              <a:stretch>
                <a:fillRect/>
              </a:stretch>
            </p:blipFill>
            <p:spPr>
              <a:xfrm>
                <a:off x="270662" y="99588"/>
                <a:ext cx="6645244" cy="6645244"/>
              </a:xfrm>
              <a:prstGeom prst="rect">
                <a:avLst/>
              </a:prstGeom>
            </p:spPr>
          </p:pic>
          <p:sp>
            <p:nvSpPr>
              <p:cNvPr id="6" name="TextBox 5"/>
              <p:cNvSpPr txBox="1"/>
              <p:nvPr/>
            </p:nvSpPr>
            <p:spPr>
              <a:xfrm>
                <a:off x="155575" y="5572408"/>
                <a:ext cx="1872401" cy="1077218"/>
              </a:xfrm>
              <a:prstGeom prst="rect">
                <a:avLst/>
              </a:prstGeom>
              <a:solidFill>
                <a:schemeClr val="bg1"/>
              </a:solidFill>
              <a:ln>
                <a:noFill/>
              </a:ln>
            </p:spPr>
            <p:txBody>
              <a:bodyPr wrap="square" rtlCol="0">
                <a:spAutoFit/>
              </a:bodyPr>
              <a:lstStyle/>
              <a:p>
                <a:pPr algn="ctr" defTabSz="914400"/>
                <a:r>
                  <a:rPr lang="vi-VN" sz="1600" dirty="0" smtClean="0">
                    <a:solidFill>
                      <a:prstClr val="black"/>
                    </a:solidFill>
                    <a:cs typeface="Arial" panose="020B0604020202020204" pitchFamily="34" charset="0"/>
                  </a:rPr>
                  <a:t>Đi tiêu nhiều lần với phân sệt, lỏng, có màu vàng, xanh, hoặc nâu</a:t>
                </a:r>
                <a:endParaRPr lang="vi-VN" sz="1600" dirty="0">
                  <a:solidFill>
                    <a:prstClr val="black"/>
                  </a:solidFill>
                  <a:cs typeface="Arial" panose="020B0604020202020204" pitchFamily="34" charset="0"/>
                </a:endParaRPr>
              </a:p>
            </p:txBody>
          </p:sp>
          <p:sp>
            <p:nvSpPr>
              <p:cNvPr id="7" name="TextBox 6"/>
              <p:cNvSpPr txBox="1"/>
              <p:nvPr/>
            </p:nvSpPr>
            <p:spPr>
              <a:xfrm>
                <a:off x="4771276" y="5572408"/>
                <a:ext cx="2296031" cy="892552"/>
              </a:xfrm>
              <a:prstGeom prst="rect">
                <a:avLst/>
              </a:prstGeom>
              <a:solidFill>
                <a:schemeClr val="bg1"/>
              </a:solidFill>
              <a:ln>
                <a:noFill/>
              </a:ln>
            </p:spPr>
            <p:txBody>
              <a:bodyPr wrap="square" rtlCol="0">
                <a:spAutoFit/>
              </a:bodyPr>
              <a:lstStyle/>
              <a:p>
                <a:pPr algn="ctr" defTabSz="914400"/>
                <a:r>
                  <a:rPr lang="vi-VN" sz="1600" dirty="0" smtClean="0">
                    <a:solidFill>
                      <a:prstClr val="black"/>
                    </a:solidFill>
                    <a:cs typeface="Arial" panose="020B0604020202020204" pitchFamily="34" charset="0"/>
                  </a:rPr>
                  <a:t>Có dấu hiệu m</a:t>
                </a:r>
                <a:r>
                  <a:rPr lang="en-US" sz="1600" dirty="0" err="1" smtClean="0">
                    <a:solidFill>
                      <a:prstClr val="black"/>
                    </a:solidFill>
                    <a:cs typeface="Arial" panose="020B0604020202020204" pitchFamily="34" charset="0"/>
                  </a:rPr>
                  <a:t>ất</a:t>
                </a:r>
                <a:r>
                  <a:rPr lang="vi-VN" sz="1600" dirty="0" smtClean="0">
                    <a:solidFill>
                      <a:prstClr val="black"/>
                    </a:solidFill>
                    <a:cs typeface="Arial" panose="020B0604020202020204" pitchFamily="34" charset="0"/>
                  </a:rPr>
                  <a:t>t nước </a:t>
                </a:r>
                <a:r>
                  <a:rPr lang="vi-VN" sz="1200" dirty="0" smtClean="0">
                    <a:solidFill>
                      <a:prstClr val="black"/>
                    </a:solidFill>
                    <a:cs typeface="Arial" panose="020B0604020202020204" pitchFamily="34" charset="0"/>
                  </a:rPr>
                  <a:t>(khát, khô miệng, da nhăn, mắt trũng, lừ đừ, khóc hoặc không, vật vả, hôn mê hoặc co giật)</a:t>
                </a:r>
                <a:endParaRPr lang="vi-VN" sz="1200" dirty="0">
                  <a:solidFill>
                    <a:prstClr val="black"/>
                  </a:solidFill>
                  <a:cs typeface="Arial" panose="020B0604020202020204" pitchFamily="34" charset="0"/>
                </a:endParaRPr>
              </a:p>
            </p:txBody>
          </p:sp>
          <p:sp>
            <p:nvSpPr>
              <p:cNvPr id="8" name="TextBox 7"/>
              <p:cNvSpPr txBox="1"/>
              <p:nvPr/>
            </p:nvSpPr>
            <p:spPr>
              <a:xfrm>
                <a:off x="1922525" y="5635782"/>
                <a:ext cx="1771289" cy="584775"/>
              </a:xfrm>
              <a:prstGeom prst="rect">
                <a:avLst/>
              </a:prstGeom>
              <a:solidFill>
                <a:schemeClr val="bg1"/>
              </a:solidFill>
              <a:ln>
                <a:noFill/>
              </a:ln>
            </p:spPr>
            <p:txBody>
              <a:bodyPr wrap="square" rtlCol="0">
                <a:spAutoFit/>
              </a:bodyPr>
              <a:lstStyle/>
              <a:p>
                <a:pPr algn="ctr" defTabSz="914400"/>
                <a:r>
                  <a:rPr lang="vi-VN" sz="1600" dirty="0" smtClean="0">
                    <a:solidFill>
                      <a:prstClr val="black"/>
                    </a:solidFill>
                    <a:cs typeface="Arial" panose="020B0604020202020204" pitchFamily="34" charset="0"/>
                  </a:rPr>
                  <a:t>Buồn nôn, nôn và đau bụng</a:t>
                </a:r>
                <a:endParaRPr lang="vi-VN" sz="1600" dirty="0">
                  <a:solidFill>
                    <a:prstClr val="black"/>
                  </a:solidFill>
                  <a:cs typeface="Arial" panose="020B0604020202020204" pitchFamily="34" charset="0"/>
                </a:endParaRPr>
              </a:p>
            </p:txBody>
          </p:sp>
          <p:sp>
            <p:nvSpPr>
              <p:cNvPr id="9" name="TextBox 8"/>
              <p:cNvSpPr txBox="1"/>
              <p:nvPr/>
            </p:nvSpPr>
            <p:spPr>
              <a:xfrm>
                <a:off x="3845215" y="5644908"/>
                <a:ext cx="926061" cy="342595"/>
              </a:xfrm>
              <a:prstGeom prst="rect">
                <a:avLst/>
              </a:prstGeom>
              <a:solidFill>
                <a:schemeClr val="bg1"/>
              </a:solidFill>
              <a:ln>
                <a:noFill/>
              </a:ln>
            </p:spPr>
            <p:txBody>
              <a:bodyPr wrap="square" rtlCol="0">
                <a:spAutoFit/>
              </a:bodyPr>
              <a:lstStyle/>
              <a:p>
                <a:pPr algn="ctr" defTabSz="914400"/>
                <a:r>
                  <a:rPr lang="vi-VN" sz="1600" dirty="0" smtClean="0">
                    <a:solidFill>
                      <a:prstClr val="black"/>
                    </a:solidFill>
                    <a:cs typeface="Arial" panose="020B0604020202020204" pitchFamily="34" charset="0"/>
                  </a:rPr>
                  <a:t>Sốt</a:t>
                </a:r>
                <a:endParaRPr lang="vi-VN" sz="1600" dirty="0">
                  <a:solidFill>
                    <a:prstClr val="black"/>
                  </a:solidFill>
                  <a:cs typeface="Arial" panose="020B0604020202020204" pitchFamily="34" charset="0"/>
                </a:endParaRPr>
              </a:p>
            </p:txBody>
          </p:sp>
          <p:sp>
            <p:nvSpPr>
              <p:cNvPr id="10" name="TextBox 9"/>
              <p:cNvSpPr txBox="1"/>
              <p:nvPr/>
            </p:nvSpPr>
            <p:spPr>
              <a:xfrm>
                <a:off x="155575" y="1003818"/>
                <a:ext cx="3085566" cy="923330"/>
              </a:xfrm>
              <a:prstGeom prst="rect">
                <a:avLst/>
              </a:prstGeom>
              <a:solidFill>
                <a:schemeClr val="bg1"/>
              </a:solidFill>
              <a:ln>
                <a:noFill/>
              </a:ln>
            </p:spPr>
            <p:txBody>
              <a:bodyPr wrap="square" rtlCol="0">
                <a:spAutoFit/>
              </a:bodyPr>
              <a:lstStyle/>
              <a:p>
                <a:pPr marL="285750" indent="-285750" algn="just" defTabSz="914400">
                  <a:buFont typeface="Wingdings" panose="05000000000000000000" pitchFamily="2" charset="2"/>
                  <a:buChar char="§"/>
                </a:pPr>
                <a:r>
                  <a:rPr lang="vi-VN" dirty="0" smtClean="0">
                    <a:solidFill>
                      <a:prstClr val="black"/>
                    </a:solidFill>
                    <a:cs typeface="Arial" panose="020B0604020202020204" pitchFamily="34" charset="0"/>
                  </a:rPr>
                  <a:t>Ít hơn 2 tuần</a:t>
                </a:r>
              </a:p>
              <a:p>
                <a:pPr marL="285750" indent="-285750" algn="just" defTabSz="914400">
                  <a:buFont typeface="Wingdings" panose="05000000000000000000" pitchFamily="2" charset="2"/>
                  <a:buChar char="§"/>
                </a:pPr>
                <a:r>
                  <a:rPr lang="vi-VN" dirty="0" smtClean="0">
                    <a:solidFill>
                      <a:prstClr val="black"/>
                    </a:solidFill>
                    <a:cs typeface="Arial" panose="020B0604020202020204" pitchFamily="34" charset="0"/>
                  </a:rPr>
                  <a:t>Liên quan nhiễm virus, vi khuẩn hoặc kí sinh trùng</a:t>
                </a:r>
                <a:endParaRPr lang="vi-VN" sz="1400" dirty="0">
                  <a:solidFill>
                    <a:prstClr val="black"/>
                  </a:solidFill>
                  <a:cs typeface="Arial" panose="020B0604020202020204" pitchFamily="34" charset="0"/>
                </a:endParaRPr>
              </a:p>
            </p:txBody>
          </p:sp>
          <p:sp>
            <p:nvSpPr>
              <p:cNvPr id="11" name="TextBox 10"/>
              <p:cNvSpPr txBox="1"/>
              <p:nvPr/>
            </p:nvSpPr>
            <p:spPr>
              <a:xfrm>
                <a:off x="3693814" y="1003818"/>
                <a:ext cx="3621386" cy="1200329"/>
              </a:xfrm>
              <a:prstGeom prst="rect">
                <a:avLst/>
              </a:prstGeom>
              <a:solidFill>
                <a:schemeClr val="bg1"/>
              </a:solidFill>
              <a:ln>
                <a:noFill/>
              </a:ln>
            </p:spPr>
            <p:txBody>
              <a:bodyPr wrap="square" rtlCol="0">
                <a:spAutoFit/>
              </a:bodyPr>
              <a:lstStyle/>
              <a:p>
                <a:pPr marL="285750" indent="-285750" algn="just" defTabSz="914400">
                  <a:buFont typeface="Wingdings" panose="05000000000000000000" pitchFamily="2" charset="2"/>
                  <a:buChar char="§"/>
                </a:pPr>
                <a:r>
                  <a:rPr lang="vi-VN" dirty="0" smtClean="0">
                    <a:solidFill>
                      <a:prstClr val="black"/>
                    </a:solidFill>
                    <a:cs typeface="Arial" panose="020B0604020202020204" pitchFamily="34" charset="0"/>
                  </a:rPr>
                  <a:t>Kéo dài hơn 2 tuần</a:t>
                </a:r>
              </a:p>
              <a:p>
                <a:pPr marL="285750" indent="-285750" algn="just" defTabSz="914400">
                  <a:buFont typeface="Wingdings" panose="05000000000000000000" pitchFamily="2" charset="2"/>
                  <a:buChar char="§"/>
                </a:pPr>
                <a:r>
                  <a:rPr lang="vi-VN" dirty="0" smtClean="0">
                    <a:solidFill>
                      <a:prstClr val="black"/>
                    </a:solidFill>
                    <a:cs typeface="Arial" panose="020B0604020202020204" pitchFamily="34" charset="0"/>
                  </a:rPr>
                  <a:t>Nguyên nhân do nhiễm trùng, viêm ruột, dị ứng hoặc không dung nạp thức ăn</a:t>
                </a:r>
                <a:endParaRPr lang="vi-VN" dirty="0">
                  <a:solidFill>
                    <a:prstClr val="black"/>
                  </a:solidFill>
                  <a:cs typeface="Arial" panose="020B0604020202020204" pitchFamily="34" charset="0"/>
                </a:endParaRPr>
              </a:p>
            </p:txBody>
          </p:sp>
        </p:grpSp>
        <p:sp>
          <p:nvSpPr>
            <p:cNvPr id="13" name="TextBox 12"/>
            <p:cNvSpPr txBox="1"/>
            <p:nvPr/>
          </p:nvSpPr>
          <p:spPr>
            <a:xfrm>
              <a:off x="270662" y="325800"/>
              <a:ext cx="2679621" cy="707886"/>
            </a:xfrm>
            <a:prstGeom prst="rect">
              <a:avLst/>
            </a:prstGeom>
            <a:solidFill>
              <a:schemeClr val="bg1"/>
            </a:solidFill>
            <a:ln>
              <a:noFill/>
            </a:ln>
          </p:spPr>
          <p:txBody>
            <a:bodyPr wrap="square" rtlCol="0">
              <a:spAutoFit/>
            </a:bodyPr>
            <a:lstStyle/>
            <a:p>
              <a:pPr algn="ctr" defTabSz="914400"/>
              <a:r>
                <a:rPr lang="vi-VN" sz="2000" dirty="0" smtClean="0">
                  <a:solidFill>
                    <a:srgbClr val="0070C0"/>
                  </a:solidFill>
                  <a:latin typeface="#9Slide03 Swiss Condensed Bold" panose="02000500000000000000" pitchFamily="2" charset="0"/>
                </a:rPr>
                <a:t>TIÊU CHẢY CẤP TÍNH</a:t>
              </a:r>
            </a:p>
            <a:p>
              <a:pPr algn="ctr" defTabSz="914400"/>
              <a:r>
                <a:rPr lang="vi-VN" sz="2000" dirty="0" smtClean="0">
                  <a:solidFill>
                    <a:srgbClr val="0070C0"/>
                  </a:solidFill>
                  <a:latin typeface="#9Slide03 Swiss Condensed Bold" panose="02000500000000000000" pitchFamily="2" charset="0"/>
                </a:rPr>
                <a:t> (ngắn hạn)</a:t>
              </a:r>
              <a:endParaRPr lang="vi-VN" sz="2000" dirty="0">
                <a:solidFill>
                  <a:srgbClr val="0070C0"/>
                </a:solidFill>
                <a:latin typeface="#9Slide03 Swiss Condensed Bold" panose="02000500000000000000" pitchFamily="2" charset="0"/>
              </a:endParaRPr>
            </a:p>
          </p:txBody>
        </p:sp>
        <p:sp>
          <p:nvSpPr>
            <p:cNvPr id="14" name="TextBox 13"/>
            <p:cNvSpPr txBox="1"/>
            <p:nvPr/>
          </p:nvSpPr>
          <p:spPr>
            <a:xfrm>
              <a:off x="3483887" y="295932"/>
              <a:ext cx="3133403" cy="707886"/>
            </a:xfrm>
            <a:prstGeom prst="rect">
              <a:avLst/>
            </a:prstGeom>
            <a:solidFill>
              <a:schemeClr val="bg1"/>
            </a:solidFill>
            <a:ln>
              <a:noFill/>
            </a:ln>
          </p:spPr>
          <p:txBody>
            <a:bodyPr wrap="square" rtlCol="0">
              <a:spAutoFit/>
            </a:bodyPr>
            <a:lstStyle/>
            <a:p>
              <a:pPr algn="ctr" defTabSz="914400"/>
              <a:r>
                <a:rPr lang="vi-VN" sz="2000" dirty="0" smtClean="0">
                  <a:solidFill>
                    <a:srgbClr val="FF0000"/>
                  </a:solidFill>
                  <a:latin typeface="#9Slide03 Swiss Condensed Bold" panose="02000500000000000000" pitchFamily="2" charset="0"/>
                </a:rPr>
                <a:t>TIÊU CHẢY </a:t>
              </a:r>
              <a:r>
                <a:rPr lang="en-US" sz="2000" dirty="0" smtClean="0">
                  <a:solidFill>
                    <a:srgbClr val="FF0000"/>
                  </a:solidFill>
                  <a:latin typeface="#9Slide03 Swiss Condensed Bold" panose="02000500000000000000" pitchFamily="2" charset="0"/>
                </a:rPr>
                <a:t>KÉO DÀI</a:t>
              </a:r>
              <a:endParaRPr lang="vi-VN" sz="2000" dirty="0" smtClean="0">
                <a:solidFill>
                  <a:srgbClr val="FF0000"/>
                </a:solidFill>
                <a:latin typeface="#9Slide03 Swiss Condensed Bold" panose="02000500000000000000" pitchFamily="2" charset="0"/>
              </a:endParaRPr>
            </a:p>
            <a:p>
              <a:pPr algn="ctr" defTabSz="914400"/>
              <a:r>
                <a:rPr lang="vi-VN" sz="2000" dirty="0" smtClean="0">
                  <a:solidFill>
                    <a:srgbClr val="FF0000"/>
                  </a:solidFill>
                  <a:latin typeface="#9Slide03 Swiss Condensed Bold" panose="02000500000000000000" pitchFamily="2" charset="0"/>
                </a:rPr>
                <a:t> (dài hạn)</a:t>
              </a:r>
              <a:endParaRPr lang="vi-VN" sz="2000" dirty="0">
                <a:solidFill>
                  <a:srgbClr val="FF0000"/>
                </a:solidFill>
                <a:latin typeface="#9Slide03 Swiss Condensed Bold" panose="02000500000000000000" pitchFamily="2" charset="0"/>
              </a:endParaRPr>
            </a:p>
          </p:txBody>
        </p:sp>
      </p:grpSp>
    </p:spTree>
    <p:extLst>
      <p:ext uri="{BB962C8B-B14F-4D97-AF65-F5344CB8AC3E}">
        <p14:creationId xmlns:p14="http://schemas.microsoft.com/office/powerpoint/2010/main" val="3528852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1B50"/>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Rectangle 1"/>
          <p:cNvSpPr/>
          <p:nvPr/>
        </p:nvSpPr>
        <p:spPr>
          <a:xfrm>
            <a:off x="316870" y="271604"/>
            <a:ext cx="11570329" cy="1077362"/>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9Slide05 FS Blonde Script" panose="03000503000000000000" pitchFamily="65" charset="0"/>
              </a:rPr>
              <a:t>Em hãy nêu một số con đường lây truyền bệnh do vi khuẩn? Từ đó, hãy nêu một số biện pháp phòng chống bệnh do vi khuẩn gây ra</a:t>
            </a:r>
            <a:r>
              <a:rPr lang="en-US" sz="2800" dirty="0" smtClean="0">
                <a:solidFill>
                  <a:prstClr val="black"/>
                </a:solidFill>
                <a:latin typeface="#9Slide05 FS Blonde Script" panose="03000503000000000000" pitchFamily="65" charset="0"/>
              </a:rPr>
              <a:t>.</a:t>
            </a:r>
            <a:endParaRPr lang="en-US" sz="2800" dirty="0">
              <a:solidFill>
                <a:prstClr val="black"/>
              </a:solidFill>
              <a:latin typeface="#9Slide05 FS Blonde Script" panose="03000503000000000000" pitchFamily="65" charset="0"/>
            </a:endParaRPr>
          </a:p>
        </p:txBody>
      </p:sp>
      <p:sp>
        <p:nvSpPr>
          <p:cNvPr id="3" name="Rectangle 2"/>
          <p:cNvSpPr/>
          <p:nvPr/>
        </p:nvSpPr>
        <p:spPr>
          <a:xfrm>
            <a:off x="4377249" y="1441626"/>
            <a:ext cx="3413358" cy="688063"/>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Swiss Condensed Bold" panose="02000500000000000000" pitchFamily="2" charset="0"/>
              </a:rPr>
              <a:t>MỘT SỐ </a:t>
            </a:r>
            <a:r>
              <a:rPr lang="en-US" sz="2400" dirty="0" smtClean="0">
                <a:solidFill>
                  <a:prstClr val="white"/>
                </a:solidFill>
                <a:latin typeface="#9Slide03 Swiss Condensed Bold" panose="02000500000000000000" pitchFamily="2" charset="0"/>
              </a:rPr>
              <a:t>CON ĐƯỜNG LÂY</a:t>
            </a:r>
            <a:endParaRPr lang="en-US" sz="2400" dirty="0">
              <a:solidFill>
                <a:prstClr val="white"/>
              </a:solidFill>
              <a:latin typeface="#9Slide03 Swiss Condensed Bold" panose="02000500000000000000" pitchFamily="2" charset="0"/>
            </a:endParaRPr>
          </a:p>
        </p:txBody>
      </p:sp>
      <p:grpSp>
        <p:nvGrpSpPr>
          <p:cNvPr id="8" name="Group 7"/>
          <p:cNvGrpSpPr/>
          <p:nvPr/>
        </p:nvGrpSpPr>
        <p:grpSpPr>
          <a:xfrm>
            <a:off x="425513" y="2109457"/>
            <a:ext cx="11316831" cy="3014803"/>
            <a:chOff x="425513" y="2109458"/>
            <a:chExt cx="11316831" cy="3485584"/>
          </a:xfrm>
        </p:grpSpPr>
        <p:cxnSp>
          <p:nvCxnSpPr>
            <p:cNvPr id="6" name="Straight Connector 5"/>
            <p:cNvCxnSpPr/>
            <p:nvPr/>
          </p:nvCxnSpPr>
          <p:spPr>
            <a:xfrm>
              <a:off x="6102033" y="2109458"/>
              <a:ext cx="0" cy="32592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5513" y="2444436"/>
              <a:ext cx="11316831" cy="3150606"/>
            </a:xfrm>
            <a:prstGeom prst="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9" name="Picture 2" descr="Bệnh lao lây như thế nào? | Vinmec"/>
          <p:cNvPicPr>
            <a:picLocks noChangeAspect="1" noChangeArrowheads="1"/>
          </p:cNvPicPr>
          <p:nvPr/>
        </p:nvPicPr>
        <p:blipFill rotWithShape="1">
          <a:blip r:embed="rId2">
            <a:extLst>
              <a:ext uri="{28A0092B-C50C-407E-A947-70E740481C1C}">
                <a14:useLocalDpi xmlns:a14="http://schemas.microsoft.com/office/drawing/2010/main" val="0"/>
              </a:ext>
            </a:extLst>
          </a:blip>
          <a:srcRect l="5434" r="7917"/>
          <a:stretch/>
        </p:blipFill>
        <p:spPr bwMode="auto">
          <a:xfrm>
            <a:off x="506994" y="2516308"/>
            <a:ext cx="2743200" cy="211056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bệnh lây truyền qua đường ăn uống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624" y="2516308"/>
            <a:ext cx="2954414" cy="211029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Mask guidelines for life during the coronavirus pandemic - The Washington  Po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67" r="11841"/>
          <a:stretch/>
        </p:blipFill>
        <p:spPr bwMode="auto">
          <a:xfrm>
            <a:off x="9128990" y="2524576"/>
            <a:ext cx="2529435" cy="2110296"/>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ôn nhau cũng có thể lây vi khuẩn HP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197" y="2524576"/>
            <a:ext cx="2707875" cy="21020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24277" y="4888871"/>
            <a:ext cx="2136618" cy="400110"/>
          </a:xfrm>
          <a:prstGeom prst="rect">
            <a:avLst/>
          </a:prstGeom>
          <a:solidFill>
            <a:schemeClr val="bg1"/>
          </a:solidFill>
          <a:ln>
            <a:solidFill>
              <a:srgbClr val="002060"/>
            </a:solidFill>
          </a:ln>
        </p:spPr>
        <p:txBody>
          <a:bodyPr wrap="square" rtlCol="0">
            <a:spAutoFit/>
          </a:bodyPr>
          <a:lstStyle/>
          <a:p>
            <a:pPr algn="ctr" defTabSz="914400"/>
            <a:r>
              <a:rPr lang="vi-VN" sz="2000" dirty="0" smtClean="0">
                <a:solidFill>
                  <a:prstClr val="black"/>
                </a:solidFill>
                <a:latin typeface="Acumin Pro Condensed" panose="020B0806020202020204" pitchFamily="34" charset="0"/>
              </a:rPr>
              <a:t>Đường hô hấp</a:t>
            </a:r>
            <a:endParaRPr lang="vi-VN" sz="2000" dirty="0">
              <a:solidFill>
                <a:prstClr val="black"/>
              </a:solidFill>
              <a:latin typeface="Acumin Pro Condensed" panose="020B0806020202020204" pitchFamily="34" charset="0"/>
            </a:endParaRPr>
          </a:p>
        </p:txBody>
      </p:sp>
      <p:sp>
        <p:nvSpPr>
          <p:cNvPr id="16" name="TextBox 15"/>
          <p:cNvSpPr txBox="1"/>
          <p:nvPr/>
        </p:nvSpPr>
        <p:spPr>
          <a:xfrm>
            <a:off x="4799831" y="4888871"/>
            <a:ext cx="2136618" cy="400110"/>
          </a:xfrm>
          <a:prstGeom prst="rect">
            <a:avLst/>
          </a:prstGeom>
          <a:solidFill>
            <a:schemeClr val="bg1"/>
          </a:solidFill>
          <a:ln>
            <a:solidFill>
              <a:srgbClr val="002060"/>
            </a:solidFill>
          </a:ln>
        </p:spPr>
        <p:txBody>
          <a:bodyPr wrap="square" rtlCol="0">
            <a:spAutoFit/>
          </a:bodyPr>
          <a:lstStyle/>
          <a:p>
            <a:pPr algn="ctr" defTabSz="914400"/>
            <a:r>
              <a:rPr lang="vi-VN" sz="2000" dirty="0" smtClean="0">
                <a:solidFill>
                  <a:prstClr val="black"/>
                </a:solidFill>
                <a:latin typeface="Acumin Pro Condensed" panose="020B0806020202020204" pitchFamily="34" charset="0"/>
              </a:rPr>
              <a:t>Đường ăn, uống</a:t>
            </a:r>
            <a:endParaRPr lang="vi-VN" sz="2000" dirty="0">
              <a:solidFill>
                <a:prstClr val="black"/>
              </a:solidFill>
              <a:latin typeface="Acumin Pro Condensed" panose="020B0806020202020204" pitchFamily="34" charset="0"/>
            </a:endParaRPr>
          </a:p>
        </p:txBody>
      </p:sp>
      <p:sp>
        <p:nvSpPr>
          <p:cNvPr id="17" name="TextBox 16"/>
          <p:cNvSpPr txBox="1"/>
          <p:nvPr/>
        </p:nvSpPr>
        <p:spPr>
          <a:xfrm>
            <a:off x="9325398" y="4888871"/>
            <a:ext cx="2136618" cy="400110"/>
          </a:xfrm>
          <a:prstGeom prst="rect">
            <a:avLst/>
          </a:prstGeom>
          <a:solidFill>
            <a:schemeClr val="bg1"/>
          </a:solidFill>
          <a:ln>
            <a:solidFill>
              <a:srgbClr val="002060"/>
            </a:solidFill>
          </a:ln>
        </p:spPr>
        <p:txBody>
          <a:bodyPr wrap="square" rtlCol="0">
            <a:spAutoFit/>
          </a:bodyPr>
          <a:lstStyle/>
          <a:p>
            <a:pPr algn="ctr" defTabSz="914400"/>
            <a:r>
              <a:rPr lang="vi-VN" sz="2000" dirty="0" smtClean="0">
                <a:solidFill>
                  <a:prstClr val="black"/>
                </a:solidFill>
                <a:latin typeface="Acumin Pro Condensed" panose="020B0806020202020204" pitchFamily="34" charset="0"/>
              </a:rPr>
              <a:t>Tiếp xúc người bệnh</a:t>
            </a:r>
            <a:endParaRPr lang="vi-VN" sz="2000" dirty="0">
              <a:solidFill>
                <a:prstClr val="black"/>
              </a:solidFill>
              <a:latin typeface="Acumin Pro Condensed" panose="020B0806020202020204" pitchFamily="34" charset="0"/>
            </a:endParaRPr>
          </a:p>
        </p:txBody>
      </p:sp>
      <p:sp>
        <p:nvSpPr>
          <p:cNvPr id="11" name="Rectangle 10"/>
          <p:cNvSpPr/>
          <p:nvPr/>
        </p:nvSpPr>
        <p:spPr>
          <a:xfrm>
            <a:off x="724277" y="5372307"/>
            <a:ext cx="10375272" cy="1226105"/>
          </a:xfrm>
          <a:prstGeom prst="rect">
            <a:avLst/>
          </a:prstGeom>
        </p:spPr>
        <p:txBody>
          <a:bodyPr wrap="square">
            <a:spAutoFit/>
          </a:bodyPr>
          <a:lstStyle/>
          <a:p>
            <a:pPr indent="540385" algn="just" defTabSz="914400">
              <a:lnSpc>
                <a:spcPct val="120000"/>
              </a:lnSpc>
            </a:pPr>
            <a:r>
              <a:rPr lang="vi-VN" sz="2100" dirty="0" smtClean="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Vi khuẩn xâm nhập vào cơ thể qua đường ăn uống là chủ yếu. </a:t>
            </a:r>
            <a:endParaRPr lang="en-US" sz="2100" dirty="0" smtClean="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a:p>
            <a:pPr indent="540385" algn="just" defTabSz="914400">
              <a:lnSpc>
                <a:spcPct val="120000"/>
              </a:lnSpc>
            </a:pPr>
            <a:r>
              <a:rPr lang="vi-VN" sz="2100" dirty="0" smtClean="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Chúng có thể lây nhiễm thông qua việc sử dùng thức ăn, nước uống không đảm bảo vệ sinh; qua tiếp xúc trực tiếp với nguồn gây bệnh; qua đường không khí (hô hấp);...</a:t>
            </a:r>
            <a:endParaRPr lang="vi-VN" sz="2100"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9656674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9460"/>
                                        </p:tgtEl>
                                        <p:attrNameLst>
                                          <p:attrName>style.visibility</p:attrName>
                                        </p:attrNameLst>
                                      </p:cBhvr>
                                      <p:to>
                                        <p:strVal val="visible"/>
                                      </p:to>
                                    </p:set>
                                    <p:animEffect transition="in" filter="barn(inVertical)">
                                      <p:cBhvr>
                                        <p:cTn id="32" dur="500"/>
                                        <p:tgtEl>
                                          <p:spTgt spid="1946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19466"/>
                                        </p:tgtEl>
                                        <p:attrNameLst>
                                          <p:attrName>style.visibility</p:attrName>
                                        </p:attrNameLst>
                                      </p:cBhvr>
                                      <p:to>
                                        <p:strVal val="visible"/>
                                      </p:to>
                                    </p:set>
                                    <p:animEffect transition="in" filter="barn(inVertical)">
                                      <p:cBhvr>
                                        <p:cTn id="38" dur="500"/>
                                        <p:tgtEl>
                                          <p:spTgt spid="19466"/>
                                        </p:tgtEl>
                                      </p:cBhvr>
                                    </p:animEffect>
                                  </p:childTnLst>
                                </p:cTn>
                              </p:par>
                              <p:par>
                                <p:cTn id="39" presetID="16" presetClass="entr" presetSubtype="21" fill="hold" nodeType="withEffect">
                                  <p:stCondLst>
                                    <p:cond delay="0"/>
                                  </p:stCondLst>
                                  <p:childTnLst>
                                    <p:set>
                                      <p:cBhvr>
                                        <p:cTn id="40" dur="1" fill="hold">
                                          <p:stCondLst>
                                            <p:cond delay="0"/>
                                          </p:stCondLst>
                                        </p:cTn>
                                        <p:tgtEl>
                                          <p:spTgt spid="19464"/>
                                        </p:tgtEl>
                                        <p:attrNameLst>
                                          <p:attrName>style.visibility</p:attrName>
                                        </p:attrNameLst>
                                      </p:cBhvr>
                                      <p:to>
                                        <p:strVal val="visible"/>
                                      </p:to>
                                    </p:set>
                                    <p:animEffect transition="in" filter="barn(inVertical)">
                                      <p:cBhvr>
                                        <p:cTn id="41" dur="500"/>
                                        <p:tgtEl>
                                          <p:spTgt spid="1946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6" grpId="0" animBg="1"/>
      <p:bldP spid="17"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1B50"/>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21506" name="Picture 2" descr="Bệnh lao phổi: 6 điều cơ bản cần biết"/>
          <p:cNvPicPr>
            <a:picLocks noChangeAspect="1" noChangeArrowheads="1"/>
          </p:cNvPicPr>
          <p:nvPr/>
        </p:nvPicPr>
        <p:blipFill rotWithShape="1">
          <a:blip r:embed="rId2">
            <a:extLst>
              <a:ext uri="{28A0092B-C50C-407E-A947-70E740481C1C}">
                <a14:useLocalDpi xmlns:a14="http://schemas.microsoft.com/office/drawing/2010/main" val="0"/>
              </a:ext>
            </a:extLst>
          </a:blip>
          <a:srcRect r="986"/>
          <a:stretch/>
        </p:blipFill>
        <p:spPr bwMode="auto">
          <a:xfrm>
            <a:off x="1330534" y="271604"/>
            <a:ext cx="9543001" cy="631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831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ụng cụ phát hiện nhanh vi khuẩn E.coli trong nước | VTV.V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829" b="97837" l="3375" r="97875">
                        <a14:foregroundMark x1="60750" y1="76373" x2="75125" y2="79201"/>
                        <a14:foregroundMark x1="89750" y1="90849" x2="93625" y2="94176"/>
                        <a14:foregroundMark x1="94125" y1="95674" x2="97875" y2="98003"/>
                        <a14:foregroundMark x1="84875" y1="52080" x2="96000" y2="56572"/>
                        <a14:foregroundMark x1="45625" y1="11481" x2="45625" y2="11481"/>
                        <a14:foregroundMark x1="55000" y1="2829" x2="55000" y2="2829"/>
                        <a14:foregroundMark x1="95750" y1="16473" x2="95750" y2="16473"/>
                        <a14:foregroundMark x1="3375" y1="63727" x2="3375" y2="63727"/>
                        <a14:foregroundMark x1="22750" y1="9983" x2="22750" y2="9983"/>
                        <a14:foregroundMark x1="65875" y1="77205" x2="62375" y2="78869"/>
                        <a14:foregroundMark x1="68000" y1="83694" x2="68000" y2="83694"/>
                        <a14:backgroundMark x1="94250" y1="93344" x2="94375" y2="97837"/>
                        <a14:backgroundMark x1="90500" y1="88020" x2="99250" y2="97671"/>
                      </a14:backgroundRemoval>
                    </a14:imgEffect>
                  </a14:imgLayer>
                </a14:imgProps>
              </a:ext>
              <a:ext uri="{28A0092B-C50C-407E-A947-70E740481C1C}">
                <a14:useLocalDpi xmlns:a14="http://schemas.microsoft.com/office/drawing/2010/main" val="0"/>
              </a:ext>
            </a:extLst>
          </a:blip>
          <a:srcRect l="7099"/>
          <a:stretch/>
        </p:blipFill>
        <p:spPr bwMode="auto">
          <a:xfrm>
            <a:off x="6134986" y="0"/>
            <a:ext cx="6057014" cy="48980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6445" y="2902687"/>
            <a:ext cx="11025963" cy="1200329"/>
          </a:xfrm>
          <a:prstGeom prst="rect">
            <a:avLst/>
          </a:prstGeom>
          <a:noFill/>
        </p:spPr>
        <p:txBody>
          <a:bodyPr wrap="square" rtlCol="0">
            <a:spAutoFit/>
          </a:bodyPr>
          <a:lstStyle/>
          <a:p>
            <a:r>
              <a:rPr lang="en-US" sz="7200" dirty="0" smtClean="0">
                <a:latin typeface="#9Slide07 SVNBrandon Printed Sh" panose="02000000000000000000" pitchFamily="2" charset="0"/>
              </a:rPr>
              <a:t>ĐA DẠNG VI KHUẨN</a:t>
            </a:r>
            <a:endParaRPr lang="en-US" sz="7200" dirty="0">
              <a:latin typeface="#9Slide07 SVNBrandon Printed Sh" panose="02000000000000000000" pitchFamily="2" charset="0"/>
            </a:endParaRPr>
          </a:p>
        </p:txBody>
      </p:sp>
      <p:pic>
        <p:nvPicPr>
          <p:cNvPr id="3078" name="Picture 6" descr="Quan sát hình 25.1, em có nhận xét gì về hình dạng của các loại vi khuẩn.  Lấy ví dụ - Giải sách chân trời sáng tạo khoa học tự nhiên 6 - Tech12h"/>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86" b="89734" l="9812" r="98539"/>
                    </a14:imgEffect>
                  </a14:imgLayer>
                </a14:imgProps>
              </a:ext>
              <a:ext uri="{28A0092B-C50C-407E-A947-70E740481C1C}">
                <a14:useLocalDpi xmlns:a14="http://schemas.microsoft.com/office/drawing/2010/main" val="0"/>
              </a:ext>
            </a:extLst>
          </a:blip>
          <a:srcRect/>
          <a:stretch>
            <a:fillRect/>
          </a:stretch>
        </p:blipFill>
        <p:spPr bwMode="auto">
          <a:xfrm>
            <a:off x="3359334" y="3645534"/>
            <a:ext cx="4562475"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304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extBox 1"/>
          <p:cNvSpPr txBox="1"/>
          <p:nvPr/>
        </p:nvSpPr>
        <p:spPr>
          <a:xfrm>
            <a:off x="1907942" y="516047"/>
            <a:ext cx="8954326" cy="1077218"/>
          </a:xfrm>
          <a:prstGeom prst="rect">
            <a:avLst/>
          </a:prstGeom>
          <a:noFill/>
        </p:spPr>
        <p:txBody>
          <a:bodyPr wrap="square" rtlCol="0">
            <a:spAutoFit/>
          </a:bodyPr>
          <a:lstStyle/>
          <a:p>
            <a:pPr algn="ctr" defTabSz="914400"/>
            <a:r>
              <a:rPr lang="en-US" sz="3200" dirty="0" smtClean="0">
                <a:solidFill>
                  <a:srgbClr val="4472C4">
                    <a:lumMod val="75000"/>
                  </a:srgbClr>
                </a:solidFill>
                <a:latin typeface="#9Slide03 Swiss Condensed Bold" panose="02000500000000000000" pitchFamily="2" charset="0"/>
              </a:rPr>
              <a:t>TÌM HIỂU VỀ CON ĐƯỜNG LÂY BỆNH</a:t>
            </a:r>
            <a:r>
              <a:rPr lang="en-US" sz="3200" dirty="0" smtClean="0">
                <a:solidFill>
                  <a:srgbClr val="FF0000"/>
                </a:solidFill>
                <a:latin typeface="#9Slide03 Swiss Condensed Bold" panose="02000500000000000000" pitchFamily="2" charset="0"/>
              </a:rPr>
              <a:t> </a:t>
            </a:r>
            <a:r>
              <a:rPr lang="en-US" sz="3200" dirty="0" smtClean="0">
                <a:solidFill>
                  <a:prstClr val="black"/>
                </a:solidFill>
                <a:latin typeface="#9Slide05 FS Blonde Script" panose="03000503000000000000" pitchFamily="65" charset="0"/>
              </a:rPr>
              <a:t>Helicobacter pylori </a:t>
            </a:r>
            <a:r>
              <a:rPr lang="vi-VN" sz="3200" dirty="0" smtClean="0">
                <a:solidFill>
                  <a:prstClr val="black"/>
                </a:solidFill>
                <a:latin typeface="#9Slide03 Swiss Condensed Bold" panose="02000500000000000000" pitchFamily="2" charset="0"/>
              </a:rPr>
              <a:t>(Hp) </a:t>
            </a:r>
            <a:endParaRPr lang="vi-VN" sz="3200" dirty="0">
              <a:solidFill>
                <a:prstClr val="black"/>
              </a:solidFill>
              <a:latin typeface="#9Slide03 Swiss Condensed Bold" panose="02000500000000000000" pitchFamily="2" charset="0"/>
            </a:endParaRPr>
          </a:p>
        </p:txBody>
      </p:sp>
      <p:pic>
        <p:nvPicPr>
          <p:cNvPr id="23556" name="Picture 4" descr="Nhiễm vi khuẩn HP (Helicobacter pylori) dạ dày"/>
          <p:cNvPicPr>
            <a:picLocks noChangeAspect="1" noChangeArrowheads="1"/>
          </p:cNvPicPr>
          <p:nvPr/>
        </p:nvPicPr>
        <p:blipFill rotWithShape="1">
          <a:blip r:embed="rId3">
            <a:extLst>
              <a:ext uri="{28A0092B-C50C-407E-A947-70E740481C1C}">
                <a14:useLocalDpi xmlns:a14="http://schemas.microsoft.com/office/drawing/2010/main" val="0"/>
              </a:ext>
            </a:extLst>
          </a:blip>
          <a:srcRect r="58152"/>
          <a:stretch/>
        </p:blipFill>
        <p:spPr bwMode="auto">
          <a:xfrm>
            <a:off x="638269" y="1705214"/>
            <a:ext cx="3691135" cy="461597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vi-khuan-hp-thu-pham-gay-ra-viem-loet-da-day"/>
          <p:cNvPicPr>
            <a:picLocks noChangeAspect="1" noChangeArrowheads="1"/>
          </p:cNvPicPr>
          <p:nvPr/>
        </p:nvPicPr>
        <p:blipFill rotWithShape="1">
          <a:blip r:embed="rId4">
            <a:extLst>
              <a:ext uri="{28A0092B-C50C-407E-A947-70E740481C1C}">
                <a14:useLocalDpi xmlns:a14="http://schemas.microsoft.com/office/drawing/2010/main" val="0"/>
              </a:ext>
            </a:extLst>
          </a:blip>
          <a:srcRect l="3195" t="4303" b="3699"/>
          <a:stretch/>
        </p:blipFill>
        <p:spPr bwMode="auto">
          <a:xfrm>
            <a:off x="4134375" y="3939904"/>
            <a:ext cx="3935318" cy="24932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52824" y="1976980"/>
            <a:ext cx="5691673" cy="1211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dirty="0" smtClean="0">
                <a:solidFill>
                  <a:srgbClr val="C00000"/>
                </a:solidFill>
                <a:latin typeface="#9Slide03 Montserrat ExtraBold" panose="00000900000000000000" pitchFamily="2" charset="0"/>
              </a:rPr>
              <a:t>90% </a:t>
            </a:r>
            <a:r>
              <a:rPr lang="vi-VN" sz="2000" dirty="0" smtClean="0">
                <a:solidFill>
                  <a:prstClr val="black"/>
                </a:solidFill>
                <a:latin typeface="#9Slide03 Montserrat ExtraBold" panose="00000900000000000000" pitchFamily="2" charset="0"/>
              </a:rPr>
              <a:t>người bị viêm dạ dày có sự hiện diện của vi khuẩn HP</a:t>
            </a:r>
            <a:endParaRPr lang="vi-VN" sz="2000" dirty="0">
              <a:solidFill>
                <a:prstClr val="black"/>
              </a:solidFill>
              <a:latin typeface="#9Slide03 Montserrat ExtraBold" panose="00000900000000000000" pitchFamily="2" charset="0"/>
            </a:endParaRPr>
          </a:p>
        </p:txBody>
      </p:sp>
      <p:sp>
        <p:nvSpPr>
          <p:cNvPr id="9" name="Rectangle 8"/>
          <p:cNvSpPr/>
          <p:nvPr/>
        </p:nvSpPr>
        <p:spPr>
          <a:xfrm>
            <a:off x="4979673" y="3067483"/>
            <a:ext cx="5691673" cy="1211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srgbClr val="39B4C5"/>
                </a:solidFill>
                <a:latin typeface="#9Slide03 Montserrat ExtraBold" panose="00000900000000000000" pitchFamily="2" charset="0"/>
              </a:rPr>
              <a:t>6 – 7% </a:t>
            </a:r>
            <a:r>
              <a:rPr lang="vi-VN" sz="2000" dirty="0" smtClean="0">
                <a:solidFill>
                  <a:prstClr val="black"/>
                </a:solidFill>
                <a:latin typeface="#9Slide03 Montserrat ExtraBold" panose="00000900000000000000" pitchFamily="2" charset="0"/>
              </a:rPr>
              <a:t>số ca thủng dạ dày do không kịp điều trị HP kịp thời</a:t>
            </a:r>
            <a:endParaRPr lang="vi-VN" sz="2000" dirty="0">
              <a:solidFill>
                <a:prstClr val="black"/>
              </a:solidFill>
              <a:latin typeface="#9Slide03 Montserrat ExtraBold" panose="00000900000000000000" pitchFamily="2" charset="0"/>
            </a:endParaRPr>
          </a:p>
        </p:txBody>
      </p:sp>
    </p:spTree>
    <p:extLst>
      <p:ext uri="{BB962C8B-B14F-4D97-AF65-F5344CB8AC3E}">
        <p14:creationId xmlns:p14="http://schemas.microsoft.com/office/powerpoint/2010/main" val="37027399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extBox 1"/>
          <p:cNvSpPr txBox="1"/>
          <p:nvPr/>
        </p:nvSpPr>
        <p:spPr>
          <a:xfrm>
            <a:off x="2068716" y="516047"/>
            <a:ext cx="8948694" cy="1077218"/>
          </a:xfrm>
          <a:prstGeom prst="rect">
            <a:avLst/>
          </a:prstGeom>
          <a:noFill/>
        </p:spPr>
        <p:txBody>
          <a:bodyPr wrap="square" rtlCol="0">
            <a:spAutoFit/>
          </a:bodyPr>
          <a:lstStyle/>
          <a:p>
            <a:pPr algn="ctr" defTabSz="914400"/>
            <a:r>
              <a:rPr lang="en-US" sz="3200" dirty="0">
                <a:solidFill>
                  <a:srgbClr val="4472C4">
                    <a:lumMod val="75000"/>
                  </a:srgbClr>
                </a:solidFill>
                <a:latin typeface="#9Slide03 Swiss Condensed Bold" panose="02000500000000000000" pitchFamily="2" charset="0"/>
              </a:rPr>
              <a:t>TÌM HIỂU VỀ CON ĐƯỜNG LÂY BỆNH </a:t>
            </a:r>
            <a:r>
              <a:rPr lang="en-US" sz="3200" dirty="0" smtClean="0">
                <a:solidFill>
                  <a:prstClr val="black"/>
                </a:solidFill>
                <a:latin typeface="#9Slide05 FS Blonde Script" panose="03000503000000000000" pitchFamily="65" charset="0"/>
              </a:rPr>
              <a:t>Helicobacter pylori </a:t>
            </a:r>
            <a:r>
              <a:rPr lang="vi-VN" sz="3200" dirty="0" smtClean="0">
                <a:solidFill>
                  <a:prstClr val="black"/>
                </a:solidFill>
                <a:latin typeface="#9Slide03 Swiss Condensed Bold" panose="02000500000000000000" pitchFamily="2" charset="0"/>
              </a:rPr>
              <a:t>(Hp) </a:t>
            </a:r>
            <a:endParaRPr lang="vi-VN" sz="3200" dirty="0">
              <a:solidFill>
                <a:prstClr val="black"/>
              </a:solidFill>
              <a:latin typeface="#9Slide03 Swiss Condensed Bold" panose="02000500000000000000" pitchFamily="2" charset="0"/>
            </a:endParaRPr>
          </a:p>
        </p:txBody>
      </p:sp>
      <p:pic>
        <p:nvPicPr>
          <p:cNvPr id="24578" name="Picture 2" descr="Vi khuẩn HP có lây không? Tổng hợp các thông tin về vi khuẩn HP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2" y="1982710"/>
            <a:ext cx="4398703" cy="4354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580" name="Picture 4" descr="Nguyên nhân lây nhiễm vi khuẩn HP và cách phòng tránh"/>
          <p:cNvPicPr>
            <a:picLocks noChangeAspect="1" noChangeArrowheads="1"/>
          </p:cNvPicPr>
          <p:nvPr/>
        </p:nvPicPr>
        <p:blipFill rotWithShape="1">
          <a:blip r:embed="rId4">
            <a:extLst>
              <a:ext uri="{28A0092B-C50C-407E-A947-70E740481C1C}">
                <a14:useLocalDpi xmlns:a14="http://schemas.microsoft.com/office/drawing/2010/main" val="0"/>
              </a:ext>
            </a:extLst>
          </a:blip>
          <a:srcRect b="7692"/>
          <a:stretch/>
        </p:blipFill>
        <p:spPr bwMode="auto">
          <a:xfrm>
            <a:off x="5153087" y="1982711"/>
            <a:ext cx="6631547" cy="40197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20309" y="5922827"/>
            <a:ext cx="5097101" cy="369332"/>
          </a:xfrm>
          <a:prstGeom prst="rect">
            <a:avLst/>
          </a:prstGeom>
          <a:noFill/>
        </p:spPr>
        <p:txBody>
          <a:bodyPr wrap="square" rtlCol="0">
            <a:spAutoFit/>
          </a:bodyPr>
          <a:lstStyle/>
          <a:p>
            <a:pPr algn="ctr" defTabSz="914400"/>
            <a:r>
              <a:rPr lang="vi-VN" dirty="0" smtClean="0">
                <a:solidFill>
                  <a:prstClr val="black"/>
                </a:solidFill>
                <a:latin typeface="Acumin Pro Condensed" panose="020B0806020202020204" pitchFamily="34" charset="0"/>
              </a:rPr>
              <a:t>Lây nhiễm vi khuẩn Hp từ thành viên trong gia đình</a:t>
            </a:r>
            <a:endParaRPr lang="vi-VN" dirty="0">
              <a:solidFill>
                <a:prstClr val="black"/>
              </a:solidFill>
              <a:latin typeface="Acumin Pro Condensed" panose="020B0806020202020204" pitchFamily="34" charset="0"/>
            </a:endParaRPr>
          </a:p>
        </p:txBody>
      </p:sp>
    </p:spTree>
    <p:extLst>
      <p:ext uri="{BB962C8B-B14F-4D97-AF65-F5344CB8AC3E}">
        <p14:creationId xmlns:p14="http://schemas.microsoft.com/office/powerpoint/2010/main" val="517304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580"/>
                                        </p:tgtEl>
                                        <p:attrNameLst>
                                          <p:attrName>style.visibility</p:attrName>
                                        </p:attrNameLst>
                                      </p:cBhvr>
                                      <p:to>
                                        <p:strVal val="visible"/>
                                      </p:to>
                                    </p:set>
                                    <p:anim calcmode="lin" valueType="num">
                                      <p:cBhvr additive="base">
                                        <p:cTn id="17" dur="500" fill="hold"/>
                                        <p:tgtEl>
                                          <p:spTgt spid="24580"/>
                                        </p:tgtEl>
                                        <p:attrNameLst>
                                          <p:attrName>ppt_x</p:attrName>
                                        </p:attrNameLst>
                                      </p:cBhvr>
                                      <p:tavLst>
                                        <p:tav tm="0">
                                          <p:val>
                                            <p:strVal val="#ppt_x"/>
                                          </p:val>
                                        </p:tav>
                                        <p:tav tm="100000">
                                          <p:val>
                                            <p:strVal val="#ppt_x"/>
                                          </p:val>
                                        </p:tav>
                                      </p:tavLst>
                                    </p:anim>
                                    <p:anim calcmode="lin" valueType="num">
                                      <p:cBhvr additive="base">
                                        <p:cTn id="18"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 name="TextBox 6"/>
          <p:cNvSpPr txBox="1"/>
          <p:nvPr/>
        </p:nvSpPr>
        <p:spPr>
          <a:xfrm>
            <a:off x="2068716" y="5778641"/>
            <a:ext cx="8066637" cy="523220"/>
          </a:xfrm>
          <a:prstGeom prst="rect">
            <a:avLst/>
          </a:prstGeom>
          <a:noFill/>
        </p:spPr>
        <p:txBody>
          <a:bodyPr wrap="square" rtlCol="0">
            <a:spAutoFit/>
          </a:bodyPr>
          <a:lstStyle/>
          <a:p>
            <a:pPr algn="ctr" defTabSz="914400"/>
            <a:r>
              <a:rPr lang="vi-VN" sz="2800" dirty="0" smtClean="0">
                <a:solidFill>
                  <a:srgbClr val="FF0000"/>
                </a:solidFill>
                <a:latin typeface="#9Slide03 Swiss Condensed Bold" panose="02000500000000000000" pitchFamily="2" charset="0"/>
              </a:rPr>
              <a:t>MỘT SỐ BIỆN PHÁP PHÒNG CHỐNG</a:t>
            </a:r>
            <a:endParaRPr lang="vi-VN" sz="2800" dirty="0">
              <a:solidFill>
                <a:prstClr val="black"/>
              </a:solidFill>
              <a:latin typeface="#9Slide03 Swiss Condensed Bold" panose="02000500000000000000" pitchFamily="2" charset="0"/>
            </a:endParaRPr>
          </a:p>
        </p:txBody>
      </p:sp>
      <p:sp>
        <p:nvSpPr>
          <p:cNvPr id="6" name="Rectangle 5"/>
          <p:cNvSpPr/>
          <p:nvPr/>
        </p:nvSpPr>
        <p:spPr>
          <a:xfrm>
            <a:off x="937034" y="5166511"/>
            <a:ext cx="2199992" cy="348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Dùng kháng sinh</a:t>
            </a:r>
          </a:p>
        </p:txBody>
      </p:sp>
      <p:sp>
        <p:nvSpPr>
          <p:cNvPr id="10" name="Rectangle 9"/>
          <p:cNvSpPr/>
          <p:nvPr/>
        </p:nvSpPr>
        <p:spPr>
          <a:xfrm>
            <a:off x="3252382" y="5020877"/>
            <a:ext cx="4975028" cy="653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Phát quang bụi rậm, vệ sinh sạch môi trường</a:t>
            </a:r>
          </a:p>
        </p:txBody>
      </p:sp>
      <p:sp>
        <p:nvSpPr>
          <p:cNvPr id="12" name="Rectangle 11"/>
          <p:cNvSpPr/>
          <p:nvPr/>
        </p:nvSpPr>
        <p:spPr>
          <a:xfrm>
            <a:off x="8311080" y="5158613"/>
            <a:ext cx="2199992" cy="395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prstClr val="black"/>
                </a:solidFill>
                <a:latin typeface="#9Slide03 Roboto Condensed" panose="02000000000000000000" pitchFamily="2" charset="0"/>
                <a:ea typeface="#9Slide03 Roboto Condensed" panose="02000000000000000000" pitchFamily="2" charset="0"/>
              </a:rPr>
              <a:t>Đeo khẩu trang</a:t>
            </a:r>
            <a:endParaRPr lang="vi-VN" sz="2000" dirty="0">
              <a:solidFill>
                <a:prstClr val="black"/>
              </a:solidFill>
              <a:latin typeface="#9Slide03 Roboto Condensed" panose="02000000000000000000" pitchFamily="2" charset="0"/>
              <a:ea typeface="#9Slide03 Roboto Condensed" panose="02000000000000000000" pitchFamily="2" charset="0"/>
            </a:endParaRPr>
          </a:p>
        </p:txBody>
      </p:sp>
      <p:sp>
        <p:nvSpPr>
          <p:cNvPr id="2" name="Rectangle 1"/>
          <p:cNvSpPr/>
          <p:nvPr/>
        </p:nvSpPr>
        <p:spPr>
          <a:xfrm>
            <a:off x="476551" y="525310"/>
            <a:ext cx="7384610" cy="814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b="1" dirty="0" smtClean="0">
                <a:solidFill>
                  <a:schemeClr val="tx1"/>
                </a:solidFill>
                <a:latin typeface="#9Slide03 Roboto Condensed" panose="02000000000000000000" pitchFamily="2" charset="0"/>
                <a:ea typeface="#9Slide03 Roboto Condensed" panose="02000000000000000000" pitchFamily="2" charset="0"/>
              </a:rPr>
              <a:t>Em hãy nêu một số biện pháp phòng tránh bệnh do vi khuẩn gây nên</a:t>
            </a:r>
            <a:endParaRPr lang="vi-VN" sz="2800" b="1" dirty="0">
              <a:solidFill>
                <a:schemeClr val="tx1"/>
              </a:solidFill>
              <a:latin typeface="#9Slide03 Roboto Condensed" panose="02000000000000000000" pitchFamily="2" charset="0"/>
              <a:ea typeface="#9Slide03 Roboto Condensed" panose="02000000000000000000"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817" y="903018"/>
            <a:ext cx="4313578" cy="431357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710" y="1680416"/>
            <a:ext cx="3492640" cy="349264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22150"/>
          <a:stretch/>
        </p:blipFill>
        <p:spPr>
          <a:xfrm>
            <a:off x="3689404" y="1799743"/>
            <a:ext cx="3935359" cy="3063660"/>
          </a:xfrm>
          <a:prstGeom prst="rect">
            <a:avLst/>
          </a:prstGeom>
        </p:spPr>
      </p:pic>
    </p:spTree>
    <p:extLst>
      <p:ext uri="{BB962C8B-B14F-4D97-AF65-F5344CB8AC3E}">
        <p14:creationId xmlns:p14="http://schemas.microsoft.com/office/powerpoint/2010/main" val="34305144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 name="TextBox 4"/>
          <p:cNvSpPr txBox="1"/>
          <p:nvPr/>
        </p:nvSpPr>
        <p:spPr>
          <a:xfrm>
            <a:off x="2068715" y="325640"/>
            <a:ext cx="8066637" cy="523220"/>
          </a:xfrm>
          <a:prstGeom prst="rect">
            <a:avLst/>
          </a:prstGeom>
          <a:noFill/>
        </p:spPr>
        <p:txBody>
          <a:bodyPr wrap="square" rtlCol="0">
            <a:spAutoFit/>
          </a:bodyPr>
          <a:lstStyle/>
          <a:p>
            <a:pPr algn="ctr" defTabSz="914400"/>
            <a:r>
              <a:rPr lang="vi-VN" sz="2800" dirty="0">
                <a:solidFill>
                  <a:srgbClr val="FF0000"/>
                </a:solidFill>
                <a:latin typeface="#9Slide03 Swiss Condensed Bold" panose="02000500000000000000" pitchFamily="2" charset="0"/>
              </a:rPr>
              <a:t>MỘT SỐ BIỆN PHÁP PHÒNG CHỐNG</a:t>
            </a:r>
          </a:p>
        </p:txBody>
      </p:sp>
      <p:grpSp>
        <p:nvGrpSpPr>
          <p:cNvPr id="7" name="Group 6"/>
          <p:cNvGrpSpPr/>
          <p:nvPr/>
        </p:nvGrpSpPr>
        <p:grpSpPr>
          <a:xfrm>
            <a:off x="1050201" y="910415"/>
            <a:ext cx="10004081" cy="3062799"/>
            <a:chOff x="1050201" y="910415"/>
            <a:chExt cx="10004081" cy="3062799"/>
          </a:xfrm>
        </p:grpSpPr>
        <p:pic>
          <p:nvPicPr>
            <p:cNvPr id="22532" name="Picture 4" descr="Vệ sinh an toàn thực phẩm – VLOS"/>
            <p:cNvPicPr>
              <a:picLocks noChangeAspect="1" noChangeArrowheads="1"/>
            </p:cNvPicPr>
            <p:nvPr/>
          </p:nvPicPr>
          <p:blipFill rotWithShape="1">
            <a:blip r:embed="rId3">
              <a:extLst>
                <a:ext uri="{28A0092B-C50C-407E-A947-70E740481C1C}">
                  <a14:useLocalDpi xmlns:a14="http://schemas.microsoft.com/office/drawing/2010/main" val="0"/>
                </a:ext>
              </a:extLst>
            </a:blip>
            <a:srcRect l="12511"/>
            <a:stretch/>
          </p:blipFill>
          <p:spPr bwMode="auto">
            <a:xfrm>
              <a:off x="1050201" y="910415"/>
              <a:ext cx="2863197" cy="21403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50201" y="3142217"/>
              <a:ext cx="2863197" cy="830997"/>
            </a:xfrm>
            <a:prstGeom prst="rect">
              <a:avLst/>
            </a:prstGeom>
          </p:spPr>
          <p:txBody>
            <a:bodyPr wrap="square">
              <a:spAutoFit/>
            </a:bodyPr>
            <a:lstStyle/>
            <a:p>
              <a:pPr algn="ctr" defTabSz="914400"/>
              <a:r>
                <a:rPr lang="vi-VN" sz="1600" dirty="0" smtClean="0">
                  <a:solidFill>
                    <a:prstClr val="black"/>
                  </a:solidFill>
                  <a:ea typeface="Calibri" panose="020F0502020204030204" pitchFamily="34" charset="0"/>
                  <a:cs typeface="Arial" panose="020B0604020202020204" pitchFamily="34" charset="0"/>
                </a:rPr>
                <a:t>Vệ sinh môi trường sạch sẽ, ăn uổng hợp vệ sinh, ăn chín uống </a:t>
              </a:r>
              <a:r>
                <a:rPr lang="vi-VN" sz="1600" dirty="0" smtClean="0">
                  <a:solidFill>
                    <a:prstClr val="black"/>
                  </a:solidFill>
                  <a:latin typeface="Arial" panose="020B0604020202020204" pitchFamily="34" charset="0"/>
                  <a:ea typeface="Calibri" panose="020F0502020204030204" pitchFamily="34" charset="0"/>
                  <a:cs typeface="Arial" panose="020B0604020202020204" pitchFamily="34" charset="0"/>
                </a:rPr>
                <a:t>chín</a:t>
              </a:r>
              <a:endParaRPr lang="vi-VN" sz="1600" dirty="0">
                <a:solidFill>
                  <a:prstClr val="black"/>
                </a:solidFill>
                <a:cs typeface="Arial" panose="020B0604020202020204" pitchFamily="34" charset="0"/>
              </a:endParaRPr>
            </a:p>
          </p:txBody>
        </p:sp>
        <p:pic>
          <p:nvPicPr>
            <p:cNvPr id="22534" name="Picture 6" descr="Nghiêm túc đeo khẩu trang nơi công cộng - Báo Khánh Hòa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696" y="969263"/>
              <a:ext cx="3117621" cy="20814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56193" y="3147613"/>
              <a:ext cx="6096000" cy="584775"/>
            </a:xfrm>
            <a:prstGeom prst="rect">
              <a:avLst/>
            </a:prstGeom>
          </p:spPr>
          <p:txBody>
            <a:bodyPr>
              <a:spAutoFit/>
            </a:bodyPr>
            <a:lstStyle/>
            <a:p>
              <a:pPr algn="ctr" defTabSz="914400"/>
              <a:r>
                <a:rPr lang="vi-VN" sz="1600" dirty="0" smtClean="0">
                  <a:solidFill>
                    <a:prstClr val="black"/>
                  </a:solidFill>
                  <a:ea typeface="Calibri" panose="020F0502020204030204" pitchFamily="34" charset="0"/>
                  <a:cs typeface="Arial" panose="020B0604020202020204" pitchFamily="34" charset="0"/>
                </a:rPr>
                <a:t>Đeo khẩu trang nơi công cộng hoặc khi đi vào nơi có cảnh báo vùng dịch, tránh tiếp xúc gắn với người khác</a:t>
              </a:r>
              <a:endParaRPr lang="vi-VN" sz="1600" dirty="0">
                <a:solidFill>
                  <a:prstClr val="black"/>
                </a:solidFill>
                <a:ea typeface="Calibri" panose="020F0502020204030204" pitchFamily="34" charset="0"/>
                <a:cs typeface="Arial" panose="020B0604020202020204" pitchFamily="34" charset="0"/>
              </a:endParaRPr>
            </a:p>
          </p:txBody>
        </p:sp>
        <p:pic>
          <p:nvPicPr>
            <p:cNvPr id="22536" name="Picture 8" descr="Chốt bảo vệ &amp;#39;vùng xanh&amp;#39; ngăn dịch xâm nhập - VnExpre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9615" y="969264"/>
              <a:ext cx="3244667" cy="20684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538" name="Picture 10" descr="Viên sủi bổ sung vitamin C tăng cường sức đề kháng Swiss Energy Vitamin C  1000mg (tuýp 20 viên) | Shopee Việt Na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700" t="15629" r="37561" b="3265"/>
          <a:stretch/>
        </p:blipFill>
        <p:spPr bwMode="auto">
          <a:xfrm>
            <a:off x="525101" y="4101220"/>
            <a:ext cx="715225" cy="2344847"/>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TOP thực phẩm tăng sức đề kháng mùa COVID – BON GROC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7296" y="4065547"/>
            <a:ext cx="3798702" cy="23805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68716" y="4979406"/>
            <a:ext cx="2385590" cy="597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1600" dirty="0" smtClean="0">
                <a:solidFill>
                  <a:prstClr val="black"/>
                </a:solidFill>
                <a:ea typeface="Calibri" panose="020F0502020204030204" pitchFamily="34" charset="0"/>
                <a:cs typeface="Arial" panose="020B0604020202020204" pitchFamily="34" charset="0"/>
              </a:rPr>
              <a:t>Tăng cường bồi dưỡng cơ thể</a:t>
            </a:r>
            <a:endParaRPr lang="vi-VN" sz="1600" dirty="0">
              <a:solidFill>
                <a:prstClr val="black"/>
              </a:solidFill>
              <a:ea typeface="Calibri" panose="020F0502020204030204" pitchFamily="34" charset="0"/>
              <a:cs typeface="Arial" panose="020B0604020202020204" pitchFamily="34" charset="0"/>
            </a:endParaRPr>
          </a:p>
        </p:txBody>
      </p:sp>
      <p:pic>
        <p:nvPicPr>
          <p:cNvPr id="22542" name="Picture 14" descr="Kháng thuốc kháng sinh: tình trạng báo động toàn cầu"/>
          <p:cNvPicPr>
            <a:picLocks noChangeAspect="1" noChangeArrowheads="1"/>
          </p:cNvPicPr>
          <p:nvPr/>
        </p:nvPicPr>
        <p:blipFill rotWithShape="1">
          <a:blip r:embed="rId8">
            <a:extLst>
              <a:ext uri="{28A0092B-C50C-407E-A947-70E740481C1C}">
                <a14:useLocalDpi xmlns:a14="http://schemas.microsoft.com/office/drawing/2010/main" val="0"/>
              </a:ext>
            </a:extLst>
          </a:blip>
          <a:srcRect l="23812" t="2235" r="18847" b="2716"/>
          <a:stretch/>
        </p:blipFill>
        <p:spPr bwMode="auto">
          <a:xfrm>
            <a:off x="6158569" y="3687121"/>
            <a:ext cx="1651046" cy="20817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36603" y="5871286"/>
            <a:ext cx="3204312" cy="584775"/>
          </a:xfrm>
          <a:prstGeom prst="rect">
            <a:avLst/>
          </a:prstGeom>
        </p:spPr>
        <p:txBody>
          <a:bodyPr wrap="square">
            <a:spAutoFit/>
          </a:bodyPr>
          <a:lstStyle/>
          <a:p>
            <a:pPr algn="ctr" defTabSz="914400"/>
            <a:r>
              <a:rPr lang="vi-VN" sz="1600" dirty="0" smtClean="0">
                <a:solidFill>
                  <a:prstClr val="black"/>
                </a:solidFill>
                <a:ea typeface="Calibri" panose="020F0502020204030204" pitchFamily="34" charset="0"/>
                <a:cs typeface="Arial" panose="020B0604020202020204" pitchFamily="34" charset="0"/>
              </a:rPr>
              <a:t>Sử dụng thuốc kháng sinh đúng bệnh, đúng cách để đạt hiệu quả</a:t>
            </a:r>
            <a:endParaRPr lang="vi-VN" sz="1600" dirty="0">
              <a:solidFill>
                <a:prstClr val="black"/>
              </a:solidFill>
              <a:ea typeface="Calibri" panose="020F0502020204030204" pitchFamily="34" charset="0"/>
              <a:cs typeface="Arial" panose="020B0604020202020204" pitchFamily="34" charset="0"/>
            </a:endParaRPr>
          </a:p>
        </p:txBody>
      </p:sp>
      <p:pic>
        <p:nvPicPr>
          <p:cNvPr id="22544" name="Picture 16" descr="Không rửa tay sạch sau khi đi vệ sinh nguy hiểm hơn sử dụng thịt sống | Tin  tức mới nhất 24h - Đọc Báo Lao Động online - Laodong.vn"/>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947" t="4625" r="177"/>
          <a:stretch/>
        </p:blipFill>
        <p:spPr bwMode="auto">
          <a:xfrm>
            <a:off x="8870501" y="3838669"/>
            <a:ext cx="2726988" cy="19302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686422" y="5871286"/>
            <a:ext cx="2897859" cy="584775"/>
          </a:xfrm>
          <a:prstGeom prst="rect">
            <a:avLst/>
          </a:prstGeom>
        </p:spPr>
        <p:txBody>
          <a:bodyPr wrap="square">
            <a:spAutoFit/>
          </a:bodyPr>
          <a:lstStyle/>
          <a:p>
            <a:pPr algn="ctr" defTabSz="914400"/>
            <a:r>
              <a:rPr lang="vi-VN" sz="1600" dirty="0" smtClean="0">
                <a:solidFill>
                  <a:prstClr val="black"/>
                </a:solidFill>
                <a:ea typeface="Calibri" panose="020F0502020204030204" pitchFamily="34" charset="0"/>
                <a:cs typeface="Arial" panose="020B0604020202020204" pitchFamily="34" charset="0"/>
              </a:rPr>
              <a:t>Rửa tay trước khi ăn và sau khi đi vệ sinh</a:t>
            </a:r>
            <a:endParaRPr lang="vi-VN" sz="1600"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0948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2540"/>
                                        </p:tgtEl>
                                        <p:attrNameLst>
                                          <p:attrName>style.visibility</p:attrName>
                                        </p:attrNameLst>
                                      </p:cBhvr>
                                      <p:to>
                                        <p:strVal val="visible"/>
                                      </p:to>
                                    </p:set>
                                    <p:anim calcmode="lin" valueType="num">
                                      <p:cBhvr additive="base">
                                        <p:cTn id="17" dur="500" fill="hold"/>
                                        <p:tgtEl>
                                          <p:spTgt spid="22540"/>
                                        </p:tgtEl>
                                        <p:attrNameLst>
                                          <p:attrName>ppt_x</p:attrName>
                                        </p:attrNameLst>
                                      </p:cBhvr>
                                      <p:tavLst>
                                        <p:tav tm="0">
                                          <p:val>
                                            <p:strVal val="#ppt_x"/>
                                          </p:val>
                                        </p:tav>
                                        <p:tav tm="100000">
                                          <p:val>
                                            <p:strVal val="#ppt_x"/>
                                          </p:val>
                                        </p:tav>
                                      </p:tavLst>
                                    </p:anim>
                                    <p:anim calcmode="lin" valueType="num">
                                      <p:cBhvr additive="base">
                                        <p:cTn id="18" dur="500" fill="hold"/>
                                        <p:tgtEl>
                                          <p:spTgt spid="225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538"/>
                                        </p:tgtEl>
                                        <p:attrNameLst>
                                          <p:attrName>style.visibility</p:attrName>
                                        </p:attrNameLst>
                                      </p:cBhvr>
                                      <p:to>
                                        <p:strVal val="visible"/>
                                      </p:to>
                                    </p:set>
                                    <p:anim calcmode="lin" valueType="num">
                                      <p:cBhvr additive="base">
                                        <p:cTn id="21" dur="500" fill="hold"/>
                                        <p:tgtEl>
                                          <p:spTgt spid="22538"/>
                                        </p:tgtEl>
                                        <p:attrNameLst>
                                          <p:attrName>ppt_x</p:attrName>
                                        </p:attrNameLst>
                                      </p:cBhvr>
                                      <p:tavLst>
                                        <p:tav tm="0">
                                          <p:val>
                                            <p:strVal val="#ppt_x"/>
                                          </p:val>
                                        </p:tav>
                                        <p:tav tm="100000">
                                          <p:val>
                                            <p:strVal val="#ppt_x"/>
                                          </p:val>
                                        </p:tav>
                                      </p:tavLst>
                                    </p:anim>
                                    <p:anim calcmode="lin" valueType="num">
                                      <p:cBhvr additive="base">
                                        <p:cTn id="22" dur="500" fill="hold"/>
                                        <p:tgtEl>
                                          <p:spTgt spid="225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542"/>
                                        </p:tgtEl>
                                        <p:attrNameLst>
                                          <p:attrName>style.visibility</p:attrName>
                                        </p:attrNameLst>
                                      </p:cBhvr>
                                      <p:to>
                                        <p:strVal val="visible"/>
                                      </p:to>
                                    </p:set>
                                    <p:animEffect transition="in" filter="fade">
                                      <p:cBhvr>
                                        <p:cTn id="27" dur="1000"/>
                                        <p:tgtEl>
                                          <p:spTgt spid="22542"/>
                                        </p:tgtEl>
                                      </p:cBhvr>
                                    </p:animEffect>
                                    <p:anim calcmode="lin" valueType="num">
                                      <p:cBhvr>
                                        <p:cTn id="28" dur="1000" fill="hold"/>
                                        <p:tgtEl>
                                          <p:spTgt spid="22542"/>
                                        </p:tgtEl>
                                        <p:attrNameLst>
                                          <p:attrName>ppt_x</p:attrName>
                                        </p:attrNameLst>
                                      </p:cBhvr>
                                      <p:tavLst>
                                        <p:tav tm="0">
                                          <p:val>
                                            <p:strVal val="#ppt_x"/>
                                          </p:val>
                                        </p:tav>
                                        <p:tav tm="100000">
                                          <p:val>
                                            <p:strVal val="#ppt_x"/>
                                          </p:val>
                                        </p:tav>
                                      </p:tavLst>
                                    </p:anim>
                                    <p:anim calcmode="lin" valueType="num">
                                      <p:cBhvr>
                                        <p:cTn id="29" dur="1000" fill="hold"/>
                                        <p:tgtEl>
                                          <p:spTgt spid="225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544"/>
                                        </p:tgtEl>
                                        <p:attrNameLst>
                                          <p:attrName>style.visibility</p:attrName>
                                        </p:attrNameLst>
                                      </p:cBhvr>
                                      <p:to>
                                        <p:strVal val="visible"/>
                                      </p:to>
                                    </p:set>
                                    <p:animEffect transition="in" filter="fade">
                                      <p:cBhvr>
                                        <p:cTn id="39" dur="1000"/>
                                        <p:tgtEl>
                                          <p:spTgt spid="22544"/>
                                        </p:tgtEl>
                                      </p:cBhvr>
                                    </p:animEffect>
                                    <p:anim calcmode="lin" valueType="num">
                                      <p:cBhvr>
                                        <p:cTn id="40" dur="1000" fill="hold"/>
                                        <p:tgtEl>
                                          <p:spTgt spid="22544"/>
                                        </p:tgtEl>
                                        <p:attrNameLst>
                                          <p:attrName>ppt_x</p:attrName>
                                        </p:attrNameLst>
                                      </p:cBhvr>
                                      <p:tavLst>
                                        <p:tav tm="0">
                                          <p:val>
                                            <p:strVal val="#ppt_x"/>
                                          </p:val>
                                        </p:tav>
                                        <p:tav tm="100000">
                                          <p:val>
                                            <p:strVal val="#ppt_x"/>
                                          </p:val>
                                        </p:tav>
                                      </p:tavLst>
                                    </p:anim>
                                    <p:anim calcmode="lin" valueType="num">
                                      <p:cBhvr>
                                        <p:cTn id="41" dur="1000" fill="hold"/>
                                        <p:tgtEl>
                                          <p:spTgt spid="2254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4" descr="Trẻ bị tiêu chảy - nguyên nhân, cách phòng ngừa tiêu chảy ở t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nvGrpSpPr>
          <p:cNvPr id="10" name="Group 9"/>
          <p:cNvGrpSpPr/>
          <p:nvPr/>
        </p:nvGrpSpPr>
        <p:grpSpPr>
          <a:xfrm>
            <a:off x="6319476" y="2256016"/>
            <a:ext cx="5710702" cy="4526733"/>
            <a:chOff x="307975" y="160338"/>
            <a:chExt cx="5710702" cy="4526733"/>
          </a:xfrm>
        </p:grpSpPr>
        <p:grpSp>
          <p:nvGrpSpPr>
            <p:cNvPr id="7" name="Group 6"/>
            <p:cNvGrpSpPr/>
            <p:nvPr/>
          </p:nvGrpSpPr>
          <p:grpSpPr>
            <a:xfrm>
              <a:off x="307975" y="160338"/>
              <a:ext cx="5710702" cy="4526733"/>
              <a:chOff x="307975" y="160338"/>
              <a:chExt cx="5710702" cy="4526733"/>
            </a:xfrm>
          </p:grpSpPr>
          <p:pic>
            <p:nvPicPr>
              <p:cNvPr id="14338" name="Picture 2" descr="Cách phòng ngừa và điều trị tiêu chảy hiệu quả | Medlatec"/>
              <p:cNvPicPr>
                <a:picLocks noChangeAspect="1" noChangeArrowheads="1"/>
              </p:cNvPicPr>
              <p:nvPr/>
            </p:nvPicPr>
            <p:blipFill rotWithShape="1">
              <a:blip r:embed="rId2">
                <a:extLst>
                  <a:ext uri="{28A0092B-C50C-407E-A947-70E740481C1C}">
                    <a14:useLocalDpi xmlns:a14="http://schemas.microsoft.com/office/drawing/2010/main" val="0"/>
                  </a:ext>
                </a:extLst>
              </a:blip>
              <a:srcRect l="41681"/>
              <a:stretch/>
            </p:blipFill>
            <p:spPr bwMode="auto">
              <a:xfrm>
                <a:off x="2498757" y="160338"/>
                <a:ext cx="3519920" cy="4526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07975" y="330121"/>
                <a:ext cx="2281614" cy="3834473"/>
              </a:xfrm>
              <a:prstGeom prst="rect">
                <a:avLst/>
              </a:prstGeom>
            </p:spPr>
          </p:pic>
        </p:grpSp>
        <p:sp>
          <p:nvSpPr>
            <p:cNvPr id="9" name="TextBox 8"/>
            <p:cNvSpPr txBox="1"/>
            <p:nvPr/>
          </p:nvSpPr>
          <p:spPr>
            <a:xfrm>
              <a:off x="1104523" y="4300396"/>
              <a:ext cx="4173647" cy="369332"/>
            </a:xfrm>
            <a:prstGeom prst="rect">
              <a:avLst/>
            </a:prstGeom>
            <a:noFill/>
          </p:spPr>
          <p:txBody>
            <a:bodyPr wrap="square" rtlCol="0">
              <a:spAutoFit/>
            </a:bodyPr>
            <a:lstStyle/>
            <a:p>
              <a:pPr algn="ctr" defTabSz="914400"/>
              <a:r>
                <a:rPr lang="vi-VN" b="1" dirty="0">
                  <a:solidFill>
                    <a:prstClr val="black"/>
                  </a:solidFill>
                  <a:cs typeface="Arial" panose="020B0604020202020204" pitchFamily="34" charset="0"/>
                </a:rPr>
                <a:t>Hình</a:t>
              </a:r>
              <a:r>
                <a:rPr lang="vi-VN" dirty="0">
                  <a:solidFill>
                    <a:prstClr val="black"/>
                  </a:solidFill>
                  <a:cs typeface="Arial" panose="020B0604020202020204" pitchFamily="34" charset="0"/>
                </a:rPr>
                <a:t>. Biểu hiện của người bị tiêu chảy</a:t>
              </a:r>
            </a:p>
          </p:txBody>
        </p:sp>
      </p:grpSp>
      <p:sp>
        <p:nvSpPr>
          <p:cNvPr id="14" name="Rectangle 13"/>
          <p:cNvSpPr/>
          <p:nvPr/>
        </p:nvSpPr>
        <p:spPr>
          <a:xfrm>
            <a:off x="0" y="7937"/>
            <a:ext cx="307975" cy="68500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5" name="Group 4"/>
          <p:cNvGrpSpPr/>
          <p:nvPr/>
        </p:nvGrpSpPr>
        <p:grpSpPr>
          <a:xfrm>
            <a:off x="6998329" y="130526"/>
            <a:ext cx="4807389" cy="2125491"/>
            <a:chOff x="6998329" y="130526"/>
            <a:chExt cx="4807389" cy="2125491"/>
          </a:xfrm>
        </p:grpSpPr>
        <p:sp>
          <p:nvSpPr>
            <p:cNvPr id="2" name="Rectangle 1"/>
            <p:cNvSpPr/>
            <p:nvPr/>
          </p:nvSpPr>
          <p:spPr>
            <a:xfrm>
              <a:off x="6998329" y="557641"/>
              <a:ext cx="4807389" cy="16983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Acumin Pro Condensed" panose="020B0806020202020204" pitchFamily="34" charset="0"/>
                </a:rPr>
                <a:t>Từ các con đường lây truyền bệnh, em hãy nêu một số biện pháp phòng chống bệnh tiêu chảy</a:t>
              </a:r>
              <a:endParaRPr lang="vi-VN" sz="2400" dirty="0">
                <a:solidFill>
                  <a:prstClr val="white"/>
                </a:solidFill>
                <a:latin typeface="Acumin Pro Condensed" panose="020B0806020202020204" pitchFamily="34" charset="0"/>
              </a:endParaRPr>
            </a:p>
          </p:txBody>
        </p:sp>
        <p:sp>
          <p:nvSpPr>
            <p:cNvPr id="3" name="Round Same Side Corner Rectangle 2"/>
            <p:cNvSpPr/>
            <p:nvPr/>
          </p:nvSpPr>
          <p:spPr>
            <a:xfrm>
              <a:off x="8034949" y="130526"/>
              <a:ext cx="2734147" cy="695413"/>
            </a:xfrm>
            <a:prstGeom prst="round2Same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prstClr val="white"/>
                  </a:solidFill>
                  <a:latin typeface="#9Slide03 Swiss Condensed Bold" panose="02000500000000000000" pitchFamily="2" charset="0"/>
                </a:rPr>
                <a:t>THẢO LUẬN</a:t>
              </a:r>
              <a:endParaRPr lang="en-US" sz="3200" dirty="0">
                <a:solidFill>
                  <a:prstClr val="white"/>
                </a:solidFill>
                <a:latin typeface="#9Slide03 Swiss Condensed Bold" panose="02000500000000000000" pitchFamily="2" charset="0"/>
              </a:endParaRPr>
            </a:p>
          </p:txBody>
        </p:sp>
      </p:grpSp>
      <p:pic>
        <p:nvPicPr>
          <p:cNvPr id="26626" name="Picture 2" descr="Tổng quan bệnh Tiêu chảy cấp ở người lớn - Benh.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13" y="341380"/>
            <a:ext cx="5705475" cy="581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8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25602" name="Picture 2" descr="CÁC BIỆN PHÁP PHÒNG CHỐNG BỆNH TIÊU CHẢY CẤP"/>
          <p:cNvPicPr>
            <a:picLocks noChangeAspect="1" noChangeArrowheads="1"/>
          </p:cNvPicPr>
          <p:nvPr/>
        </p:nvPicPr>
        <p:blipFill rotWithShape="1">
          <a:blip r:embed="rId2">
            <a:extLst>
              <a:ext uri="{28A0092B-C50C-407E-A947-70E740481C1C}">
                <a14:useLocalDpi xmlns:a14="http://schemas.microsoft.com/office/drawing/2010/main" val="0"/>
              </a:ext>
            </a:extLst>
          </a:blip>
          <a:srcRect b="8515"/>
          <a:stretch/>
        </p:blipFill>
        <p:spPr bwMode="auto">
          <a:xfrm>
            <a:off x="0" y="0"/>
            <a:ext cx="529813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Tiêu chảy cấp gây mất nước: Đừng nấn ná ở nhà"/>
          <p:cNvPicPr>
            <a:picLocks noChangeAspect="1" noChangeArrowheads="1"/>
          </p:cNvPicPr>
          <p:nvPr/>
        </p:nvPicPr>
        <p:blipFill rotWithShape="1">
          <a:blip r:embed="rId3">
            <a:extLst>
              <a:ext uri="{28A0092B-C50C-407E-A947-70E740481C1C}">
                <a14:useLocalDpi xmlns:a14="http://schemas.microsoft.com/office/drawing/2010/main" val="0"/>
              </a:ext>
            </a:extLst>
          </a:blip>
          <a:srcRect r="158"/>
          <a:stretch/>
        </p:blipFill>
        <p:spPr bwMode="auto">
          <a:xfrm>
            <a:off x="5298135" y="-4527"/>
            <a:ext cx="6969311" cy="686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658663"/>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867461" y="1525364"/>
            <a:ext cx="4123224" cy="282526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sp>
        <p:nvSpPr>
          <p:cNvPr id="14" name="矩形 13"/>
          <p:cNvSpPr/>
          <p:nvPr/>
        </p:nvSpPr>
        <p:spPr>
          <a:xfrm>
            <a:off x="380245" y="1204111"/>
            <a:ext cx="7342361" cy="400163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914400" fontAlgn="base">
              <a:spcBef>
                <a:spcPct val="0"/>
              </a:spcBef>
              <a:spcAft>
                <a:spcPct val="0"/>
              </a:spcAft>
            </a:pPr>
            <a:endParaRPr lang="zh-CN" altLang="en-US" sz="2530">
              <a:solidFill>
                <a:prstClr val="white"/>
              </a:solidFill>
            </a:endParaRPr>
          </a:p>
        </p:txBody>
      </p:sp>
      <p:sp>
        <p:nvSpPr>
          <p:cNvPr id="15" name="矩形 14"/>
          <p:cNvSpPr/>
          <p:nvPr/>
        </p:nvSpPr>
        <p:spPr>
          <a:xfrm>
            <a:off x="215361" y="1846618"/>
            <a:ext cx="329766" cy="267496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914400" fontAlgn="base">
              <a:spcBef>
                <a:spcPct val="0"/>
              </a:spcBef>
              <a:spcAft>
                <a:spcPct val="0"/>
              </a:spcAft>
            </a:pPr>
            <a:endParaRPr lang="zh-CN" altLang="en-US" sz="2530">
              <a:solidFill>
                <a:prstClr val="white"/>
              </a:solidFill>
            </a:endParaRPr>
          </a:p>
        </p:txBody>
      </p:sp>
      <p:grpSp>
        <p:nvGrpSpPr>
          <p:cNvPr id="2" name="组合 19"/>
          <p:cNvGrpSpPr/>
          <p:nvPr/>
        </p:nvGrpSpPr>
        <p:grpSpPr>
          <a:xfrm>
            <a:off x="380246" y="1525364"/>
            <a:ext cx="7201069" cy="2720563"/>
            <a:chOff x="379931" y="1525258"/>
            <a:chExt cx="7201465" cy="2720707"/>
          </a:xfrm>
        </p:grpSpPr>
        <p:cxnSp>
          <p:nvCxnSpPr>
            <p:cNvPr id="17" name="直接连接符 16"/>
            <p:cNvCxnSpPr/>
            <p:nvPr/>
          </p:nvCxnSpPr>
          <p:spPr>
            <a:xfrm>
              <a:off x="379931" y="1525258"/>
              <a:ext cx="84182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686119" y="1715908"/>
              <a:ext cx="6895277" cy="2530057"/>
            </a:xfrm>
            <a:prstGeom prst="rect">
              <a:avLst/>
            </a:prstGeom>
          </p:spPr>
          <p:txBody>
            <a:bodyPr wrap="square">
              <a:spAutoFit/>
            </a:bodyPr>
            <a:lstStyle/>
            <a:p>
              <a:pPr marL="342900" indent="-342900" algn="just" defTabSz="914400" fontAlgn="base">
                <a:lnSpc>
                  <a:spcPct val="120000"/>
                </a:lnSpc>
                <a:spcBef>
                  <a:spcPct val="0"/>
                </a:spcBef>
                <a:spcAft>
                  <a:spcPct val="0"/>
                </a:spcAft>
                <a:buFont typeface="Wingdings" panose="05000000000000000000" pitchFamily="2" charset="2"/>
                <a:buChar char="§"/>
              </a:pPr>
              <a:r>
                <a:rPr lang="vi-VN" altLang="zh-CN" sz="2200" dirty="0" smtClean="0">
                  <a:solidFill>
                    <a:srgbClr val="FF0000"/>
                  </a:solidFill>
                  <a:latin typeface="Acumin Pro Condensed" panose="020B0806020202020204" pitchFamily="34" charset="0"/>
                </a:rPr>
                <a:t>Một số vi khuẩn gây bệnh cho người, động vật, thực vật; một số vi khuẩn làm hư hỏng thực phẩm, làm thức ăn bị ôi thiu.</a:t>
              </a:r>
            </a:p>
            <a:p>
              <a:pPr marL="342900" indent="-342900" algn="just" defTabSz="914400" fontAlgn="base">
                <a:lnSpc>
                  <a:spcPct val="120000"/>
                </a:lnSpc>
                <a:spcBef>
                  <a:spcPct val="0"/>
                </a:spcBef>
                <a:spcAft>
                  <a:spcPct val="0"/>
                </a:spcAft>
                <a:buFont typeface="Wingdings" panose="05000000000000000000" pitchFamily="2" charset="2"/>
                <a:buChar char="§"/>
              </a:pPr>
              <a:r>
                <a:rPr lang="vi-VN" altLang="zh-CN" sz="2200" dirty="0" smtClean="0">
                  <a:solidFill>
                    <a:prstClr val="black"/>
                  </a:solidFill>
                  <a:latin typeface="Acumin Pro Condensed" panose="020B0806020202020204" pitchFamily="34" charset="0"/>
                </a:rPr>
                <a:t>Biện pháp phòng chống bệnh do vi khuẩn: vệ sinh cá nhân, vệ sinh cá nhân, vệ sinh môi trường, bảo vệ thực phẩm đúng cách</a:t>
              </a:r>
              <a:endParaRPr lang="vi-VN" altLang="zh-CN" sz="2200" dirty="0">
                <a:solidFill>
                  <a:prstClr val="black"/>
                </a:solidFill>
                <a:latin typeface="Acumin Pro Condensed" panose="020B0806020202020204" pitchFamily="34" charset="0"/>
              </a:endParaRPr>
            </a:p>
          </p:txBody>
        </p:sp>
      </p:grpSp>
      <p:grpSp>
        <p:nvGrpSpPr>
          <p:cNvPr id="10" name="组合 9"/>
          <p:cNvGrpSpPr/>
          <p:nvPr/>
        </p:nvGrpSpPr>
        <p:grpSpPr>
          <a:xfrm>
            <a:off x="-24344" y="152102"/>
            <a:ext cx="3862746" cy="685618"/>
            <a:chOff x="0" y="816412"/>
            <a:chExt cx="4442748" cy="1080000"/>
          </a:xfrm>
          <a:solidFill>
            <a:schemeClr val="accent1"/>
          </a:solidFill>
          <a:effectLst/>
        </p:grpSpPr>
        <p:sp>
          <p:nvSpPr>
            <p:cNvPr id="11" name="矩形 10"/>
            <p:cNvSpPr/>
            <p:nvPr/>
          </p:nvSpPr>
          <p:spPr>
            <a:xfrm>
              <a:off x="0" y="816412"/>
              <a:ext cx="4148008" cy="1080000"/>
            </a:xfrm>
            <a:prstGeom prst="rect">
              <a:avLst/>
            </a:prstGeom>
            <a:solidFill>
              <a:srgbClr val="0099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sp>
          <p:nvSpPr>
            <p:cNvPr id="12" name="等腰三角形 11"/>
            <p:cNvSpPr/>
            <p:nvPr/>
          </p:nvSpPr>
          <p:spPr>
            <a:xfrm rot="5400000">
              <a:off x="4094940" y="1185259"/>
              <a:ext cx="400876" cy="294740"/>
            </a:xfrm>
            <a:prstGeom prst="triangle">
              <a:avLst/>
            </a:prstGeom>
            <a:solidFill>
              <a:srgbClr val="009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grpSp>
      <p:sp>
        <p:nvSpPr>
          <p:cNvPr id="13" name="TextBox 55"/>
          <p:cNvSpPr txBox="1"/>
          <p:nvPr/>
        </p:nvSpPr>
        <p:spPr>
          <a:xfrm>
            <a:off x="273524" y="215486"/>
            <a:ext cx="2818410" cy="646331"/>
          </a:xfrm>
          <a:prstGeom prst="rect">
            <a:avLst/>
          </a:prstGeom>
          <a:noFill/>
          <a:ln>
            <a:noFill/>
          </a:ln>
        </p:spPr>
        <p:txBody>
          <a:bodyPr wrap="square" rtlCol="0">
            <a:spAutoFit/>
          </a:bodyPr>
          <a:lstStyle/>
          <a:p>
            <a:pPr defTabSz="914400" fontAlgn="base">
              <a:spcBef>
                <a:spcPct val="0"/>
              </a:spcBef>
              <a:spcAft>
                <a:spcPct val="0"/>
              </a:spcAft>
            </a:pPr>
            <a:r>
              <a:rPr lang="en-US" altLang="zh-CN" sz="3600" spc="284" dirty="0" smtClean="0">
                <a:solidFill>
                  <a:prstClr val="white"/>
                </a:solidFill>
                <a:latin typeface="#9Slide03 Swiss Condensed Bold" panose="02000500000000000000" pitchFamily="2" charset="0"/>
                <a:ea typeface="方正尚酷简体" panose="03000509000000000000" pitchFamily="65" charset="-122"/>
              </a:rPr>
              <a:t>TÓM LẠI</a:t>
            </a:r>
            <a:endParaRPr lang="zh-CN" altLang="en-US" sz="3600" spc="284" dirty="0">
              <a:solidFill>
                <a:prstClr val="white"/>
              </a:solidFill>
              <a:latin typeface="#9Slide03 Swiss Condensed Bold" panose="02000500000000000000" pitchFamily="2" charset="0"/>
              <a:ea typeface="方正尚酷简体" panose="03000509000000000000" pitchFamily="65" charset="-122"/>
            </a:endParaRPr>
          </a:p>
        </p:txBody>
      </p:sp>
    </p:spTree>
    <p:extLst>
      <p:ext uri="{BB962C8B-B14F-4D97-AF65-F5344CB8AC3E}">
        <p14:creationId xmlns:p14="http://schemas.microsoft.com/office/powerpoint/2010/main" val="62076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2" y="0"/>
            <a:ext cx="2262867" cy="843090"/>
          </a:xfrm>
          <a:prstGeom prst="rect">
            <a:avLst/>
          </a:prstGeom>
        </p:spPr>
      </p:pic>
      <p:sp>
        <p:nvSpPr>
          <p:cNvPr id="15" name="矩形 14"/>
          <p:cNvSpPr/>
          <p:nvPr/>
        </p:nvSpPr>
        <p:spPr>
          <a:xfrm>
            <a:off x="1585789" y="2227443"/>
            <a:ext cx="9020419" cy="923330"/>
          </a:xfrm>
          <a:prstGeom prst="rect">
            <a:avLst/>
          </a:prstGeom>
        </p:spPr>
        <p:txBody>
          <a:bodyPr wrap="none">
            <a:spAutoFit/>
          </a:bodyPr>
          <a:lstStyle/>
          <a:p>
            <a:pPr algn="ctr" defTabSz="914400"/>
            <a:r>
              <a:rPr lang="en-US" altLang="zh-CN" sz="5400" b="1" kern="100" dirty="0" smtClean="0">
                <a:solidFill>
                  <a:srgbClr val="39B4C5"/>
                </a:solidFill>
                <a:latin typeface="000 DanPanosian TB" pitchFamily="2" charset="0"/>
                <a:ea typeface="微软雅黑" panose="020B0503020204020204" pitchFamily="34" charset="-122"/>
              </a:rPr>
              <a:t>CÁM ƠN CÁC EM ĐÃ LẮNG NGHE</a:t>
            </a:r>
            <a:endParaRPr lang="zh-CN" altLang="en-US" sz="5400" b="1" kern="100" dirty="0">
              <a:solidFill>
                <a:srgbClr val="39B4C5"/>
              </a:solidFill>
              <a:latin typeface="000 DanPanosian TB" pitchFamily="2" charset="0"/>
              <a:ea typeface="微软雅黑" panose="020B0503020204020204" pitchFamily="34" charset="-122"/>
            </a:endParaRPr>
          </a:p>
        </p:txBody>
      </p:sp>
    </p:spTree>
    <p:extLst>
      <p:ext uri="{BB962C8B-B14F-4D97-AF65-F5344CB8AC3E}">
        <p14:creationId xmlns:p14="http://schemas.microsoft.com/office/powerpoint/2010/main" val="266426307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8895"/>
        </a:solidFill>
        <a:effectLst/>
      </p:bgPr>
    </p:bg>
    <p:spTree>
      <p:nvGrpSpPr>
        <p:cNvPr id="1" name=""/>
        <p:cNvGrpSpPr/>
        <p:nvPr/>
      </p:nvGrpSpPr>
      <p:grpSpPr>
        <a:xfrm>
          <a:off x="0" y="0"/>
          <a:ext cx="0" cy="0"/>
          <a:chOff x="0" y="0"/>
          <a:chExt cx="0" cy="0"/>
        </a:xfrm>
      </p:grpSpPr>
      <p:sp>
        <p:nvSpPr>
          <p:cNvPr id="2" name="Rectangle 1"/>
          <p:cNvSpPr/>
          <p:nvPr/>
        </p:nvSpPr>
        <p:spPr>
          <a:xfrm>
            <a:off x="344032" y="208230"/>
            <a:ext cx="11497901" cy="639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3074" name="Picture 2" descr="Vi sinh vật: Prokaryotic (vi khuẩn, Archaea), Eukarya, Virus là gì? -  Science 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32" y="1139916"/>
            <a:ext cx="8057584" cy="483619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037846" y="3331675"/>
            <a:ext cx="1584356" cy="10864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Rectangle 3"/>
          <p:cNvSpPr/>
          <p:nvPr/>
        </p:nvSpPr>
        <p:spPr>
          <a:xfrm>
            <a:off x="344032" y="374899"/>
            <a:ext cx="4001631" cy="5983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prstClr val="white"/>
                </a:solidFill>
                <a:latin typeface="Acumin Pro Condensed" panose="020B0806020202020204" pitchFamily="34" charset="0"/>
              </a:rPr>
              <a:t>Quan sát hình bên dưới</a:t>
            </a:r>
            <a:endParaRPr lang="vi-VN" sz="2800" dirty="0">
              <a:solidFill>
                <a:prstClr val="white"/>
              </a:solidFill>
              <a:latin typeface="Acumin Pro Condensed" panose="020B0806020202020204" pitchFamily="34" charset="0"/>
            </a:endParaRPr>
          </a:p>
        </p:txBody>
      </p:sp>
      <p:sp>
        <p:nvSpPr>
          <p:cNvPr id="5" name="TextBox 4"/>
          <p:cNvSpPr txBox="1"/>
          <p:nvPr/>
        </p:nvSpPr>
        <p:spPr>
          <a:xfrm>
            <a:off x="1516455" y="5999150"/>
            <a:ext cx="5712737" cy="380246"/>
          </a:xfrm>
          <a:prstGeom prst="rect">
            <a:avLst/>
          </a:prstGeom>
          <a:noFill/>
        </p:spPr>
        <p:txBody>
          <a:bodyPr wrap="square" rtlCol="0">
            <a:spAutoFit/>
          </a:bodyPr>
          <a:lstStyle/>
          <a:p>
            <a:pPr algn="ctr" defTabSz="914400"/>
            <a:r>
              <a:rPr lang="vi-VN" dirty="0" smtClean="0">
                <a:solidFill>
                  <a:prstClr val="black"/>
                </a:solidFill>
                <a:latin typeface="#9Slide03 Roboto Condensed" panose="02000000000000000000" pitchFamily="2" charset="0"/>
                <a:ea typeface="#9Slide03 Roboto Condensed" panose="02000000000000000000" pitchFamily="2" charset="0"/>
              </a:rPr>
              <a:t>Hình. Kích thước của một số loài sinh vật</a:t>
            </a:r>
            <a:endParaRPr lang="vi-VN" dirty="0">
              <a:solidFill>
                <a:prstClr val="black"/>
              </a:solidFill>
              <a:latin typeface="#9Slide03 Roboto Condensed" panose="02000000000000000000" pitchFamily="2" charset="0"/>
              <a:ea typeface="#9Slide03 Roboto Condensed" panose="02000000000000000000" pitchFamily="2" charset="0"/>
            </a:endParaRPr>
          </a:p>
        </p:txBody>
      </p:sp>
      <p:grpSp>
        <p:nvGrpSpPr>
          <p:cNvPr id="8" name="Group 7"/>
          <p:cNvGrpSpPr/>
          <p:nvPr/>
        </p:nvGrpSpPr>
        <p:grpSpPr>
          <a:xfrm>
            <a:off x="8329189" y="1520982"/>
            <a:ext cx="3367888" cy="2652667"/>
            <a:chOff x="8044006" y="932508"/>
            <a:chExt cx="3367888" cy="2652667"/>
          </a:xfrm>
        </p:grpSpPr>
        <mc:AlternateContent xmlns:mc="http://schemas.openxmlformats.org/markup-compatibility/2006" xmlns:a14="http://schemas.microsoft.com/office/drawing/2010/main">
          <mc:Choice Requires="a14">
            <p:sp>
              <p:nvSpPr>
                <p:cNvPr id="6" name="Rectangle 5"/>
                <p:cNvSpPr/>
                <p:nvPr/>
              </p:nvSpPr>
              <p:spPr>
                <a:xfrm>
                  <a:off x="8044006" y="1348967"/>
                  <a:ext cx="3367888" cy="2236208"/>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lnSpc>
                      <a:spcPct val="120000"/>
                    </a:lnSpc>
                    <a:buFont typeface="Wingdings" panose="05000000000000000000" pitchFamily="2" charset="2"/>
                    <a:buChar char="§"/>
                  </a:pPr>
                  <a:r>
                    <a:rPr lang="vi-VN" sz="2200" dirty="0" smtClean="0">
                      <a:solidFill>
                        <a:prstClr val="white"/>
                      </a:solidFill>
                      <a:latin typeface="Acumin Pro Condensed" panose="020B0806020202020204" pitchFamily="34" charset="0"/>
                    </a:rPr>
                    <a:t>Vi khuẩn có kích thước siêu nhỏ</a:t>
                  </a:r>
                  <a:r>
                    <a:rPr lang="en-US" sz="2200" dirty="0" smtClean="0">
                      <a:solidFill>
                        <a:prstClr val="white"/>
                      </a:solidFill>
                      <a:latin typeface="Acumin Pro Condensed" panose="020B0806020202020204" pitchFamily="34" charset="0"/>
                    </a:rPr>
                    <a:t> </a:t>
                  </a:r>
                  <a:r>
                    <a:rPr lang="vi-VN" sz="2200" dirty="0" smtClean="0">
                      <a:solidFill>
                        <a:prstClr val="white"/>
                      </a:solidFill>
                      <a:latin typeface="Acumin Pro Condensed" panose="020B0806020202020204" pitchFamily="34" charset="0"/>
                    </a:rPr>
                    <a:t>khoảng</a:t>
                  </a:r>
                  <a:r>
                    <a:rPr lang="en-US" sz="2200" dirty="0" smtClean="0">
                      <a:solidFill>
                        <a:prstClr val="white"/>
                      </a:solidFill>
                      <a:latin typeface="Acumin Pro Condensed" panose="020B0806020202020204" pitchFamily="34" charset="0"/>
                    </a:rPr>
                    <a:t> 0,5 – 10 </a:t>
                  </a:r>
                  <a14:m>
                    <m:oMath xmlns:m="http://schemas.openxmlformats.org/officeDocument/2006/math">
                      <m:r>
                        <a:rPr lang="en-US" sz="2200" i="1" smtClean="0">
                          <a:solidFill>
                            <a:prstClr val="white"/>
                          </a:solidFill>
                          <a:latin typeface="Cambria Math" panose="02040503050406030204" pitchFamily="18" charset="0"/>
                          <a:ea typeface="Cambria Math" panose="02040503050406030204" pitchFamily="18" charset="0"/>
                        </a:rPr>
                        <m:t>𝜇</m:t>
                      </m:r>
                    </m:oMath>
                  </a14:m>
                  <a:r>
                    <a:rPr lang="en-US" sz="2200" dirty="0" smtClean="0">
                      <a:solidFill>
                        <a:prstClr val="white"/>
                      </a:solidFill>
                      <a:latin typeface="Acumin Pro Condensed" panose="020B0806020202020204" pitchFamily="34" charset="0"/>
                    </a:rPr>
                    <a:t>m</a:t>
                  </a:r>
                  <a:r>
                    <a:rPr lang="vi-VN" sz="2200" dirty="0" smtClean="0">
                      <a:solidFill>
                        <a:prstClr val="white"/>
                      </a:solidFill>
                      <a:latin typeface="Acumin Pro Condensed" panose="020B0806020202020204" pitchFamily="34" charset="0"/>
                    </a:rPr>
                    <a:t>, quan sát dưới kính hiển vi.</a:t>
                  </a:r>
                </a:p>
                <a:p>
                  <a:pPr marL="342900" indent="-342900" algn="just" defTabSz="914400">
                    <a:lnSpc>
                      <a:spcPct val="120000"/>
                    </a:lnSpc>
                    <a:buFont typeface="Wingdings" panose="05000000000000000000" pitchFamily="2" charset="2"/>
                    <a:buChar char="§"/>
                  </a:pPr>
                  <a:r>
                    <a:rPr lang="vi-VN" sz="2200" dirty="0" smtClean="0">
                      <a:solidFill>
                        <a:prstClr val="white"/>
                      </a:solidFill>
                      <a:latin typeface="Acumin Pro Condensed" panose="020B0806020202020204" pitchFamily="34" charset="0"/>
                    </a:rPr>
                    <a:t>Có cấu tạo tế bào nhân sơ</a:t>
                  </a:r>
                  <a:r>
                    <a:rPr lang="en-US" sz="2200" dirty="0" smtClean="0">
                      <a:solidFill>
                        <a:prstClr val="white"/>
                      </a:solidFill>
                      <a:latin typeface="Acumin Pro Condensed" panose="020B0806020202020204" pitchFamily="34" charset="0"/>
                    </a:rPr>
                    <a:t>.</a:t>
                  </a:r>
                  <a:endParaRPr lang="vi-VN" sz="2200" dirty="0">
                    <a:solidFill>
                      <a:prstClr val="white"/>
                    </a:solidFill>
                    <a:latin typeface="Acumin Pro Condensed" panose="020B0806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044006" y="1348967"/>
                  <a:ext cx="3367888" cy="2236208"/>
                </a:xfrm>
                <a:prstGeom prst="rect">
                  <a:avLst/>
                </a:prstGeom>
                <a:blipFill rotWithShape="0">
                  <a:blip r:embed="rId3"/>
                  <a:stretch>
                    <a:fillRect l="-1989" r="-2170"/>
                  </a:stretch>
                </a:blipFill>
                <a:ln>
                  <a:noFill/>
                </a:ln>
              </p:spPr>
              <p:txBody>
                <a:bodyPr/>
                <a:lstStyle/>
                <a:p>
                  <a:r>
                    <a:rPr lang="en-US">
                      <a:noFill/>
                    </a:rPr>
                    <a:t> </a:t>
                  </a:r>
                </a:p>
              </p:txBody>
            </p:sp>
          </mc:Fallback>
        </mc:AlternateContent>
        <p:sp>
          <p:nvSpPr>
            <p:cNvPr id="7" name="Rectangle 6"/>
            <p:cNvSpPr/>
            <p:nvPr/>
          </p:nvSpPr>
          <p:spPr>
            <a:xfrm>
              <a:off x="8867871" y="932508"/>
              <a:ext cx="1720158" cy="59526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prstClr val="white"/>
                  </a:solidFill>
                  <a:latin typeface="#9Slide03 FS Neusa Bold" panose="00000800000000000000" pitchFamily="2" charset="0"/>
                </a:rPr>
                <a:t>NHẬN XÉT</a:t>
              </a:r>
              <a:endParaRPr lang="en-US" sz="2800" dirty="0">
                <a:solidFill>
                  <a:prstClr val="white"/>
                </a:solidFill>
                <a:latin typeface="#9Slide03 FS Neusa Bold" panose="00000800000000000000" pitchFamily="2" charset="0"/>
              </a:endParaRPr>
            </a:p>
          </p:txBody>
        </p:sp>
      </p:grpSp>
    </p:spTree>
    <p:extLst>
      <p:ext uri="{BB962C8B-B14F-4D97-AF65-F5344CB8AC3E}">
        <p14:creationId xmlns:p14="http://schemas.microsoft.com/office/powerpoint/2010/main" val="2832473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74823"/>
            <a:ext cx="12322920" cy="5873351"/>
            <a:chOff x="0" y="474823"/>
            <a:chExt cx="12322920" cy="5873351"/>
          </a:xfrm>
        </p:grpSpPr>
        <p:pic>
          <p:nvPicPr>
            <p:cNvPr id="5122" name="Picture 2" descr="Vi sinh vật từ rừng ngập mặn tiềm năng xử lý nước nuôi tô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4015" y="474824"/>
              <a:ext cx="3586381" cy="26905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85898" y="3221378"/>
              <a:ext cx="4237022" cy="400110"/>
            </a:xfrm>
            <a:prstGeom prst="rect">
              <a:avLst/>
            </a:prstGeom>
            <a:noFill/>
          </p:spPr>
          <p:txBody>
            <a:bodyPr wrap="square" rtlCol="0">
              <a:spAutoFit/>
            </a:bodyPr>
            <a:lstStyle/>
            <a:p>
              <a:pPr algn="ctr" defTabSz="914400"/>
              <a:r>
                <a:rPr lang="vi-VN" sz="2000" dirty="0" smtClean="0">
                  <a:solidFill>
                    <a:prstClr val="black"/>
                  </a:solidFill>
                  <a:latin typeface="Acumin Pro Condensed" panose="020B0806020202020204" pitchFamily="34" charset="0"/>
                </a:rPr>
                <a:t>Một số vi khuẩn rừng nhập mặn</a:t>
              </a:r>
              <a:endParaRPr lang="vi-VN" sz="2000" dirty="0">
                <a:solidFill>
                  <a:prstClr val="black"/>
                </a:solidFill>
                <a:latin typeface="Acumin Pro Condensed" panose="020B0806020202020204" pitchFamily="34" charset="0"/>
              </a:endParaRPr>
            </a:p>
          </p:txBody>
        </p:sp>
        <p:pic>
          <p:nvPicPr>
            <p:cNvPr id="5124" name="Picture 4" descr="Vi khuẩn E coli: Những đối tượng nào dễ bị nhiễm khuẩ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072" y="474823"/>
              <a:ext cx="4302628" cy="26905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96993" y="3221377"/>
              <a:ext cx="4237022" cy="400110"/>
            </a:xfrm>
            <a:prstGeom prst="rect">
              <a:avLst/>
            </a:prstGeom>
            <a:noFill/>
          </p:spPr>
          <p:txBody>
            <a:bodyPr wrap="square" rtlCol="0">
              <a:spAutoFit/>
            </a:bodyPr>
            <a:lstStyle/>
            <a:p>
              <a:pPr algn="ctr" defTabSz="914400"/>
              <a:r>
                <a:rPr lang="vi-VN" sz="2000" dirty="0" smtClean="0">
                  <a:solidFill>
                    <a:prstClr val="black"/>
                  </a:solidFill>
                  <a:latin typeface="Acumin Pro Condensed" panose="020B0806020202020204" pitchFamily="34" charset="0"/>
                </a:rPr>
                <a:t>Vi khuẩn </a:t>
              </a:r>
              <a:r>
                <a:rPr lang="vi-VN" sz="2000" i="1" dirty="0" smtClean="0">
                  <a:solidFill>
                    <a:prstClr val="black"/>
                  </a:solidFill>
                  <a:latin typeface="Palatino Linotype" panose="02040502050505030304" pitchFamily="18" charset="0"/>
                </a:rPr>
                <a:t>E.coli</a:t>
              </a:r>
              <a:r>
                <a:rPr lang="vi-VN" sz="2000" dirty="0" smtClean="0">
                  <a:solidFill>
                    <a:prstClr val="black"/>
                  </a:solidFill>
                  <a:latin typeface="Acumin Pro Condensed" panose="020B0806020202020204" pitchFamily="34" charset="0"/>
                </a:rPr>
                <a:t> trong dạ dày</a:t>
              </a:r>
              <a:endParaRPr lang="vi-VN" sz="2000" dirty="0">
                <a:solidFill>
                  <a:prstClr val="black"/>
                </a:solidFill>
                <a:latin typeface="Acumin Pro Condensed" panose="020B0806020202020204" pitchFamily="34" charset="0"/>
              </a:endParaRPr>
            </a:p>
          </p:txBody>
        </p:sp>
        <p:pic>
          <p:nvPicPr>
            <p:cNvPr id="5126" name="Picture 6" descr="Thực hư tác hại của vi khuẩn Coliform và E.coli trong nướ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20" y="945729"/>
              <a:ext cx="3363137" cy="2219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77" y="3221478"/>
              <a:ext cx="4237022" cy="400110"/>
            </a:xfrm>
            <a:prstGeom prst="rect">
              <a:avLst/>
            </a:prstGeom>
            <a:noFill/>
          </p:spPr>
          <p:txBody>
            <a:bodyPr wrap="square" rtlCol="0">
              <a:spAutoFit/>
            </a:bodyPr>
            <a:lstStyle/>
            <a:p>
              <a:pPr algn="ctr" defTabSz="914400"/>
              <a:r>
                <a:rPr lang="vi-VN" sz="2000" dirty="0" smtClean="0">
                  <a:solidFill>
                    <a:prstClr val="black"/>
                  </a:solidFill>
                  <a:latin typeface="Acumin Pro Condensed" panose="020B0806020202020204" pitchFamily="34" charset="0"/>
                </a:rPr>
                <a:t>Vi khuẩn trong nước</a:t>
              </a:r>
              <a:endParaRPr lang="vi-VN" sz="2000" dirty="0">
                <a:solidFill>
                  <a:prstClr val="black"/>
                </a:solidFill>
                <a:latin typeface="Acumin Pro Condensed" panose="020B0806020202020204" pitchFamily="34" charset="0"/>
              </a:endParaRPr>
            </a:p>
          </p:txBody>
        </p:sp>
        <p:pic>
          <p:nvPicPr>
            <p:cNvPr id="5128" name="Picture 8" descr="Vai trò của vi sinh vật đất trong canh tác nông nghiệ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620" y="3750093"/>
              <a:ext cx="3363137" cy="2078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5948064"/>
              <a:ext cx="4237022" cy="400110"/>
            </a:xfrm>
            <a:prstGeom prst="rect">
              <a:avLst/>
            </a:prstGeom>
            <a:noFill/>
          </p:spPr>
          <p:txBody>
            <a:bodyPr wrap="square" rtlCol="0">
              <a:spAutoFit/>
            </a:bodyPr>
            <a:lstStyle/>
            <a:p>
              <a:pPr algn="ctr" defTabSz="914400"/>
              <a:r>
                <a:rPr lang="vi-VN" sz="2000" dirty="0" smtClean="0">
                  <a:solidFill>
                    <a:prstClr val="black"/>
                  </a:solidFill>
                  <a:latin typeface="Acumin Pro Condensed" panose="020B0806020202020204" pitchFamily="34" charset="0"/>
                </a:rPr>
                <a:t>Vi khuẩn trong đất</a:t>
              </a:r>
              <a:endParaRPr lang="vi-VN" sz="2000" dirty="0">
                <a:solidFill>
                  <a:prstClr val="black"/>
                </a:solidFill>
                <a:latin typeface="Acumin Pro Condensed" panose="020B0806020202020204" pitchFamily="34" charset="0"/>
              </a:endParaRPr>
            </a:p>
          </p:txBody>
        </p:sp>
        <p:pic>
          <p:nvPicPr>
            <p:cNvPr id="5130" name="Picture 10" descr="Ăn bánh bị nấm mốc, nguy hại cỡ nà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6993" y="3741040"/>
              <a:ext cx="3163886" cy="21092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22210" y="5948064"/>
              <a:ext cx="4237022" cy="400110"/>
            </a:xfrm>
            <a:prstGeom prst="rect">
              <a:avLst/>
            </a:prstGeom>
            <a:noFill/>
          </p:spPr>
          <p:txBody>
            <a:bodyPr wrap="square" rtlCol="0">
              <a:spAutoFit/>
            </a:bodyPr>
            <a:lstStyle/>
            <a:p>
              <a:pPr algn="ctr" defTabSz="914400"/>
              <a:r>
                <a:rPr lang="vi-VN" sz="2000" dirty="0" smtClean="0">
                  <a:solidFill>
                    <a:prstClr val="black"/>
                  </a:solidFill>
                  <a:latin typeface="Acumin Pro Condensed" panose="020B0806020202020204" pitchFamily="34" charset="0"/>
                </a:rPr>
                <a:t>Vi khuẩn trong bánh</a:t>
              </a:r>
              <a:endParaRPr lang="vi-VN" sz="2000" dirty="0">
                <a:solidFill>
                  <a:prstClr val="black"/>
                </a:solidFill>
                <a:latin typeface="Acumin Pro Condensed" panose="020B0806020202020204" pitchFamily="34" charset="0"/>
              </a:endParaRPr>
            </a:p>
          </p:txBody>
        </p:sp>
      </p:grpSp>
      <p:sp>
        <p:nvSpPr>
          <p:cNvPr id="3" name="TextBox 2"/>
          <p:cNvSpPr txBox="1"/>
          <p:nvPr/>
        </p:nvSpPr>
        <p:spPr>
          <a:xfrm>
            <a:off x="7469109" y="3661116"/>
            <a:ext cx="4209862" cy="2553474"/>
          </a:xfrm>
          <a:prstGeom prst="flowChartMagneticTap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914400"/>
            <a:r>
              <a:rPr lang="vi-VN" sz="2800" dirty="0" smtClean="0">
                <a:solidFill>
                  <a:prstClr val="black"/>
                </a:solidFill>
                <a:latin typeface="Acumin Pro Condensed" panose="020B0806020202020204" pitchFamily="34" charset="0"/>
              </a:rPr>
              <a:t>Em hãy cho biết vi khuẩn có thể tồn tại ở những nơi nào trong tự nhiên?</a:t>
            </a:r>
            <a:endParaRPr lang="vi-VN" sz="2800" dirty="0">
              <a:solidFill>
                <a:prstClr val="black"/>
              </a:solidFill>
              <a:latin typeface="Acumin Pro Condensed" panose="020B0806020202020204" pitchFamily="34" charset="0"/>
            </a:endParaRPr>
          </a:p>
        </p:txBody>
      </p:sp>
      <p:sp>
        <p:nvSpPr>
          <p:cNvPr id="8" name="Rectangle 7"/>
          <p:cNvSpPr/>
          <p:nvPr/>
        </p:nvSpPr>
        <p:spPr>
          <a:xfrm>
            <a:off x="7383315" y="3677498"/>
            <a:ext cx="4295656" cy="2670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lnSpc>
                <a:spcPct val="110000"/>
              </a:lnSpc>
              <a:buFont typeface="Wingdings" panose="05000000000000000000" pitchFamily="2" charset="2"/>
              <a:buChar char="§"/>
            </a:pPr>
            <a:r>
              <a:rPr lang="vi-VN" sz="2200" dirty="0" smtClean="0">
                <a:solidFill>
                  <a:srgbClr val="FF0000"/>
                </a:solidFill>
                <a:latin typeface="Acumin Pro Condensed" panose="020B0806020202020204" pitchFamily="34" charset="0"/>
              </a:rPr>
              <a:t>Môi trường sống của vi khuẩn rất đa dạng</a:t>
            </a:r>
            <a:r>
              <a:rPr lang="en-US" sz="2200" dirty="0" smtClean="0">
                <a:solidFill>
                  <a:srgbClr val="FF0000"/>
                </a:solidFill>
                <a:latin typeface="Acumin Pro Condensed" panose="020B0806020202020204" pitchFamily="34" charset="0"/>
              </a:rPr>
              <a:t>.</a:t>
            </a:r>
            <a:endParaRPr lang="vi-VN" sz="2200" dirty="0" smtClean="0">
              <a:solidFill>
                <a:srgbClr val="FF0000"/>
              </a:solidFill>
              <a:latin typeface="Acumin Pro Condensed" panose="020B0806020202020204" pitchFamily="34" charset="0"/>
            </a:endParaRPr>
          </a:p>
          <a:p>
            <a:pPr marL="342900" indent="-342900" algn="just" defTabSz="914400">
              <a:lnSpc>
                <a:spcPct val="110000"/>
              </a:lnSpc>
              <a:buFont typeface="Wingdings" panose="05000000000000000000" pitchFamily="2" charset="2"/>
              <a:buChar char="§"/>
            </a:pPr>
            <a:r>
              <a:rPr lang="vi-VN" sz="2200" dirty="0" smtClean="0">
                <a:solidFill>
                  <a:srgbClr val="002060"/>
                </a:solidFill>
                <a:latin typeface="Acumin Pro Condensed" panose="020B0806020202020204" pitchFamily="34" charset="0"/>
              </a:rPr>
              <a:t>Trong tự nhiên, phân bố với số lượng lớn ở các môi trường: đất, nước, không khí, cơ thể sinh vật, đồ dùng, thức ăn ôi thiu,….</a:t>
            </a:r>
            <a:endParaRPr lang="vi-VN" sz="2200" dirty="0">
              <a:solidFill>
                <a:srgbClr val="002060"/>
              </a:solidFill>
              <a:latin typeface="Acumin Pro Condensed" panose="020B0806020202020204" pitchFamily="34" charset="0"/>
            </a:endParaRPr>
          </a:p>
        </p:txBody>
      </p:sp>
      <p:pic>
        <p:nvPicPr>
          <p:cNvPr id="6" name="btnInknoeActivity"/>
          <p:cNvPicPr>
            <a:picLocks noChangeAspect="1"/>
          </p:cNvPicPr>
          <p:nvPr>
            <p:custDataLst>
              <p:tags r:id="rId1"/>
            </p:custDataLst>
          </p:nvPr>
        </p:nvPicPr>
        <p:blipFill>
          <a:blip r:embed="rId8" r:link="rId9">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38831343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239649" y="83085"/>
            <a:ext cx="11303519" cy="991354"/>
            <a:chOff x="239649" y="83085"/>
            <a:chExt cx="11303519" cy="991354"/>
          </a:xfrm>
        </p:grpSpPr>
        <p:sp>
          <p:nvSpPr>
            <p:cNvPr id="3" name="TextBox 2"/>
            <p:cNvSpPr txBox="1"/>
            <p:nvPr/>
          </p:nvSpPr>
          <p:spPr>
            <a:xfrm>
              <a:off x="1226476" y="95710"/>
              <a:ext cx="10316692" cy="978729"/>
            </a:xfrm>
            <a:prstGeom prst="rect">
              <a:avLst/>
            </a:prstGeom>
            <a:noFill/>
          </p:spPr>
          <p:txBody>
            <a:bodyPr wrap="square" rtlCol="0">
              <a:spAutoFit/>
            </a:bodyPr>
            <a:lstStyle/>
            <a:p>
              <a:pPr algn="just">
                <a:lnSpc>
                  <a:spcPct val="120000"/>
                </a:lnSpc>
              </a:pPr>
              <a:r>
                <a:rPr lang="vi-VN" sz="2400" dirty="0" smtClean="0">
                  <a:solidFill>
                    <a:schemeClr val="accent3">
                      <a:lumMod val="75000"/>
                    </a:schemeClr>
                  </a:solidFill>
                  <a:latin typeface="#9Slide03 Roboto Condensed" panose="02000000000000000000" pitchFamily="2" charset="0"/>
                  <a:ea typeface="#9Slide03 Roboto Condensed" panose="02000000000000000000" pitchFamily="2" charset="0"/>
                </a:rPr>
                <a:t>Quan sát hình 27.1, nhận xét về hình dạng các loài vi khuẩn, dựa vào hình dạng để xếp chúng vào các nhóm khác nhau.</a:t>
              </a:r>
              <a:endParaRPr lang="vi-VN" sz="2400" dirty="0">
                <a:solidFill>
                  <a:schemeClr val="accent3">
                    <a:lumMod val="75000"/>
                  </a:schemeClr>
                </a:solidFill>
                <a:latin typeface="#9Slide03 Roboto Condensed" panose="02000000000000000000" pitchFamily="2" charset="0"/>
                <a:ea typeface="#9Slide03 Roboto Condensed" panose="02000000000000000000" pitchFamily="2" charset="0"/>
              </a:endParaRPr>
            </a:p>
          </p:txBody>
        </p:sp>
        <p:pic>
          <p:nvPicPr>
            <p:cNvPr id="1026" name="Picture 2" descr="Telescope fre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 y="83085"/>
              <a:ext cx="986827" cy="986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0" y="1162050"/>
            <a:ext cx="9677400" cy="5695950"/>
            <a:chOff x="0" y="1162050"/>
            <a:chExt cx="9677400" cy="5695950"/>
          </a:xfrm>
        </p:grpSpPr>
        <p:pic>
          <p:nvPicPr>
            <p:cNvPr id="2" name="Picture 1"/>
            <p:cNvPicPr>
              <a:picLocks noChangeAspect="1"/>
            </p:cNvPicPr>
            <p:nvPr/>
          </p:nvPicPr>
          <p:blipFill>
            <a:blip r:embed="rId4"/>
            <a:stretch>
              <a:fillRect/>
            </a:stretch>
          </p:blipFill>
          <p:spPr>
            <a:xfrm>
              <a:off x="0" y="1162050"/>
              <a:ext cx="9677400" cy="5695950"/>
            </a:xfrm>
            <a:prstGeom prst="rect">
              <a:avLst/>
            </a:prstGeom>
          </p:spPr>
        </p:pic>
        <p:sp>
          <p:nvSpPr>
            <p:cNvPr id="5" name="TextBox 4"/>
            <p:cNvSpPr txBox="1"/>
            <p:nvPr/>
          </p:nvSpPr>
          <p:spPr>
            <a:xfrm>
              <a:off x="995882" y="3413156"/>
              <a:ext cx="1566250" cy="369332"/>
            </a:xfrm>
            <a:prstGeom prst="rect">
              <a:avLst/>
            </a:prstGeom>
            <a:solidFill>
              <a:schemeClr val="tx1"/>
            </a:solidFill>
            <a:ln>
              <a:noFill/>
            </a:ln>
          </p:spPr>
          <p:txBody>
            <a:bodyPr wrap="square" rtlCol="0">
              <a:spAutoFit/>
            </a:bodyPr>
            <a:lstStyle/>
            <a:p>
              <a:pPr algn="ctr"/>
              <a:r>
                <a:rPr lang="vi-VN" dirty="0" smtClean="0">
                  <a:solidFill>
                    <a:schemeClr val="bg1"/>
                  </a:solidFill>
                  <a:latin typeface="#9Slide03 Roboto Condensed" panose="02000000000000000000" pitchFamily="2" charset="0"/>
                  <a:ea typeface="#9Slide03 Roboto Condensed" panose="02000000000000000000" pitchFamily="2" charset="0"/>
                </a:rPr>
                <a:t>Trực khuẩn</a:t>
              </a:r>
              <a:endParaRPr lang="vi-VN" dirty="0">
                <a:solidFill>
                  <a:schemeClr val="bg1"/>
                </a:solidFill>
                <a:latin typeface="#9Slide03 Roboto Condensed" panose="02000000000000000000" pitchFamily="2" charset="0"/>
                <a:ea typeface="#9Slide03 Roboto Condensed" panose="02000000000000000000" pitchFamily="2" charset="0"/>
              </a:endParaRPr>
            </a:p>
          </p:txBody>
        </p:sp>
        <p:sp>
          <p:nvSpPr>
            <p:cNvPr id="7" name="TextBox 6"/>
            <p:cNvSpPr txBox="1"/>
            <p:nvPr/>
          </p:nvSpPr>
          <p:spPr>
            <a:xfrm>
              <a:off x="4055575" y="3413156"/>
              <a:ext cx="1566250" cy="369332"/>
            </a:xfrm>
            <a:prstGeom prst="rect">
              <a:avLst/>
            </a:prstGeom>
            <a:solidFill>
              <a:schemeClr val="tx1"/>
            </a:solidFill>
            <a:ln>
              <a:noFill/>
            </a:ln>
          </p:spPr>
          <p:txBody>
            <a:bodyPr wrap="square" rtlCol="0">
              <a:spAutoFit/>
            </a:bodyPr>
            <a:lstStyle/>
            <a:p>
              <a:pPr algn="ctr"/>
              <a:r>
                <a:rPr lang="vi-VN" dirty="0" smtClean="0">
                  <a:solidFill>
                    <a:schemeClr val="bg1"/>
                  </a:solidFill>
                  <a:latin typeface="#9Slide03 Roboto Condensed" panose="02000000000000000000" pitchFamily="2" charset="0"/>
                  <a:ea typeface="#9Slide03 Roboto Condensed" panose="02000000000000000000" pitchFamily="2" charset="0"/>
                </a:rPr>
                <a:t>Xoắn khuẩn</a:t>
              </a:r>
              <a:endParaRPr lang="vi-VN" dirty="0">
                <a:solidFill>
                  <a:schemeClr val="bg1"/>
                </a:solidFill>
                <a:latin typeface="#9Slide03 Roboto Condensed" panose="02000000000000000000" pitchFamily="2" charset="0"/>
                <a:ea typeface="#9Slide03 Roboto Condensed" panose="02000000000000000000" pitchFamily="2" charset="0"/>
              </a:endParaRPr>
            </a:p>
          </p:txBody>
        </p:sp>
        <p:sp>
          <p:nvSpPr>
            <p:cNvPr id="8" name="TextBox 7"/>
            <p:cNvSpPr txBox="1"/>
            <p:nvPr/>
          </p:nvSpPr>
          <p:spPr>
            <a:xfrm>
              <a:off x="7287662" y="3413156"/>
              <a:ext cx="1566250" cy="369332"/>
            </a:xfrm>
            <a:prstGeom prst="rect">
              <a:avLst/>
            </a:prstGeom>
            <a:solidFill>
              <a:schemeClr val="tx1"/>
            </a:solidFill>
            <a:ln>
              <a:noFill/>
            </a:ln>
          </p:spPr>
          <p:txBody>
            <a:bodyPr wrap="square" rtlCol="0">
              <a:spAutoFit/>
            </a:bodyPr>
            <a:lstStyle/>
            <a:p>
              <a:pPr algn="ctr"/>
              <a:r>
                <a:rPr lang="vi-VN" dirty="0" smtClean="0">
                  <a:solidFill>
                    <a:schemeClr val="bg1"/>
                  </a:solidFill>
                  <a:latin typeface="#9Slide03 Roboto Condensed" panose="02000000000000000000" pitchFamily="2" charset="0"/>
                  <a:ea typeface="#9Slide03 Roboto Condensed" panose="02000000000000000000" pitchFamily="2" charset="0"/>
                </a:rPr>
                <a:t>Phẩy khuẩn</a:t>
              </a:r>
              <a:endParaRPr lang="vi-VN" dirty="0">
                <a:solidFill>
                  <a:schemeClr val="bg1"/>
                </a:solidFill>
                <a:latin typeface="#9Slide03 Roboto Condensed" panose="02000000000000000000" pitchFamily="2" charset="0"/>
                <a:ea typeface="#9Slide03 Roboto Condensed" panose="02000000000000000000" pitchFamily="2" charset="0"/>
              </a:endParaRPr>
            </a:p>
          </p:txBody>
        </p:sp>
        <p:sp>
          <p:nvSpPr>
            <p:cNvPr id="9" name="TextBox 8"/>
            <p:cNvSpPr txBox="1"/>
            <p:nvPr/>
          </p:nvSpPr>
          <p:spPr>
            <a:xfrm>
              <a:off x="2489325" y="6031733"/>
              <a:ext cx="1566250" cy="369332"/>
            </a:xfrm>
            <a:prstGeom prst="rect">
              <a:avLst/>
            </a:prstGeom>
            <a:solidFill>
              <a:schemeClr val="tx1"/>
            </a:solidFill>
            <a:ln>
              <a:noFill/>
            </a:ln>
          </p:spPr>
          <p:txBody>
            <a:bodyPr wrap="square" rtlCol="0">
              <a:spAutoFit/>
            </a:bodyPr>
            <a:lstStyle/>
            <a:p>
              <a:pPr algn="ctr"/>
              <a:r>
                <a:rPr lang="vi-VN" dirty="0" smtClean="0">
                  <a:solidFill>
                    <a:schemeClr val="bg1"/>
                  </a:solidFill>
                  <a:latin typeface="#9Slide03 Roboto Condensed" panose="02000000000000000000" pitchFamily="2" charset="0"/>
                  <a:ea typeface="#9Slide03 Roboto Condensed" panose="02000000000000000000" pitchFamily="2" charset="0"/>
                </a:rPr>
                <a:t>Liên cầu khuẩn</a:t>
              </a:r>
              <a:endParaRPr lang="vi-VN" dirty="0">
                <a:solidFill>
                  <a:schemeClr val="bg1"/>
                </a:solidFill>
                <a:latin typeface="#9Slide03 Roboto Condensed" panose="02000000000000000000" pitchFamily="2" charset="0"/>
                <a:ea typeface="#9Slide03 Roboto Condensed" panose="02000000000000000000" pitchFamily="2" charset="0"/>
              </a:endParaRPr>
            </a:p>
          </p:txBody>
        </p:sp>
        <p:sp>
          <p:nvSpPr>
            <p:cNvPr id="10" name="TextBox 9"/>
            <p:cNvSpPr txBox="1"/>
            <p:nvPr/>
          </p:nvSpPr>
          <p:spPr>
            <a:xfrm>
              <a:off x="5522235" y="6031998"/>
              <a:ext cx="1566250" cy="369332"/>
            </a:xfrm>
            <a:prstGeom prst="rect">
              <a:avLst/>
            </a:prstGeom>
            <a:solidFill>
              <a:schemeClr val="tx1"/>
            </a:solidFill>
            <a:ln>
              <a:noFill/>
            </a:ln>
          </p:spPr>
          <p:txBody>
            <a:bodyPr wrap="square" rtlCol="0">
              <a:spAutoFit/>
            </a:bodyPr>
            <a:lstStyle/>
            <a:p>
              <a:pPr algn="ctr"/>
              <a:r>
                <a:rPr lang="vi-VN" dirty="0" smtClean="0">
                  <a:solidFill>
                    <a:schemeClr val="bg1"/>
                  </a:solidFill>
                  <a:latin typeface="#9Slide03 Roboto Condensed" panose="02000000000000000000" pitchFamily="2" charset="0"/>
                  <a:ea typeface="#9Slide03 Roboto Condensed" panose="02000000000000000000" pitchFamily="2" charset="0"/>
                </a:rPr>
                <a:t>Tụ cầu khuẩn</a:t>
              </a:r>
              <a:endParaRPr lang="vi-VN" dirty="0">
                <a:solidFill>
                  <a:schemeClr val="bg1"/>
                </a:solidFill>
                <a:latin typeface="#9Slide03 Roboto Condensed" panose="02000000000000000000" pitchFamily="2" charset="0"/>
                <a:ea typeface="#9Slide03 Roboto Condensed" panose="02000000000000000000" pitchFamily="2" charset="0"/>
              </a:endParaRPr>
            </a:p>
          </p:txBody>
        </p:sp>
        <p:sp>
          <p:nvSpPr>
            <p:cNvPr id="11" name="TextBox 10"/>
            <p:cNvSpPr txBox="1"/>
            <p:nvPr/>
          </p:nvSpPr>
          <p:spPr>
            <a:xfrm>
              <a:off x="4157290" y="6373906"/>
              <a:ext cx="2244883" cy="400110"/>
            </a:xfrm>
            <a:prstGeom prst="rect">
              <a:avLst/>
            </a:prstGeom>
            <a:solidFill>
              <a:schemeClr val="tx1"/>
            </a:solidFill>
            <a:ln>
              <a:noFill/>
            </a:ln>
          </p:spPr>
          <p:txBody>
            <a:bodyPr wrap="square" rtlCol="0">
              <a:spAutoFit/>
            </a:bodyPr>
            <a:lstStyle/>
            <a:p>
              <a:pPr algn="ctr"/>
              <a:r>
                <a:rPr lang="vi-VN" sz="2000" dirty="0" smtClean="0">
                  <a:solidFill>
                    <a:srgbClr val="FF0000"/>
                  </a:solidFill>
                  <a:latin typeface="#9Slide03 Roboto Condensed" panose="02000000000000000000" pitchFamily="2" charset="0"/>
                  <a:ea typeface="#9Slide03 Roboto Condensed" panose="02000000000000000000" pitchFamily="2" charset="0"/>
                </a:rPr>
                <a:t>Một số loài vi khuẩn</a:t>
              </a:r>
              <a:endParaRPr lang="vi-VN" sz="2000" dirty="0">
                <a:solidFill>
                  <a:srgbClr val="FF0000"/>
                </a:solidFill>
                <a:latin typeface="#9Slide03 Roboto Condensed" panose="02000000000000000000" pitchFamily="2" charset="0"/>
                <a:ea typeface="#9Slide03 Roboto Condensed" panose="02000000000000000000" pitchFamily="2" charset="0"/>
              </a:endParaRPr>
            </a:p>
          </p:txBody>
        </p:sp>
      </p:grpSp>
      <p:sp>
        <p:nvSpPr>
          <p:cNvPr id="13" name="Rectangle 12"/>
          <p:cNvSpPr/>
          <p:nvPr/>
        </p:nvSpPr>
        <p:spPr>
          <a:xfrm>
            <a:off x="8070787" y="4101808"/>
            <a:ext cx="3925055" cy="2308324"/>
          </a:xfrm>
          <a:prstGeom prst="rect">
            <a:avLst/>
          </a:prstGeom>
        </p:spPr>
        <p:txBody>
          <a:bodyPr wrap="square">
            <a:spAutoFit/>
          </a:bodyPr>
          <a:lstStyle/>
          <a:p>
            <a:pPr algn="just">
              <a:lnSpc>
                <a:spcPct val="120000"/>
              </a:lnSpc>
            </a:pPr>
            <a:r>
              <a:rPr lang="vi-VN" sz="2000" dirty="0" smtClean="0">
                <a:solidFill>
                  <a:srgbClr val="FF0000"/>
                </a:solidFill>
                <a:latin typeface="#9Slide03 Roboto Condensed" panose="02000000000000000000" pitchFamily="2" charset="0"/>
                <a:ea typeface="#9Slide03 Roboto Condensed" panose="02000000000000000000" pitchFamily="2" charset="0"/>
              </a:rPr>
              <a:t>Ta xếp chúng vào các nhóm:</a:t>
            </a:r>
          </a:p>
          <a:p>
            <a:pPr marL="285750" indent="-285750" algn="just">
              <a:lnSpc>
                <a:spcPct val="120000"/>
              </a:lnSpc>
              <a:buFont typeface="Wingdings" panose="05000000000000000000" pitchFamily="2" charset="2"/>
              <a:buChar char="§"/>
            </a:pPr>
            <a:r>
              <a:rPr lang="vi-VN" sz="2000" dirty="0" smtClean="0">
                <a:solidFill>
                  <a:schemeClr val="accent3">
                    <a:lumMod val="75000"/>
                  </a:schemeClr>
                </a:solidFill>
                <a:latin typeface="#9Slide03 Roboto Condensed" panose="02000000000000000000" pitchFamily="2" charset="0"/>
                <a:ea typeface="#9Slide03 Roboto Condensed" panose="02000000000000000000" pitchFamily="2" charset="0"/>
              </a:rPr>
              <a:t>Khuẩn hình que: </a:t>
            </a:r>
            <a:r>
              <a:rPr lang="vi-VN" sz="2000" dirty="0" smtClean="0">
                <a:solidFill>
                  <a:srgbClr val="000000"/>
                </a:solidFill>
                <a:latin typeface="#9Slide03 Roboto Condensed" panose="02000000000000000000" pitchFamily="2" charset="0"/>
                <a:ea typeface="#9Slide03 Roboto Condensed" panose="02000000000000000000" pitchFamily="2" charset="0"/>
              </a:rPr>
              <a:t>trực khuẩn, phẩy khuẩn.</a:t>
            </a:r>
          </a:p>
          <a:p>
            <a:pPr marL="285750" indent="-285750" algn="just">
              <a:lnSpc>
                <a:spcPct val="120000"/>
              </a:lnSpc>
              <a:buFont typeface="Wingdings" panose="05000000000000000000" pitchFamily="2" charset="2"/>
              <a:buChar char="§"/>
            </a:pPr>
            <a:r>
              <a:rPr lang="vi-VN" sz="2000" dirty="0" smtClean="0">
                <a:solidFill>
                  <a:schemeClr val="accent1">
                    <a:lumMod val="75000"/>
                  </a:schemeClr>
                </a:solidFill>
                <a:latin typeface="#9Slide03 Roboto Condensed" panose="02000000000000000000" pitchFamily="2" charset="0"/>
                <a:ea typeface="#9Slide03 Roboto Condensed" panose="02000000000000000000" pitchFamily="2" charset="0"/>
              </a:rPr>
              <a:t>Khuẩn hình xoắn: </a:t>
            </a:r>
            <a:r>
              <a:rPr lang="vi-VN" sz="2000" dirty="0" smtClean="0">
                <a:solidFill>
                  <a:srgbClr val="000000"/>
                </a:solidFill>
                <a:latin typeface="#9Slide03 Roboto Condensed" panose="02000000000000000000" pitchFamily="2" charset="0"/>
                <a:ea typeface="#9Slide03 Roboto Condensed" panose="02000000000000000000" pitchFamily="2" charset="0"/>
              </a:rPr>
              <a:t>xoắn khuẩn.</a:t>
            </a:r>
          </a:p>
          <a:p>
            <a:pPr marL="285750" indent="-285750" algn="just">
              <a:lnSpc>
                <a:spcPct val="120000"/>
              </a:lnSpc>
              <a:buFont typeface="Wingdings" panose="05000000000000000000" pitchFamily="2" charset="2"/>
              <a:buChar char="§"/>
            </a:pPr>
            <a:r>
              <a:rPr lang="vi-VN" sz="2000" dirty="0" smtClean="0">
                <a:solidFill>
                  <a:schemeClr val="accent4">
                    <a:lumMod val="75000"/>
                  </a:schemeClr>
                </a:solidFill>
                <a:latin typeface="#9Slide03 Roboto Condensed" panose="02000000000000000000" pitchFamily="2" charset="0"/>
                <a:ea typeface="#9Slide03 Roboto Condensed" panose="02000000000000000000" pitchFamily="2" charset="0"/>
              </a:rPr>
              <a:t>Khuẩn hình cầu: </a:t>
            </a:r>
            <a:r>
              <a:rPr lang="vi-VN" sz="2000" dirty="0" smtClean="0">
                <a:solidFill>
                  <a:srgbClr val="000000"/>
                </a:solidFill>
                <a:latin typeface="#9Slide03 Roboto Condensed" panose="02000000000000000000" pitchFamily="2" charset="0"/>
                <a:ea typeface="#9Slide03 Roboto Condensed" panose="02000000000000000000" pitchFamily="2" charset="0"/>
              </a:rPr>
              <a:t>tụ cầu khuẩn, liên cầu khuẩn.</a:t>
            </a:r>
            <a:endParaRPr lang="vi-VN" sz="2000" b="0" i="0" dirty="0">
              <a:solidFill>
                <a:srgbClr val="000000"/>
              </a:solidFill>
              <a:effectLst/>
              <a:latin typeface="#9Slide03 Roboto Condensed" panose="02000000000000000000" pitchFamily="2" charset="0"/>
              <a:ea typeface="#9Slide03 Roboto Condensed" panose="02000000000000000000" pitchFamily="2" charset="0"/>
            </a:endParaRPr>
          </a:p>
        </p:txBody>
      </p:sp>
      <p:pic>
        <p:nvPicPr>
          <p:cNvPr id="6" name="btnInknoeActivity"/>
          <p:cNvPicPr>
            <a:picLocks noChangeAspect="1"/>
          </p:cNvPicPr>
          <p:nvPr>
            <p:custDataLst>
              <p:tags r:id="rId1"/>
            </p:custDataLst>
          </p:nvPr>
        </p:nvPicPr>
        <p:blipFill>
          <a:blip r:embed="rId5" r:link="rId6">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4357284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146165" y="1305274"/>
            <a:ext cx="6971763" cy="5402906"/>
            <a:chOff x="452670" y="-351511"/>
            <a:chExt cx="6971763" cy="5402906"/>
          </a:xfrm>
        </p:grpSpPr>
        <p:grpSp>
          <p:nvGrpSpPr>
            <p:cNvPr id="4" name="Group 3"/>
            <p:cNvGrpSpPr/>
            <p:nvPr/>
          </p:nvGrpSpPr>
          <p:grpSpPr>
            <a:xfrm>
              <a:off x="452670" y="-351511"/>
              <a:ext cx="6578155" cy="4948132"/>
              <a:chOff x="452670" y="-140198"/>
              <a:chExt cx="6578155" cy="4948132"/>
            </a:xfrm>
          </p:grpSpPr>
          <p:pic>
            <p:nvPicPr>
              <p:cNvPr id="4098" name="Picture 2" descr="Bệnh kiết lỵ nguyên nhân và triệu chứng"/>
              <p:cNvPicPr>
                <a:picLocks noChangeAspect="1" noChangeArrowheads="1"/>
              </p:cNvPicPr>
              <p:nvPr/>
            </p:nvPicPr>
            <p:blipFill rotWithShape="1">
              <a:blip r:embed="rId2">
                <a:extLst>
                  <a:ext uri="{28A0092B-C50C-407E-A947-70E740481C1C}">
                    <a14:useLocalDpi xmlns:a14="http://schemas.microsoft.com/office/drawing/2010/main" val="0"/>
                  </a:ext>
                </a:extLst>
              </a:blip>
              <a:srcRect l="9951" r="7672"/>
              <a:stretch/>
            </p:blipFill>
            <p:spPr bwMode="auto">
              <a:xfrm>
                <a:off x="452670" y="-140198"/>
                <a:ext cx="3383736" cy="21496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hững bất ngờ thú vị về vi khuẩn đường ruột bạn nên biết | Cleanip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8" r="7053"/>
              <a:stretch/>
            </p:blipFill>
            <p:spPr bwMode="auto">
              <a:xfrm>
                <a:off x="573195" y="2658259"/>
                <a:ext cx="2895233" cy="21496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ố người chết vì siêu vi khuẩn sẽ vượt ung th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592" y="2647589"/>
                <a:ext cx="2866233" cy="2149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52670" y="1914121"/>
              <a:ext cx="6971763" cy="3137274"/>
              <a:chOff x="452670" y="1914121"/>
              <a:chExt cx="6971763" cy="3137274"/>
            </a:xfrm>
          </p:grpSpPr>
          <p:sp>
            <p:nvSpPr>
              <p:cNvPr id="6" name="TextBox 5"/>
              <p:cNvSpPr txBox="1"/>
              <p:nvPr/>
            </p:nvSpPr>
            <p:spPr>
              <a:xfrm>
                <a:off x="633742" y="1914121"/>
                <a:ext cx="2688879" cy="369332"/>
              </a:xfrm>
              <a:prstGeom prst="rect">
                <a:avLst/>
              </a:prstGeom>
              <a:noFill/>
            </p:spPr>
            <p:txBody>
              <a:bodyPr wrap="square" rtlCol="0">
                <a:spAutoFit/>
              </a:bodyPr>
              <a:lstStyle/>
              <a:p>
                <a:pPr algn="ctr" defTabSz="914400"/>
                <a:r>
                  <a:rPr lang="vi-VN" dirty="0" smtClean="0">
                    <a:solidFill>
                      <a:prstClr val="white"/>
                    </a:solidFill>
                    <a:latin typeface="Acumin Pro Condensed" panose="020B0806020202020204" pitchFamily="34" charset="0"/>
                  </a:rPr>
                  <a:t>Trực khuẩn lị gây bệnh kiết lị</a:t>
                </a:r>
                <a:endParaRPr lang="vi-VN" dirty="0">
                  <a:solidFill>
                    <a:prstClr val="white"/>
                  </a:solidFill>
                  <a:latin typeface="Acumin Pro Condensed" panose="020B0806020202020204" pitchFamily="34" charset="0"/>
                </a:endParaRPr>
              </a:p>
            </p:txBody>
          </p:sp>
          <p:sp>
            <p:nvSpPr>
              <p:cNvPr id="14" name="TextBox 13"/>
              <p:cNvSpPr txBox="1"/>
              <p:nvPr/>
            </p:nvSpPr>
            <p:spPr>
              <a:xfrm>
                <a:off x="452670" y="4682063"/>
                <a:ext cx="3264715" cy="369332"/>
              </a:xfrm>
              <a:prstGeom prst="rect">
                <a:avLst/>
              </a:prstGeom>
              <a:noFill/>
            </p:spPr>
            <p:txBody>
              <a:bodyPr wrap="square" rtlCol="0">
                <a:spAutoFit/>
              </a:bodyPr>
              <a:lstStyle/>
              <a:p>
                <a:pPr algn="ctr" defTabSz="914400"/>
                <a:r>
                  <a:rPr lang="vi-VN" dirty="0" smtClean="0">
                    <a:solidFill>
                      <a:prstClr val="white"/>
                    </a:solidFill>
                    <a:latin typeface="Acumin Pro Condensed" panose="020B0806020202020204" pitchFamily="34" charset="0"/>
                  </a:rPr>
                  <a:t>Trực khuẩn đường ruột gây tiêu chảy</a:t>
                </a:r>
                <a:endParaRPr lang="vi-VN" dirty="0">
                  <a:solidFill>
                    <a:prstClr val="white"/>
                  </a:solidFill>
                  <a:latin typeface="Acumin Pro Condensed" panose="020B0806020202020204" pitchFamily="34" charset="0"/>
                </a:endParaRPr>
              </a:p>
            </p:txBody>
          </p:sp>
          <p:sp>
            <p:nvSpPr>
              <p:cNvPr id="15" name="TextBox 14"/>
              <p:cNvSpPr txBox="1"/>
              <p:nvPr/>
            </p:nvSpPr>
            <p:spPr>
              <a:xfrm>
                <a:off x="3854035" y="4682063"/>
                <a:ext cx="3570398" cy="369332"/>
              </a:xfrm>
              <a:prstGeom prst="rect">
                <a:avLst/>
              </a:prstGeom>
              <a:noFill/>
            </p:spPr>
            <p:txBody>
              <a:bodyPr wrap="square" rtlCol="0">
                <a:spAutoFit/>
              </a:bodyPr>
              <a:lstStyle/>
              <a:p>
                <a:pPr algn="ctr" defTabSz="914400"/>
                <a:r>
                  <a:rPr lang="vi-VN" dirty="0" smtClean="0">
                    <a:solidFill>
                      <a:prstClr val="white"/>
                    </a:solidFill>
                    <a:latin typeface="Acumin Pro Condensed" panose="020B0806020202020204" pitchFamily="34" charset="0"/>
                  </a:rPr>
                  <a:t>Tụ cầu khuẩn gây nhiễm khuẩn trên da</a:t>
                </a:r>
                <a:endParaRPr lang="vi-VN" dirty="0">
                  <a:solidFill>
                    <a:prstClr val="white"/>
                  </a:solidFill>
                  <a:latin typeface="Acumin Pro Condensed" panose="020B0806020202020204" pitchFamily="34" charset="0"/>
                </a:endParaRPr>
              </a:p>
            </p:txBody>
          </p:sp>
        </p:grpSp>
      </p:grpSp>
      <p:grpSp>
        <p:nvGrpSpPr>
          <p:cNvPr id="10" name="Group 9"/>
          <p:cNvGrpSpPr/>
          <p:nvPr/>
        </p:nvGrpSpPr>
        <p:grpSpPr>
          <a:xfrm>
            <a:off x="3511314" y="1428121"/>
            <a:ext cx="7171776" cy="5280059"/>
            <a:chOff x="3817819" y="-156236"/>
            <a:chExt cx="7171776" cy="5280059"/>
          </a:xfrm>
        </p:grpSpPr>
        <p:grpSp>
          <p:nvGrpSpPr>
            <p:cNvPr id="5" name="Group 4"/>
            <p:cNvGrpSpPr/>
            <p:nvPr/>
          </p:nvGrpSpPr>
          <p:grpSpPr>
            <a:xfrm>
              <a:off x="3817819" y="-156236"/>
              <a:ext cx="7171776" cy="4669869"/>
              <a:chOff x="3464599" y="368865"/>
              <a:chExt cx="7171776" cy="4669869"/>
            </a:xfrm>
          </p:grpSpPr>
          <p:pic>
            <p:nvPicPr>
              <p:cNvPr id="4106" name="Picture 10" descr="Xét nghiệm liên cầu khuẩn nhóm B cho phụ nữ mang th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4599" y="368865"/>
                <a:ext cx="3382426" cy="190397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Đặc điểm xoắn khuẩn giang mai | Vinmec"/>
              <p:cNvPicPr>
                <a:picLocks noChangeAspect="1" noChangeArrowheads="1"/>
              </p:cNvPicPr>
              <p:nvPr/>
            </p:nvPicPr>
            <p:blipFill rotWithShape="1">
              <a:blip r:embed="rId6">
                <a:extLst>
                  <a:ext uri="{28A0092B-C50C-407E-A947-70E740481C1C}">
                    <a14:useLocalDpi xmlns:a14="http://schemas.microsoft.com/office/drawing/2010/main" val="0"/>
                  </a:ext>
                </a:extLst>
              </a:blip>
              <a:srcRect r="4720"/>
              <a:stretch/>
            </p:blipFill>
            <p:spPr bwMode="auto">
              <a:xfrm>
                <a:off x="7575824" y="487992"/>
                <a:ext cx="2895233" cy="190770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hiễm khuẩn do Vibrio parahaemolyticus (tả biển) | Vinme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7776" y="3211397"/>
                <a:ext cx="3248599" cy="18273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164592" y="1986549"/>
              <a:ext cx="6698055" cy="3137274"/>
              <a:chOff x="4164592" y="1986549"/>
              <a:chExt cx="6698055" cy="3137274"/>
            </a:xfrm>
          </p:grpSpPr>
          <p:sp>
            <p:nvSpPr>
              <p:cNvPr id="16" name="TextBox 15"/>
              <p:cNvSpPr txBox="1"/>
              <p:nvPr/>
            </p:nvSpPr>
            <p:spPr>
              <a:xfrm>
                <a:off x="4164592" y="1986549"/>
                <a:ext cx="2688879" cy="369332"/>
              </a:xfrm>
              <a:prstGeom prst="rect">
                <a:avLst/>
              </a:prstGeom>
              <a:noFill/>
            </p:spPr>
            <p:txBody>
              <a:bodyPr wrap="square" rtlCol="0">
                <a:spAutoFit/>
              </a:bodyPr>
              <a:lstStyle/>
              <a:p>
                <a:pPr algn="ctr" defTabSz="914400"/>
                <a:r>
                  <a:rPr lang="vi-VN" dirty="0" smtClean="0">
                    <a:solidFill>
                      <a:prstClr val="white"/>
                    </a:solidFill>
                    <a:latin typeface="Acumin Pro Condensed" panose="020B0806020202020204" pitchFamily="34" charset="0"/>
                  </a:rPr>
                  <a:t>Liên cầu khuẩn</a:t>
                </a:r>
                <a:endParaRPr lang="vi-VN" dirty="0">
                  <a:solidFill>
                    <a:prstClr val="white"/>
                  </a:solidFill>
                  <a:latin typeface="Acumin Pro Condensed" panose="020B0806020202020204" pitchFamily="34" charset="0"/>
                </a:endParaRPr>
              </a:p>
            </p:txBody>
          </p:sp>
          <p:sp>
            <p:nvSpPr>
              <p:cNvPr id="17" name="TextBox 16"/>
              <p:cNvSpPr txBox="1"/>
              <p:nvPr/>
            </p:nvSpPr>
            <p:spPr>
              <a:xfrm>
                <a:off x="8032220" y="1986549"/>
                <a:ext cx="2688879" cy="369332"/>
              </a:xfrm>
              <a:prstGeom prst="rect">
                <a:avLst/>
              </a:prstGeom>
              <a:noFill/>
            </p:spPr>
            <p:txBody>
              <a:bodyPr wrap="square" rtlCol="0">
                <a:spAutoFit/>
              </a:bodyPr>
              <a:lstStyle/>
              <a:p>
                <a:pPr algn="ctr" defTabSz="914400"/>
                <a:r>
                  <a:rPr lang="vi-VN" dirty="0" smtClean="0">
                    <a:solidFill>
                      <a:prstClr val="white"/>
                    </a:solidFill>
                    <a:latin typeface="Acumin Pro Condensed" panose="020B0806020202020204" pitchFamily="34" charset="0"/>
                  </a:rPr>
                  <a:t>Xoắn khuẩn</a:t>
                </a:r>
                <a:endParaRPr lang="vi-VN" dirty="0">
                  <a:solidFill>
                    <a:prstClr val="white"/>
                  </a:solidFill>
                  <a:latin typeface="Acumin Pro Condensed" panose="020B0806020202020204" pitchFamily="34" charset="0"/>
                </a:endParaRPr>
              </a:p>
            </p:txBody>
          </p:sp>
          <p:sp>
            <p:nvSpPr>
              <p:cNvPr id="18" name="TextBox 17"/>
              <p:cNvSpPr txBox="1"/>
              <p:nvPr/>
            </p:nvSpPr>
            <p:spPr>
              <a:xfrm>
                <a:off x="8173768" y="4754491"/>
                <a:ext cx="2688879" cy="369332"/>
              </a:xfrm>
              <a:prstGeom prst="rect">
                <a:avLst/>
              </a:prstGeom>
              <a:noFill/>
            </p:spPr>
            <p:txBody>
              <a:bodyPr wrap="square" rtlCol="0">
                <a:spAutoFit/>
              </a:bodyPr>
              <a:lstStyle/>
              <a:p>
                <a:pPr algn="ctr" defTabSz="914400"/>
                <a:r>
                  <a:rPr lang="vi-VN" dirty="0" smtClean="0">
                    <a:solidFill>
                      <a:prstClr val="white"/>
                    </a:solidFill>
                    <a:latin typeface="Acumin Pro Condensed" panose="020B0806020202020204" pitchFamily="34" charset="0"/>
                  </a:rPr>
                  <a:t>Phẩy khuẩn tả</a:t>
                </a:r>
                <a:endParaRPr lang="vi-VN" dirty="0">
                  <a:solidFill>
                    <a:prstClr val="white"/>
                  </a:solidFill>
                  <a:latin typeface="Acumin Pro Condensed" panose="020B0806020202020204" pitchFamily="34" charset="0"/>
                </a:endParaRPr>
              </a:p>
            </p:txBody>
          </p:sp>
        </p:grpSp>
      </p:grpSp>
      <p:grpSp>
        <p:nvGrpSpPr>
          <p:cNvPr id="12" name="Group 11"/>
          <p:cNvGrpSpPr/>
          <p:nvPr/>
        </p:nvGrpSpPr>
        <p:grpSpPr>
          <a:xfrm>
            <a:off x="82376" y="606582"/>
            <a:ext cx="3447525" cy="6164972"/>
            <a:chOff x="82376" y="606582"/>
            <a:chExt cx="3447525" cy="6164972"/>
          </a:xfrm>
        </p:grpSpPr>
        <p:sp>
          <p:nvSpPr>
            <p:cNvPr id="2" name="Rectangle 1"/>
            <p:cNvSpPr/>
            <p:nvPr/>
          </p:nvSpPr>
          <p:spPr>
            <a:xfrm>
              <a:off x="82376" y="959667"/>
              <a:ext cx="3447525" cy="58118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686981" y="606582"/>
              <a:ext cx="2054649" cy="50699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prstClr val="white"/>
                  </a:solidFill>
                  <a:latin typeface="Acumin Pro Condensed" panose="020B0806020202020204" pitchFamily="34" charset="0"/>
                </a:rPr>
                <a:t>HÌNH QUE</a:t>
              </a:r>
              <a:endParaRPr lang="en-US" sz="2800" dirty="0">
                <a:solidFill>
                  <a:prstClr val="white"/>
                </a:solidFill>
                <a:latin typeface="Acumin Pro Condensed" panose="020B0806020202020204" pitchFamily="34" charset="0"/>
              </a:endParaRPr>
            </a:p>
          </p:txBody>
        </p:sp>
      </p:grpSp>
      <p:grpSp>
        <p:nvGrpSpPr>
          <p:cNvPr id="24" name="Group 23"/>
          <p:cNvGrpSpPr/>
          <p:nvPr/>
        </p:nvGrpSpPr>
        <p:grpSpPr>
          <a:xfrm>
            <a:off x="3666551" y="644546"/>
            <a:ext cx="3447525" cy="6130141"/>
            <a:chOff x="82376" y="641413"/>
            <a:chExt cx="3447525" cy="6130141"/>
          </a:xfrm>
        </p:grpSpPr>
        <p:sp>
          <p:nvSpPr>
            <p:cNvPr id="25" name="Rectangle 24"/>
            <p:cNvSpPr/>
            <p:nvPr/>
          </p:nvSpPr>
          <p:spPr>
            <a:xfrm>
              <a:off x="82376" y="959667"/>
              <a:ext cx="3447525" cy="581188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6" name="Rectangle 25"/>
            <p:cNvSpPr/>
            <p:nvPr/>
          </p:nvSpPr>
          <p:spPr>
            <a:xfrm>
              <a:off x="712577" y="641413"/>
              <a:ext cx="2054649" cy="5069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prstClr val="white"/>
                  </a:solidFill>
                  <a:latin typeface="Acumin Pro Condensed" panose="020B0806020202020204" pitchFamily="34" charset="0"/>
                </a:rPr>
                <a:t>HÌNH CẦU</a:t>
              </a:r>
              <a:endParaRPr lang="vi-VN" sz="2800" dirty="0">
                <a:solidFill>
                  <a:prstClr val="white"/>
                </a:solidFill>
                <a:latin typeface="Acumin Pro Condensed" panose="020B0806020202020204" pitchFamily="34" charset="0"/>
              </a:endParaRPr>
            </a:p>
          </p:txBody>
        </p:sp>
      </p:grpSp>
      <p:grpSp>
        <p:nvGrpSpPr>
          <p:cNvPr id="27" name="Group 26"/>
          <p:cNvGrpSpPr/>
          <p:nvPr/>
        </p:nvGrpSpPr>
        <p:grpSpPr>
          <a:xfrm>
            <a:off x="7338614" y="615635"/>
            <a:ext cx="4433827" cy="5819137"/>
            <a:chOff x="82376" y="615635"/>
            <a:chExt cx="4433827" cy="5819137"/>
          </a:xfrm>
        </p:grpSpPr>
        <p:sp>
          <p:nvSpPr>
            <p:cNvPr id="28" name="Rectangle 27"/>
            <p:cNvSpPr/>
            <p:nvPr/>
          </p:nvSpPr>
          <p:spPr>
            <a:xfrm>
              <a:off x="82376" y="959667"/>
              <a:ext cx="3447525" cy="29805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9" name="Rectangle 28"/>
            <p:cNvSpPr/>
            <p:nvPr/>
          </p:nvSpPr>
          <p:spPr>
            <a:xfrm>
              <a:off x="778813" y="615635"/>
              <a:ext cx="2054649" cy="5069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prstClr val="white"/>
                  </a:solidFill>
                  <a:latin typeface="Acumin Pro Condensed" panose="020B0806020202020204" pitchFamily="34" charset="0"/>
                </a:rPr>
                <a:t>HÌNH XOẮN</a:t>
              </a:r>
              <a:endParaRPr lang="vi-VN" sz="2800" dirty="0">
                <a:solidFill>
                  <a:prstClr val="white"/>
                </a:solidFill>
                <a:latin typeface="Acumin Pro Condensed" panose="020B0806020202020204" pitchFamily="34" charset="0"/>
              </a:endParaRPr>
            </a:p>
          </p:txBody>
        </p:sp>
        <p:sp>
          <p:nvSpPr>
            <p:cNvPr id="31" name="Rectangle 30"/>
            <p:cNvSpPr/>
            <p:nvPr/>
          </p:nvSpPr>
          <p:spPr>
            <a:xfrm>
              <a:off x="3394799" y="4366577"/>
              <a:ext cx="1121404" cy="206819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prstClr val="white"/>
                  </a:solidFill>
                  <a:latin typeface="Acumin Pro Condensed" panose="020B0806020202020204" pitchFamily="34" charset="0"/>
                </a:rPr>
                <a:t>HÌNH </a:t>
              </a:r>
              <a:r>
                <a:rPr lang="en-US" sz="2800" dirty="0" smtClean="0">
                  <a:solidFill>
                    <a:prstClr val="white"/>
                  </a:solidFill>
                  <a:latin typeface="Acumin Pro Condensed" panose="020B0806020202020204" pitchFamily="34" charset="0"/>
                </a:rPr>
                <a:t>KHÁC</a:t>
              </a:r>
            </a:p>
            <a:p>
              <a:pPr algn="ctr" defTabSz="914400"/>
              <a:r>
                <a:rPr lang="en-US" sz="2800" dirty="0" smtClean="0">
                  <a:solidFill>
                    <a:prstClr val="white"/>
                  </a:solidFill>
                  <a:latin typeface="Acumin Pro Condensed" panose="020B0806020202020204" pitchFamily="34" charset="0"/>
                </a:rPr>
                <a:t>(</a:t>
              </a:r>
              <a:r>
                <a:rPr lang="vi-VN" sz="2800" dirty="0" smtClean="0">
                  <a:solidFill>
                    <a:prstClr val="white"/>
                  </a:solidFill>
                  <a:latin typeface="Acumin Pro Condensed" panose="020B0806020202020204" pitchFamily="34" charset="0"/>
                </a:rPr>
                <a:t>dấu phẩy)</a:t>
              </a:r>
              <a:endParaRPr lang="vi-VN" sz="2800" dirty="0">
                <a:solidFill>
                  <a:prstClr val="white"/>
                </a:solidFill>
                <a:latin typeface="Acumin Pro Condensed" panose="020B0806020202020204" pitchFamily="34" charset="0"/>
              </a:endParaRPr>
            </a:p>
          </p:txBody>
        </p:sp>
      </p:grpSp>
      <p:sp>
        <p:nvSpPr>
          <p:cNvPr id="13" name="Rectangle 12"/>
          <p:cNvSpPr/>
          <p:nvPr/>
        </p:nvSpPr>
        <p:spPr>
          <a:xfrm>
            <a:off x="7338614" y="4103731"/>
            <a:ext cx="3447525" cy="26678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754846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I. ĐA DẠNG VI KHUẨN</a:t>
            </a:r>
            <a:endParaRPr lang="en-US" dirty="0"/>
          </a:p>
        </p:txBody>
      </p:sp>
      <p:sp>
        <p:nvSpPr>
          <p:cNvPr id="4" name="Content Placeholder 3"/>
          <p:cNvSpPr>
            <a:spLocks noGrp="1"/>
          </p:cNvSpPr>
          <p:nvPr>
            <p:ph idx="1"/>
          </p:nvPr>
        </p:nvSpPr>
        <p:spPr>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10000"/>
              </a:lnSpc>
              <a:buFontTx/>
              <a:buChar char="-"/>
            </a:pPr>
            <a:r>
              <a:rPr lang="vi-VN" sz="2200" dirty="0" smtClean="0">
                <a:solidFill>
                  <a:srgbClr val="FF0000"/>
                </a:solidFill>
                <a:latin typeface="Acumin Pro Condensed" panose="020B0806020202020204" pitchFamily="34" charset="0"/>
              </a:rPr>
              <a:t>Môi trường sống của vi khuẩn rất đa dạng</a:t>
            </a:r>
            <a:r>
              <a:rPr lang="en-US" sz="2200" dirty="0" smtClean="0">
                <a:solidFill>
                  <a:srgbClr val="FF0000"/>
                </a:solidFill>
                <a:latin typeface="Acumin Pro Condensed" panose="020B0806020202020204" pitchFamily="34" charset="0"/>
              </a:rPr>
              <a:t>.</a:t>
            </a:r>
            <a:endParaRPr lang="vi-VN" sz="2200" dirty="0">
              <a:solidFill>
                <a:srgbClr val="FF0000"/>
              </a:solidFill>
              <a:latin typeface="Acumin Pro Condensed" panose="020B0806020202020204" pitchFamily="34" charset="0"/>
            </a:endParaRPr>
          </a:p>
          <a:p>
            <a:pPr algn="just" defTabSz="914400">
              <a:lnSpc>
                <a:spcPct val="110000"/>
              </a:lnSpc>
              <a:buFontTx/>
              <a:buChar char="-"/>
            </a:pPr>
            <a:r>
              <a:rPr lang="vi-VN" sz="2200" dirty="0" smtClean="0">
                <a:solidFill>
                  <a:srgbClr val="002060"/>
                </a:solidFill>
                <a:latin typeface="Acumin Pro Condensed" panose="020B0806020202020204" pitchFamily="34" charset="0"/>
              </a:rPr>
              <a:t>Trong tự nhiên, phân bố với số lượng lớn ở các môi trường: đất, nước, không khí, cơ thể sinh vật, đồ dùng, thức ăn ôi thiu,….</a:t>
            </a:r>
          </a:p>
          <a:p>
            <a:pPr algn="just">
              <a:lnSpc>
                <a:spcPct val="120000"/>
              </a:lnSpc>
            </a:pPr>
            <a:r>
              <a:rPr lang="vi-VN" sz="2400" dirty="0">
                <a:solidFill>
                  <a:srgbClr val="FF0000"/>
                </a:solidFill>
                <a:latin typeface="#9Slide03 Roboto Condensed" panose="02000000000000000000" pitchFamily="2" charset="0"/>
                <a:ea typeface="#9Slide03 Roboto Condensed" panose="02000000000000000000" pitchFamily="2" charset="0"/>
              </a:rPr>
              <a:t>Ta xếp chúng vào các nhóm:</a:t>
            </a:r>
          </a:p>
          <a:p>
            <a:pPr marL="285750" indent="-285750" algn="just">
              <a:lnSpc>
                <a:spcPct val="120000"/>
              </a:lnSpc>
              <a:buFont typeface="Wingdings" panose="05000000000000000000" pitchFamily="2" charset="2"/>
              <a:buChar char="§"/>
            </a:pPr>
            <a:r>
              <a:rPr lang="vi-VN" sz="2400" dirty="0">
                <a:solidFill>
                  <a:schemeClr val="accent3">
                    <a:lumMod val="75000"/>
                  </a:schemeClr>
                </a:solidFill>
                <a:latin typeface="#9Slide03 Roboto Condensed" panose="02000000000000000000" pitchFamily="2" charset="0"/>
                <a:ea typeface="#9Slide03 Roboto Condensed" panose="02000000000000000000" pitchFamily="2" charset="0"/>
              </a:rPr>
              <a:t>Khuẩn hình que: </a:t>
            </a:r>
            <a:r>
              <a:rPr lang="vi-VN" sz="2400" dirty="0">
                <a:solidFill>
                  <a:srgbClr val="000000"/>
                </a:solidFill>
                <a:latin typeface="#9Slide03 Roboto Condensed" panose="02000000000000000000" pitchFamily="2" charset="0"/>
                <a:ea typeface="#9Slide03 Roboto Condensed" panose="02000000000000000000" pitchFamily="2" charset="0"/>
              </a:rPr>
              <a:t>trực khuẩn, phẩy khuẩn.</a:t>
            </a:r>
          </a:p>
          <a:p>
            <a:pPr marL="285750" indent="-285750" algn="just">
              <a:lnSpc>
                <a:spcPct val="120000"/>
              </a:lnSpc>
              <a:buFont typeface="Wingdings" panose="05000000000000000000" pitchFamily="2" charset="2"/>
              <a:buChar char="§"/>
            </a:pPr>
            <a:r>
              <a:rPr lang="vi-VN" sz="2400" dirty="0">
                <a:solidFill>
                  <a:schemeClr val="accent1">
                    <a:lumMod val="75000"/>
                  </a:schemeClr>
                </a:solidFill>
                <a:latin typeface="#9Slide03 Roboto Condensed" panose="02000000000000000000" pitchFamily="2" charset="0"/>
                <a:ea typeface="#9Slide03 Roboto Condensed" panose="02000000000000000000" pitchFamily="2" charset="0"/>
              </a:rPr>
              <a:t>Khuẩn hình xoắn: </a:t>
            </a:r>
            <a:r>
              <a:rPr lang="vi-VN" sz="2400" dirty="0">
                <a:solidFill>
                  <a:srgbClr val="000000"/>
                </a:solidFill>
                <a:latin typeface="#9Slide03 Roboto Condensed" panose="02000000000000000000" pitchFamily="2" charset="0"/>
                <a:ea typeface="#9Slide03 Roboto Condensed" panose="02000000000000000000" pitchFamily="2" charset="0"/>
              </a:rPr>
              <a:t>xoắn khuẩn.</a:t>
            </a:r>
          </a:p>
          <a:p>
            <a:pPr marL="285750" indent="-285750" algn="just">
              <a:lnSpc>
                <a:spcPct val="120000"/>
              </a:lnSpc>
              <a:buFont typeface="Wingdings" panose="05000000000000000000" pitchFamily="2" charset="2"/>
              <a:buChar char="§"/>
            </a:pPr>
            <a:r>
              <a:rPr lang="vi-VN" sz="2400" dirty="0">
                <a:solidFill>
                  <a:schemeClr val="accent4">
                    <a:lumMod val="75000"/>
                  </a:schemeClr>
                </a:solidFill>
                <a:latin typeface="#9Slide03 Roboto Condensed" panose="02000000000000000000" pitchFamily="2" charset="0"/>
                <a:ea typeface="#9Slide03 Roboto Condensed" panose="02000000000000000000" pitchFamily="2" charset="0"/>
              </a:rPr>
              <a:t>Khuẩn hình cầu: </a:t>
            </a:r>
            <a:r>
              <a:rPr lang="vi-VN" sz="2400" dirty="0">
                <a:solidFill>
                  <a:srgbClr val="000000"/>
                </a:solidFill>
                <a:latin typeface="#9Slide03 Roboto Condensed" panose="02000000000000000000" pitchFamily="2" charset="0"/>
                <a:ea typeface="#9Slide03 Roboto Condensed" panose="02000000000000000000" pitchFamily="2" charset="0"/>
              </a:rPr>
              <a:t>tụ cầu khuẩn, liên cầu khuẩn.</a:t>
            </a:r>
          </a:p>
          <a:p>
            <a:pPr algn="just" defTabSz="914400">
              <a:lnSpc>
                <a:spcPct val="110000"/>
              </a:lnSpc>
              <a:buFontTx/>
              <a:buChar char="-"/>
            </a:pPr>
            <a:endParaRPr lang="vi-VN" sz="2200" dirty="0">
              <a:solidFill>
                <a:srgbClr val="002060"/>
              </a:solidFill>
              <a:latin typeface="Acumin Pro Condensed" panose="020B0806020202020204" pitchFamily="34" charset="0"/>
            </a:endParaRPr>
          </a:p>
        </p:txBody>
      </p:sp>
    </p:spTree>
    <p:extLst>
      <p:ext uri="{BB962C8B-B14F-4D97-AF65-F5344CB8AC3E}">
        <p14:creationId xmlns:p14="http://schemas.microsoft.com/office/powerpoint/2010/main" val="428917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 y="188"/>
            <a:ext cx="12191332" cy="685762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61914"/>
            <a:ext cx="12192000" cy="4882555"/>
          </a:xfrm>
          <a:prstGeom prst="rect">
            <a:avLst/>
          </a:prstGeom>
        </p:spPr>
      </p:pic>
      <p:cxnSp>
        <p:nvCxnSpPr>
          <p:cNvPr id="32" name="直接连接符 31"/>
          <p:cNvCxnSpPr/>
          <p:nvPr/>
        </p:nvCxnSpPr>
        <p:spPr>
          <a:xfrm flipV="1">
            <a:off x="3091933" y="-135956"/>
            <a:ext cx="1478017" cy="483367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2128176" y="1722994"/>
            <a:ext cx="1481826" cy="4633246"/>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2101176" y="2422345"/>
            <a:ext cx="1980846" cy="1980846"/>
            <a:chOff x="4023360" y="2438400"/>
            <a:chExt cx="1981200" cy="1981200"/>
          </a:xfrm>
        </p:grpSpPr>
        <p:sp>
          <p:nvSpPr>
            <p:cNvPr id="35" name="椭圆 34"/>
            <p:cNvSpPr/>
            <p:nvPr/>
          </p:nvSpPr>
          <p:spPr>
            <a:xfrm>
              <a:off x="4023360" y="2438400"/>
              <a:ext cx="1981200" cy="1981200"/>
            </a:xfrm>
            <a:prstGeom prst="ellipse">
              <a:avLst/>
            </a:prstGeom>
            <a:solidFill>
              <a:schemeClr val="bg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sp>
          <p:nvSpPr>
            <p:cNvPr id="36" name="文本框 35"/>
            <p:cNvSpPr txBox="1"/>
            <p:nvPr/>
          </p:nvSpPr>
          <p:spPr>
            <a:xfrm>
              <a:off x="4290060" y="2705595"/>
              <a:ext cx="1447800" cy="1446809"/>
            </a:xfrm>
            <a:prstGeom prst="rect">
              <a:avLst/>
            </a:prstGeom>
            <a:noFill/>
          </p:spPr>
          <p:txBody>
            <a:bodyPr wrap="square" rtlCol="0">
              <a:spAutoFit/>
            </a:bodyPr>
            <a:lstStyle/>
            <a:p>
              <a:pPr algn="ctr" defTabSz="914400" fontAlgn="base">
                <a:spcBef>
                  <a:spcPct val="0"/>
                </a:spcBef>
                <a:spcAft>
                  <a:spcPct val="0"/>
                </a:spcAft>
              </a:pPr>
              <a:endParaRPr lang="zh-CN" altLang="en-US" sz="8800" dirty="0">
                <a:solidFill>
                  <a:prstClr val="white"/>
                </a:solidFill>
                <a:latin typeface="#9Slide03 FS Neusa Bold" panose="00000800000000000000" pitchFamily="2" charset="0"/>
              </a:endParaRPr>
            </a:p>
          </p:txBody>
        </p:sp>
      </p:grpSp>
      <p:sp>
        <p:nvSpPr>
          <p:cNvPr id="37" name="文本框 36"/>
          <p:cNvSpPr txBox="1"/>
          <p:nvPr/>
        </p:nvSpPr>
        <p:spPr>
          <a:xfrm>
            <a:off x="4303295" y="2632227"/>
            <a:ext cx="7888371" cy="1015663"/>
          </a:xfrm>
          <a:prstGeom prst="rect">
            <a:avLst/>
          </a:prstGeom>
          <a:noFill/>
        </p:spPr>
        <p:txBody>
          <a:bodyPr wrap="square" rtlCol="0">
            <a:spAutoFit/>
          </a:bodyPr>
          <a:lstStyle/>
          <a:p>
            <a:pPr fontAlgn="base">
              <a:spcBef>
                <a:spcPct val="0"/>
              </a:spcBef>
              <a:spcAft>
                <a:spcPct val="0"/>
              </a:spcAft>
            </a:pPr>
            <a:r>
              <a:rPr lang="en-US" altLang="zh-CN" sz="6000" b="1" dirty="0">
                <a:ln w="6600">
                  <a:solidFill>
                    <a:schemeClr val="accent2"/>
                  </a:solidFill>
                  <a:prstDash val="solid"/>
                </a:ln>
                <a:solidFill>
                  <a:srgbClr val="FFFFFF"/>
                </a:solidFill>
                <a:effectLst>
                  <a:outerShdw dist="38100" dir="2700000" algn="tl" rotWithShape="0">
                    <a:schemeClr val="accent2"/>
                  </a:outerShdw>
                </a:effectLst>
                <a:latin typeface="#9Slide07 SVNBrandon Printed Sh" panose="02000000000000000000" pitchFamily="2" charset="0"/>
              </a:rPr>
              <a:t>CẤU TẠO VI KHUẨN</a:t>
            </a:r>
            <a:endParaRPr lang="zh-CN" alt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randon Printed Sh" panose="02000000000000000000" pitchFamily="2" charset="0"/>
            </a:endParaRPr>
          </a:p>
        </p:txBody>
      </p:sp>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0585" y="3497274"/>
            <a:ext cx="3443911" cy="3443911"/>
          </a:xfrm>
          <a:prstGeom prst="rect">
            <a:avLst/>
          </a:prstGeom>
        </p:spPr>
      </p:pic>
    </p:spTree>
    <p:extLst>
      <p:ext uri="{BB962C8B-B14F-4D97-AF65-F5344CB8AC3E}">
        <p14:creationId xmlns:p14="http://schemas.microsoft.com/office/powerpoint/2010/main" val="1402159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par>
                                <p:cTn id="24" presetID="22" presetClass="entr" presetSubtype="1"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500"/>
                                        <p:tgtEl>
                                          <p:spTgt spid="3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par>
                          <p:cTn id="31" fill="hold">
                            <p:stCondLst>
                              <p:cond delay="3000"/>
                            </p:stCondLst>
                            <p:childTnLst>
                              <p:par>
                                <p:cTn id="32" presetID="26"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80">
                                          <p:stCondLst>
                                            <p:cond delay="0"/>
                                          </p:stCondLst>
                                        </p:cTn>
                                        <p:tgtEl>
                                          <p:spTgt spid="38"/>
                                        </p:tgtEl>
                                      </p:cBhvr>
                                    </p:animEffect>
                                    <p:anim calcmode="lin" valueType="num">
                                      <p:cBhvr>
                                        <p:cTn id="3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40" dur="26">
                                          <p:stCondLst>
                                            <p:cond delay="650"/>
                                          </p:stCondLst>
                                        </p:cTn>
                                        <p:tgtEl>
                                          <p:spTgt spid="38"/>
                                        </p:tgtEl>
                                      </p:cBhvr>
                                      <p:to x="100000" y="60000"/>
                                    </p:animScale>
                                    <p:animScale>
                                      <p:cBhvr>
                                        <p:cTn id="41" dur="166" decel="50000">
                                          <p:stCondLst>
                                            <p:cond delay="676"/>
                                          </p:stCondLst>
                                        </p:cTn>
                                        <p:tgtEl>
                                          <p:spTgt spid="38"/>
                                        </p:tgtEl>
                                      </p:cBhvr>
                                      <p:to x="100000" y="100000"/>
                                    </p:animScale>
                                    <p:animScale>
                                      <p:cBhvr>
                                        <p:cTn id="42" dur="26">
                                          <p:stCondLst>
                                            <p:cond delay="1312"/>
                                          </p:stCondLst>
                                        </p:cTn>
                                        <p:tgtEl>
                                          <p:spTgt spid="38"/>
                                        </p:tgtEl>
                                      </p:cBhvr>
                                      <p:to x="100000" y="80000"/>
                                    </p:animScale>
                                    <p:animScale>
                                      <p:cBhvr>
                                        <p:cTn id="43" dur="166" decel="50000">
                                          <p:stCondLst>
                                            <p:cond delay="1338"/>
                                          </p:stCondLst>
                                        </p:cTn>
                                        <p:tgtEl>
                                          <p:spTgt spid="38"/>
                                        </p:tgtEl>
                                      </p:cBhvr>
                                      <p:to x="100000" y="100000"/>
                                    </p:animScale>
                                    <p:animScale>
                                      <p:cBhvr>
                                        <p:cTn id="44" dur="26">
                                          <p:stCondLst>
                                            <p:cond delay="1642"/>
                                          </p:stCondLst>
                                        </p:cTn>
                                        <p:tgtEl>
                                          <p:spTgt spid="38"/>
                                        </p:tgtEl>
                                      </p:cBhvr>
                                      <p:to x="100000" y="90000"/>
                                    </p:animScale>
                                    <p:animScale>
                                      <p:cBhvr>
                                        <p:cTn id="45" dur="166" decel="50000">
                                          <p:stCondLst>
                                            <p:cond delay="1668"/>
                                          </p:stCondLst>
                                        </p:cTn>
                                        <p:tgtEl>
                                          <p:spTgt spid="38"/>
                                        </p:tgtEl>
                                      </p:cBhvr>
                                      <p:to x="100000" y="100000"/>
                                    </p:animScale>
                                    <p:animScale>
                                      <p:cBhvr>
                                        <p:cTn id="46" dur="26">
                                          <p:stCondLst>
                                            <p:cond delay="1808"/>
                                          </p:stCondLst>
                                        </p:cTn>
                                        <p:tgtEl>
                                          <p:spTgt spid="38"/>
                                        </p:tgtEl>
                                      </p:cBhvr>
                                      <p:to x="100000" y="95000"/>
                                    </p:animScale>
                                    <p:animScale>
                                      <p:cBhvr>
                                        <p:cTn id="47"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0&quot;/&gt;&lt;/object&gt;&lt;object type=&quot;3&quot; unique_id=&quot;10007&quot;&gt;&lt;property id=&quot;20148&quot; value=&quot;5&quot;/&gt;&lt;property id=&quot;20300&quot; value=&quot;Slide 5&quot;/&gt;&lt;property id=&quot;20307&quot; value=&quot;261&quot;/&gt;&lt;/object&gt;&lt;object type=&quot;3&quot; unique_id=&quot;10008&quot;&gt;&lt;property id=&quot;20148&quot; value=&quot;5&quot;/&gt;&lt;property id=&quot;20300&quot; value=&quot;Slide 6&quot;/&gt;&lt;property id=&quot;20307&quot; value=&quot;262&quot;/&gt;&lt;/object&gt;&lt;object type=&quot;3&quot; unique_id=&quot;10009&quot;&gt;&lt;property id=&quot;20148&quot; value=&quot;5&quot;/&gt;&lt;property id=&quot;20300&quot; value=&quot;Slide 7&quot;/&gt;&lt;property id=&quot;20307&quot; value=&quot;264&quot;/&gt;&lt;/object&gt;&lt;object type=&quot;3&quot; unique_id=&quot;10010&quot;&gt;&lt;property id=&quot;20148&quot; value=&quot;5&quot;/&gt;&lt;property id=&quot;20300&quot; value=&quot;Slide 8&quot;/&gt;&lt;property id=&quot;20307&quot; value=&quot;265&quot;/&gt;&lt;/object&gt;&lt;object type=&quot;3&quot; unique_id=&quot;10011&quot;&gt;&lt;property id=&quot;20148&quot; value=&quot;5&quot;/&gt;&lt;property id=&quot;20300&quot; value=&quot;Slide 9&quot;/&gt;&lt;property id=&quot;20307&quot; value=&quot;266&quot;/&gt;&lt;/object&gt;&lt;object type=&quot;3&quot; unique_id=&quot;10012&quot;&gt;&lt;property id=&quot;20148&quot; value=&quot;5&quot;/&gt;&lt;property id=&quot;20300&quot; value=&quot;Slide 10&quot;/&gt;&lt;property id=&quot;20307&quot; value=&quot;263&quot;/&gt;&lt;/object&gt;&lt;object type=&quot;3&quot; unique_id=&quot;10013&quot;&gt;&lt;property id=&quot;20148&quot; value=&quot;5&quot;/&gt;&lt;property id=&quot;20300&quot; value=&quot;Slide 11&quot;/&gt;&lt;property id=&quot;20307&quot; value=&quot;267&quot;/&gt;&lt;/object&gt;&lt;object type=&quot;3&quot; unique_id=&quot;10014&quot;&gt;&lt;property id=&quot;20148&quot; value=&quot;5&quot;/&gt;&lt;property id=&quot;20300&quot; value=&quot;Slide 12&quot;/&gt;&lt;property id=&quot;20307&quot; value=&quot;268&quot;/&gt;&lt;/object&gt;&lt;object type=&quot;3&quot; unique_id=&quot;10015&quot;&gt;&lt;property id=&quot;20148&quot; value=&quot;5&quot;/&gt;&lt;property id=&quot;20300&quot; value=&quot;Slide 13&quot;/&gt;&lt;property id=&quot;20307&quot; value=&quot;256&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0&quot;/&gt;&lt;/object&gt;&lt;object type=&quot;3&quot; unique_id=&quot;10018&quot;&gt;&lt;property id=&quot;20148&quot; value=&quot;5&quot;/&gt;&lt;property id=&quot;20300&quot; value=&quot;Slide 16&quot;/&gt;&lt;property id=&quot;20307&quot; value=&quot;271&quot;/&gt;&lt;/object&gt;&lt;object type=&quot;3&quot; unique_id=&quot;10019&quot;&gt;&lt;property id=&quot;20148&quot; value=&quot;5&quot;/&gt;&lt;property id=&quot;20300&quot; value=&quot;Slide 17&quot;/&gt;&lt;property id=&quot;20307&quot; value=&quot;272&quot;/&gt;&lt;/object&gt;&lt;object type=&quot;3&quot; unique_id=&quot;10020&quot;&gt;&lt;property id=&quot;20148&quot; value=&quot;5&quot;/&gt;&lt;property id=&quot;20300&quot; value=&quot;Slide 18&quot;/&gt;&lt;property id=&quot;20307&quot; value=&quot;273&quot;/&gt;&lt;/object&gt;&lt;object type=&quot;3&quot; unique_id=&quot;10021&quot;&gt;&lt;property id=&quot;20148&quot; value=&quot;5&quot;/&gt;&lt;property id=&quot;20300&quot; value=&quot;Slide 19&quot;/&gt;&lt;property id=&quot;20307&quot; value=&quot;274&quot;/&gt;&lt;/object&gt;&lt;object type=&quot;3&quot; unique_id=&quot;10022&quot;&gt;&lt;property id=&quot;20148&quot; value=&quot;5&quot;/&gt;&lt;property id=&quot;20300&quot; value=&quot;Slide 20&quot;/&gt;&lt;property id=&quot;20307&quot; value=&quot;275&quot;/&gt;&lt;/object&gt;&lt;object type=&quot;3&quot; unique_id=&quot;10023&quot;&gt;&lt;property id=&quot;20148&quot; value=&quot;5&quot;/&gt;&lt;property id=&quot;20300&quot; value=&quot;Slide 21&quot;/&gt;&lt;property id=&quot;20307&quot; value=&quot;276&quot;/&gt;&lt;/object&gt;&lt;object type=&quot;3&quot; unique_id=&quot;10024&quot;&gt;&lt;property id=&quot;20148&quot; value=&quot;5&quot;/&gt;&lt;property id=&quot;20300&quot; value=&quot;Slide 22&quot;/&gt;&lt;property id=&quot;20307&quot; value=&quot;277&quot;/&gt;&lt;/object&gt;&lt;object type=&quot;3&quot; unique_id=&quot;10025&quot;&gt;&lt;property id=&quot;20148&quot; value=&quot;5&quot;/&gt;&lt;property id=&quot;20300&quot; value=&quot;Slide 23&quot;/&gt;&lt;property id=&quot;20307&quot; value=&quot;278&quot;/&gt;&lt;/object&gt;&lt;object type=&quot;3&quot; unique_id=&quot;10026&quot;&gt;&lt;property id=&quot;20148&quot; value=&quot;5&quot;/&gt;&lt;property id=&quot;20300&quot; value=&quot;Slide 24&quot;/&gt;&lt;property id=&quot;20307&quot; value=&quot;279&quot;/&gt;&lt;/object&gt;&lt;object type=&quot;3&quot; unique_id=&quot;10027&quot;&gt;&lt;property id=&quot;20148&quot; value=&quot;5&quot;/&gt;&lt;property id=&quot;20300&quot; value=&quot;Slide 25&quot;/&gt;&lt;property id=&quot;20307&quot; value=&quot;280&quot;/&gt;&lt;/object&gt;&lt;object type=&quot;3&quot; unique_id=&quot;10028&quot;&gt;&lt;property id=&quot;20148&quot; value=&quot;5&quot;/&gt;&lt;property id=&quot;20300&quot; value=&quot;Slide 26&quot;/&gt;&lt;property id=&quot;20307&quot; value=&quot;283&quot;/&gt;&lt;/object&gt;&lt;object type=&quot;3&quot; unique_id=&quot;10029&quot;&gt;&lt;property id=&quot;20148&quot; value=&quot;5&quot;/&gt;&lt;property id=&quot;20300&quot; value=&quot;Slide 27&quot;/&gt;&lt;property id=&quot;20307&quot; value=&quot;284&quot;/&gt;&lt;/object&gt;&lt;object type=&quot;3&quot; unique_id=&quot;10030&quot;&gt;&lt;property id=&quot;20148&quot; value=&quot;5&quot;/&gt;&lt;property id=&quot;20300&quot; value=&quot;Slide 28&quot;/&gt;&lt;property id=&quot;20307&quot; value=&quot;285&quot;/&gt;&lt;/object&gt;&lt;object type=&quot;3&quot; unique_id=&quot;10031&quot;&gt;&lt;property id=&quot;20148&quot; value=&quot;5&quot;/&gt;&lt;property id=&quot;20300&quot; value=&quot;Slide 29&quot;/&gt;&lt;property id=&quot;20307&quot; value=&quot;286&quot;/&gt;&lt;/object&gt;&lt;object type=&quot;3&quot; unique_id=&quot;10032&quot;&gt;&lt;property id=&quot;20148&quot; value=&quot;5&quot;/&gt;&lt;property id=&quot;20300&quot; value=&quot;Slide 30&quot;/&gt;&lt;property id=&quot;20307&quot; value=&quot;287&quot;/&gt;&lt;/object&gt;&lt;object type=&quot;3&quot; unique_id=&quot;10033&quot;&gt;&lt;property id=&quot;20148&quot; value=&quot;5&quot;/&gt;&lt;property id=&quot;20300&quot; value=&quot;Slide 31&quot;/&gt;&lt;property id=&quot;20307&quot; value=&quot;288&quot;/&gt;&lt;/object&gt;&lt;object type=&quot;3&quot; unique_id=&quot;10034&quot;&gt;&lt;property id=&quot;20148&quot; value=&quot;5&quot;/&gt;&lt;property id=&quot;20300&quot; value=&quot;Slide 32&quot;/&gt;&lt;property id=&quot;20307&quot; value=&quot;289&quot;/&gt;&lt;/object&gt;&lt;object type=&quot;3&quot; unique_id=&quot;10035&quot;&gt;&lt;property id=&quot;20148&quot; value=&quot;5&quot;/&gt;&lt;property id=&quot;20300&quot; value=&quot;Slide 33&quot;/&gt;&lt;property id=&quot;20307&quot; value=&quot;290&quot;/&gt;&lt;/object&gt;&lt;object type=&quot;3&quot; unique_id=&quot;10036&quot;&gt;&lt;property id=&quot;20148&quot; value=&quot;5&quot;/&gt;&lt;property id=&quot;20300&quot; value=&quot;Slide 34&quot;/&gt;&lt;property id=&quot;20307&quot; value=&quot;291&quot;/&gt;&lt;/object&gt;&lt;object type=&quot;3&quot; unique_id=&quot;10037&quot;&gt;&lt;property id=&quot;20148&quot; value=&quot;5&quot;/&gt;&lt;property id=&quot;20300&quot; value=&quot;Slide 35&quot;/&gt;&lt;property id=&quot;20307&quot; value=&quot;292&quot;/&gt;&lt;/object&gt;&lt;/object&gt;&lt;object type=&quot;8&quot; unique_id=&quot;10074&quot;&gt;&lt;/object&gt;&lt;/object&gt;&lt;/database&gt;"/>
  <p:tag name="MMPROD_NEXTUNIQUEID" val="10009"/>
  <p:tag name="SECTOMILLISECCONVERTED" val="1"/>
  <p:tag name="INKNOELEADERBOARD" val="-823979410"/>
</p:tagLst>
</file>

<file path=ppt/tags/tag2.xml><?xml version="1.0" encoding="utf-8"?>
<p:tagLst xmlns:a="http://schemas.openxmlformats.org/drawingml/2006/main" xmlns:r="http://schemas.openxmlformats.org/officeDocument/2006/relationships" xmlns:p="http://schemas.openxmlformats.org/presentationml/2006/main">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sho20211225022520476990&quot;,&quot;IaMcqCompetition&quot;:false,&quot;IsAnonymous&quot;:false,&quot;AutoAdvance&quot;:false,&quot;IsCompetitionMode&quot;:false}"/>
  <p:tag name="ANSWERS" val="fals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quot;,&quot;IaMcqCompetition&quot;:false,&quot;IsAnonymous&quot;:false,&quot;AutoAdvance&quot;:false,&quot;IsCompetitionMode&quot;:false}"/>
</p:tagLst>
</file>

<file path=ppt/tags/tag4.xml><?xml version="1.0" encoding="utf-8"?>
<p:tagLst xmlns:a="http://schemas.openxmlformats.org/drawingml/2006/main" xmlns:r="http://schemas.openxmlformats.org/officeDocument/2006/relationships" xmlns:p="http://schemas.openxmlformats.org/presentationml/2006/main">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sho20211228013348978440&quot;,&quot;IaMcqCompetition&quot;:false,&quot;IsAnonymous&quot;:false,&quot;AutoAdvance&quot;:false,&quot;IsCompetitionMode&quot;:false}"/>
  <p:tag name="ANSWERS" val="false"/>
</p:tagLst>
</file>

<file path=ppt/tags/tag5.xml><?xml version="1.0" encoding="utf-8"?>
<p:tagLst xmlns:a="http://schemas.openxmlformats.org/drawingml/2006/main" xmlns:r="http://schemas.openxmlformats.org/officeDocument/2006/relationships" xmlns:p="http://schemas.openxmlformats.org/presentationml/2006/main">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sho20211229012631666205&quot;,&quot;IaMcqCompetition&quot;:false,&quot;IsAnonymous&quot;:false,&quot;AutoAdvance&quot;:false,&quot;IsCompetitionMode&quot;:false}"/>
  <p:tag name="ANSWERS"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09">
      <a:dk1>
        <a:sysClr val="windowText" lastClr="000000"/>
      </a:dk1>
      <a:lt1>
        <a:sysClr val="window" lastClr="FFFFFF"/>
      </a:lt1>
      <a:dk2>
        <a:srgbClr val="4E5B6F"/>
      </a:dk2>
      <a:lt2>
        <a:srgbClr val="D6ECFF"/>
      </a:lt2>
      <a:accent1>
        <a:srgbClr val="FF0000"/>
      </a:accent1>
      <a:accent2>
        <a:srgbClr val="00B050"/>
      </a:accent2>
      <a:accent3>
        <a:srgbClr val="FF0000"/>
      </a:accent3>
      <a:accent4>
        <a:srgbClr val="00B050"/>
      </a:accent4>
      <a:accent5>
        <a:srgbClr val="FF0000"/>
      </a:accent5>
      <a:accent6>
        <a:srgbClr val="00B050"/>
      </a:accent6>
      <a:hlink>
        <a:srgbClr val="FF0000"/>
      </a:hlink>
      <a:folHlink>
        <a:srgbClr val="00B050"/>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w53oiwv">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1050</TotalTime>
  <Words>2198</Words>
  <Application>Microsoft Office PowerPoint</Application>
  <PresentationFormat>Widescreen</PresentationFormat>
  <Paragraphs>242</Paragraphs>
  <Slides>37</Slides>
  <Notes>5</Notes>
  <HiddenSlides>0</HiddenSlides>
  <MMClips>1</MMClips>
  <ScaleCrop>false</ScaleCrop>
  <HeadingPairs>
    <vt:vector size="6" baseType="variant">
      <vt:variant>
        <vt:lpstr>Fonts Used</vt:lpstr>
      </vt:variant>
      <vt:variant>
        <vt:i4>30</vt:i4>
      </vt:variant>
      <vt:variant>
        <vt:lpstr>Theme</vt:lpstr>
      </vt:variant>
      <vt:variant>
        <vt:i4>8</vt:i4>
      </vt:variant>
      <vt:variant>
        <vt:lpstr>Slide Titles</vt:lpstr>
      </vt:variant>
      <vt:variant>
        <vt:i4>37</vt:i4>
      </vt:variant>
    </vt:vector>
  </HeadingPairs>
  <TitlesOfParts>
    <vt:vector size="75" baseType="lpstr">
      <vt:lpstr>微软雅黑</vt:lpstr>
      <vt:lpstr>宋体</vt:lpstr>
      <vt:lpstr>#9Slide03 AmpleSoft</vt:lpstr>
      <vt:lpstr>#9Slide03 Bebas Neue ZSmall</vt:lpstr>
      <vt:lpstr>#9Slide03 Encode SeEx Black</vt:lpstr>
      <vt:lpstr>#9Slide03 FS Neusa Bold</vt:lpstr>
      <vt:lpstr>#9Slide03 Montserrat ExtraBold</vt:lpstr>
      <vt:lpstr>#9Slide03 Open Sans ExtraBold</vt:lpstr>
      <vt:lpstr>#9Slide03 Roboto Condensed</vt:lpstr>
      <vt:lpstr>#9Slide03 Swiss Condensed Bold</vt:lpstr>
      <vt:lpstr>#9Slide05 FS Blonde Script</vt:lpstr>
      <vt:lpstr>#9Slide07 SFU Jamaica</vt:lpstr>
      <vt:lpstr>#9Slide07 SVNBrandon Printed Sh</vt:lpstr>
      <vt:lpstr>000 DanPanosian TB</vt:lpstr>
      <vt:lpstr>Acumin Pro Condensed</vt:lpstr>
      <vt:lpstr>Arial</vt:lpstr>
      <vt:lpstr>Bookman Old Style</vt:lpstr>
      <vt:lpstr>Calibri</vt:lpstr>
      <vt:lpstr>Calibri Light</vt:lpstr>
      <vt:lpstr>Cambria Math</vt:lpstr>
      <vt:lpstr>Century Gothic</vt:lpstr>
      <vt:lpstr>等线</vt:lpstr>
      <vt:lpstr>等线 Light</vt:lpstr>
      <vt:lpstr>Palatino Linotype</vt:lpstr>
      <vt:lpstr>Rockwell</vt:lpstr>
      <vt:lpstr>Segoe UI</vt:lpstr>
      <vt:lpstr>Times New Roman</vt:lpstr>
      <vt:lpstr>VL Selphia</vt:lpstr>
      <vt:lpstr>Wingdings</vt:lpstr>
      <vt:lpstr>方正尚酷简体</vt:lpstr>
      <vt:lpstr>Damask</vt:lpstr>
      <vt:lpstr>Office Theme</vt:lpstr>
      <vt:lpstr>1_Office 主题</vt:lpstr>
      <vt:lpstr>1_Office Theme</vt:lpstr>
      <vt:lpstr>1_自定义设计方案</vt:lpstr>
      <vt:lpstr>自定义设计方案</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ĐA DẠNG VI KHUẨN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VAI TRÒ CỦA VI KHUẨN: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46</cp:revision>
  <dcterms:created xsi:type="dcterms:W3CDTF">2021-08-26T07:43:13Z</dcterms:created>
  <dcterms:modified xsi:type="dcterms:W3CDTF">2023-12-20T01:10:03Z</dcterms:modified>
</cp:coreProperties>
</file>