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60" r:id="rId3"/>
    <p:sldId id="259" r:id="rId4"/>
    <p:sldId id="258" r:id="rId5"/>
    <p:sldId id="257" r:id="rId6"/>
    <p:sldId id="261" r:id="rId7"/>
    <p:sldId id="262" r:id="rId8"/>
    <p:sldId id="263" r:id="rId9"/>
    <p:sldId id="264" r:id="rId10"/>
    <p:sldId id="268" r:id="rId11"/>
    <p:sldId id="273" r:id="rId12"/>
    <p:sldId id="282" r:id="rId13"/>
    <p:sldId id="283" r:id="rId14"/>
    <p:sldId id="284" r:id="rId15"/>
    <p:sldId id="285" r:id="rId16"/>
    <p:sldId id="286" r:id="rId17"/>
    <p:sldId id="274" r:id="rId18"/>
    <p:sldId id="275" r:id="rId19"/>
    <p:sldId id="276" r:id="rId20"/>
    <p:sldId id="277"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007DD9-F8C7-4439-B423-4A3E2B245D4A}" type="datetimeFigureOut">
              <a:rPr lang="en-US" smtClean="0"/>
              <a:t>9/16/2021</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81E968B6-F0A7-40C1-B78A-981EE7D89377}"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759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007DD9-F8C7-4439-B423-4A3E2B245D4A}"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968B6-F0A7-40C1-B78A-981EE7D89377}" type="slidenum">
              <a:rPr lang="en-US" smtClean="0"/>
              <a:t>‹#›</a:t>
            </a:fld>
            <a:endParaRPr lang="en-US"/>
          </a:p>
        </p:txBody>
      </p:sp>
    </p:spTree>
    <p:extLst>
      <p:ext uri="{BB962C8B-B14F-4D97-AF65-F5344CB8AC3E}">
        <p14:creationId xmlns:p14="http://schemas.microsoft.com/office/powerpoint/2010/main" val="294622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028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330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Tree>
    <p:extLst>
      <p:ext uri="{BB962C8B-B14F-4D97-AF65-F5344CB8AC3E}">
        <p14:creationId xmlns:p14="http://schemas.microsoft.com/office/powerpoint/2010/main" val="3459483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4505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3710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07DD9-F8C7-4439-B423-4A3E2B245D4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0559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07DD9-F8C7-4439-B423-4A3E2B245D4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024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07DD9-F8C7-4439-B423-4A3E2B245D4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spTree>
    <p:extLst>
      <p:ext uri="{BB962C8B-B14F-4D97-AF65-F5344CB8AC3E}">
        <p14:creationId xmlns:p14="http://schemas.microsoft.com/office/powerpoint/2010/main" val="3762171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007DD9-F8C7-4439-B423-4A3E2B245D4A}"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E968B6-F0A7-40C1-B78A-981EE7D89377}"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3194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007DD9-F8C7-4439-B423-4A3E2B245D4A}"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968B6-F0A7-40C1-B78A-981EE7D89377}" type="slidenum">
              <a:rPr lang="en-US" smtClean="0"/>
              <a:t>‹#›</a:t>
            </a:fld>
            <a:endParaRPr lang="en-US"/>
          </a:p>
        </p:txBody>
      </p:sp>
    </p:spTree>
    <p:extLst>
      <p:ext uri="{BB962C8B-B14F-4D97-AF65-F5344CB8AC3E}">
        <p14:creationId xmlns:p14="http://schemas.microsoft.com/office/powerpoint/2010/main" val="2622272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007DD9-F8C7-4439-B423-4A3E2B245D4A}" type="datetimeFigureOut">
              <a:rPr lang="en-US" smtClean="0"/>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E968B6-F0A7-40C1-B78A-981EE7D89377}"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170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007DD9-F8C7-4439-B423-4A3E2B245D4A}" type="datetimeFigureOut">
              <a:rPr lang="en-US" smtClean="0"/>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E968B6-F0A7-40C1-B78A-981EE7D89377}"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136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07DD9-F8C7-4439-B423-4A3E2B245D4A}" type="datetimeFigureOut">
              <a:rPr lang="en-US" smtClean="0"/>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E968B6-F0A7-40C1-B78A-981EE7D89377}" type="slidenum">
              <a:rPr lang="en-US" smtClean="0"/>
              <a:t>‹#›</a:t>
            </a:fld>
            <a:endParaRPr lang="en-US"/>
          </a:p>
        </p:txBody>
      </p:sp>
    </p:spTree>
    <p:extLst>
      <p:ext uri="{BB962C8B-B14F-4D97-AF65-F5344CB8AC3E}">
        <p14:creationId xmlns:p14="http://schemas.microsoft.com/office/powerpoint/2010/main" val="446159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007DD9-F8C7-4439-B423-4A3E2B245D4A}"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968B6-F0A7-40C1-B78A-981EE7D89377}"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6722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007DD9-F8C7-4439-B423-4A3E2B245D4A}"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E968B6-F0A7-40C1-B78A-981EE7D89377}" type="slidenum">
              <a:rPr lang="en-US" smtClean="0"/>
              <a:t>‹#›</a:t>
            </a:fld>
            <a:endParaRPr lang="en-US"/>
          </a:p>
        </p:txBody>
      </p:sp>
    </p:spTree>
    <p:extLst>
      <p:ext uri="{BB962C8B-B14F-4D97-AF65-F5344CB8AC3E}">
        <p14:creationId xmlns:p14="http://schemas.microsoft.com/office/powerpoint/2010/main" val="241507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007DD9-F8C7-4439-B423-4A3E2B245D4A}" type="datetimeFigureOut">
              <a:rPr lang="en-US" smtClean="0"/>
              <a:t>9/16/2021</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1E968B6-F0A7-40C1-B78A-981EE7D89377}" type="slidenum">
              <a:rPr lang="en-US" smtClean="0"/>
              <a:t>‹#›</a:t>
            </a:fld>
            <a:endParaRPr lang="en-US"/>
          </a:p>
        </p:txBody>
      </p:sp>
    </p:spTree>
    <p:extLst>
      <p:ext uri="{BB962C8B-B14F-4D97-AF65-F5344CB8AC3E}">
        <p14:creationId xmlns:p14="http://schemas.microsoft.com/office/powerpoint/2010/main" val="30588808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C9929-A0F7-4BF7-9BB6-5D1D76B16657}"/>
              </a:ext>
            </a:extLst>
          </p:cNvPr>
          <p:cNvSpPr>
            <a:spLocks noGrp="1"/>
          </p:cNvSpPr>
          <p:nvPr>
            <p:ph type="ctrTitle"/>
          </p:nvPr>
        </p:nvSpPr>
        <p:spPr/>
        <p:txBody>
          <a:bodyPr/>
          <a:lstStyle/>
          <a:p>
            <a:r>
              <a:rPr lang="en-US" dirty="0">
                <a:solidFill>
                  <a:srgbClr val="7030A0"/>
                </a:solidFill>
                <a:latin typeface="#9Slide03 AllRoundGothic" panose="020B0703020202020104" pitchFamily="34" charset="0"/>
              </a:rPr>
              <a:t>HÓA HỌC LỚP 9</a:t>
            </a:r>
          </a:p>
        </p:txBody>
      </p:sp>
      <p:sp>
        <p:nvSpPr>
          <p:cNvPr id="5" name="Subtitle 4">
            <a:extLst>
              <a:ext uri="{FF2B5EF4-FFF2-40B4-BE49-F238E27FC236}">
                <a16:creationId xmlns:a16="http://schemas.microsoft.com/office/drawing/2014/main" id="{3173E37D-3AC5-45E3-B433-B987F0D1158F}"/>
              </a:ext>
            </a:extLst>
          </p:cNvPr>
          <p:cNvSpPr>
            <a:spLocks noGrp="1"/>
          </p:cNvSpPr>
          <p:nvPr>
            <p:ph type="subTitle" idx="1"/>
          </p:nvPr>
        </p:nvSpPr>
        <p:spPr/>
        <p:txBody>
          <a:bodyPr>
            <a:normAutofit/>
          </a:bodyPr>
          <a:lstStyle/>
          <a:p>
            <a:r>
              <a:rPr lang="en-US" sz="2800" dirty="0" err="1">
                <a:solidFill>
                  <a:srgbClr val="7030A0"/>
                </a:solidFill>
              </a:rPr>
              <a:t>Giáo</a:t>
            </a:r>
            <a:r>
              <a:rPr lang="en-US" sz="2800" dirty="0">
                <a:solidFill>
                  <a:srgbClr val="7030A0"/>
                </a:solidFill>
              </a:rPr>
              <a:t> </a:t>
            </a:r>
            <a:r>
              <a:rPr lang="en-US" sz="2800" dirty="0" err="1">
                <a:solidFill>
                  <a:srgbClr val="7030A0"/>
                </a:solidFill>
              </a:rPr>
              <a:t>viên</a:t>
            </a:r>
            <a:r>
              <a:rPr lang="en-US" sz="2800" dirty="0">
                <a:solidFill>
                  <a:srgbClr val="7030A0"/>
                </a:solidFill>
              </a:rPr>
              <a:t>: Lê </a:t>
            </a:r>
            <a:r>
              <a:rPr lang="en-US" sz="2800" dirty="0" err="1">
                <a:solidFill>
                  <a:srgbClr val="7030A0"/>
                </a:solidFill>
              </a:rPr>
              <a:t>Thị</a:t>
            </a:r>
            <a:r>
              <a:rPr lang="en-US" sz="2800" dirty="0">
                <a:solidFill>
                  <a:srgbClr val="7030A0"/>
                </a:solidFill>
              </a:rPr>
              <a:t> </a:t>
            </a:r>
            <a:r>
              <a:rPr lang="en-US" sz="2800" dirty="0" err="1">
                <a:solidFill>
                  <a:srgbClr val="7030A0"/>
                </a:solidFill>
              </a:rPr>
              <a:t>Tuyên</a:t>
            </a:r>
            <a:endParaRPr lang="en-US" sz="2800" dirty="0">
              <a:solidFill>
                <a:srgbClr val="7030A0"/>
              </a:solidFill>
            </a:endParaRPr>
          </a:p>
        </p:txBody>
      </p:sp>
    </p:spTree>
    <p:extLst>
      <p:ext uri="{BB962C8B-B14F-4D97-AF65-F5344CB8AC3E}">
        <p14:creationId xmlns:p14="http://schemas.microsoft.com/office/powerpoint/2010/main" val="23077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8648-D0D2-4E56-A066-6B16281A4018}"/>
              </a:ext>
            </a:extLst>
          </p:cNvPr>
          <p:cNvSpPr>
            <a:spLocks noGrp="1"/>
          </p:cNvSpPr>
          <p:nvPr>
            <p:ph type="title"/>
          </p:nvPr>
        </p:nvSpPr>
        <p:spPr>
          <a:xfrm>
            <a:off x="745068" y="1060947"/>
            <a:ext cx="10465189" cy="1063275"/>
          </a:xfrm>
        </p:spPr>
        <p:txBody>
          <a:bodyPr>
            <a:noAutofit/>
          </a:bodyPr>
          <a:lstStyle/>
          <a:p>
            <a:r>
              <a:rPr lang="vi-VN" sz="3600" b="1" dirty="0">
                <a:solidFill>
                  <a:srgbClr val="0070C0"/>
                </a:solidFill>
                <a:latin typeface="#9Slide03 Arima Madurai ExtraBo" panose="00000900000000000000" pitchFamily="2" charset="0"/>
                <a:cs typeface="#9Slide03 Arima Madurai ExtraBo" panose="00000900000000000000" pitchFamily="2" charset="0"/>
              </a:rPr>
              <a:t>I. LƯU HUỲNH ĐIOXIT </a:t>
            </a:r>
            <a:r>
              <a:rPr lang="en-US" sz="3600" b="1" dirty="0">
                <a:solidFill>
                  <a:srgbClr val="0070C0"/>
                </a:solidFill>
                <a:latin typeface="#9Slide03 Arima Madurai ExtraBo" panose="00000900000000000000" pitchFamily="2" charset="0"/>
                <a:cs typeface="#9Slide03 Arima Madurai ExtraBo" panose="00000900000000000000" pitchFamily="2" charset="0"/>
              </a:rPr>
              <a:t>CÓ</a:t>
            </a:r>
            <a:r>
              <a:rPr lang="vi-VN" sz="3600" b="1" dirty="0">
                <a:solidFill>
                  <a:srgbClr val="0070C0"/>
                </a:solidFill>
                <a:latin typeface="#9Slide03 Arima Madurai ExtraBo" panose="00000900000000000000" pitchFamily="2" charset="0"/>
                <a:cs typeface="#9Slide03 Arima Madurai ExtraBo" panose="00000900000000000000" pitchFamily="2" charset="0"/>
              </a:rPr>
              <a:t> </a:t>
            </a:r>
            <a:r>
              <a:rPr lang="en-US" sz="3600" b="1" dirty="0">
                <a:solidFill>
                  <a:srgbClr val="0070C0"/>
                </a:solidFill>
                <a:latin typeface="#9Slide03 Arima Madurai ExtraBo" panose="00000900000000000000" pitchFamily="2" charset="0"/>
                <a:cs typeface="#9Slide03 Arima Madurai ExtraBo" panose="00000900000000000000" pitchFamily="2" charset="0"/>
              </a:rPr>
              <a:t>N</a:t>
            </a:r>
            <a:r>
              <a:rPr lang="vi-VN" sz="3600" b="1" dirty="0">
                <a:solidFill>
                  <a:srgbClr val="0070C0"/>
                </a:solidFill>
                <a:latin typeface="#9Slide03 Arima Madurai ExtraBo" panose="00000900000000000000" pitchFamily="2" charset="0"/>
                <a:cs typeface="#9Slide03 Arima Madurai ExtraBo" panose="00000900000000000000" pitchFamily="2" charset="0"/>
              </a:rPr>
              <a:t>HỮNG </a:t>
            </a:r>
            <a:r>
              <a:rPr lang="en-US" sz="3600" b="1" dirty="0">
                <a:solidFill>
                  <a:srgbClr val="0070C0"/>
                </a:solidFill>
                <a:latin typeface="#9Slide03 Arima Madurai ExtraBo" panose="00000900000000000000" pitchFamily="2" charset="0"/>
                <a:cs typeface="#9Slide03 Arima Madurai ExtraBo" panose="00000900000000000000" pitchFamily="2" charset="0"/>
              </a:rPr>
              <a:t>T</a:t>
            </a:r>
            <a:r>
              <a:rPr lang="vi-VN" sz="3600" b="1" dirty="0">
                <a:solidFill>
                  <a:srgbClr val="0070C0"/>
                </a:solidFill>
                <a:latin typeface="#9Slide03 Arima Madurai ExtraBo" panose="00000900000000000000" pitchFamily="2" charset="0"/>
                <a:cs typeface="#9Slide03 Arima Madurai ExtraBo" panose="00000900000000000000" pitchFamily="2" charset="0"/>
              </a:rPr>
              <a:t>ÍNH </a:t>
            </a:r>
            <a:r>
              <a:rPr lang="en-US" sz="3600" b="1" dirty="0">
                <a:solidFill>
                  <a:srgbClr val="0070C0"/>
                </a:solidFill>
                <a:latin typeface="#9Slide03 Arima Madurai ExtraBo" panose="00000900000000000000" pitchFamily="2" charset="0"/>
                <a:cs typeface="#9Slide03 Arima Madurai ExtraBo" panose="00000900000000000000" pitchFamily="2" charset="0"/>
              </a:rPr>
              <a:t>C</a:t>
            </a:r>
            <a:r>
              <a:rPr lang="vi-VN" sz="3600" b="1" dirty="0">
                <a:solidFill>
                  <a:srgbClr val="0070C0"/>
                </a:solidFill>
                <a:latin typeface="#9Slide03 Arima Madurai ExtraBo" panose="00000900000000000000" pitchFamily="2" charset="0"/>
                <a:cs typeface="#9Slide03 Arima Madurai ExtraBo" panose="00000900000000000000" pitchFamily="2" charset="0"/>
              </a:rPr>
              <a:t>HẤT </a:t>
            </a:r>
            <a:r>
              <a:rPr lang="en-US" sz="3600" b="1" dirty="0">
                <a:solidFill>
                  <a:srgbClr val="0070C0"/>
                </a:solidFill>
                <a:latin typeface="#9Slide03 Arima Madurai ExtraBo" panose="00000900000000000000" pitchFamily="2" charset="0"/>
                <a:cs typeface="#9Slide03 Arima Madurai ExtraBo" panose="00000900000000000000" pitchFamily="2" charset="0"/>
              </a:rPr>
              <a:t>G</a:t>
            </a:r>
            <a:r>
              <a:rPr lang="vi-VN" sz="3600" b="1" dirty="0">
                <a:solidFill>
                  <a:srgbClr val="0070C0"/>
                </a:solidFill>
                <a:latin typeface="#9Slide03 Arima Madurai ExtraBo" panose="00000900000000000000" pitchFamily="2" charset="0"/>
                <a:cs typeface="#9Slide03 Arima Madurai ExtraBo" panose="00000900000000000000" pitchFamily="2" charset="0"/>
              </a:rPr>
              <a:t>Ì</a:t>
            </a:r>
            <a:r>
              <a:rPr lang="en-US" sz="3600" b="1" dirty="0">
                <a:solidFill>
                  <a:srgbClr val="0070C0"/>
                </a:solidFill>
                <a:latin typeface="#9Slide03 Arima Madurai ExtraBo" panose="00000900000000000000" pitchFamily="2" charset="0"/>
                <a:cs typeface="#9Slide03 Arima Madurai ExtraBo" panose="00000900000000000000" pitchFamily="2" charset="0"/>
              </a:rPr>
              <a:t>?</a:t>
            </a:r>
            <a:r>
              <a:rPr lang="vi-VN" sz="3600" b="1" dirty="0">
                <a:solidFill>
                  <a:srgbClr val="0070C0"/>
                </a:solidFill>
                <a:latin typeface="#9Slide03 Arima Madurai ExtraBo" panose="00000900000000000000" pitchFamily="2" charset="0"/>
                <a:cs typeface="#9Slide03 Arima Madurai ExtraBo" panose="00000900000000000000" pitchFamily="2" charset="0"/>
              </a:rPr>
              <a:t> </a:t>
            </a:r>
            <a:br>
              <a:rPr lang="vi-VN" sz="3600" b="1" dirty="0">
                <a:solidFill>
                  <a:srgbClr val="0070C0"/>
                </a:solidFill>
                <a:latin typeface="#9Slide03 Arima Madurai ExtraBo" panose="00000900000000000000" pitchFamily="2" charset="0"/>
                <a:cs typeface="#9Slide03 Arima Madurai ExtraBo" panose="00000900000000000000" pitchFamily="2" charset="0"/>
              </a:rPr>
            </a:br>
            <a:endParaRPr lang="en-US" sz="3600" b="1" dirty="0">
              <a:solidFill>
                <a:srgbClr val="0070C0"/>
              </a:solidFill>
              <a:latin typeface="#9Slide03 Arima Madurai ExtraBo" panose="00000900000000000000" pitchFamily="2" charset="0"/>
              <a:cs typeface="#9Slide03 Arima Madurai ExtraBo" panose="00000900000000000000" pitchFamily="2" charset="0"/>
            </a:endParaRPr>
          </a:p>
        </p:txBody>
      </p:sp>
      <p:sp>
        <p:nvSpPr>
          <p:cNvPr id="3" name="Content Placeholder 2">
            <a:extLst>
              <a:ext uri="{FF2B5EF4-FFF2-40B4-BE49-F238E27FC236}">
                <a16:creationId xmlns:a16="http://schemas.microsoft.com/office/drawing/2014/main" id="{CE509056-1D49-4C40-9A8F-5986D46FC69F}"/>
              </a:ext>
            </a:extLst>
          </p:cNvPr>
          <p:cNvSpPr>
            <a:spLocks noGrp="1"/>
          </p:cNvSpPr>
          <p:nvPr>
            <p:ph idx="1"/>
          </p:nvPr>
        </p:nvSpPr>
        <p:spPr>
          <a:xfrm>
            <a:off x="745068" y="1862318"/>
            <a:ext cx="10129258" cy="853875"/>
          </a:xfrm>
        </p:spPr>
        <p:txBody>
          <a:bodyPr/>
          <a:lstStyle/>
          <a:p>
            <a:r>
              <a:rPr lang="vi-VN" dirty="0">
                <a:latin typeface="#9Slide03 Arima Madurai" panose="00000500000000000000" pitchFamily="2" charset="0"/>
                <a:cs typeface="#9Slide03 Arima Madurai" panose="00000500000000000000" pitchFamily="2" charset="0"/>
              </a:rPr>
              <a:t>Là chất khí không màu, mùi hắc,</a:t>
            </a:r>
            <a:r>
              <a:rPr lang="en-US" dirty="0">
                <a:latin typeface="#9Slide03 Arima Madurai" panose="00000500000000000000" pitchFamily="2" charset="0"/>
                <a:cs typeface="#9Slide03 Arima Madurai" panose="00000500000000000000" pitchFamily="2" charset="0"/>
              </a:rPr>
              <a:t> </a:t>
            </a:r>
            <a:r>
              <a:rPr lang="vi-VN" dirty="0">
                <a:latin typeface="#9Slide03 Arima Madurai" panose="00000500000000000000" pitchFamily="2" charset="0"/>
                <a:cs typeface="#9Slide03 Arima Madurai" panose="00000500000000000000" pitchFamily="2" charset="0"/>
              </a:rPr>
              <a:t>độc, nặng hơn không khí (</a:t>
            </a:r>
            <a:r>
              <a:rPr lang="en-US" dirty="0">
                <a:latin typeface="#9Slide03 Arima Madurai" panose="00000500000000000000" pitchFamily="2" charset="0"/>
                <a:cs typeface="#9Slide03 Arima Madurai" panose="00000500000000000000" pitchFamily="2" charset="0"/>
              </a:rPr>
              <a:t>         </a:t>
            </a:r>
            <a:r>
              <a:rPr lang="vi-VN" dirty="0">
                <a:latin typeface="#9Slide03 Arima Madurai" panose="00000500000000000000" pitchFamily="2" charset="0"/>
                <a:cs typeface="#9Slide03 Arima Madurai" panose="00000500000000000000" pitchFamily="2" charset="0"/>
              </a:rPr>
              <a:t>2,2 )</a:t>
            </a:r>
            <a:endParaRPr lang="en-US" dirty="0">
              <a:latin typeface="#9Slide03 Arima Madurai" panose="00000500000000000000" pitchFamily="2" charset="0"/>
              <a:cs typeface="#9Slide03 Arima Madurai" panose="00000500000000000000" pitchFamily="2" charset="0"/>
            </a:endParaRPr>
          </a:p>
        </p:txBody>
      </p:sp>
      <p:sp>
        <p:nvSpPr>
          <p:cNvPr id="4" name="Rectangle 2">
            <a:extLst>
              <a:ext uri="{FF2B5EF4-FFF2-40B4-BE49-F238E27FC236}">
                <a16:creationId xmlns:a16="http://schemas.microsoft.com/office/drawing/2014/main" id="{7C85729E-70B7-4EF3-A544-A99E14FC6B51}"/>
              </a:ext>
            </a:extLst>
          </p:cNvPr>
          <p:cNvSpPr>
            <a:spLocks noChangeArrowheads="1"/>
          </p:cNvSpPr>
          <p:nvPr/>
        </p:nvSpPr>
        <p:spPr bwMode="auto">
          <a:xfrm>
            <a:off x="67734" y="207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4F344015-4975-4D12-86BF-BFB0994C90F4}"/>
              </a:ext>
            </a:extLst>
          </p:cNvPr>
          <p:cNvGraphicFramePr>
            <a:graphicFrameLocks noChangeAspect="1"/>
          </p:cNvGraphicFramePr>
          <p:nvPr>
            <p:extLst>
              <p:ext uri="{D42A27DB-BD31-4B8C-83A1-F6EECF244321}">
                <p14:modId xmlns:p14="http://schemas.microsoft.com/office/powerpoint/2010/main" val="1929065186"/>
              </p:ext>
            </p:extLst>
          </p:nvPr>
        </p:nvGraphicFramePr>
        <p:xfrm>
          <a:off x="8957218" y="1789864"/>
          <a:ext cx="679151" cy="435081"/>
        </p:xfrm>
        <a:graphic>
          <a:graphicData uri="http://schemas.openxmlformats.org/presentationml/2006/ole">
            <mc:AlternateContent xmlns:mc="http://schemas.openxmlformats.org/markup-compatibility/2006">
              <mc:Choice xmlns:v="urn:schemas-microsoft-com:vml" Requires="v">
                <p:oleObj r:id="rId2" imgW="609600" imgH="393700" progId="Equation.3">
                  <p:embed/>
                </p:oleObj>
              </mc:Choice>
              <mc:Fallback>
                <p:oleObj r:id="rId2" imgW="609600" imgH="3937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218" y="1789864"/>
                        <a:ext cx="679151" cy="435081"/>
                      </a:xfrm>
                      <a:prstGeom prst="rect">
                        <a:avLst/>
                      </a:prstGeom>
                      <a:noFill/>
                    </p:spPr>
                  </p:pic>
                </p:oleObj>
              </mc:Fallback>
            </mc:AlternateContent>
          </a:graphicData>
        </a:graphic>
      </p:graphicFrame>
    </p:spTree>
    <p:extLst>
      <p:ext uri="{BB962C8B-B14F-4D97-AF65-F5344CB8AC3E}">
        <p14:creationId xmlns:p14="http://schemas.microsoft.com/office/powerpoint/2010/main" val="280594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D83E-DD2D-4C2C-BD3B-BAB5AFC7FCBD}"/>
              </a:ext>
            </a:extLst>
          </p:cNvPr>
          <p:cNvSpPr>
            <a:spLocks noGrp="1"/>
          </p:cNvSpPr>
          <p:nvPr>
            <p:ph type="title"/>
          </p:nvPr>
        </p:nvSpPr>
        <p:spPr>
          <a:xfrm>
            <a:off x="1102556" y="844693"/>
            <a:ext cx="9986887" cy="1303867"/>
          </a:xfrm>
        </p:spPr>
        <p:txBody>
          <a:bodyPr>
            <a:noAutofit/>
          </a:bodyPr>
          <a:lstStyle/>
          <a:p>
            <a:pPr algn="l"/>
            <a:r>
              <a:rPr lang="vi-VN" sz="3200" b="1" dirty="0">
                <a:solidFill>
                  <a:srgbClr val="0070C0"/>
                </a:solidFill>
                <a:latin typeface="#9Slide03 Arima Madurai ExtraBo" panose="00000900000000000000" pitchFamily="2" charset="0"/>
                <a:cs typeface="#9Slide03 Arima Madurai ExtraBo" panose="00000900000000000000" pitchFamily="2" charset="0"/>
              </a:rPr>
              <a:t>I</a:t>
            </a:r>
            <a:r>
              <a:rPr lang="en-US" sz="3200" b="1" dirty="0">
                <a:solidFill>
                  <a:srgbClr val="0070C0"/>
                </a:solidFill>
                <a:latin typeface="#9Slide03 Arima Madurai ExtraBo" panose="00000900000000000000" pitchFamily="2" charset="0"/>
                <a:cs typeface="#9Slide03 Arima Madurai ExtraBo" panose="00000900000000000000" pitchFamily="2" charset="0"/>
              </a:rPr>
              <a:t>I</a:t>
            </a:r>
            <a:r>
              <a:rPr lang="vi-VN" sz="3200" b="1" dirty="0">
                <a:solidFill>
                  <a:srgbClr val="0070C0"/>
                </a:solidFill>
                <a:latin typeface="#9Slide03 Arima Madurai ExtraBo" panose="00000900000000000000" pitchFamily="2" charset="0"/>
                <a:cs typeface="#9Slide03 Arima Madurai ExtraBo" panose="00000900000000000000" pitchFamily="2" charset="0"/>
              </a:rPr>
              <a:t>. LƯU HUỲNH ĐIOXIT </a:t>
            </a:r>
            <a:r>
              <a:rPr lang="en-US" sz="3200" b="1" dirty="0">
                <a:solidFill>
                  <a:srgbClr val="0070C0"/>
                </a:solidFill>
                <a:latin typeface="#9Slide03 Arima Madurai ExtraBo" panose="00000900000000000000" pitchFamily="2" charset="0"/>
                <a:cs typeface="#9Slide03 Arima Madurai ExtraBo" panose="00000900000000000000" pitchFamily="2" charset="0"/>
              </a:rPr>
              <a:t>CÓ</a:t>
            </a:r>
            <a:r>
              <a:rPr lang="vi-VN" sz="3200" b="1" dirty="0">
                <a:solidFill>
                  <a:srgbClr val="0070C0"/>
                </a:solidFill>
                <a:latin typeface="#9Slide03 Arima Madurai ExtraBo" panose="00000900000000000000" pitchFamily="2" charset="0"/>
                <a:cs typeface="#9Slide03 Arima Madurai ExtraBo" panose="00000900000000000000" pitchFamily="2" charset="0"/>
              </a:rPr>
              <a:t> </a:t>
            </a:r>
            <a:r>
              <a:rPr lang="en-US" sz="3200" b="1" dirty="0">
                <a:solidFill>
                  <a:srgbClr val="0070C0"/>
                </a:solidFill>
                <a:latin typeface="#9Slide03 Arima Madurai ExtraBo" panose="00000900000000000000" pitchFamily="2" charset="0"/>
                <a:cs typeface="#9Slide03 Arima Madurai ExtraBo" panose="00000900000000000000" pitchFamily="2" charset="0"/>
              </a:rPr>
              <a:t>N</a:t>
            </a:r>
            <a:r>
              <a:rPr lang="vi-VN" sz="3200" b="1" dirty="0">
                <a:solidFill>
                  <a:srgbClr val="0070C0"/>
                </a:solidFill>
                <a:latin typeface="#9Slide03 Arima Madurai ExtraBo" panose="00000900000000000000" pitchFamily="2" charset="0"/>
                <a:cs typeface="#9Slide03 Arima Madurai ExtraBo" panose="00000900000000000000" pitchFamily="2" charset="0"/>
              </a:rPr>
              <a:t>HỮNG </a:t>
            </a:r>
            <a:r>
              <a:rPr lang="en-US" sz="3200" b="1" dirty="0">
                <a:solidFill>
                  <a:srgbClr val="0070C0"/>
                </a:solidFill>
                <a:latin typeface="#9Slide03 Arima Madurai ExtraBo" panose="00000900000000000000" pitchFamily="2" charset="0"/>
                <a:cs typeface="#9Slide03 Arima Madurai ExtraBo" panose="00000900000000000000" pitchFamily="2" charset="0"/>
              </a:rPr>
              <a:t>T</a:t>
            </a:r>
            <a:r>
              <a:rPr lang="vi-VN" sz="3200" b="1" dirty="0">
                <a:solidFill>
                  <a:srgbClr val="0070C0"/>
                </a:solidFill>
                <a:latin typeface="#9Slide03 Arima Madurai ExtraBo" panose="00000900000000000000" pitchFamily="2" charset="0"/>
                <a:cs typeface="#9Slide03 Arima Madurai ExtraBo" panose="00000900000000000000" pitchFamily="2" charset="0"/>
              </a:rPr>
              <a:t>ÍNH </a:t>
            </a:r>
            <a:r>
              <a:rPr lang="en-US" sz="3200" b="1" dirty="0">
                <a:solidFill>
                  <a:srgbClr val="0070C0"/>
                </a:solidFill>
                <a:latin typeface="#9Slide03 Arima Madurai ExtraBo" panose="00000900000000000000" pitchFamily="2" charset="0"/>
                <a:cs typeface="#9Slide03 Arima Madurai ExtraBo" panose="00000900000000000000" pitchFamily="2" charset="0"/>
              </a:rPr>
              <a:t>C</a:t>
            </a:r>
            <a:r>
              <a:rPr lang="vi-VN" sz="3200" b="1" dirty="0">
                <a:solidFill>
                  <a:srgbClr val="0070C0"/>
                </a:solidFill>
                <a:latin typeface="#9Slide03 Arima Madurai ExtraBo" panose="00000900000000000000" pitchFamily="2" charset="0"/>
                <a:cs typeface="#9Slide03 Arima Madurai ExtraBo" panose="00000900000000000000" pitchFamily="2" charset="0"/>
              </a:rPr>
              <a:t>HẤT </a:t>
            </a:r>
            <a:r>
              <a:rPr lang="en-US" sz="3200" b="1" dirty="0">
                <a:solidFill>
                  <a:srgbClr val="0070C0"/>
                </a:solidFill>
                <a:latin typeface="#9Slide03 Arima Madurai ExtraBo" panose="00000900000000000000" pitchFamily="2" charset="0"/>
                <a:cs typeface="#9Slide03 Arima Madurai ExtraBo" panose="00000900000000000000" pitchFamily="2" charset="0"/>
              </a:rPr>
              <a:t>G</a:t>
            </a:r>
            <a:r>
              <a:rPr lang="vi-VN" sz="3200" b="1" dirty="0">
                <a:solidFill>
                  <a:srgbClr val="0070C0"/>
                </a:solidFill>
                <a:latin typeface="#9Slide03 Arima Madurai ExtraBo" panose="00000900000000000000" pitchFamily="2" charset="0"/>
                <a:cs typeface="#9Slide03 Arima Madurai ExtraBo" panose="00000900000000000000" pitchFamily="2" charset="0"/>
              </a:rPr>
              <a:t>Ì</a:t>
            </a:r>
            <a:r>
              <a:rPr lang="en-US" sz="3200" b="1" dirty="0">
                <a:solidFill>
                  <a:srgbClr val="0070C0"/>
                </a:solidFill>
                <a:latin typeface="#9Slide03 Arima Madurai ExtraBo" panose="00000900000000000000" pitchFamily="2" charset="0"/>
                <a:cs typeface="#9Slide03 Arima Madurai ExtraBo" panose="00000900000000000000" pitchFamily="2" charset="0"/>
              </a:rPr>
              <a:t>?</a:t>
            </a:r>
            <a:r>
              <a:rPr lang="vi-VN" sz="3200" b="1" dirty="0">
                <a:solidFill>
                  <a:srgbClr val="0070C0"/>
                </a:solidFill>
                <a:latin typeface="#9Slide03 Arima Madurai ExtraBo" panose="00000900000000000000" pitchFamily="2" charset="0"/>
                <a:cs typeface="#9Slide03 Arima Madurai ExtraBo" panose="00000900000000000000" pitchFamily="2" charset="0"/>
              </a:rPr>
              <a:t> </a:t>
            </a:r>
            <a:br>
              <a:rPr lang="vi-VN" sz="2800" b="1" dirty="0">
                <a:solidFill>
                  <a:srgbClr val="0070C0"/>
                </a:solidFill>
                <a:latin typeface="#9Slide03 Arima Madurai ExtraBo" panose="00000900000000000000" pitchFamily="2" charset="0"/>
                <a:cs typeface="#9Slide03 Arima Madurai ExtraBo" panose="00000900000000000000" pitchFamily="2" charset="0"/>
              </a:rPr>
            </a:br>
            <a:br>
              <a:rPr lang="vi-VN" sz="3600" b="1" dirty="0">
                <a:solidFill>
                  <a:schemeClr val="tx1"/>
                </a:solidFill>
              </a:rPr>
            </a:br>
            <a:endParaRPr lang="en-US" sz="3600" dirty="0">
              <a:solidFill>
                <a:schemeClr val="tx1"/>
              </a:solidFill>
            </a:endParaRPr>
          </a:p>
        </p:txBody>
      </p:sp>
      <p:sp>
        <p:nvSpPr>
          <p:cNvPr id="6" name="Flowchart: Alternate Process 5">
            <a:extLst>
              <a:ext uri="{FF2B5EF4-FFF2-40B4-BE49-F238E27FC236}">
                <a16:creationId xmlns:a16="http://schemas.microsoft.com/office/drawing/2014/main" id="{8FA9370A-E0A6-41B7-A0E5-1AE20E99B334}"/>
              </a:ext>
            </a:extLst>
          </p:cNvPr>
          <p:cNvSpPr/>
          <p:nvPr/>
        </p:nvSpPr>
        <p:spPr>
          <a:xfrm>
            <a:off x="808383" y="1552212"/>
            <a:ext cx="3130571" cy="596348"/>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rima Madurai" panose="00000500000000000000" pitchFamily="2" charset="0"/>
                <a:cs typeface="#9Slide03 Arima Madurai" panose="00000500000000000000" pitchFamily="2" charset="0"/>
              </a:rPr>
              <a:t>1. </a:t>
            </a:r>
            <a:r>
              <a:rPr lang="en-US" sz="2400" dirty="0" err="1">
                <a:solidFill>
                  <a:schemeClr val="tx1"/>
                </a:solidFill>
                <a:latin typeface="#9Slide03 Arima Madurai" panose="00000500000000000000" pitchFamily="2" charset="0"/>
                <a:cs typeface="#9Slide03 Arima Madurai" panose="00000500000000000000" pitchFamily="2" charset="0"/>
              </a:rPr>
              <a:t>Tác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dụng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với</a:t>
            </a:r>
            <a:r>
              <a:rPr lang="en-US" sz="2400" dirty="0">
                <a:solidFill>
                  <a:schemeClr val="tx1"/>
                </a:solidFill>
                <a:latin typeface="#9Slide03 Arima Madurai" panose="00000500000000000000" pitchFamily="2" charset="0"/>
                <a:cs typeface="#9Slide03 Arima Madurai" panose="00000500000000000000" pitchFamily="2" charset="0"/>
              </a:rPr>
              <a:t> n</a:t>
            </a:r>
            <a:r>
              <a:rPr lang="vi-VN" sz="2400" dirty="0">
                <a:solidFill>
                  <a:schemeClr val="tx1"/>
                </a:solidFill>
                <a:latin typeface="#9Slide03 Arima Madurai" panose="00000500000000000000" pitchFamily="2" charset="0"/>
                <a:cs typeface="#9Slide03 Arima Madurai" panose="00000500000000000000" pitchFamily="2" charset="0"/>
              </a:rPr>
              <a:t>ư</a:t>
            </a:r>
            <a:r>
              <a:rPr lang="en-US" sz="2400" dirty="0" err="1">
                <a:solidFill>
                  <a:schemeClr val="tx1"/>
                </a:solidFill>
                <a:latin typeface="#9Slide03 Arima Madurai" panose="00000500000000000000" pitchFamily="2" charset="0"/>
                <a:cs typeface="#9Slide03 Arima Madurai" panose="00000500000000000000" pitchFamily="2" charset="0"/>
              </a:rPr>
              <a:t>ớc</a:t>
            </a:r>
            <a:r>
              <a:rPr lang="en-US" sz="2400" dirty="0">
                <a:solidFill>
                  <a:schemeClr val="tx1"/>
                </a:solidFill>
                <a:latin typeface="#9Slide03 Arima Madurai" panose="00000500000000000000" pitchFamily="2" charset="0"/>
                <a:cs typeface="#9Slide03 Arima Madurai" panose="00000500000000000000" pitchFamily="2" charset="0"/>
              </a:rPr>
              <a:t>:</a:t>
            </a:r>
          </a:p>
        </p:txBody>
      </p:sp>
      <p:sp>
        <p:nvSpPr>
          <p:cNvPr id="8" name="Flowchart: Process 7">
            <a:extLst>
              <a:ext uri="{FF2B5EF4-FFF2-40B4-BE49-F238E27FC236}">
                <a16:creationId xmlns:a16="http://schemas.microsoft.com/office/drawing/2014/main" id="{73230B44-E644-417D-B91E-EC000455778A}"/>
              </a:ext>
            </a:extLst>
          </p:cNvPr>
          <p:cNvSpPr/>
          <p:nvPr/>
        </p:nvSpPr>
        <p:spPr>
          <a:xfrm>
            <a:off x="808383" y="2675468"/>
            <a:ext cx="4479234" cy="335280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solidFill>
                  <a:schemeClr val="tx1"/>
                </a:solidFill>
                <a:latin typeface="#9Slide03 Arima Madurai" panose="00000500000000000000" pitchFamily="2" charset="0"/>
                <a:cs typeface="#9Slide03 Arima Madurai" panose="00000500000000000000" pitchFamily="2" charset="0"/>
              </a:rPr>
              <a:t>SO</a:t>
            </a:r>
            <a:r>
              <a:rPr lang="pt-BR" sz="2400" baseline="-25000" dirty="0">
                <a:solidFill>
                  <a:schemeClr val="tx1"/>
                </a:solidFill>
                <a:latin typeface="#9Slide03 Arima Madurai" panose="00000500000000000000" pitchFamily="2" charset="0"/>
                <a:cs typeface="#9Slide03 Arima Madurai" panose="00000500000000000000" pitchFamily="2" charset="0"/>
              </a:rPr>
              <a:t>2(k)</a:t>
            </a:r>
            <a:r>
              <a:rPr lang="pt-BR" sz="2400" dirty="0">
                <a:solidFill>
                  <a:schemeClr val="tx1"/>
                </a:solidFill>
                <a:latin typeface="#9Slide03 Arima Madurai" panose="00000500000000000000" pitchFamily="2" charset="0"/>
                <a:cs typeface="#9Slide03 Arima Madurai" panose="00000500000000000000" pitchFamily="2" charset="0"/>
              </a:rPr>
              <a:t>  + H</a:t>
            </a:r>
            <a:r>
              <a:rPr lang="pt-BR" sz="2400" baseline="-25000" dirty="0">
                <a:solidFill>
                  <a:schemeClr val="tx1"/>
                </a:solidFill>
                <a:latin typeface="#9Slide03 Arima Madurai" panose="00000500000000000000" pitchFamily="2" charset="0"/>
                <a:cs typeface="#9Slide03 Arima Madurai" panose="00000500000000000000" pitchFamily="2" charset="0"/>
              </a:rPr>
              <a:t>2</a:t>
            </a:r>
            <a:r>
              <a:rPr lang="pt-BR" sz="2400" dirty="0">
                <a:solidFill>
                  <a:schemeClr val="tx1"/>
                </a:solidFill>
                <a:latin typeface="#9Slide03 Arima Madurai" panose="00000500000000000000" pitchFamily="2" charset="0"/>
                <a:cs typeface="#9Slide03 Arima Madurai" panose="00000500000000000000" pitchFamily="2" charset="0"/>
              </a:rPr>
              <a:t>O</a:t>
            </a:r>
            <a:r>
              <a:rPr lang="pt-BR" sz="2400" baseline="-25000" dirty="0">
                <a:solidFill>
                  <a:schemeClr val="tx1"/>
                </a:solidFill>
                <a:latin typeface="#9Slide03 Arima Madurai" panose="00000500000000000000" pitchFamily="2" charset="0"/>
                <a:cs typeface="#9Slide03 Arima Madurai" panose="00000500000000000000" pitchFamily="2" charset="0"/>
              </a:rPr>
              <a:t>(l)</a:t>
            </a:r>
            <a:r>
              <a:rPr lang="pt-BR" sz="2400" dirty="0">
                <a:solidFill>
                  <a:schemeClr val="tx1"/>
                </a:solidFill>
                <a:latin typeface="#9Slide03 Arima Madurai" panose="00000500000000000000" pitchFamily="2" charset="0"/>
                <a:cs typeface="#9Slide03 Arima Madurai" panose="00000500000000000000" pitchFamily="2" charset="0"/>
              </a:rPr>
              <a:t>   </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 H</a:t>
            </a:r>
            <a:r>
              <a:rPr lang="pt-BR" sz="2400" baseline="-250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2</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SO</a:t>
            </a:r>
            <a:r>
              <a:rPr lang="pt-BR" sz="2400" baseline="-250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3</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 </a:t>
            </a:r>
            <a:r>
              <a:rPr lang="pt-BR" sz="2400" baseline="-250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(dd) </a:t>
            </a:r>
            <a:endPar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endParaRPr>
          </a:p>
          <a:p>
            <a:endParaRPr lang="en-US" sz="2400" dirty="0">
              <a:solidFill>
                <a:schemeClr val="tx1"/>
              </a:solidFill>
              <a:latin typeface="#9Slide03 Arima Madurai" panose="00000500000000000000" pitchFamily="2" charset="0"/>
              <a:cs typeface="#9Slide03 Arima Madurai" panose="00000500000000000000" pitchFamily="2" charset="0"/>
            </a:endParaRPr>
          </a:p>
          <a:p>
            <a:r>
              <a:rPr lang="vi-VN" sz="2400" dirty="0">
                <a:solidFill>
                  <a:schemeClr val="tx1"/>
                </a:solidFill>
                <a:latin typeface="#9Slide03 Arima Madurai" panose="00000500000000000000" pitchFamily="2" charset="0"/>
                <a:cs typeface="#9Slide03 Arima Madurai" panose="00000500000000000000" pitchFamily="2" charset="0"/>
              </a:rPr>
              <a:t>SO</a:t>
            </a:r>
            <a:r>
              <a:rPr lang="vi-VN" sz="2400" baseline="-25000" dirty="0">
                <a:solidFill>
                  <a:schemeClr val="tx1"/>
                </a:solidFill>
                <a:latin typeface="#9Slide03 Arima Madurai" panose="00000500000000000000" pitchFamily="2" charset="0"/>
                <a:cs typeface="#9Slide03 Arima Madurai" panose="00000500000000000000" pitchFamily="2" charset="0"/>
              </a:rPr>
              <a:t>2 </a:t>
            </a:r>
            <a:r>
              <a:rPr lang="vi-VN" sz="2400" dirty="0">
                <a:solidFill>
                  <a:schemeClr val="tx1"/>
                </a:solidFill>
                <a:latin typeface="#9Slide03 Arima Madurai" panose="00000500000000000000" pitchFamily="2" charset="0"/>
                <a:cs typeface="#9Slide03 Arima Madurai" panose="00000500000000000000" pitchFamily="2" charset="0"/>
              </a:rPr>
              <a:t>gây ô nhiễm không khí gây mưa axit</a:t>
            </a:r>
            <a:endParaRPr lang="en-US" sz="2400" dirty="0">
              <a:solidFill>
                <a:schemeClr val="tx1"/>
              </a:solidFill>
              <a:latin typeface="#9Slide03 Arima Madurai" panose="00000500000000000000" pitchFamily="2" charset="0"/>
              <a:cs typeface="#9Slide03 Arima Madurai" panose="00000500000000000000" pitchFamily="2" charset="0"/>
            </a:endParaRPr>
          </a:p>
        </p:txBody>
      </p:sp>
      <p:sp>
        <p:nvSpPr>
          <p:cNvPr id="3" name="Speech Bubble: Oval 2">
            <a:extLst>
              <a:ext uri="{FF2B5EF4-FFF2-40B4-BE49-F238E27FC236}">
                <a16:creationId xmlns:a16="http://schemas.microsoft.com/office/drawing/2014/main" id="{FA0C0604-0632-4C9A-9ECA-793F1DBE1B6F}"/>
              </a:ext>
            </a:extLst>
          </p:cNvPr>
          <p:cNvSpPr/>
          <p:nvPr/>
        </p:nvSpPr>
        <p:spPr>
          <a:xfrm>
            <a:off x="5364073" y="1199321"/>
            <a:ext cx="5398479" cy="1086678"/>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Mô</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tả</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cách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tiến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hành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thí</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nghiệm</a:t>
            </a:r>
            <a:r>
              <a:rPr lang="en-US" sz="2000" dirty="0">
                <a:solidFill>
                  <a:schemeClr val="tx1"/>
                </a:solidFill>
                <a:latin typeface="#9Slide03 Arima Madurai" panose="00000500000000000000" pitchFamily="2" charset="0"/>
                <a:cs typeface="#9Slide03 Arima Madurai" panose="00000500000000000000" pitchFamily="2" charset="0"/>
              </a:rPr>
              <a:t> SO</a:t>
            </a:r>
            <a:r>
              <a:rPr lang="en-US" sz="2000" baseline="-25000" dirty="0">
                <a:solidFill>
                  <a:schemeClr val="tx1"/>
                </a:solidFill>
                <a:latin typeface="#9Slide03 Arima Madurai" panose="00000500000000000000" pitchFamily="2" charset="0"/>
                <a:cs typeface="#9Slide03 Arima Madurai" panose="00000500000000000000" pitchFamily="2" charset="0"/>
              </a:rPr>
              <a:t>2</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với</a:t>
            </a:r>
            <a:r>
              <a:rPr lang="en-US" sz="2000" dirty="0">
                <a:solidFill>
                  <a:schemeClr val="tx1"/>
                </a:solidFill>
                <a:latin typeface="#9Slide03 Arima Madurai" panose="00000500000000000000" pitchFamily="2" charset="0"/>
                <a:cs typeface="#9Slide03 Arima Madurai" panose="00000500000000000000" pitchFamily="2" charset="0"/>
              </a:rPr>
              <a:t> H</a:t>
            </a:r>
            <a:r>
              <a:rPr lang="en-US" sz="2000" baseline="-25000" dirty="0">
                <a:solidFill>
                  <a:schemeClr val="tx1"/>
                </a:solidFill>
                <a:latin typeface="#9Slide03 Arima Madurai" panose="00000500000000000000" pitchFamily="2" charset="0"/>
                <a:cs typeface="#9Slide03 Arima Madurai" panose="00000500000000000000" pitchFamily="2" charset="0"/>
              </a:rPr>
              <a:t>2</a:t>
            </a:r>
            <a:r>
              <a:rPr lang="en-US" sz="2000" dirty="0">
                <a:solidFill>
                  <a:schemeClr val="tx1"/>
                </a:solidFill>
                <a:latin typeface="#9Slide03 Arima Madurai" panose="00000500000000000000" pitchFamily="2" charset="0"/>
                <a:cs typeface="#9Slide03 Arima Madurai" panose="00000500000000000000" pitchFamily="2" charset="0"/>
              </a:rPr>
              <a:t>O? </a:t>
            </a:r>
            <a:r>
              <a:rPr lang="en-US" sz="2000" dirty="0" err="1">
                <a:solidFill>
                  <a:schemeClr val="tx1"/>
                </a:solidFill>
                <a:latin typeface="#9Slide03 Arima Madurai" panose="00000500000000000000" pitchFamily="2" charset="0"/>
                <a:cs typeface="#9Slide03 Arima Madurai" panose="00000500000000000000" pitchFamily="2" charset="0"/>
              </a:rPr>
              <a:t>Viết</a:t>
            </a:r>
            <a:r>
              <a:rPr lang="en-US" sz="2000" dirty="0">
                <a:solidFill>
                  <a:schemeClr val="tx1"/>
                </a:solidFill>
                <a:latin typeface="#9Slide03 Arima Madurai" panose="00000500000000000000" pitchFamily="2" charset="0"/>
                <a:cs typeface="#9Slide03 Arima Madurai" panose="00000500000000000000" pitchFamily="2" charset="0"/>
              </a:rPr>
              <a:t> PTHH </a:t>
            </a:r>
            <a:r>
              <a:rPr lang="en-US" sz="2000" dirty="0" err="1">
                <a:solidFill>
                  <a:schemeClr val="tx1"/>
                </a:solidFill>
                <a:latin typeface="#9Slide03 Arima Madurai" panose="00000500000000000000" pitchFamily="2" charset="0"/>
                <a:cs typeface="#9Slide03 Arima Madurai" panose="00000500000000000000" pitchFamily="2" charset="0"/>
              </a:rPr>
              <a:t>của</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phản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ứng</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pic>
        <p:nvPicPr>
          <p:cNvPr id="5" name="Điều chế Lưu huỳnh đioxit">
            <a:hlinkClick r:id="" action="ppaction://media"/>
            <a:extLst>
              <a:ext uri="{FF2B5EF4-FFF2-40B4-BE49-F238E27FC236}">
                <a16:creationId xmlns:a16="http://schemas.microsoft.com/office/drawing/2014/main" id="{38D9940E-0BF2-4D41-8FF2-08EA374448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18807" y="2483311"/>
            <a:ext cx="6430770" cy="3544957"/>
          </a:xfrm>
          <a:prstGeom prst="rect">
            <a:avLst/>
          </a:prstGeom>
        </p:spPr>
      </p:pic>
    </p:spTree>
    <p:extLst>
      <p:ext uri="{BB962C8B-B14F-4D97-AF65-F5344CB8AC3E}">
        <p14:creationId xmlns:p14="http://schemas.microsoft.com/office/powerpoint/2010/main" val="36978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1000"/>
                                        <p:tgtEl>
                                          <p:spTgt spid="8">
                                            <p:txEl>
                                              <p:pRg st="0" end="0"/>
                                            </p:txEl>
                                          </p:spTgt>
                                        </p:tgtEl>
                                      </p:cBhvr>
                                    </p:animEffect>
                                    <p:anim calcmode="lin" valueType="num">
                                      <p:cBhvr>
                                        <p:cTn id="3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
                </p:tgtEl>
              </p:cMediaNode>
            </p:video>
          </p:childTnLst>
        </p:cTn>
      </p:par>
    </p:tnLst>
    <p:bldLst>
      <p:bldP spid="2" grpId="0"/>
      <p:bldP spid="6"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6" descr="https://encrypted-tbn2.gstatic.com/images?q=tbn:ANd9GcRo5Ut1aAWzmT99-c63i6M8IBYGpFvgJN5_dkCHEZwfj4BJvo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23" y="595572"/>
            <a:ext cx="5322277" cy="580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0" descr="Mua axit tan pha moi truong song cua con ngu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89834"/>
            <a:ext cx="5322277" cy="581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31641" y="681004"/>
            <a:ext cx="2289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b="1" i="1" dirty="0" err="1">
                <a:solidFill>
                  <a:schemeClr val="accent6">
                    <a:lumMod val="50000"/>
                  </a:schemeClr>
                </a:solidFill>
                <a:latin typeface="Times New Roman" panose="02020603050405020304" pitchFamily="18" charset="0"/>
                <a:cs typeface="Times New Roman" panose="02020603050405020304" pitchFamily="18" charset="0"/>
              </a:rPr>
              <a:t>Mưa</a:t>
            </a:r>
            <a:r>
              <a:rPr lang="en-US" altLang="en-US" sz="2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6">
                    <a:lumMod val="50000"/>
                  </a:schemeClr>
                </a:solidFill>
                <a:latin typeface="Times New Roman" panose="02020603050405020304" pitchFamily="18" charset="0"/>
                <a:cs typeface="Times New Roman" panose="02020603050405020304" pitchFamily="18" charset="0"/>
              </a:rPr>
              <a:t>axit</a:t>
            </a:r>
            <a:endParaRPr lang="en-US" altLang="en-US" sz="2400" b="1"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8052225" y="742559"/>
            <a:ext cx="30281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000" b="1" dirty="0" err="1">
                <a:solidFill>
                  <a:schemeClr val="bg1"/>
                </a:solidFill>
                <a:latin typeface="#9Slide03 Arima Madurai" panose="00000500000000000000" pitchFamily="2" charset="0"/>
                <a:cs typeface="#9Slide03 Arima Madurai" panose="00000500000000000000" pitchFamily="2" charset="0"/>
              </a:rPr>
              <a:t>Cây</a:t>
            </a:r>
            <a:r>
              <a:rPr lang="en-US" altLang="en-US" sz="2000" b="1" dirty="0">
                <a:solidFill>
                  <a:schemeClr val="bg1"/>
                </a:solidFill>
                <a:latin typeface="#9Slide03 Arima Madurai" panose="00000500000000000000" pitchFamily="2" charset="0"/>
                <a:cs typeface="#9Slide03 Arima Madurai" panose="00000500000000000000" pitchFamily="2" charset="0"/>
              </a:rPr>
              <a:t> </a:t>
            </a:r>
            <a:r>
              <a:rPr lang="en-US" altLang="en-US" sz="2000" b="1" dirty="0" err="1">
                <a:solidFill>
                  <a:schemeClr val="bg1"/>
                </a:solidFill>
                <a:latin typeface="#9Slide03 Arima Madurai" panose="00000500000000000000" pitchFamily="2" charset="0"/>
                <a:cs typeface="#9Slide03 Arima Madurai" panose="00000500000000000000" pitchFamily="2" charset="0"/>
              </a:rPr>
              <a:t>chết</a:t>
            </a:r>
            <a:r>
              <a:rPr lang="en-US" altLang="en-US" sz="2000" b="1" dirty="0">
                <a:solidFill>
                  <a:schemeClr val="bg1"/>
                </a:solidFill>
                <a:latin typeface="#9Slide03 Arima Madurai" panose="00000500000000000000" pitchFamily="2" charset="0"/>
                <a:cs typeface="#9Slide03 Arima Madurai" panose="00000500000000000000" pitchFamily="2" charset="0"/>
              </a:rPr>
              <a:t> </a:t>
            </a:r>
            <a:r>
              <a:rPr lang="en-US" altLang="en-US" sz="2000" b="1" dirty="0" err="1">
                <a:solidFill>
                  <a:schemeClr val="bg1"/>
                </a:solidFill>
                <a:latin typeface="#9Slide03 Arima Madurai" panose="00000500000000000000" pitchFamily="2" charset="0"/>
                <a:cs typeface="#9Slide03 Arima Madurai" panose="00000500000000000000" pitchFamily="2" charset="0"/>
              </a:rPr>
              <a:t>khô</a:t>
            </a:r>
            <a:r>
              <a:rPr lang="en-US" altLang="en-US" sz="2000" b="1" dirty="0">
                <a:solidFill>
                  <a:schemeClr val="bg1"/>
                </a:solidFill>
                <a:latin typeface="#9Slide03 Arima Madurai" panose="00000500000000000000" pitchFamily="2" charset="0"/>
                <a:cs typeface="#9Slide03 Arima Madurai" panose="00000500000000000000" pitchFamily="2" charset="0"/>
              </a:rPr>
              <a:t> do </a:t>
            </a:r>
            <a:r>
              <a:rPr lang="en-US" altLang="en-US" sz="2000" b="1" dirty="0" err="1">
                <a:solidFill>
                  <a:schemeClr val="bg1"/>
                </a:solidFill>
                <a:latin typeface="#9Slide03 Arima Madurai" panose="00000500000000000000" pitchFamily="2" charset="0"/>
                <a:cs typeface="#9Slide03 Arima Madurai" panose="00000500000000000000" pitchFamily="2" charset="0"/>
              </a:rPr>
              <a:t>mưa</a:t>
            </a:r>
            <a:r>
              <a:rPr lang="en-US" altLang="en-US" sz="2000" b="1" dirty="0">
                <a:solidFill>
                  <a:schemeClr val="bg1"/>
                </a:solidFill>
                <a:latin typeface="#9Slide03 Arima Madurai" panose="00000500000000000000" pitchFamily="2" charset="0"/>
                <a:cs typeface="#9Slide03 Arima Madurai" panose="00000500000000000000" pitchFamily="2" charset="0"/>
              </a:rPr>
              <a:t> </a:t>
            </a:r>
            <a:r>
              <a:rPr lang="en-US" altLang="en-US" sz="2000" b="1" dirty="0" err="1">
                <a:solidFill>
                  <a:schemeClr val="bg1"/>
                </a:solidFill>
                <a:latin typeface="#9Slide03 Arima Madurai" panose="00000500000000000000" pitchFamily="2" charset="0"/>
                <a:cs typeface="#9Slide03 Arima Madurai" panose="00000500000000000000" pitchFamily="2" charset="0"/>
              </a:rPr>
              <a:t>axit</a:t>
            </a:r>
            <a:endParaRPr lang="en-US" altLang="en-US" sz="2000" b="1" dirty="0">
              <a:solidFill>
                <a:schemeClr val="bg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928935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ox(in)">
                                      <p:cBhvr>
                                        <p:cTn id="7" dur="500"/>
                                        <p:tgtEl>
                                          <p:spTgt spid="35842"/>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ox(in)">
                                      <p:cBhvr>
                                        <p:cTn id="11" dur="500"/>
                                        <p:tgtEl>
                                          <p:spTgt spid="8"/>
                                        </p:tgtEl>
                                      </p:cBhvr>
                                    </p:animEffect>
                                  </p:childTnLst>
                                </p:cTn>
                              </p:par>
                            </p:childTnLst>
                          </p:cTn>
                        </p:par>
                        <p:par>
                          <p:cTn id="12" fill="hold" nodeType="afterGroup">
                            <p:stCondLst>
                              <p:cond delay="1000"/>
                            </p:stCondLst>
                            <p:childTnLst>
                              <p:par>
                                <p:cTn id="13" presetID="8" presetClass="entr" presetSubtype="16" fill="hold" nodeType="afterEffect">
                                  <p:stCondLst>
                                    <p:cond delay="0"/>
                                  </p:stCondLst>
                                  <p:childTnLst>
                                    <p:set>
                                      <p:cBhvr>
                                        <p:cTn id="14" dur="1" fill="hold">
                                          <p:stCondLst>
                                            <p:cond delay="0"/>
                                          </p:stCondLst>
                                        </p:cTn>
                                        <p:tgtEl>
                                          <p:spTgt spid="35843"/>
                                        </p:tgtEl>
                                        <p:attrNameLst>
                                          <p:attrName>style.visibility</p:attrName>
                                        </p:attrNameLst>
                                      </p:cBhvr>
                                      <p:to>
                                        <p:strVal val="visible"/>
                                      </p:to>
                                    </p:set>
                                    <p:animEffect transition="in" filter="diamond(in)">
                                      <p:cBhvr>
                                        <p:cTn id="15" dur="2000"/>
                                        <p:tgtEl>
                                          <p:spTgt spid="35843"/>
                                        </p:tgtEl>
                                      </p:cBhvr>
                                    </p:animEffect>
                                  </p:childTnLst>
                                </p:cTn>
                              </p:par>
                            </p:childTnLst>
                          </p:cTn>
                        </p:par>
                        <p:par>
                          <p:cTn id="16" fill="hold" nodeType="afterGroup">
                            <p:stCondLst>
                              <p:cond delay="3000"/>
                            </p:stCondLst>
                            <p:childTnLst>
                              <p:par>
                                <p:cTn id="17" presetID="4"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9" descr="Kết quả hình ảnh cho những hình ảnh về mưa ax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826" y="738188"/>
            <a:ext cx="2133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2" descr="Kết quả hình ảnh cho những hình ảnh về mưa ax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013" y="764382"/>
            <a:ext cx="1981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6" descr="Kết quả hình ảnh cho những hình ảnh về mưa ax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815579"/>
            <a:ext cx="2133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Mua axit tan pha moi truong song cua con ngu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5356" y="815579"/>
            <a:ext cx="22240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107097" y="5514976"/>
            <a:ext cx="33130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000">
                <a:solidFill>
                  <a:srgbClr val="000000"/>
                </a:solidFill>
                <a:highlight>
                  <a:srgbClr val="C0C0C0"/>
                </a:highlight>
                <a:latin typeface="#9Slide03 Arima Madurai" panose="00000500000000000000" pitchFamily="2" charset="0"/>
                <a:cs typeface="#9Slide03 Arima Madurai" panose="00000500000000000000" pitchFamily="2" charset="0"/>
              </a:rPr>
              <a:t>Lá cây bị dính mưa axit</a:t>
            </a:r>
          </a:p>
        </p:txBody>
      </p:sp>
      <p:sp>
        <p:nvSpPr>
          <p:cNvPr id="11" name="TextBox 10"/>
          <p:cNvSpPr txBox="1">
            <a:spLocks noChangeArrowheads="1"/>
          </p:cNvSpPr>
          <p:nvPr/>
        </p:nvSpPr>
        <p:spPr bwMode="auto">
          <a:xfrm>
            <a:off x="7239000" y="5514976"/>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000">
                <a:solidFill>
                  <a:srgbClr val="000000"/>
                </a:solidFill>
                <a:highlight>
                  <a:srgbClr val="C0C0C0"/>
                </a:highlight>
                <a:latin typeface="#9Slide03 Arima Madurai" panose="00000500000000000000" pitchFamily="2" charset="0"/>
                <a:cs typeface="#9Slide03 Arima Madurai" panose="00000500000000000000" pitchFamily="2" charset="0"/>
              </a:rPr>
              <a:t>Cây chết khô do mưa axit</a:t>
            </a:r>
          </a:p>
        </p:txBody>
      </p:sp>
    </p:spTree>
    <p:extLst>
      <p:ext uri="{BB962C8B-B14F-4D97-AF65-F5344CB8AC3E}">
        <p14:creationId xmlns:p14="http://schemas.microsoft.com/office/powerpoint/2010/main" val="4081482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500"/>
                                        <p:tgtEl>
                                          <p:spTgt spid="7"/>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par>
                          <p:cTn id="16" fill="hold" nodeType="afterGroup">
                            <p:stCondLst>
                              <p:cond delay="1500"/>
                            </p:stCondLst>
                            <p:childTnLst>
                              <p:par>
                                <p:cTn id="17" presetID="5" presetClass="entr" presetSubtype="1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childTnLst>
                          </p:cTn>
                        </p:par>
                        <p:par>
                          <p:cTn id="20" fill="hold" nodeType="afterGroup">
                            <p:stCondLst>
                              <p:cond delay="2000"/>
                            </p:stCondLst>
                            <p:childTnLst>
                              <p:par>
                                <p:cTn id="21" presetID="4" presetClass="entr" presetSubtype="16"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ox(in)">
                                      <p:cBhvr>
                                        <p:cTn id="23" dur="500"/>
                                        <p:tgtEl>
                                          <p:spTgt spid="10"/>
                                        </p:tgtEl>
                                      </p:cBhvr>
                                    </p:animEffect>
                                  </p:childTnLst>
                                </p:cTn>
                              </p:par>
                            </p:childTnLst>
                          </p:cTn>
                        </p:par>
                        <p:par>
                          <p:cTn id="24" fill="hold" nodeType="afterGroup">
                            <p:stCondLst>
                              <p:cond delay="2500"/>
                            </p:stCondLst>
                            <p:childTnLst>
                              <p:par>
                                <p:cTn id="25" presetID="4"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5" descr="https://encrypted-tbn0.gstatic.com/images?q=tbn:ANd9GcRo6kMX8bsFHvj4jyuRBj4vDGjBAoAQtQxsGSPMjqZSfuWaJUrNW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724" y="630720"/>
            <a:ext cx="2060838" cy="501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http://www.hoahocngaynay.com/images/stories/01082010/parthenon-acid_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599" y="630719"/>
            <a:ext cx="1883416" cy="501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nhung-ky-quan-the-gioi-co-nguy-co-tuyet-chung-vi-thoi-tiet-khac-nghiet-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630718"/>
            <a:ext cx="1776041" cy="501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ANd9GcSjHnAv8yrQWG6AdkEjzoz47USrrGqeb1UccCJa4vjpZ76gR1UVt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1407" y="630718"/>
            <a:ext cx="1682523" cy="504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7"/>
          <p:cNvSpPr txBox="1">
            <a:spLocks noChangeArrowheads="1"/>
          </p:cNvSpPr>
          <p:nvPr/>
        </p:nvSpPr>
        <p:spPr bwMode="auto">
          <a:xfrm>
            <a:off x="808383" y="5678286"/>
            <a:ext cx="104427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Những</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tác</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hại</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của</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mưa</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axit</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đến</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động</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vật</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tác</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phẩm</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nghệ</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thuật</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công</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trình</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xây</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 </a:t>
            </a:r>
            <a:r>
              <a:rPr lang="en-US" altLang="en-US" sz="2000" dirty="0" err="1">
                <a:solidFill>
                  <a:srgbClr val="000000"/>
                </a:solidFill>
                <a:highlight>
                  <a:srgbClr val="C0C0C0"/>
                </a:highlight>
                <a:latin typeface="#9Slide03 Arima Madurai" panose="00000500000000000000" pitchFamily="2" charset="0"/>
                <a:cs typeface="#9Slide03 Arima Madurai" panose="00000500000000000000" pitchFamily="2" charset="0"/>
              </a:rPr>
              <a:t>dựng</a:t>
            </a:r>
            <a:r>
              <a:rPr lang="en-US" altLang="en-US" sz="2000" dirty="0">
                <a:solidFill>
                  <a:srgbClr val="000000"/>
                </a:solidFill>
                <a:highlight>
                  <a:srgbClr val="C0C0C0"/>
                </a:highlight>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1779432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par>
                          <p:cTn id="16" fill="hold" nodeType="afterGroup">
                            <p:stCondLst>
                              <p:cond delay="1500"/>
                            </p:stCondLst>
                            <p:childTnLst>
                              <p:par>
                                <p:cTn id="17" presetID="5"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par>
                          <p:cTn id="20" fill="hold" nodeType="afterGroup">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9" descr="http://www.benh.vn/upload/image/benhvephoi_benhv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487" y="648941"/>
            <a:ext cx="2083343" cy="544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kawahijen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975" y="648942"/>
            <a:ext cx="2054826" cy="544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alot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516" y="667370"/>
            <a:ext cx="3948336" cy="559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Picture 5" descr="ANd9GcQZ5F72SrO1t-qRUfK7YctxI0V9X-ToJvLTSTLogz3tGlnSobyM"/>
          <p:cNvSpPr>
            <a:spLocks noChangeAspect="1" noChangeArrowheads="1"/>
          </p:cNvSpPr>
          <p:nvPr/>
        </p:nvSpPr>
        <p:spPr bwMode="auto">
          <a:xfrm>
            <a:off x="8534400" y="4343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en-US" altLang="en-US">
              <a:solidFill>
                <a:srgbClr val="000000"/>
              </a:solidFill>
              <a:latin typeface="VNI-Times" pitchFamily="2" charset="0"/>
            </a:endParaRPr>
          </a:p>
        </p:txBody>
      </p:sp>
      <p:sp>
        <p:nvSpPr>
          <p:cNvPr id="10" name="TextBox 9"/>
          <p:cNvSpPr txBox="1">
            <a:spLocks noChangeArrowheads="1"/>
          </p:cNvSpPr>
          <p:nvPr/>
        </p:nvSpPr>
        <p:spPr bwMode="auto">
          <a:xfrm>
            <a:off x="876198" y="6066774"/>
            <a:ext cx="31682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000" b="1" i="1" dirty="0" err="1">
                <a:solidFill>
                  <a:srgbClr val="000000"/>
                </a:solidFill>
                <a:latin typeface="Times New Roman" panose="02020603050405020304" pitchFamily="18" charset="0"/>
                <a:cs typeface="Times New Roman" panose="02020603050405020304" pitchFamily="18" charset="0"/>
              </a:rPr>
              <a:t>Lắng</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đọng</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của</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mưa</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axit</a:t>
            </a:r>
            <a:endParaRPr lang="en-US" altLang="en-US" sz="2000" b="1" i="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6927545" y="5361471"/>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2000" b="1" i="1" dirty="0" err="1">
                <a:solidFill>
                  <a:srgbClr val="000000"/>
                </a:solidFill>
                <a:latin typeface="Times New Roman" panose="02020603050405020304" pitchFamily="18" charset="0"/>
                <a:cs typeface="Times New Roman" panose="02020603050405020304" pitchFamily="18" charset="0"/>
              </a:rPr>
              <a:t>Người</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bị</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mắc</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bệnh</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viêm</a:t>
            </a:r>
            <a:r>
              <a:rPr lang="en-US" altLang="en-US" sz="2000" b="1" i="1" dirty="0">
                <a:solidFill>
                  <a:srgbClr val="000000"/>
                </a:solidFill>
                <a:latin typeface="Times New Roman" panose="02020603050405020304" pitchFamily="18" charset="0"/>
                <a:cs typeface="Times New Roman" panose="02020603050405020304" pitchFamily="18" charset="0"/>
              </a:rPr>
              <a:t> </a:t>
            </a:r>
            <a:r>
              <a:rPr lang="en-US" altLang="en-US" sz="2000" b="1" i="1" dirty="0" err="1">
                <a:solidFill>
                  <a:srgbClr val="000000"/>
                </a:solidFill>
                <a:latin typeface="Times New Roman" panose="02020603050405020304" pitchFamily="18" charset="0"/>
                <a:cs typeface="Times New Roman" panose="02020603050405020304" pitchFamily="18" charset="0"/>
              </a:rPr>
              <a:t>phổi</a:t>
            </a:r>
            <a:endParaRPr lang="en-US" altLang="en-US" sz="2000" b="1" i="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5973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checkerboard(across)">
                                      <p:cBhvr>
                                        <p:cTn id="7" dur="500"/>
                                        <p:tgtEl>
                                          <p:spTgt spid="39939"/>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ox(in)">
                                      <p:cBhvr>
                                        <p:cTn id="11" dur="500"/>
                                        <p:tgtEl>
                                          <p:spTgt spid="10"/>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39938"/>
                                        </p:tgtEl>
                                        <p:attrNameLst>
                                          <p:attrName>style.visibility</p:attrName>
                                        </p:attrNameLst>
                                      </p:cBhvr>
                                      <p:to>
                                        <p:strVal val="visible"/>
                                      </p:to>
                                    </p:set>
                                    <p:animEffect transition="in" filter="box(in)">
                                      <p:cBhvr>
                                        <p:cTn id="15" dur="500"/>
                                        <p:tgtEl>
                                          <p:spTgt spid="39938"/>
                                        </p:tgtEl>
                                      </p:cBhvr>
                                    </p:animEffect>
                                  </p:childTnLst>
                                </p:cTn>
                              </p:par>
                            </p:childTnLst>
                          </p:cTn>
                        </p:par>
                        <p:par>
                          <p:cTn id="16" fill="hold" nodeType="afterGroup">
                            <p:stCondLst>
                              <p:cond delay="1500"/>
                            </p:stCondLst>
                            <p:childTnLst>
                              <p:par>
                                <p:cTn id="17" presetID="5" presetClass="entr" presetSubtype="10" fill="hold" nodeType="afterEffect">
                                  <p:stCondLst>
                                    <p:cond delay="0"/>
                                  </p:stCondLst>
                                  <p:childTnLst>
                                    <p:set>
                                      <p:cBhvr>
                                        <p:cTn id="18" dur="1" fill="hold">
                                          <p:stCondLst>
                                            <p:cond delay="0"/>
                                          </p:stCondLst>
                                        </p:cTn>
                                        <p:tgtEl>
                                          <p:spTgt spid="39940"/>
                                        </p:tgtEl>
                                        <p:attrNameLst>
                                          <p:attrName>style.visibility</p:attrName>
                                        </p:attrNameLst>
                                      </p:cBhvr>
                                      <p:to>
                                        <p:strVal val="visible"/>
                                      </p:to>
                                    </p:set>
                                    <p:animEffect transition="in" filter="checkerboard(across)">
                                      <p:cBhvr>
                                        <p:cTn id="19" dur="500"/>
                                        <p:tgtEl>
                                          <p:spTgt spid="39940"/>
                                        </p:tgtEl>
                                      </p:cBhvr>
                                    </p:animEffect>
                                  </p:childTnLst>
                                </p:cTn>
                              </p:par>
                            </p:childTnLst>
                          </p:cTn>
                        </p:par>
                        <p:par>
                          <p:cTn id="20" fill="hold" nodeType="afterGroup">
                            <p:stCondLst>
                              <p:cond delay="2000"/>
                            </p:stCondLst>
                            <p:childTnLst>
                              <p:par>
                                <p:cTn id="21" presetID="5" presetClass="entr" presetSubtype="10" fill="hold" grpId="0" nodeType="afterEffect" nodePh="1">
                                  <p:stCondLst>
                                    <p:cond delay="0"/>
                                  </p:stCondLst>
                                  <p:endCondLst>
                                    <p:cond evt="begin" delay="0">
                                      <p:tn val="21"/>
                                    </p:cond>
                                  </p:endCondLst>
                                  <p:childTnLst>
                                    <p:set>
                                      <p:cBhvr>
                                        <p:cTn id="22" dur="1" fill="hold">
                                          <p:stCondLst>
                                            <p:cond delay="0"/>
                                          </p:stCondLst>
                                        </p:cTn>
                                        <p:tgtEl>
                                          <p:spTgt spid="39941"/>
                                        </p:tgtEl>
                                        <p:attrNameLst>
                                          <p:attrName>style.visibility</p:attrName>
                                        </p:attrNameLst>
                                      </p:cBhvr>
                                      <p:to>
                                        <p:strVal val="visible"/>
                                      </p:to>
                                    </p:set>
                                    <p:animEffect transition="in" filter="checkerboard(across)">
                                      <p:cBhvr>
                                        <p:cTn id="23" dur="500"/>
                                        <p:tgtEl>
                                          <p:spTgt spid="39941"/>
                                        </p:tgtEl>
                                      </p:cBhvr>
                                    </p:animEffect>
                                  </p:childTnLst>
                                </p:cTn>
                              </p:par>
                            </p:childTnLst>
                          </p:cTn>
                        </p:par>
                        <p:par>
                          <p:cTn id="24" fill="hold" nodeType="afterGroup">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8"/>
          <p:cNvSpPr txBox="1">
            <a:spLocks noChangeArrowheads="1"/>
          </p:cNvSpPr>
          <p:nvPr/>
        </p:nvSpPr>
        <p:spPr bwMode="auto">
          <a:xfrm>
            <a:off x="675861" y="672549"/>
            <a:ext cx="10840278"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2000" b="1" dirty="0">
                <a:solidFill>
                  <a:srgbClr val="000000"/>
                </a:solidFill>
                <a:latin typeface="#9Slide03 Arima Madurai" panose="00000500000000000000" pitchFamily="2" charset="0"/>
                <a:cs typeface="#9Slide03 Arima Madurai" panose="00000500000000000000" pitchFamily="2" charset="0"/>
              </a:rPr>
              <a:t>BT 1: </a:t>
            </a:r>
            <a:r>
              <a:rPr lang="vi-VN" altLang="en-US" sz="2000" b="1" dirty="0">
                <a:solidFill>
                  <a:srgbClr val="000000"/>
                </a:solidFill>
                <a:latin typeface="#9Slide03 Arima Madurai" panose="00000500000000000000" pitchFamily="2" charset="0"/>
                <a:cs typeface="#9Slide03 Arima Madurai" panose="00000500000000000000" pitchFamily="2" charset="0"/>
              </a:rPr>
              <a:t>Mưa axit</a:t>
            </a:r>
            <a:endParaRPr lang="en-US" altLang="en-US" sz="2000" b="1" dirty="0">
              <a:solidFill>
                <a:srgbClr val="000000"/>
              </a:solidFill>
              <a:latin typeface="#9Slide03 Arima Madurai" panose="00000500000000000000" pitchFamily="2" charset="0"/>
              <a:cs typeface="#9Slide03 Arima Madurai" panose="00000500000000000000" pitchFamily="2" charset="0"/>
            </a:endParaRPr>
          </a:p>
          <a:p>
            <a:pPr algn="just" eaLnBrk="1" hangingPunct="1">
              <a:spcBef>
                <a:spcPct val="0"/>
              </a:spcBef>
              <a:buClrTx/>
              <a:buFontTx/>
              <a:buNone/>
            </a:pPr>
            <a:r>
              <a:rPr lang="vi-VN" altLang="en-US" sz="2000" b="1" i="1" dirty="0">
                <a:solidFill>
                  <a:srgbClr val="000000"/>
                </a:solidFill>
                <a:latin typeface="#9Slide03 Arima Madurai" panose="00000500000000000000" pitchFamily="2" charset="0"/>
                <a:cs typeface="#9Slide03 Arima Madurai" panose="00000500000000000000" pitchFamily="2" charset="0"/>
              </a:rPr>
              <a:t>H</a:t>
            </a:r>
            <a:r>
              <a:rPr lang="en-US" altLang="en-US" sz="2000" b="1" i="1" dirty="0">
                <a:solidFill>
                  <a:srgbClr val="000000"/>
                </a:solidFill>
                <a:latin typeface="#9Slide03 Arima Madurai" panose="00000500000000000000" pitchFamily="2" charset="0"/>
                <a:cs typeface="#9Slide03 Arima Madurai" panose="00000500000000000000" pitchFamily="2" charset="0"/>
              </a:rPr>
              <a:t>ã</a:t>
            </a:r>
            <a:r>
              <a:rPr lang="vi-VN" altLang="en-US" sz="2000" b="1" i="1" dirty="0">
                <a:solidFill>
                  <a:srgbClr val="000000"/>
                </a:solidFill>
                <a:latin typeface="#9Slide03 Arima Madurai" panose="00000500000000000000" pitchFamily="2" charset="0"/>
                <a:cs typeface="#9Slide03 Arima Madurai" panose="00000500000000000000" pitchFamily="2" charset="0"/>
              </a:rPr>
              <a:t>y đọc đoạn văn bản tr</a:t>
            </a:r>
            <a:r>
              <a:rPr lang="en-US" altLang="en-US" sz="2000" b="1" i="1" dirty="0">
                <a:solidFill>
                  <a:srgbClr val="000000"/>
                </a:solidFill>
                <a:latin typeface="#9Slide03 Arima Madurai" panose="00000500000000000000" pitchFamily="2" charset="0"/>
                <a:cs typeface="#9Slide03 Arima Madurai" panose="00000500000000000000" pitchFamily="2" charset="0"/>
              </a:rPr>
              <a:t>í</a:t>
            </a:r>
            <a:r>
              <a:rPr lang="vi-VN" altLang="en-US" sz="2000" b="1" i="1" dirty="0">
                <a:solidFill>
                  <a:srgbClr val="000000"/>
                </a:solidFill>
                <a:latin typeface="#9Slide03 Arima Madurai" panose="00000500000000000000" pitchFamily="2" charset="0"/>
                <a:cs typeface="#9Slide03 Arima Madurai" panose="00000500000000000000" pitchFamily="2" charset="0"/>
              </a:rPr>
              <a:t>ch dẫn sau: </a:t>
            </a:r>
            <a:endParaRPr lang="en-US" altLang="en-US" sz="2000" b="1" i="1" dirty="0">
              <a:solidFill>
                <a:srgbClr val="000000"/>
              </a:solidFill>
              <a:latin typeface="#9Slide03 Arima Madurai" panose="00000500000000000000" pitchFamily="2" charset="0"/>
              <a:cs typeface="#9Slide03 Arima Madurai" panose="00000500000000000000" pitchFamily="2" charset="0"/>
            </a:endParaRPr>
          </a:p>
          <a:p>
            <a:pPr algn="just" eaLnBrk="1" hangingPunct="1">
              <a:spcBef>
                <a:spcPct val="0"/>
              </a:spcBef>
              <a:buClrTx/>
              <a:buFontTx/>
              <a:buNone/>
            </a:pPr>
            <a:r>
              <a:rPr lang="vi-VN" altLang="en-US" sz="2000" dirty="0">
                <a:solidFill>
                  <a:srgbClr val="000000"/>
                </a:solidFill>
                <a:latin typeface="#9Slide03 Arima Madurai" panose="00000500000000000000" pitchFamily="2" charset="0"/>
                <a:cs typeface="#9Slide03 Arima Madurai" panose="00000500000000000000" pitchFamily="2" charset="0"/>
              </a:rPr>
              <a:t>Mưa axit được ph</a:t>
            </a:r>
            <a:r>
              <a:rPr lang="en-US" altLang="en-US" sz="2000" dirty="0">
                <a:solidFill>
                  <a:srgbClr val="000000"/>
                </a:solidFill>
                <a:latin typeface="#9Slide03 Arima Madurai" panose="00000500000000000000" pitchFamily="2" charset="0"/>
                <a:cs typeface="#9Slide03 Arima Madurai" panose="00000500000000000000" pitchFamily="2" charset="0"/>
              </a:rPr>
              <a:t>á</a:t>
            </a:r>
            <a:r>
              <a:rPr lang="vi-VN" altLang="en-US" sz="2000" dirty="0">
                <a:solidFill>
                  <a:srgbClr val="000000"/>
                </a:solidFill>
                <a:latin typeface="#9Slide03 Arima Madurai" panose="00000500000000000000" pitchFamily="2" charset="0"/>
                <a:cs typeface="#9Slide03 Arima Madurai" panose="00000500000000000000" pitchFamily="2" charset="0"/>
              </a:rPr>
              <a:t>t hiện ra đầu ti</a:t>
            </a:r>
            <a:r>
              <a:rPr lang="en-US" altLang="en-US" sz="2000" dirty="0">
                <a:solidFill>
                  <a:srgbClr val="000000"/>
                </a:solidFill>
                <a:latin typeface="#9Slide03 Arima Madurai" panose="00000500000000000000" pitchFamily="2" charset="0"/>
                <a:cs typeface="#9Slide03 Arima Madurai" panose="00000500000000000000" pitchFamily="2" charset="0"/>
              </a:rPr>
              <a:t>ê</a:t>
            </a:r>
            <a:r>
              <a:rPr lang="vi-VN" altLang="en-US" sz="2000" dirty="0">
                <a:solidFill>
                  <a:srgbClr val="000000"/>
                </a:solidFill>
                <a:latin typeface="#9Slide03 Arima Madurai" panose="00000500000000000000" pitchFamily="2" charset="0"/>
                <a:cs typeface="#9Slide03 Arima Madurai" panose="00000500000000000000" pitchFamily="2" charset="0"/>
              </a:rPr>
              <a:t>n năm 1952 nhưng đến những năm 1960 th</a:t>
            </a:r>
            <a:r>
              <a:rPr lang="en-US" altLang="en-US" sz="2000" dirty="0">
                <a:solidFill>
                  <a:srgbClr val="000000"/>
                </a:solidFill>
                <a:latin typeface="#9Slide03 Arima Madurai" panose="00000500000000000000" pitchFamily="2" charset="0"/>
                <a:cs typeface="#9Slide03 Arima Madurai" panose="00000500000000000000" pitchFamily="2" charset="0"/>
              </a:rPr>
              <a:t>ì </a:t>
            </a:r>
            <a:r>
              <a:rPr lang="vi-VN" altLang="en-US" sz="2000" dirty="0">
                <a:solidFill>
                  <a:srgbClr val="000000"/>
                </a:solidFill>
                <a:latin typeface="#9Slide03 Arima Madurai" panose="00000500000000000000" pitchFamily="2" charset="0"/>
                <a:cs typeface="#9Slide03 Arima Madurai" panose="00000500000000000000" pitchFamily="2" charset="0"/>
              </a:rPr>
              <a:t>c</a:t>
            </a:r>
            <a:r>
              <a:rPr lang="en-US" altLang="en-US" sz="2000" dirty="0">
                <a:solidFill>
                  <a:srgbClr val="000000"/>
                </a:solidFill>
                <a:latin typeface="#9Slide03 Arima Madurai" panose="00000500000000000000" pitchFamily="2" charset="0"/>
                <a:cs typeface="#9Slide03 Arima Madurai" panose="00000500000000000000" pitchFamily="2" charset="0"/>
              </a:rPr>
              <a:t>á</a:t>
            </a:r>
            <a:r>
              <a:rPr lang="vi-VN" altLang="en-US" sz="2000" dirty="0">
                <a:solidFill>
                  <a:srgbClr val="000000"/>
                </a:solidFill>
                <a:latin typeface="#9Slide03 Arima Madurai" panose="00000500000000000000" pitchFamily="2" charset="0"/>
                <a:cs typeface="#9Slide03 Arima Madurai" panose="00000500000000000000" pitchFamily="2" charset="0"/>
              </a:rPr>
              <a:t>c nhà khoa học mới bắt đầu quan s</a:t>
            </a:r>
            <a:r>
              <a:rPr lang="en-US" altLang="en-US" sz="2000" dirty="0">
                <a:solidFill>
                  <a:srgbClr val="000000"/>
                </a:solidFill>
                <a:latin typeface="#9Slide03 Arima Madurai" panose="00000500000000000000" pitchFamily="2" charset="0"/>
                <a:cs typeface="#9Slide03 Arima Madurai" panose="00000500000000000000" pitchFamily="2" charset="0"/>
              </a:rPr>
              <a:t>á</a:t>
            </a:r>
            <a:r>
              <a:rPr lang="vi-VN" altLang="en-US" sz="2000" dirty="0">
                <a:solidFill>
                  <a:srgbClr val="000000"/>
                </a:solidFill>
                <a:latin typeface="#9Slide03 Arima Madurai" panose="00000500000000000000" pitchFamily="2" charset="0"/>
                <a:cs typeface="#9Slide03 Arima Madurai" panose="00000500000000000000" pitchFamily="2" charset="0"/>
              </a:rPr>
              <a:t>t và nghi</a:t>
            </a:r>
            <a:r>
              <a:rPr lang="en-US" altLang="en-US" sz="2000" dirty="0">
                <a:solidFill>
                  <a:srgbClr val="000000"/>
                </a:solidFill>
                <a:latin typeface="#9Slide03 Arima Madurai" panose="00000500000000000000" pitchFamily="2" charset="0"/>
                <a:cs typeface="#9Slide03 Arima Madurai" panose="00000500000000000000" pitchFamily="2" charset="0"/>
              </a:rPr>
              <a:t>ê</a:t>
            </a:r>
            <a:r>
              <a:rPr lang="vi-VN" altLang="en-US" sz="2000" dirty="0">
                <a:solidFill>
                  <a:srgbClr val="000000"/>
                </a:solidFill>
                <a:latin typeface="#9Slide03 Arima Madurai" panose="00000500000000000000" pitchFamily="2" charset="0"/>
                <a:cs typeface="#9Slide03 Arima Madurai" panose="00000500000000000000" pitchFamily="2" charset="0"/>
              </a:rPr>
              <a:t>n cứu về hiện tượng này. Thuật ngữ “mưa axit” được đặt ra bởi Robert Angus Smith vào năm 1972. Trong thành phần các chất đốt tự nhiên như than đá và dầu mỏ có chứa một lượng lớn lưu huỳnh, còn trong không khí lại chứa nhiều nitơ. Quá trình đốt sản sinh ra các khí độc hại như - lưu huỳnh đioxit (SO</a:t>
            </a:r>
            <a:r>
              <a:rPr lang="vi-VN" altLang="en-US" sz="2000" baseline="-25000" dirty="0">
                <a:solidFill>
                  <a:srgbClr val="000000"/>
                </a:solidFill>
                <a:latin typeface="#9Slide03 Arima Madurai" panose="00000500000000000000" pitchFamily="2" charset="0"/>
                <a:cs typeface="#9Slide03 Arima Madurai" panose="00000500000000000000" pitchFamily="2" charset="0"/>
              </a:rPr>
              <a:t>2</a:t>
            </a:r>
            <a:r>
              <a:rPr lang="vi-VN" altLang="en-US" sz="2000" dirty="0">
                <a:solidFill>
                  <a:srgbClr val="000000"/>
                </a:solidFill>
                <a:latin typeface="#9Slide03 Arima Madurai" panose="00000500000000000000" pitchFamily="2" charset="0"/>
                <a:cs typeface="#9Slide03 Arima Madurai" panose="00000500000000000000" pitchFamily="2" charset="0"/>
              </a:rPr>
              <a:t>) và nitơ đioxit (NO</a:t>
            </a:r>
            <a:r>
              <a:rPr lang="vi-VN" altLang="en-US" sz="2000" baseline="-25000" dirty="0">
                <a:solidFill>
                  <a:srgbClr val="000000"/>
                </a:solidFill>
                <a:latin typeface="#9Slide03 Arima Madurai" panose="00000500000000000000" pitchFamily="2" charset="0"/>
                <a:cs typeface="#9Slide03 Arima Madurai" panose="00000500000000000000" pitchFamily="2" charset="0"/>
              </a:rPr>
              <a:t>2</a:t>
            </a:r>
            <a:r>
              <a:rPr lang="vi-VN" altLang="en-US" sz="2000" dirty="0">
                <a:solidFill>
                  <a:srgbClr val="000000"/>
                </a:solidFill>
                <a:latin typeface="#9Slide03 Arima Madurai" panose="00000500000000000000" pitchFamily="2" charset="0"/>
                <a:cs typeface="#9Slide03 Arima Madurai" panose="00000500000000000000" pitchFamily="2" charset="0"/>
              </a:rPr>
              <a:t>). Các khí này hòa tan với hơi nước trong không khí tạo thành các axit sunfuric (H</a:t>
            </a:r>
            <a:r>
              <a:rPr lang="vi-VN" altLang="en-US" sz="2000" baseline="-25000" dirty="0">
                <a:solidFill>
                  <a:srgbClr val="000000"/>
                </a:solidFill>
                <a:latin typeface="#9Slide03 Arima Madurai" panose="00000500000000000000" pitchFamily="2" charset="0"/>
                <a:cs typeface="#9Slide03 Arima Madurai" panose="00000500000000000000" pitchFamily="2" charset="0"/>
              </a:rPr>
              <a:t>2</a:t>
            </a:r>
            <a:r>
              <a:rPr lang="vi-VN" altLang="en-US" sz="2000" dirty="0">
                <a:solidFill>
                  <a:srgbClr val="000000"/>
                </a:solidFill>
                <a:latin typeface="#9Slide03 Arima Madurai" panose="00000500000000000000" pitchFamily="2" charset="0"/>
                <a:cs typeface="#9Slide03 Arima Madurai" panose="00000500000000000000" pitchFamily="2" charset="0"/>
              </a:rPr>
              <a:t>SO</a:t>
            </a:r>
            <a:r>
              <a:rPr lang="vi-VN" altLang="en-US" sz="2000" baseline="-25000" dirty="0">
                <a:solidFill>
                  <a:srgbClr val="000000"/>
                </a:solidFill>
                <a:latin typeface="#9Slide03 Arima Madurai" panose="00000500000000000000" pitchFamily="2" charset="0"/>
                <a:cs typeface="#9Slide03 Arima Madurai" panose="00000500000000000000" pitchFamily="2" charset="0"/>
              </a:rPr>
              <a:t>4</a:t>
            </a:r>
            <a:r>
              <a:rPr lang="vi-VN" altLang="en-US" sz="2000" dirty="0">
                <a:solidFill>
                  <a:srgbClr val="000000"/>
                </a:solidFill>
                <a:latin typeface="#9Slide03 Arima Madurai" panose="00000500000000000000" pitchFamily="2" charset="0"/>
                <a:cs typeface="#9Slide03 Arima Madurai" panose="00000500000000000000" pitchFamily="2" charset="0"/>
              </a:rPr>
              <a:t>) và axit nitric (HNO</a:t>
            </a:r>
            <a:r>
              <a:rPr lang="vi-VN" altLang="en-US" sz="2000" baseline="-25000" dirty="0">
                <a:solidFill>
                  <a:srgbClr val="000000"/>
                </a:solidFill>
                <a:latin typeface="#9Slide03 Arima Madurai" panose="00000500000000000000" pitchFamily="2" charset="0"/>
                <a:cs typeface="#9Slide03 Arima Madurai" panose="00000500000000000000" pitchFamily="2" charset="0"/>
              </a:rPr>
              <a:t>3</a:t>
            </a:r>
            <a:r>
              <a:rPr lang="vi-VN" altLang="en-US" sz="2000" dirty="0">
                <a:solidFill>
                  <a:srgbClr val="000000"/>
                </a:solidFill>
                <a:latin typeface="#9Slide03 Arima Madurai" panose="00000500000000000000" pitchFamily="2" charset="0"/>
                <a:cs typeface="#9Slide03 Arima Madurai" panose="00000500000000000000" pitchFamily="2" charset="0"/>
              </a:rPr>
              <a:t>). Khi trời mưa, các hạt axit này tan lẫn vào nước mưa, làm độ pH của nước mưa giảm. Nếu nước mưa có độ pH dưới 5,6 được gọi là mưa axit. Do có độ chua khá lớn, nước mưa có thể h</a:t>
            </a:r>
            <a:r>
              <a:rPr lang="en-US" altLang="en-US" sz="2000" dirty="0" err="1">
                <a:solidFill>
                  <a:srgbClr val="000000"/>
                </a:solidFill>
                <a:latin typeface="#9Slide03 Arima Madurai" panose="00000500000000000000" pitchFamily="2" charset="0"/>
                <a:cs typeface="#9Slide03 Arima Madurai" panose="00000500000000000000" pitchFamily="2" charset="0"/>
              </a:rPr>
              <a:t>òa</a:t>
            </a:r>
            <a:r>
              <a:rPr lang="vi-VN" altLang="en-US" sz="2000" dirty="0">
                <a:solidFill>
                  <a:srgbClr val="000000"/>
                </a:solidFill>
                <a:latin typeface="#9Slide03 Arima Madurai" panose="00000500000000000000" pitchFamily="2" charset="0"/>
                <a:cs typeface="#9Slide03 Arima Madurai" panose="00000500000000000000" pitchFamily="2" charset="0"/>
              </a:rPr>
              <a:t> tan được một số bụi kim loại và oxit kim loại có trong không khí như oxit chì,... làm cho nước mưa trở nên độc hơn nữa đối với cây cối, vật nuôi và con người. Trong đề tài “Đánh giá hiện trạng mưa axit ở Việt Nam” của Viện Khoa học Khí tượng Thủy văn và Môi trường, ở các thành phố công nghiệp lớn như Hà Nội, Hải Phòng, Đà Nẵng, TP HCM, … lượng mưa axit luôn cao hơn gấp 2 tới 3 lần so với các khu vực có giá trị sinh thái cao như Cúc Phương, Nha Trang, Cà Mau...</a:t>
            </a:r>
            <a:endParaRPr lang="en-US" altLang="en-US" sz="2000" dirty="0">
              <a:solidFill>
                <a:srgbClr val="000000"/>
              </a:solidFill>
              <a:latin typeface="#9Slide03 Arima Madurai" panose="00000500000000000000" pitchFamily="2" charset="0"/>
              <a:cs typeface="#9Slide03 Arima Madurai" panose="00000500000000000000" pitchFamily="2" charset="0"/>
            </a:endParaRPr>
          </a:p>
          <a:p>
            <a:pPr algn="just" eaLnBrk="1" hangingPunct="1">
              <a:spcBef>
                <a:spcPct val="0"/>
              </a:spcBef>
              <a:buClrTx/>
              <a:buFontTx/>
              <a:buNone/>
            </a:pPr>
            <a:r>
              <a:rPr lang="vi-VN" altLang="en-US" sz="2400" b="1" i="1" dirty="0">
                <a:solidFill>
                  <a:srgbClr val="000000"/>
                </a:solidFill>
                <a:latin typeface="#9Slide03 Arima Madurai" panose="00000500000000000000" pitchFamily="2" charset="0"/>
                <a:cs typeface="#9Slide03 Arima Madurai" panose="00000500000000000000" pitchFamily="2" charset="0"/>
              </a:rPr>
              <a:t>Câu hỏi 1:</a:t>
            </a:r>
            <a:r>
              <a:rPr lang="vi-VN" altLang="en-US" sz="2400" i="1" dirty="0">
                <a:solidFill>
                  <a:srgbClr val="000000"/>
                </a:solidFill>
                <a:latin typeface="#9Slide03 Arima Madurai" panose="00000500000000000000" pitchFamily="2" charset="0"/>
                <a:cs typeface="#9Slide03 Arima Madurai" panose="00000500000000000000" pitchFamily="2" charset="0"/>
              </a:rPr>
              <a:t>Theo em, hiện tượng mưa axit trong văn bản này đề cập đến những loại đơn chất, hợp chất nào? </a:t>
            </a:r>
            <a:endParaRPr lang="en-US" altLang="en-US" sz="2400" i="1" dirty="0">
              <a:solidFill>
                <a:srgbClr val="000000"/>
              </a:solidFill>
              <a:latin typeface="#9Slide03 Arima Madurai" panose="00000500000000000000" pitchFamily="2" charset="0"/>
              <a:cs typeface="#9Slide03 Arima Madurai" panose="00000500000000000000" pitchFamily="2" charset="0"/>
            </a:endParaRPr>
          </a:p>
          <a:p>
            <a:pPr algn="ctr" eaLnBrk="1" hangingPunct="1">
              <a:spcBef>
                <a:spcPct val="0"/>
              </a:spcBef>
              <a:buClrTx/>
              <a:buFontTx/>
              <a:buNone/>
            </a:pPr>
            <a:endParaRPr lang="en-US" altLang="en-US" sz="2000" dirty="0">
              <a:solidFill>
                <a:srgbClr val="000000"/>
              </a:solidFill>
              <a:latin typeface="VNI-Times" pitchFamily="2" charset="0"/>
            </a:endParaRPr>
          </a:p>
        </p:txBody>
      </p:sp>
      <p:sp>
        <p:nvSpPr>
          <p:cNvPr id="2" name="Rectangle 1">
            <a:extLst>
              <a:ext uri="{FF2B5EF4-FFF2-40B4-BE49-F238E27FC236}">
                <a16:creationId xmlns:a16="http://schemas.microsoft.com/office/drawing/2014/main" id="{2B1DD911-0358-453F-9E87-541B792624EA}"/>
              </a:ext>
            </a:extLst>
          </p:cNvPr>
          <p:cNvSpPr/>
          <p:nvPr/>
        </p:nvSpPr>
        <p:spPr>
          <a:xfrm>
            <a:off x="768626" y="675861"/>
            <a:ext cx="10694504" cy="4585252"/>
          </a:xfrm>
          <a:prstGeom prst="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634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A06350-F4EC-4959-8CF5-E01E84CF2155}"/>
              </a:ext>
            </a:extLst>
          </p:cNvPr>
          <p:cNvSpPr txBox="1">
            <a:spLocks/>
          </p:cNvSpPr>
          <p:nvPr/>
        </p:nvSpPr>
        <p:spPr>
          <a:xfrm>
            <a:off x="822450" y="723460"/>
            <a:ext cx="10248823" cy="78473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3600" b="1" dirty="0">
                <a:solidFill>
                  <a:srgbClr val="0070C0"/>
                </a:solidFill>
                <a:latin typeface="#9Slide03 Arima Madurai ExtraBo" panose="00000900000000000000" pitchFamily="2" charset="0"/>
                <a:cs typeface="#9Slide03 Arima Madurai ExtraBo" panose="00000900000000000000" pitchFamily="2" charset="0"/>
              </a:rPr>
              <a:t>I</a:t>
            </a:r>
            <a:r>
              <a:rPr lang="en-US" sz="3600" b="1" dirty="0">
                <a:solidFill>
                  <a:srgbClr val="0070C0"/>
                </a:solidFill>
                <a:latin typeface="#9Slide03 Arima Madurai ExtraBo" panose="00000900000000000000" pitchFamily="2" charset="0"/>
                <a:cs typeface="#9Slide03 Arima Madurai ExtraBo" panose="00000900000000000000" pitchFamily="2" charset="0"/>
              </a:rPr>
              <a:t>I</a:t>
            </a:r>
            <a:r>
              <a:rPr lang="vi-VN" sz="3600" b="1" dirty="0">
                <a:solidFill>
                  <a:srgbClr val="0070C0"/>
                </a:solidFill>
                <a:latin typeface="#9Slide03 Arima Madurai ExtraBo" panose="00000900000000000000" pitchFamily="2" charset="0"/>
                <a:cs typeface="#9Slide03 Arima Madurai ExtraBo" panose="00000900000000000000" pitchFamily="2" charset="0"/>
              </a:rPr>
              <a:t>. LƯU HUỲNH ĐIOXIT </a:t>
            </a:r>
            <a:r>
              <a:rPr lang="en-US" sz="3600" b="1" dirty="0">
                <a:solidFill>
                  <a:srgbClr val="0070C0"/>
                </a:solidFill>
                <a:latin typeface="#9Slide03 Arima Madurai ExtraBo" panose="00000900000000000000" pitchFamily="2" charset="0"/>
                <a:cs typeface="#9Slide03 Arima Madurai ExtraBo" panose="00000900000000000000" pitchFamily="2" charset="0"/>
              </a:rPr>
              <a:t>CÓ</a:t>
            </a:r>
            <a:r>
              <a:rPr lang="vi-VN" sz="3600" b="1" dirty="0">
                <a:solidFill>
                  <a:srgbClr val="0070C0"/>
                </a:solidFill>
                <a:latin typeface="#9Slide03 Arima Madurai ExtraBo" panose="00000900000000000000" pitchFamily="2" charset="0"/>
                <a:cs typeface="#9Slide03 Arima Madurai ExtraBo" panose="00000900000000000000" pitchFamily="2" charset="0"/>
              </a:rPr>
              <a:t> </a:t>
            </a:r>
            <a:r>
              <a:rPr lang="en-US" sz="3600" b="1" dirty="0">
                <a:solidFill>
                  <a:srgbClr val="0070C0"/>
                </a:solidFill>
                <a:latin typeface="#9Slide03 Arima Madurai ExtraBo" panose="00000900000000000000" pitchFamily="2" charset="0"/>
                <a:cs typeface="#9Slide03 Arima Madurai ExtraBo" panose="00000900000000000000" pitchFamily="2" charset="0"/>
              </a:rPr>
              <a:t>N</a:t>
            </a:r>
            <a:r>
              <a:rPr lang="vi-VN" sz="3600" b="1" dirty="0">
                <a:solidFill>
                  <a:srgbClr val="0070C0"/>
                </a:solidFill>
                <a:latin typeface="#9Slide03 Arima Madurai ExtraBo" panose="00000900000000000000" pitchFamily="2" charset="0"/>
                <a:cs typeface="#9Slide03 Arima Madurai ExtraBo" panose="00000900000000000000" pitchFamily="2" charset="0"/>
              </a:rPr>
              <a:t>HỮNG </a:t>
            </a:r>
            <a:r>
              <a:rPr lang="en-US" sz="3600" b="1" dirty="0">
                <a:solidFill>
                  <a:srgbClr val="0070C0"/>
                </a:solidFill>
                <a:latin typeface="#9Slide03 Arima Madurai ExtraBo" panose="00000900000000000000" pitchFamily="2" charset="0"/>
                <a:cs typeface="#9Slide03 Arima Madurai ExtraBo" panose="00000900000000000000" pitchFamily="2" charset="0"/>
              </a:rPr>
              <a:t>T</a:t>
            </a:r>
            <a:r>
              <a:rPr lang="vi-VN" sz="3600" b="1" dirty="0">
                <a:solidFill>
                  <a:srgbClr val="0070C0"/>
                </a:solidFill>
                <a:latin typeface="#9Slide03 Arima Madurai ExtraBo" panose="00000900000000000000" pitchFamily="2" charset="0"/>
                <a:cs typeface="#9Slide03 Arima Madurai ExtraBo" panose="00000900000000000000" pitchFamily="2" charset="0"/>
              </a:rPr>
              <a:t>ÍNH </a:t>
            </a:r>
            <a:r>
              <a:rPr lang="en-US" sz="3600" b="1" dirty="0">
                <a:solidFill>
                  <a:srgbClr val="0070C0"/>
                </a:solidFill>
                <a:latin typeface="#9Slide03 Arima Madurai ExtraBo" panose="00000900000000000000" pitchFamily="2" charset="0"/>
                <a:cs typeface="#9Slide03 Arima Madurai ExtraBo" panose="00000900000000000000" pitchFamily="2" charset="0"/>
              </a:rPr>
              <a:t>C</a:t>
            </a:r>
            <a:r>
              <a:rPr lang="vi-VN" sz="3600" b="1" dirty="0">
                <a:solidFill>
                  <a:srgbClr val="0070C0"/>
                </a:solidFill>
                <a:latin typeface="#9Slide03 Arima Madurai ExtraBo" panose="00000900000000000000" pitchFamily="2" charset="0"/>
                <a:cs typeface="#9Slide03 Arima Madurai ExtraBo" panose="00000900000000000000" pitchFamily="2" charset="0"/>
              </a:rPr>
              <a:t>HẤT </a:t>
            </a:r>
            <a:r>
              <a:rPr lang="en-US" sz="3600" b="1" dirty="0">
                <a:solidFill>
                  <a:srgbClr val="0070C0"/>
                </a:solidFill>
                <a:latin typeface="#9Slide03 Arima Madurai ExtraBo" panose="00000900000000000000" pitchFamily="2" charset="0"/>
                <a:cs typeface="#9Slide03 Arima Madurai ExtraBo" panose="00000900000000000000" pitchFamily="2" charset="0"/>
              </a:rPr>
              <a:t>G</a:t>
            </a:r>
            <a:r>
              <a:rPr lang="vi-VN" sz="3600" b="1" dirty="0">
                <a:solidFill>
                  <a:srgbClr val="0070C0"/>
                </a:solidFill>
                <a:latin typeface="#9Slide03 Arima Madurai ExtraBo" panose="00000900000000000000" pitchFamily="2" charset="0"/>
                <a:cs typeface="#9Slide03 Arima Madurai ExtraBo" panose="00000900000000000000" pitchFamily="2" charset="0"/>
              </a:rPr>
              <a:t>Ì</a:t>
            </a:r>
            <a:r>
              <a:rPr lang="en-US" sz="3600" b="1" dirty="0">
                <a:solidFill>
                  <a:srgbClr val="0070C0"/>
                </a:solidFill>
                <a:latin typeface="#9Slide03 Arima Madurai ExtraBo" panose="00000900000000000000" pitchFamily="2" charset="0"/>
                <a:cs typeface="#9Slide03 Arima Madurai ExtraBo" panose="00000900000000000000" pitchFamily="2" charset="0"/>
              </a:rPr>
              <a:t>?</a:t>
            </a:r>
            <a:endParaRPr lang="en-US" dirty="0">
              <a:solidFill>
                <a:schemeClr val="tx1"/>
              </a:solidFill>
            </a:endParaRPr>
          </a:p>
        </p:txBody>
      </p:sp>
      <p:sp>
        <p:nvSpPr>
          <p:cNvPr id="5" name="Flowchart: Alternate Process 4">
            <a:extLst>
              <a:ext uri="{FF2B5EF4-FFF2-40B4-BE49-F238E27FC236}">
                <a16:creationId xmlns:a16="http://schemas.microsoft.com/office/drawing/2014/main" id="{4C0AE0A4-2430-4992-B744-F977C02E7E41}"/>
              </a:ext>
            </a:extLst>
          </p:cNvPr>
          <p:cNvSpPr/>
          <p:nvPr/>
        </p:nvSpPr>
        <p:spPr>
          <a:xfrm>
            <a:off x="997308" y="1600490"/>
            <a:ext cx="3060233" cy="596348"/>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rima Madurai" panose="00000500000000000000" pitchFamily="2" charset="0"/>
                <a:cs typeface="#9Slide03 Arima Madurai" panose="00000500000000000000" pitchFamily="2" charset="0"/>
              </a:rPr>
              <a:t>2. </a:t>
            </a:r>
            <a:r>
              <a:rPr lang="en-US" sz="2400" dirty="0" err="1">
                <a:solidFill>
                  <a:schemeClr val="tx1"/>
                </a:solidFill>
                <a:latin typeface="#9Slide03 Arima Madurai" panose="00000500000000000000" pitchFamily="2" charset="0"/>
                <a:cs typeface="#9Slide03 Arima Madurai" panose="00000500000000000000" pitchFamily="2" charset="0"/>
              </a:rPr>
              <a:t>Tác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dụng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với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bazo</a:t>
            </a:r>
            <a:r>
              <a:rPr lang="en-US" sz="2400" dirty="0">
                <a:solidFill>
                  <a:schemeClr val="tx1"/>
                </a:solidFill>
                <a:latin typeface="#9Slide03 Arima Madurai" panose="00000500000000000000" pitchFamily="2" charset="0"/>
                <a:cs typeface="#9Slide03 Arima Madurai" panose="00000500000000000000" pitchFamily="2" charset="0"/>
              </a:rPr>
              <a:t>:</a:t>
            </a:r>
          </a:p>
        </p:txBody>
      </p:sp>
      <p:sp>
        <p:nvSpPr>
          <p:cNvPr id="7" name="Flowchart: Process 6">
            <a:extLst>
              <a:ext uri="{FF2B5EF4-FFF2-40B4-BE49-F238E27FC236}">
                <a16:creationId xmlns:a16="http://schemas.microsoft.com/office/drawing/2014/main" id="{185BA7FD-45AA-468E-A681-BAD89D74B214}"/>
              </a:ext>
            </a:extLst>
          </p:cNvPr>
          <p:cNvSpPr/>
          <p:nvPr/>
        </p:nvSpPr>
        <p:spPr>
          <a:xfrm>
            <a:off x="997308" y="2404625"/>
            <a:ext cx="5098691" cy="363109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PTHH</a:t>
            </a:r>
          </a:p>
          <a:p>
            <a:r>
              <a:rPr lang="en-US" sz="2400" dirty="0">
                <a:solidFill>
                  <a:schemeClr val="tx1"/>
                </a:solidFill>
              </a:rPr>
              <a:t>SO</a:t>
            </a:r>
            <a:r>
              <a:rPr lang="en-US" sz="2400" baseline="-25000" dirty="0">
                <a:solidFill>
                  <a:schemeClr val="tx1"/>
                </a:solidFill>
              </a:rPr>
              <a:t>2(k)</a:t>
            </a:r>
            <a:r>
              <a:rPr lang="en-US" sz="2400" dirty="0">
                <a:solidFill>
                  <a:schemeClr val="tx1"/>
                </a:solidFill>
              </a:rPr>
              <a:t>+Ca(OH)</a:t>
            </a:r>
            <a:r>
              <a:rPr lang="en-US" sz="2400" baseline="-25000" dirty="0">
                <a:solidFill>
                  <a:schemeClr val="tx1"/>
                </a:solidFill>
              </a:rPr>
              <a:t>2(dd)</a:t>
            </a:r>
            <a:r>
              <a:rPr lang="en-US" sz="2400" dirty="0">
                <a:solidFill>
                  <a:schemeClr val="tx1"/>
                </a:solidFill>
                <a:sym typeface="Symbol" panose="05050102010706020507" pitchFamily="18" charset="2"/>
              </a:rPr>
              <a:t></a:t>
            </a:r>
            <a:r>
              <a:rPr lang="en-US" sz="2400" dirty="0">
                <a:solidFill>
                  <a:schemeClr val="tx1"/>
                </a:solidFill>
              </a:rPr>
              <a:t> CaSO</a:t>
            </a:r>
            <a:r>
              <a:rPr lang="en-US" sz="2400" baseline="-25000" dirty="0">
                <a:solidFill>
                  <a:schemeClr val="tx1"/>
                </a:solidFill>
              </a:rPr>
              <a:t>3(r)</a:t>
            </a:r>
            <a:r>
              <a:rPr lang="en-US" sz="2400" dirty="0">
                <a:solidFill>
                  <a:schemeClr val="tx1"/>
                </a:solidFill>
              </a:rPr>
              <a:t> +H</a:t>
            </a:r>
            <a:r>
              <a:rPr lang="en-US" sz="2400" baseline="-25000" dirty="0">
                <a:solidFill>
                  <a:schemeClr val="tx1"/>
                </a:solidFill>
              </a:rPr>
              <a:t>2</a:t>
            </a:r>
            <a:r>
              <a:rPr lang="en-US" sz="2400" dirty="0">
                <a:solidFill>
                  <a:schemeClr val="tx1"/>
                </a:solidFill>
              </a:rPr>
              <a:t>O</a:t>
            </a:r>
            <a:r>
              <a:rPr lang="en-US" sz="2400" baseline="-25000" dirty="0">
                <a:solidFill>
                  <a:schemeClr val="tx1"/>
                </a:solidFill>
              </a:rPr>
              <a:t>(l)</a:t>
            </a:r>
            <a:endParaRPr lang="en-US" sz="2400" dirty="0">
              <a:solidFill>
                <a:schemeClr val="tx1"/>
              </a:solidFill>
            </a:endParaRPr>
          </a:p>
        </p:txBody>
      </p:sp>
      <p:pic>
        <p:nvPicPr>
          <p:cNvPr id="9" name="Content Placeholder 8">
            <a:extLst>
              <a:ext uri="{FF2B5EF4-FFF2-40B4-BE49-F238E27FC236}">
                <a16:creationId xmlns:a16="http://schemas.microsoft.com/office/drawing/2014/main" id="{36779392-2978-49A1-B2EB-DD119B3AC4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5012" y="3251377"/>
            <a:ext cx="3744350" cy="2970518"/>
          </a:xfrm>
        </p:spPr>
      </p:pic>
      <p:sp>
        <p:nvSpPr>
          <p:cNvPr id="10" name="Speech Bubble: Oval 9">
            <a:extLst>
              <a:ext uri="{FF2B5EF4-FFF2-40B4-BE49-F238E27FC236}">
                <a16:creationId xmlns:a16="http://schemas.microsoft.com/office/drawing/2014/main" id="{BB2AF02A-E995-41C1-8A90-FAC4DF5FDAE6}"/>
              </a:ext>
            </a:extLst>
          </p:cNvPr>
          <p:cNvSpPr/>
          <p:nvPr/>
        </p:nvSpPr>
        <p:spPr>
          <a:xfrm>
            <a:off x="6400800" y="1420837"/>
            <a:ext cx="4793891" cy="1738242"/>
          </a:xfrm>
          <a:prstGeom prst="wedgeEllipse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Mô</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tả</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cách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tiến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hành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thí</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nghiệm</a:t>
            </a:r>
            <a:r>
              <a:rPr lang="en-US" sz="2000" dirty="0">
                <a:solidFill>
                  <a:schemeClr val="tx1"/>
                </a:solidFill>
                <a:latin typeface="#9Slide03 Arima Madurai" panose="00000500000000000000" pitchFamily="2" charset="0"/>
                <a:cs typeface="#9Slide03 Arima Madurai" panose="00000500000000000000" pitchFamily="2" charset="0"/>
              </a:rPr>
              <a:t> SO</a:t>
            </a:r>
            <a:r>
              <a:rPr lang="en-US" sz="2000" baseline="-25000" dirty="0">
                <a:solidFill>
                  <a:schemeClr val="tx1"/>
                </a:solidFill>
                <a:latin typeface="#9Slide03 Arima Madurai" panose="00000500000000000000" pitchFamily="2" charset="0"/>
                <a:cs typeface="#9Slide03 Arima Madurai" panose="00000500000000000000" pitchFamily="2" charset="0"/>
              </a:rPr>
              <a:t>2</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với</a:t>
            </a:r>
            <a:r>
              <a:rPr lang="en-US" sz="2000" dirty="0">
                <a:solidFill>
                  <a:schemeClr val="tx1"/>
                </a:solidFill>
                <a:latin typeface="#9Slide03 Arima Madurai" panose="00000500000000000000" pitchFamily="2" charset="0"/>
                <a:cs typeface="#9Slide03 Arima Madurai" panose="00000500000000000000" pitchFamily="2" charset="0"/>
              </a:rPr>
              <a:t> Ca(OH)</a:t>
            </a:r>
            <a:r>
              <a:rPr lang="en-US" sz="2000" baseline="-25000" dirty="0">
                <a:solidFill>
                  <a:schemeClr val="tx1"/>
                </a:solidFill>
                <a:latin typeface="#9Slide03 Arima Madurai" panose="00000500000000000000" pitchFamily="2" charset="0"/>
                <a:cs typeface="#9Slide03 Arima Madurai" panose="00000500000000000000" pitchFamily="2" charset="0"/>
              </a:rPr>
              <a:t>2</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cho</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biết</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dấu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hiệu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nhận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biết</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phản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ứng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xảy</a:t>
            </a:r>
            <a:r>
              <a:rPr lang="en-US" sz="2000" dirty="0">
                <a:solidFill>
                  <a:schemeClr val="tx1"/>
                </a:solidFill>
                <a:latin typeface="#9Slide03 Arima Madurai" panose="00000500000000000000" pitchFamily="2" charset="0"/>
                <a:cs typeface="#9Slide03 Arima Madurai" panose="00000500000000000000" pitchFamily="2" charset="0"/>
              </a:rPr>
              <a:t> ra? </a:t>
            </a:r>
            <a:r>
              <a:rPr lang="en-US" sz="2000" dirty="0" err="1">
                <a:solidFill>
                  <a:schemeClr val="tx1"/>
                </a:solidFill>
                <a:latin typeface="#9Slide03 Arima Madurai" panose="00000500000000000000" pitchFamily="2" charset="0"/>
                <a:cs typeface="#9Slide03 Arima Madurai" panose="00000500000000000000" pitchFamily="2" charset="0"/>
              </a:rPr>
              <a:t>Viết</a:t>
            </a:r>
            <a:r>
              <a:rPr lang="en-US" sz="2000" dirty="0">
                <a:solidFill>
                  <a:schemeClr val="tx1"/>
                </a:solidFill>
                <a:latin typeface="#9Slide03 Arima Madurai" panose="00000500000000000000" pitchFamily="2" charset="0"/>
                <a:cs typeface="#9Slide03 Arima Madurai" panose="00000500000000000000" pitchFamily="2" charset="0"/>
              </a:rPr>
              <a:t> PTHH</a:t>
            </a:r>
          </a:p>
        </p:txBody>
      </p:sp>
    </p:spTree>
    <p:extLst>
      <p:ext uri="{BB962C8B-B14F-4D97-AF65-F5344CB8AC3E}">
        <p14:creationId xmlns:p14="http://schemas.microsoft.com/office/powerpoint/2010/main" val="241780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D3AB2E-B104-468D-A833-D6C31BA8BD03}"/>
              </a:ext>
            </a:extLst>
          </p:cNvPr>
          <p:cNvSpPr>
            <a:spLocks noGrp="1"/>
          </p:cNvSpPr>
          <p:nvPr>
            <p:ph idx="1"/>
          </p:nvPr>
        </p:nvSpPr>
        <p:spPr>
          <a:xfrm>
            <a:off x="808381" y="4580075"/>
            <a:ext cx="10445770" cy="2191121"/>
          </a:xfrm>
        </p:spPr>
        <p:txBody>
          <a:bodyPr/>
          <a:lstStyle/>
          <a:p>
            <a:r>
              <a:rPr lang="vi-VN" dirty="0">
                <a:latin typeface="#9Slide03 Arima Madurai" panose="00000500000000000000" pitchFamily="2" charset="0"/>
                <a:cs typeface="#9Slide03 Arima Madurai" panose="00000500000000000000" pitchFamily="2" charset="0"/>
              </a:rPr>
              <a:t>? SO</a:t>
            </a:r>
            <a:r>
              <a:rPr lang="vi-VN" baseline="-25000" dirty="0">
                <a:latin typeface="#9Slide03 Arima Madurai" panose="00000500000000000000" pitchFamily="2" charset="0"/>
                <a:cs typeface="#9Slide03 Arima Madurai" panose="00000500000000000000" pitchFamily="2" charset="0"/>
              </a:rPr>
              <a:t>2</a:t>
            </a:r>
            <a:r>
              <a:rPr lang="vi-VN" dirty="0">
                <a:latin typeface="#9Slide03 Arima Madurai" panose="00000500000000000000" pitchFamily="2" charset="0"/>
                <a:cs typeface="#9Slide03 Arima Madurai" panose="00000500000000000000" pitchFamily="2" charset="0"/>
              </a:rPr>
              <a:t>  phản  ứng được oxit bzơ nào, tạo sản phẩm gì? nêu thí dụ minh họa</a:t>
            </a:r>
          </a:p>
          <a:p>
            <a:endParaRPr lang="en-US" dirty="0">
              <a:latin typeface="#9Slide03 Arima Madurai" panose="00000500000000000000" pitchFamily="2" charset="0"/>
              <a:cs typeface="#9Slide03 Arima Madurai" panose="00000500000000000000" pitchFamily="2" charset="0"/>
            </a:endParaRPr>
          </a:p>
        </p:txBody>
      </p:sp>
      <p:sp>
        <p:nvSpPr>
          <p:cNvPr id="4" name="Title 1">
            <a:extLst>
              <a:ext uri="{FF2B5EF4-FFF2-40B4-BE49-F238E27FC236}">
                <a16:creationId xmlns:a16="http://schemas.microsoft.com/office/drawing/2014/main" id="{2767DDCE-3CEF-41A9-A0CB-C9420324BE6F}"/>
              </a:ext>
            </a:extLst>
          </p:cNvPr>
          <p:cNvSpPr txBox="1">
            <a:spLocks/>
          </p:cNvSpPr>
          <p:nvPr/>
        </p:nvSpPr>
        <p:spPr>
          <a:xfrm>
            <a:off x="808382" y="636105"/>
            <a:ext cx="10445771" cy="84100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3600" b="1" dirty="0">
                <a:solidFill>
                  <a:srgbClr val="0070C0"/>
                </a:solidFill>
                <a:latin typeface="#9Slide03 Arima Madurai ExtraBo" panose="00000900000000000000" pitchFamily="2" charset="0"/>
                <a:cs typeface="#9Slide03 Arima Madurai ExtraBo" panose="00000900000000000000" pitchFamily="2" charset="0"/>
              </a:rPr>
              <a:t>I</a:t>
            </a:r>
            <a:r>
              <a:rPr lang="en-US" sz="3600" b="1" dirty="0">
                <a:solidFill>
                  <a:srgbClr val="0070C0"/>
                </a:solidFill>
                <a:latin typeface="#9Slide03 Arima Madurai ExtraBo" panose="00000900000000000000" pitchFamily="2" charset="0"/>
                <a:cs typeface="#9Slide03 Arima Madurai ExtraBo" panose="00000900000000000000" pitchFamily="2" charset="0"/>
              </a:rPr>
              <a:t>I</a:t>
            </a:r>
            <a:r>
              <a:rPr lang="vi-VN" sz="3600" b="1" dirty="0">
                <a:solidFill>
                  <a:srgbClr val="0070C0"/>
                </a:solidFill>
                <a:latin typeface="#9Slide03 Arima Madurai ExtraBo" panose="00000900000000000000" pitchFamily="2" charset="0"/>
                <a:cs typeface="#9Slide03 Arima Madurai ExtraBo" panose="00000900000000000000" pitchFamily="2" charset="0"/>
              </a:rPr>
              <a:t>. LƯU HUỲNH ĐIOXIT </a:t>
            </a:r>
            <a:r>
              <a:rPr lang="en-US" sz="3600" b="1" dirty="0">
                <a:solidFill>
                  <a:srgbClr val="0070C0"/>
                </a:solidFill>
                <a:latin typeface="#9Slide03 Arima Madurai ExtraBo" panose="00000900000000000000" pitchFamily="2" charset="0"/>
                <a:cs typeface="#9Slide03 Arima Madurai ExtraBo" panose="00000900000000000000" pitchFamily="2" charset="0"/>
              </a:rPr>
              <a:t>CÓ</a:t>
            </a:r>
            <a:r>
              <a:rPr lang="vi-VN" sz="3600" b="1" dirty="0">
                <a:solidFill>
                  <a:srgbClr val="0070C0"/>
                </a:solidFill>
                <a:latin typeface="#9Slide03 Arima Madurai ExtraBo" panose="00000900000000000000" pitchFamily="2" charset="0"/>
                <a:cs typeface="#9Slide03 Arima Madurai ExtraBo" panose="00000900000000000000" pitchFamily="2" charset="0"/>
              </a:rPr>
              <a:t> </a:t>
            </a:r>
            <a:r>
              <a:rPr lang="en-US" sz="3600" b="1" dirty="0">
                <a:solidFill>
                  <a:srgbClr val="0070C0"/>
                </a:solidFill>
                <a:latin typeface="#9Slide03 Arima Madurai ExtraBo" panose="00000900000000000000" pitchFamily="2" charset="0"/>
                <a:cs typeface="#9Slide03 Arima Madurai ExtraBo" panose="00000900000000000000" pitchFamily="2" charset="0"/>
              </a:rPr>
              <a:t>N</a:t>
            </a:r>
            <a:r>
              <a:rPr lang="vi-VN" sz="3600" b="1" dirty="0">
                <a:solidFill>
                  <a:srgbClr val="0070C0"/>
                </a:solidFill>
                <a:latin typeface="#9Slide03 Arima Madurai ExtraBo" panose="00000900000000000000" pitchFamily="2" charset="0"/>
                <a:cs typeface="#9Slide03 Arima Madurai ExtraBo" panose="00000900000000000000" pitchFamily="2" charset="0"/>
              </a:rPr>
              <a:t>HỮNG </a:t>
            </a:r>
            <a:r>
              <a:rPr lang="en-US" sz="3600" b="1" dirty="0">
                <a:solidFill>
                  <a:srgbClr val="0070C0"/>
                </a:solidFill>
                <a:latin typeface="#9Slide03 Arima Madurai ExtraBo" panose="00000900000000000000" pitchFamily="2" charset="0"/>
                <a:cs typeface="#9Slide03 Arima Madurai ExtraBo" panose="00000900000000000000" pitchFamily="2" charset="0"/>
              </a:rPr>
              <a:t>T</a:t>
            </a:r>
            <a:r>
              <a:rPr lang="vi-VN" sz="3600" b="1" dirty="0">
                <a:solidFill>
                  <a:srgbClr val="0070C0"/>
                </a:solidFill>
                <a:latin typeface="#9Slide03 Arima Madurai ExtraBo" panose="00000900000000000000" pitchFamily="2" charset="0"/>
                <a:cs typeface="#9Slide03 Arima Madurai ExtraBo" panose="00000900000000000000" pitchFamily="2" charset="0"/>
              </a:rPr>
              <a:t>ÍNH </a:t>
            </a:r>
            <a:r>
              <a:rPr lang="en-US" sz="3600" b="1" dirty="0">
                <a:solidFill>
                  <a:srgbClr val="0070C0"/>
                </a:solidFill>
                <a:latin typeface="#9Slide03 Arima Madurai ExtraBo" panose="00000900000000000000" pitchFamily="2" charset="0"/>
                <a:cs typeface="#9Slide03 Arima Madurai ExtraBo" panose="00000900000000000000" pitchFamily="2" charset="0"/>
              </a:rPr>
              <a:t>C</a:t>
            </a:r>
            <a:r>
              <a:rPr lang="vi-VN" sz="3600" b="1" dirty="0">
                <a:solidFill>
                  <a:srgbClr val="0070C0"/>
                </a:solidFill>
                <a:latin typeface="#9Slide03 Arima Madurai ExtraBo" panose="00000900000000000000" pitchFamily="2" charset="0"/>
                <a:cs typeface="#9Slide03 Arima Madurai ExtraBo" panose="00000900000000000000" pitchFamily="2" charset="0"/>
              </a:rPr>
              <a:t>HẤT </a:t>
            </a:r>
            <a:r>
              <a:rPr lang="en-US" sz="3600" b="1" dirty="0">
                <a:solidFill>
                  <a:srgbClr val="0070C0"/>
                </a:solidFill>
                <a:latin typeface="#9Slide03 Arima Madurai ExtraBo" panose="00000900000000000000" pitchFamily="2" charset="0"/>
                <a:cs typeface="#9Slide03 Arima Madurai ExtraBo" panose="00000900000000000000" pitchFamily="2" charset="0"/>
              </a:rPr>
              <a:t>G</a:t>
            </a:r>
            <a:r>
              <a:rPr lang="vi-VN" sz="3600" b="1" dirty="0">
                <a:solidFill>
                  <a:srgbClr val="0070C0"/>
                </a:solidFill>
                <a:latin typeface="#9Slide03 Arima Madurai ExtraBo" panose="00000900000000000000" pitchFamily="2" charset="0"/>
                <a:cs typeface="#9Slide03 Arima Madurai ExtraBo" panose="00000900000000000000" pitchFamily="2" charset="0"/>
              </a:rPr>
              <a:t>Ì</a:t>
            </a:r>
            <a:r>
              <a:rPr lang="en-US" sz="3600" b="1" dirty="0">
                <a:solidFill>
                  <a:srgbClr val="0070C0"/>
                </a:solidFill>
                <a:latin typeface="#9Slide03 Arima Madurai ExtraBo" panose="00000900000000000000" pitchFamily="2" charset="0"/>
                <a:cs typeface="#9Slide03 Arima Madurai ExtraBo" panose="00000900000000000000" pitchFamily="2" charset="0"/>
              </a:rPr>
              <a:t>?</a:t>
            </a:r>
            <a:endParaRPr lang="en-US" dirty="0">
              <a:solidFill>
                <a:schemeClr val="tx1"/>
              </a:solidFill>
            </a:endParaRPr>
          </a:p>
        </p:txBody>
      </p:sp>
      <p:sp>
        <p:nvSpPr>
          <p:cNvPr id="5" name="Flowchart: Alternate Process 4">
            <a:extLst>
              <a:ext uri="{FF2B5EF4-FFF2-40B4-BE49-F238E27FC236}">
                <a16:creationId xmlns:a16="http://schemas.microsoft.com/office/drawing/2014/main" id="{2F9EE400-A483-4436-B572-6C532A94C94E}"/>
              </a:ext>
            </a:extLst>
          </p:cNvPr>
          <p:cNvSpPr/>
          <p:nvPr/>
        </p:nvSpPr>
        <p:spPr>
          <a:xfrm>
            <a:off x="808381" y="1645921"/>
            <a:ext cx="3833957" cy="692148"/>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rima Madurai" panose="00000500000000000000" pitchFamily="2" charset="0"/>
                <a:cs typeface="#9Slide03 Arima Madurai" panose="00000500000000000000" pitchFamily="2" charset="0"/>
              </a:rPr>
              <a:t>3. </a:t>
            </a:r>
            <a:r>
              <a:rPr lang="en-US" sz="2400" dirty="0" err="1">
                <a:solidFill>
                  <a:schemeClr val="tx1"/>
                </a:solidFill>
                <a:latin typeface="#9Slide03 Arima Madurai" panose="00000500000000000000" pitchFamily="2" charset="0"/>
                <a:cs typeface="#9Slide03 Arima Madurai" panose="00000500000000000000" pitchFamily="2" charset="0"/>
              </a:rPr>
              <a:t>Tác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dụng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với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oxit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bazo</a:t>
            </a:r>
            <a:r>
              <a:rPr lang="en-US" sz="2400" dirty="0">
                <a:solidFill>
                  <a:schemeClr val="tx1"/>
                </a:solidFill>
                <a:latin typeface="#9Slide03 Arima Madurai" panose="00000500000000000000" pitchFamily="2" charset="0"/>
                <a:cs typeface="#9Slide03 Arima Madurai" panose="00000500000000000000" pitchFamily="2" charset="0"/>
              </a:rPr>
              <a:t>:</a:t>
            </a:r>
          </a:p>
        </p:txBody>
      </p:sp>
      <p:sp>
        <p:nvSpPr>
          <p:cNvPr id="6" name="Speech Bubble: Rectangle 5">
            <a:extLst>
              <a:ext uri="{FF2B5EF4-FFF2-40B4-BE49-F238E27FC236}">
                <a16:creationId xmlns:a16="http://schemas.microsoft.com/office/drawing/2014/main" id="{AB3F2276-41FF-41D1-817F-0608F6ED2F1E}"/>
              </a:ext>
            </a:extLst>
          </p:cNvPr>
          <p:cNvSpPr/>
          <p:nvPr/>
        </p:nvSpPr>
        <p:spPr>
          <a:xfrm>
            <a:off x="5090467" y="2436673"/>
            <a:ext cx="5544707" cy="1843778"/>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9Slide03 Arima Madurai" panose="00000500000000000000" pitchFamily="2" charset="0"/>
                <a:cs typeface="#9Slide03 Arima Madurai" panose="00000500000000000000" pitchFamily="2" charset="0"/>
              </a:rPr>
              <a:t>Như : Na</a:t>
            </a:r>
            <a:r>
              <a:rPr lang="vi-VN" sz="2400" baseline="-25000" dirty="0">
                <a:solidFill>
                  <a:schemeClr val="tx1"/>
                </a:solidFill>
                <a:latin typeface="#9Slide03 Arima Madurai" panose="00000500000000000000" pitchFamily="2" charset="0"/>
                <a:cs typeface="#9Slide03 Arima Madurai" panose="00000500000000000000" pitchFamily="2" charset="0"/>
              </a:rPr>
              <a:t>2</a:t>
            </a:r>
            <a:r>
              <a:rPr lang="vi-VN" sz="2400" dirty="0">
                <a:solidFill>
                  <a:schemeClr val="tx1"/>
                </a:solidFill>
                <a:latin typeface="#9Slide03 Arima Madurai" panose="00000500000000000000" pitchFamily="2" charset="0"/>
                <a:cs typeface="#9Slide03 Arima Madurai" panose="00000500000000000000" pitchFamily="2" charset="0"/>
              </a:rPr>
              <a:t>O , CaO …</a:t>
            </a:r>
          </a:p>
          <a:p>
            <a:endParaRPr lang="pt-BR" sz="2400" dirty="0">
              <a:solidFill>
                <a:schemeClr val="tx1"/>
              </a:solidFill>
              <a:latin typeface="#9Slide03 Arima Madurai" panose="00000500000000000000" pitchFamily="2" charset="0"/>
              <a:cs typeface="#9Slide03 Arima Madurai" panose="00000500000000000000" pitchFamily="2" charset="0"/>
            </a:endParaRPr>
          </a:p>
          <a:p>
            <a:r>
              <a:rPr lang="pt-BR" sz="2400" dirty="0">
                <a:solidFill>
                  <a:schemeClr val="tx1"/>
                </a:solidFill>
                <a:latin typeface="#9Slide03 Arima Madurai" panose="00000500000000000000" pitchFamily="2" charset="0"/>
                <a:cs typeface="#9Slide03 Arima Madurai" panose="00000500000000000000" pitchFamily="2" charset="0"/>
              </a:rPr>
              <a:t>SO</a:t>
            </a:r>
            <a:r>
              <a:rPr lang="pt-BR" sz="2400" baseline="-25000" dirty="0">
                <a:solidFill>
                  <a:schemeClr val="tx1"/>
                </a:solidFill>
                <a:latin typeface="#9Slide03 Arima Madurai" panose="00000500000000000000" pitchFamily="2" charset="0"/>
                <a:cs typeface="#9Slide03 Arima Madurai" panose="00000500000000000000" pitchFamily="2" charset="0"/>
              </a:rPr>
              <a:t>2(k) </a:t>
            </a:r>
            <a:r>
              <a:rPr lang="pt-BR" sz="2400" dirty="0">
                <a:solidFill>
                  <a:schemeClr val="tx1"/>
                </a:solidFill>
                <a:latin typeface="#9Slide03 Arima Madurai" panose="00000500000000000000" pitchFamily="2" charset="0"/>
                <a:cs typeface="#9Slide03 Arima Madurai" panose="00000500000000000000" pitchFamily="2" charset="0"/>
              </a:rPr>
              <a:t> +  Na</a:t>
            </a:r>
            <a:r>
              <a:rPr lang="pt-BR" sz="2400" baseline="-25000" dirty="0">
                <a:solidFill>
                  <a:schemeClr val="tx1"/>
                </a:solidFill>
                <a:latin typeface="#9Slide03 Arima Madurai" panose="00000500000000000000" pitchFamily="2" charset="0"/>
                <a:cs typeface="#9Slide03 Arima Madurai" panose="00000500000000000000" pitchFamily="2" charset="0"/>
              </a:rPr>
              <a:t>2</a:t>
            </a:r>
            <a:r>
              <a:rPr lang="pt-BR" sz="2400" dirty="0">
                <a:solidFill>
                  <a:schemeClr val="tx1"/>
                </a:solidFill>
                <a:latin typeface="#9Slide03 Arima Madurai" panose="00000500000000000000" pitchFamily="2" charset="0"/>
                <a:cs typeface="#9Slide03 Arima Madurai" panose="00000500000000000000" pitchFamily="2" charset="0"/>
              </a:rPr>
              <a:t>O</a:t>
            </a:r>
            <a:r>
              <a:rPr lang="pt-BR" sz="2400" baseline="-25000" dirty="0">
                <a:solidFill>
                  <a:schemeClr val="tx1"/>
                </a:solidFill>
                <a:latin typeface="#9Slide03 Arima Madurai" panose="00000500000000000000" pitchFamily="2" charset="0"/>
                <a:cs typeface="#9Slide03 Arima Madurai" panose="00000500000000000000" pitchFamily="2" charset="0"/>
              </a:rPr>
              <a:t>(r) </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 Na</a:t>
            </a:r>
            <a:r>
              <a:rPr lang="pt-BR" sz="2400" baseline="-250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2</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SO</a:t>
            </a:r>
            <a:r>
              <a:rPr lang="pt-BR" sz="2400" baseline="-250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3(r) </a:t>
            </a:r>
            <a:endPar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endParaRPr>
          </a:p>
          <a:p>
            <a:endParaRPr lang="en-US" sz="2400" b="1" i="1" dirty="0">
              <a:solidFill>
                <a:schemeClr val="tx1"/>
              </a:solidFill>
              <a:latin typeface="#9Slide03 Arima Madurai" panose="00000500000000000000" pitchFamily="2" charset="0"/>
              <a:cs typeface="#9Slide03 Arima Madurai" panose="00000500000000000000" pitchFamily="2" charset="0"/>
            </a:endParaRPr>
          </a:p>
          <a:p>
            <a:r>
              <a:rPr lang="vi-VN" sz="2400" b="1" i="1" dirty="0">
                <a:solidFill>
                  <a:schemeClr val="tx1"/>
                </a:solidFill>
                <a:latin typeface="#9Slide03 Arima Madurai" panose="00000500000000000000" pitchFamily="2" charset="0"/>
                <a:cs typeface="#9Slide03 Arima Madurai" panose="00000500000000000000" pitchFamily="2" charset="0"/>
              </a:rPr>
              <a:t>Kết luận</a:t>
            </a:r>
            <a:r>
              <a:rPr lang="vi-VN" sz="2400" b="1" dirty="0">
                <a:solidFill>
                  <a:schemeClr val="tx1"/>
                </a:solidFill>
                <a:latin typeface="#9Slide03 Arima Madurai" panose="00000500000000000000" pitchFamily="2" charset="0"/>
                <a:cs typeface="#9Slide03 Arima Madurai" panose="00000500000000000000" pitchFamily="2" charset="0"/>
              </a:rPr>
              <a:t> : </a:t>
            </a:r>
            <a:r>
              <a:rPr lang="vi-VN" sz="2400" i="1" dirty="0">
                <a:solidFill>
                  <a:schemeClr val="tx1"/>
                </a:solidFill>
                <a:latin typeface="#9Slide03 Arima Madurai" panose="00000500000000000000" pitchFamily="2" charset="0"/>
                <a:cs typeface="#9Slide03 Arima Madurai" panose="00000500000000000000" pitchFamily="2" charset="0"/>
              </a:rPr>
              <a:t>Lưu huỳnh đioxit là oxit axit </a:t>
            </a:r>
            <a:endParaRPr lang="en-US" sz="2400" dirty="0">
              <a:solidFill>
                <a:schemeClr val="tx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416025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DCCEC8-A037-4E30-B666-9888BE5D4ADE}"/>
              </a:ext>
            </a:extLst>
          </p:cNvPr>
          <p:cNvSpPr>
            <a:spLocks noGrp="1"/>
          </p:cNvSpPr>
          <p:nvPr>
            <p:ph idx="1"/>
          </p:nvPr>
        </p:nvSpPr>
        <p:spPr>
          <a:xfrm>
            <a:off x="808384" y="3829878"/>
            <a:ext cx="9545438" cy="1320800"/>
          </a:xfrm>
        </p:spPr>
        <p:txBody>
          <a:bodyPr>
            <a:normAutofit lnSpcReduction="10000"/>
          </a:bodyPr>
          <a:lstStyle/>
          <a:p>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Sản</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xuất</a:t>
            </a:r>
            <a:r>
              <a:rPr lang="en-US" dirty="0">
                <a:latin typeface="#9Slide03 Arima Madurai" panose="00000500000000000000" pitchFamily="2" charset="0"/>
                <a:cs typeface="#9Slide03 Arima Madurai" panose="00000500000000000000" pitchFamily="2" charset="0"/>
              </a:rPr>
              <a:t>  H</a:t>
            </a:r>
            <a:r>
              <a:rPr lang="en-US" baseline="-25000" dirty="0">
                <a:latin typeface="#9Slide03 Arima Madurai" panose="00000500000000000000" pitchFamily="2" charset="0"/>
                <a:cs typeface="#9Slide03 Arima Madurai" panose="00000500000000000000" pitchFamily="2" charset="0"/>
              </a:rPr>
              <a:t>2</a:t>
            </a:r>
            <a:r>
              <a:rPr lang="en-US" dirty="0">
                <a:latin typeface="#9Slide03 Arima Madurai" panose="00000500000000000000" pitchFamily="2" charset="0"/>
                <a:cs typeface="#9Slide03 Arima Madurai" panose="00000500000000000000" pitchFamily="2" charset="0"/>
              </a:rPr>
              <a:t>SO</a:t>
            </a:r>
            <a:r>
              <a:rPr lang="en-US" baseline="-25000" dirty="0">
                <a:latin typeface="#9Slide03 Arima Madurai" panose="00000500000000000000" pitchFamily="2" charset="0"/>
                <a:cs typeface="#9Slide03 Arima Madurai" panose="00000500000000000000" pitchFamily="2" charset="0"/>
              </a:rPr>
              <a:t>4</a:t>
            </a:r>
            <a:r>
              <a:rPr lang="en-US" dirty="0">
                <a:latin typeface="#9Slide03 Arima Madurai" panose="00000500000000000000" pitchFamily="2" charset="0"/>
                <a:cs typeface="#9Slide03 Arima Madurai" panose="00000500000000000000" pitchFamily="2" charset="0"/>
              </a:rPr>
              <a:t> </a:t>
            </a:r>
          </a:p>
          <a:p>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Làm</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chất</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tẩy</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trắng</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bột</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gỗ</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trong</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công</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nghiệp</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giấy</a:t>
            </a:r>
            <a:r>
              <a:rPr lang="en-US" dirty="0">
                <a:latin typeface="#9Slide03 Arima Madurai" panose="00000500000000000000" pitchFamily="2" charset="0"/>
                <a:cs typeface="#9Slide03 Arima Madurai" panose="00000500000000000000" pitchFamily="2" charset="0"/>
              </a:rPr>
              <a:t> ; </a:t>
            </a:r>
            <a:r>
              <a:rPr lang="en-US" dirty="0" err="1">
                <a:latin typeface="#9Slide03 Arima Madurai" panose="00000500000000000000" pitchFamily="2" charset="0"/>
                <a:cs typeface="#9Slide03 Arima Madurai" panose="00000500000000000000" pitchFamily="2" charset="0"/>
              </a:rPr>
              <a:t>làm</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chất</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diệt</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nấm</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mốc</a:t>
            </a:r>
            <a:r>
              <a:rPr lang="en-US" dirty="0">
                <a:latin typeface="#9Slide03 Arima Madurai" panose="00000500000000000000" pitchFamily="2" charset="0"/>
                <a:cs typeface="#9Slide03 Arima Madurai" panose="00000500000000000000" pitchFamily="2" charset="0"/>
              </a:rPr>
              <a:t>…</a:t>
            </a:r>
          </a:p>
        </p:txBody>
      </p:sp>
      <p:sp>
        <p:nvSpPr>
          <p:cNvPr id="4" name="Title 1">
            <a:extLst>
              <a:ext uri="{FF2B5EF4-FFF2-40B4-BE49-F238E27FC236}">
                <a16:creationId xmlns:a16="http://schemas.microsoft.com/office/drawing/2014/main" id="{D9A05CA9-E12C-4831-BE6C-D8B75B32AD61}"/>
              </a:ext>
            </a:extLst>
          </p:cNvPr>
          <p:cNvSpPr txBox="1">
            <a:spLocks/>
          </p:cNvSpPr>
          <p:nvPr/>
        </p:nvSpPr>
        <p:spPr>
          <a:xfrm>
            <a:off x="808383" y="636105"/>
            <a:ext cx="10684922"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b="1" dirty="0">
                <a:solidFill>
                  <a:srgbClr val="0070C0"/>
                </a:solidFill>
                <a:latin typeface="#9Slide03 Arima Madurai ExtraBo" panose="00000900000000000000" pitchFamily="2" charset="0"/>
                <a:cs typeface="#9Slide03 Arima Madurai ExtraBo" panose="00000900000000000000" pitchFamily="2" charset="0"/>
              </a:rPr>
              <a:t>I</a:t>
            </a:r>
            <a:r>
              <a:rPr lang="en-US" b="1" dirty="0">
                <a:solidFill>
                  <a:srgbClr val="0070C0"/>
                </a:solidFill>
                <a:latin typeface="#9Slide03 Arima Madurai ExtraBo" panose="00000900000000000000" pitchFamily="2" charset="0"/>
                <a:cs typeface="#9Slide03 Arima Madurai ExtraBo" panose="00000900000000000000" pitchFamily="2" charset="0"/>
              </a:rPr>
              <a:t>II</a:t>
            </a:r>
            <a:r>
              <a:rPr lang="vi-VN" b="1" dirty="0">
                <a:solidFill>
                  <a:srgbClr val="0070C0"/>
                </a:solidFill>
                <a:latin typeface="#9Slide03 Arima Madurai ExtraBo" panose="00000900000000000000" pitchFamily="2" charset="0"/>
                <a:cs typeface="#9Slide03 Arima Madurai ExtraBo" panose="00000900000000000000" pitchFamily="2" charset="0"/>
              </a:rPr>
              <a:t>. LƯU HUỲNH ĐIOXIT </a:t>
            </a:r>
            <a:r>
              <a:rPr lang="en-US" b="1" dirty="0">
                <a:solidFill>
                  <a:srgbClr val="0070C0"/>
                </a:solidFill>
                <a:latin typeface="#9Slide03 Arima Madurai ExtraBo" panose="00000900000000000000" pitchFamily="2" charset="0"/>
                <a:cs typeface="#9Slide03 Arima Madurai ExtraBo" panose="00000900000000000000" pitchFamily="2" charset="0"/>
              </a:rPr>
              <a:t>CÓ</a:t>
            </a:r>
            <a:r>
              <a:rPr lang="vi-VN" b="1" dirty="0">
                <a:solidFill>
                  <a:srgbClr val="0070C0"/>
                </a:solidFill>
                <a:latin typeface="#9Slide03 Arima Madurai ExtraBo" panose="00000900000000000000" pitchFamily="2" charset="0"/>
                <a:cs typeface="#9Slide03 Arima Madurai ExtraBo" panose="00000900000000000000" pitchFamily="2" charset="0"/>
              </a:rPr>
              <a:t> </a:t>
            </a:r>
            <a:r>
              <a:rPr lang="en-US" b="1" dirty="0">
                <a:solidFill>
                  <a:srgbClr val="0070C0"/>
                </a:solidFill>
                <a:latin typeface="#9Slide03 Arima Madurai ExtraBo" panose="00000900000000000000" pitchFamily="2" charset="0"/>
                <a:cs typeface="#9Slide03 Arima Madurai ExtraBo" panose="00000900000000000000" pitchFamily="2" charset="0"/>
              </a:rPr>
              <a:t>ỨNG DỤNG G</a:t>
            </a:r>
            <a:r>
              <a:rPr lang="vi-VN" b="1" dirty="0">
                <a:solidFill>
                  <a:srgbClr val="0070C0"/>
                </a:solidFill>
                <a:latin typeface="#9Slide03 Arima Madurai ExtraBo" panose="00000900000000000000" pitchFamily="2" charset="0"/>
                <a:cs typeface="#9Slide03 Arima Madurai ExtraBo" panose="00000900000000000000" pitchFamily="2" charset="0"/>
              </a:rPr>
              <a:t>Ì</a:t>
            </a:r>
            <a:r>
              <a:rPr lang="en-US" b="1" dirty="0">
                <a:solidFill>
                  <a:srgbClr val="0070C0"/>
                </a:solidFill>
                <a:latin typeface="#9Slide03 Arima Madurai ExtraBo" panose="00000900000000000000" pitchFamily="2" charset="0"/>
                <a:cs typeface="#9Slide03 Arima Madurai ExtraBo" panose="00000900000000000000" pitchFamily="2" charset="0"/>
              </a:rPr>
              <a:t>?</a:t>
            </a:r>
            <a:endParaRPr lang="en-US" dirty="0">
              <a:solidFill>
                <a:schemeClr val="tx1"/>
              </a:solidFill>
            </a:endParaRPr>
          </a:p>
        </p:txBody>
      </p:sp>
      <p:sp>
        <p:nvSpPr>
          <p:cNvPr id="6" name="Thought Bubble: Cloud 5">
            <a:extLst>
              <a:ext uri="{FF2B5EF4-FFF2-40B4-BE49-F238E27FC236}">
                <a16:creationId xmlns:a16="http://schemas.microsoft.com/office/drawing/2014/main" id="{A8784B37-2AA8-49BE-B37A-81F11667777E}"/>
              </a:ext>
            </a:extLst>
          </p:cNvPr>
          <p:cNvSpPr/>
          <p:nvPr/>
        </p:nvSpPr>
        <p:spPr>
          <a:xfrm>
            <a:off x="1709531" y="1560444"/>
            <a:ext cx="4536524" cy="1859721"/>
          </a:xfrm>
          <a:prstGeom prst="cloud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Những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ứng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dụng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quan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trong</a:t>
            </a:r>
            <a:r>
              <a:rPr lang="en-US" sz="2400" dirty="0">
                <a:solidFill>
                  <a:schemeClr val="tx1"/>
                </a:solidFill>
                <a:latin typeface="#9Slide03 Arima Madurai" panose="00000500000000000000" pitchFamily="2" charset="0"/>
                <a:cs typeface="#9Slide03 Arima Madurai" panose="00000500000000000000" pitchFamily="2" charset="0"/>
              </a:rPr>
              <a:t> SO</a:t>
            </a:r>
            <a:r>
              <a:rPr lang="en-US" sz="2400" baseline="-25000" dirty="0">
                <a:solidFill>
                  <a:schemeClr val="tx1"/>
                </a:solidFill>
                <a:latin typeface="#9Slide03 Arima Madurai" panose="00000500000000000000" pitchFamily="2" charset="0"/>
                <a:cs typeface="#9Slide03 Arima Madurai" panose="00000500000000000000" pitchFamily="2" charset="0"/>
              </a:rPr>
              <a:t>2</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là</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gì</a:t>
            </a:r>
            <a:endParaRPr lang="en-US" sz="2400" dirty="0">
              <a:solidFill>
                <a:schemeClr val="tx1"/>
              </a:solidFill>
              <a:latin typeface="#9Slide03 Arima Madurai" panose="00000500000000000000" pitchFamily="2" charset="0"/>
              <a:cs typeface="#9Slide03 Arima Madurai" panose="00000500000000000000" pitchFamily="2" charset="0"/>
            </a:endParaRPr>
          </a:p>
          <a:p>
            <a:pPr algn="ctr"/>
            <a:endParaRPr lang="en-US" dirty="0">
              <a:solidFill>
                <a:schemeClr val="tx1"/>
              </a:solidFill>
            </a:endParaRPr>
          </a:p>
        </p:txBody>
      </p:sp>
    </p:spTree>
    <p:extLst>
      <p:ext uri="{BB962C8B-B14F-4D97-AF65-F5344CB8AC3E}">
        <p14:creationId xmlns:p14="http://schemas.microsoft.com/office/powerpoint/2010/main" val="100653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F32C-2B34-44E4-B3F8-972D403784A7}"/>
              </a:ext>
            </a:extLst>
          </p:cNvPr>
          <p:cNvSpPr>
            <a:spLocks noGrp="1"/>
          </p:cNvSpPr>
          <p:nvPr>
            <p:ph type="title"/>
          </p:nvPr>
        </p:nvSpPr>
        <p:spPr/>
        <p:txBody>
          <a:bodyPr/>
          <a:lstStyle/>
          <a:p>
            <a:r>
              <a:rPr lang="en-US" dirty="0">
                <a:solidFill>
                  <a:schemeClr val="tx1"/>
                </a:solidFill>
                <a:latin typeface="#9Slide03 AllRoundGothic" panose="020B0703020202020104" pitchFamily="34" charset="0"/>
              </a:rPr>
              <a:t>KIỂM TRA BÀI CŨ</a:t>
            </a:r>
          </a:p>
        </p:txBody>
      </p:sp>
      <p:sp>
        <p:nvSpPr>
          <p:cNvPr id="3" name="Content Placeholder 2">
            <a:extLst>
              <a:ext uri="{FF2B5EF4-FFF2-40B4-BE49-F238E27FC236}">
                <a16:creationId xmlns:a16="http://schemas.microsoft.com/office/drawing/2014/main" id="{F5FD5235-67E2-4AED-913D-02F5E0776DF4}"/>
              </a:ext>
            </a:extLst>
          </p:cNvPr>
          <p:cNvSpPr>
            <a:spLocks noGrp="1"/>
          </p:cNvSpPr>
          <p:nvPr>
            <p:ph idx="1"/>
          </p:nvPr>
        </p:nvSpPr>
        <p:spPr>
          <a:xfrm>
            <a:off x="1295401" y="3126776"/>
            <a:ext cx="9601196" cy="3318936"/>
          </a:xfrm>
        </p:spPr>
        <p:txBody>
          <a:bodyPr/>
          <a:lstStyle/>
          <a:p>
            <a:r>
              <a:rPr lang="vi-VN" sz="3200" dirty="0">
                <a:latin typeface="#9Slide03 Arima Madurai" panose="00000500000000000000" pitchFamily="2" charset="0"/>
                <a:cs typeface="#9Slide03 Arima Madurai" panose="00000500000000000000" pitchFamily="2" charset="0"/>
              </a:rPr>
              <a:t>? Viết PTHH minh họa tính chất hóa học oxit bazơ.</a:t>
            </a:r>
          </a:p>
          <a:p>
            <a:r>
              <a:rPr lang="en-US" sz="3200" dirty="0"/>
              <a:t>? </a:t>
            </a:r>
            <a:r>
              <a:rPr lang="en-US" sz="3200" dirty="0" err="1">
                <a:latin typeface="#9Slide03 Arima Madurai" panose="00000500000000000000" pitchFamily="2" charset="0"/>
                <a:cs typeface="#9Slide03 Arima Madurai" panose="00000500000000000000" pitchFamily="2" charset="0"/>
              </a:rPr>
              <a:t>Viết</a:t>
            </a:r>
            <a:r>
              <a:rPr lang="en-US" sz="3200" dirty="0">
                <a:latin typeface="#9Slide03 Arima Madurai" panose="00000500000000000000" pitchFamily="2" charset="0"/>
                <a:cs typeface="#9Slide03 Arima Madurai" panose="00000500000000000000" pitchFamily="2" charset="0"/>
              </a:rPr>
              <a:t> PTHH </a:t>
            </a:r>
            <a:r>
              <a:rPr lang="en-US" sz="3200" dirty="0" err="1">
                <a:latin typeface="#9Slide03 Arima Madurai" panose="00000500000000000000" pitchFamily="2" charset="0"/>
                <a:cs typeface="#9Slide03 Arima Madurai" panose="00000500000000000000" pitchFamily="2" charset="0"/>
              </a:rPr>
              <a:t>minh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họa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tính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chất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hóa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học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oxit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axit</a:t>
            </a:r>
            <a:r>
              <a:rPr lang="en-US" sz="3200" dirty="0"/>
              <a:t>.</a:t>
            </a:r>
          </a:p>
          <a:p>
            <a:endParaRPr lang="en-US" dirty="0"/>
          </a:p>
        </p:txBody>
      </p:sp>
      <p:sp>
        <p:nvSpPr>
          <p:cNvPr id="4" name="Rectangle 3">
            <a:extLst>
              <a:ext uri="{FF2B5EF4-FFF2-40B4-BE49-F238E27FC236}">
                <a16:creationId xmlns:a16="http://schemas.microsoft.com/office/drawing/2014/main" id="{E8654A7F-4C4A-4D5B-B1E1-5D6305C1E1DF}"/>
              </a:ext>
            </a:extLst>
          </p:cNvPr>
          <p:cNvSpPr/>
          <p:nvPr/>
        </p:nvSpPr>
        <p:spPr>
          <a:xfrm>
            <a:off x="3392557" y="1232452"/>
            <a:ext cx="5459895" cy="1007165"/>
          </a:xfrm>
          <a:prstGeom prst="rect">
            <a:avLst/>
          </a:prstGeom>
          <a:solidFill>
            <a:schemeClr val="accent1">
              <a:alpha val="7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D502C52-E818-4EAE-AC5B-0865E60742B5}"/>
              </a:ext>
            </a:extLst>
          </p:cNvPr>
          <p:cNvSpPr/>
          <p:nvPr/>
        </p:nvSpPr>
        <p:spPr>
          <a:xfrm>
            <a:off x="795994" y="2926082"/>
            <a:ext cx="10100603" cy="1645920"/>
          </a:xfrm>
          <a:prstGeom prst="roundRect">
            <a:avLst/>
          </a:prstGeom>
          <a:solidFill>
            <a:schemeClr val="accent6">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38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B34066-99C1-40A8-B235-AFDC20DB6AD0}"/>
              </a:ext>
            </a:extLst>
          </p:cNvPr>
          <p:cNvSpPr txBox="1">
            <a:spLocks/>
          </p:cNvSpPr>
          <p:nvPr/>
        </p:nvSpPr>
        <p:spPr>
          <a:xfrm>
            <a:off x="808383" y="636105"/>
            <a:ext cx="10575234"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b="1" dirty="0">
                <a:solidFill>
                  <a:srgbClr val="0070C0"/>
                </a:solidFill>
                <a:latin typeface="#9Slide03 Arima Madurai ExtraBo" panose="00000900000000000000" pitchFamily="2" charset="0"/>
                <a:cs typeface="#9Slide03 Arima Madurai ExtraBo" panose="00000900000000000000" pitchFamily="2" charset="0"/>
              </a:rPr>
              <a:t>I</a:t>
            </a:r>
            <a:r>
              <a:rPr lang="en-US" b="1" dirty="0">
                <a:solidFill>
                  <a:srgbClr val="0070C0"/>
                </a:solidFill>
                <a:latin typeface="#9Slide03 Arima Madurai ExtraBo" panose="00000900000000000000" pitchFamily="2" charset="0"/>
                <a:cs typeface="#9Slide03 Arima Madurai ExtraBo" panose="00000900000000000000" pitchFamily="2" charset="0"/>
              </a:rPr>
              <a:t>V</a:t>
            </a:r>
            <a:r>
              <a:rPr lang="vi-VN" b="1" dirty="0">
                <a:solidFill>
                  <a:srgbClr val="0070C0"/>
                </a:solidFill>
                <a:latin typeface="#9Slide03 Arima Madurai ExtraBo" panose="00000900000000000000" pitchFamily="2" charset="0"/>
                <a:cs typeface="#9Slide03 Arima Madurai ExtraBo" panose="00000900000000000000" pitchFamily="2" charset="0"/>
              </a:rPr>
              <a:t>. </a:t>
            </a:r>
            <a:r>
              <a:rPr lang="en-US" b="1" dirty="0">
                <a:solidFill>
                  <a:srgbClr val="0070C0"/>
                </a:solidFill>
                <a:latin typeface="#9Slide03 Arima Madurai ExtraBo" panose="00000900000000000000" pitchFamily="2" charset="0"/>
                <a:cs typeface="#9Slide03 Arima Madurai ExtraBo" panose="00000900000000000000" pitchFamily="2" charset="0"/>
              </a:rPr>
              <a:t>SẢN XUẤT </a:t>
            </a:r>
            <a:r>
              <a:rPr lang="vi-VN" b="1" dirty="0">
                <a:solidFill>
                  <a:srgbClr val="0070C0"/>
                </a:solidFill>
                <a:latin typeface="#9Slide03 Arima Madurai ExtraBo" panose="00000900000000000000" pitchFamily="2" charset="0"/>
                <a:cs typeface="#9Slide03 Arima Madurai ExtraBo" panose="00000900000000000000" pitchFamily="2" charset="0"/>
              </a:rPr>
              <a:t>LƯU HUỲNH ĐIOXIT </a:t>
            </a:r>
            <a:r>
              <a:rPr lang="en-US" b="1" dirty="0">
                <a:solidFill>
                  <a:srgbClr val="0070C0"/>
                </a:solidFill>
                <a:latin typeface="#9Slide03 Arima Madurai ExtraBo" panose="00000900000000000000" pitchFamily="2" charset="0"/>
                <a:cs typeface="#9Slide03 Arima Madurai ExtraBo" panose="00000900000000000000" pitchFamily="2" charset="0"/>
              </a:rPr>
              <a:t>NHƯ THẾ NÀO?</a:t>
            </a:r>
            <a:endParaRPr lang="en-US" dirty="0">
              <a:solidFill>
                <a:schemeClr val="tx1"/>
              </a:solidFill>
            </a:endParaRPr>
          </a:p>
        </p:txBody>
      </p:sp>
      <p:sp>
        <p:nvSpPr>
          <p:cNvPr id="7" name="Flowchart: Alternate Process 6">
            <a:extLst>
              <a:ext uri="{FF2B5EF4-FFF2-40B4-BE49-F238E27FC236}">
                <a16:creationId xmlns:a16="http://schemas.microsoft.com/office/drawing/2014/main" id="{5077EA0E-699F-414E-9D91-2A62E8A4E8E1}"/>
              </a:ext>
            </a:extLst>
          </p:cNvPr>
          <p:cNvSpPr/>
          <p:nvPr/>
        </p:nvSpPr>
        <p:spPr>
          <a:xfrm>
            <a:off x="808382" y="1465154"/>
            <a:ext cx="3790121" cy="766615"/>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1. TRONG PHÒNG THÍ NGHIỆM:</a:t>
            </a:r>
          </a:p>
        </p:txBody>
      </p:sp>
      <p:sp>
        <p:nvSpPr>
          <p:cNvPr id="8" name="Flowchart: Process 7">
            <a:extLst>
              <a:ext uri="{FF2B5EF4-FFF2-40B4-BE49-F238E27FC236}">
                <a16:creationId xmlns:a16="http://schemas.microsoft.com/office/drawing/2014/main" id="{E049A1E2-E216-400A-B67F-156CBEB470E4}"/>
              </a:ext>
            </a:extLst>
          </p:cNvPr>
          <p:cNvSpPr/>
          <p:nvPr/>
        </p:nvSpPr>
        <p:spPr>
          <a:xfrm>
            <a:off x="808382" y="2443774"/>
            <a:ext cx="6710034" cy="1814779"/>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 </a:t>
            </a:r>
            <a:r>
              <a:rPr lang="en-US" sz="2400" dirty="0">
                <a:solidFill>
                  <a:schemeClr val="tx1"/>
                </a:solidFill>
                <a:latin typeface="#9Slide03 Arima Madurai Light" panose="00000400000000000000" pitchFamily="2" charset="0"/>
                <a:cs typeface="#9Slide03 Arima Madurai Light" panose="00000400000000000000" pitchFamily="2" charset="0"/>
              </a:rPr>
              <a:t>Cho </a:t>
            </a:r>
            <a:r>
              <a:rPr lang="en-US" sz="2400" dirty="0" err="1">
                <a:solidFill>
                  <a:schemeClr val="tx1"/>
                </a:solidFill>
                <a:latin typeface="#9Slide03 Arima Madurai Light" panose="00000400000000000000" pitchFamily="2" charset="0"/>
                <a:cs typeface="#9Slide03 Arima Madurai Light" panose="00000400000000000000" pitchFamily="2" charset="0"/>
              </a:rPr>
              <a:t>muối</a:t>
            </a:r>
            <a:r>
              <a:rPr lang="en-US" sz="2400" dirty="0">
                <a:solidFill>
                  <a:schemeClr val="tx1"/>
                </a:solidFill>
                <a:latin typeface="#9Slide03 Arima Madurai Light" panose="00000400000000000000" pitchFamily="2" charset="0"/>
                <a:cs typeface="#9Slide03 Arima Madurai Light" panose="00000400000000000000" pitchFamily="2" charset="0"/>
              </a:rPr>
              <a:t> </a:t>
            </a:r>
            <a:r>
              <a:rPr lang="en-US" sz="2400" dirty="0" err="1">
                <a:solidFill>
                  <a:schemeClr val="tx1"/>
                </a:solidFill>
                <a:latin typeface="#9Slide03 Arima Madurai Light" panose="00000400000000000000" pitchFamily="2" charset="0"/>
                <a:cs typeface="#9Slide03 Arima Madurai Light" panose="00000400000000000000" pitchFamily="2" charset="0"/>
              </a:rPr>
              <a:t>sunfit</a:t>
            </a:r>
            <a:r>
              <a:rPr lang="en-US" sz="2400" dirty="0">
                <a:solidFill>
                  <a:schemeClr val="tx1"/>
                </a:solidFill>
                <a:latin typeface="#9Slide03 Arima Madurai Light" panose="00000400000000000000" pitchFamily="2" charset="0"/>
                <a:cs typeface="#9Slide03 Arima Madurai Light" panose="00000400000000000000" pitchFamily="2" charset="0"/>
              </a:rPr>
              <a:t> </a:t>
            </a:r>
            <a:r>
              <a:rPr lang="en-US" sz="2400" dirty="0" err="1">
                <a:solidFill>
                  <a:schemeClr val="tx1"/>
                </a:solidFill>
                <a:latin typeface="#9Slide03 Arima Madurai Light" panose="00000400000000000000" pitchFamily="2" charset="0"/>
                <a:cs typeface="#9Slide03 Arima Madurai Light" panose="00000400000000000000" pitchFamily="2" charset="0"/>
              </a:rPr>
              <a:t>tác</a:t>
            </a:r>
            <a:r>
              <a:rPr lang="en-US" sz="2400" dirty="0">
                <a:solidFill>
                  <a:schemeClr val="tx1"/>
                </a:solidFill>
                <a:latin typeface="#9Slide03 Arima Madurai Light" panose="00000400000000000000" pitchFamily="2" charset="0"/>
                <a:cs typeface="#9Slide03 Arima Madurai Light" panose="00000400000000000000" pitchFamily="2" charset="0"/>
              </a:rPr>
              <a:t> </a:t>
            </a:r>
            <a:r>
              <a:rPr lang="en-US" sz="2400" dirty="0" err="1">
                <a:solidFill>
                  <a:schemeClr val="tx1"/>
                </a:solidFill>
                <a:latin typeface="#9Slide03 Arima Madurai Light" panose="00000400000000000000" pitchFamily="2" charset="0"/>
                <a:cs typeface="#9Slide03 Arima Madurai Light" panose="00000400000000000000" pitchFamily="2" charset="0"/>
              </a:rPr>
              <a:t>dụng</a:t>
            </a:r>
            <a:r>
              <a:rPr lang="en-US" sz="2400" dirty="0">
                <a:solidFill>
                  <a:schemeClr val="tx1"/>
                </a:solidFill>
                <a:latin typeface="#9Slide03 Arima Madurai Light" panose="00000400000000000000" pitchFamily="2" charset="0"/>
                <a:cs typeface="#9Slide03 Arima Madurai Light" panose="00000400000000000000" pitchFamily="2" charset="0"/>
              </a:rPr>
              <a:t> </a:t>
            </a:r>
            <a:r>
              <a:rPr lang="en-US" sz="2400" dirty="0" err="1">
                <a:solidFill>
                  <a:schemeClr val="tx1"/>
                </a:solidFill>
                <a:latin typeface="#9Slide03 Arima Madurai Light" panose="00000400000000000000" pitchFamily="2" charset="0"/>
                <a:cs typeface="#9Slide03 Arima Madurai Light" panose="00000400000000000000" pitchFamily="2" charset="0"/>
              </a:rPr>
              <a:t>với</a:t>
            </a:r>
            <a:r>
              <a:rPr lang="en-US" sz="2400" dirty="0">
                <a:solidFill>
                  <a:schemeClr val="tx1"/>
                </a:solidFill>
                <a:latin typeface="#9Slide03 Arima Madurai Light" panose="00000400000000000000" pitchFamily="2" charset="0"/>
                <a:cs typeface="#9Slide03 Arima Madurai Light" panose="00000400000000000000" pitchFamily="2" charset="0"/>
              </a:rPr>
              <a:t> </a:t>
            </a:r>
            <a:r>
              <a:rPr lang="en-US" sz="2400" dirty="0" err="1">
                <a:solidFill>
                  <a:schemeClr val="tx1"/>
                </a:solidFill>
                <a:latin typeface="#9Slide03 Arima Madurai Light" panose="00000400000000000000" pitchFamily="2" charset="0"/>
                <a:cs typeface="#9Slide03 Arima Madurai Light" panose="00000400000000000000" pitchFamily="2" charset="0"/>
              </a:rPr>
              <a:t>axit</a:t>
            </a:r>
            <a:r>
              <a:rPr lang="en-US" sz="2400" dirty="0">
                <a:solidFill>
                  <a:schemeClr val="tx1"/>
                </a:solidFill>
                <a:latin typeface="#9Slide03 Arima Madurai Light" panose="00000400000000000000" pitchFamily="2" charset="0"/>
                <a:cs typeface="#9Slide03 Arima Madurai Light" panose="00000400000000000000" pitchFamily="2" charset="0"/>
              </a:rPr>
              <a:t> (HCl, H</a:t>
            </a:r>
            <a:r>
              <a:rPr lang="en-US" sz="2400" baseline="-25000" dirty="0">
                <a:solidFill>
                  <a:schemeClr val="tx1"/>
                </a:solidFill>
                <a:latin typeface="#9Slide03 Arima Madurai Light" panose="00000400000000000000" pitchFamily="2" charset="0"/>
                <a:cs typeface="#9Slide03 Arima Madurai Light" panose="00000400000000000000" pitchFamily="2" charset="0"/>
              </a:rPr>
              <a:t>2</a:t>
            </a:r>
            <a:r>
              <a:rPr lang="en-US" sz="2400" dirty="0">
                <a:solidFill>
                  <a:schemeClr val="tx1"/>
                </a:solidFill>
                <a:latin typeface="#9Slide03 Arima Madurai Light" panose="00000400000000000000" pitchFamily="2" charset="0"/>
                <a:cs typeface="#9Slide03 Arima Madurai Light" panose="00000400000000000000" pitchFamily="2" charset="0"/>
              </a:rPr>
              <a:t>SO</a:t>
            </a:r>
            <a:r>
              <a:rPr lang="en-US" sz="2400" baseline="-25000" dirty="0">
                <a:solidFill>
                  <a:schemeClr val="tx1"/>
                </a:solidFill>
                <a:latin typeface="#9Slide03 Arima Madurai Light" panose="00000400000000000000" pitchFamily="2" charset="0"/>
                <a:cs typeface="#9Slide03 Arima Madurai Light" panose="00000400000000000000" pitchFamily="2" charset="0"/>
              </a:rPr>
              <a:t>4</a:t>
            </a:r>
            <a:r>
              <a:rPr lang="en-US" sz="2400" dirty="0">
                <a:solidFill>
                  <a:schemeClr val="tx1"/>
                </a:solidFill>
                <a:latin typeface="#9Slide03 Arima Madurai Light" panose="00000400000000000000" pitchFamily="2" charset="0"/>
                <a:cs typeface="#9Slide03 Arima Madurai Light" panose="00000400000000000000" pitchFamily="2" charset="0"/>
              </a:rPr>
              <a:t> l ) </a:t>
            </a:r>
            <a:r>
              <a:rPr lang="en-US" sz="2400" dirty="0" err="1">
                <a:solidFill>
                  <a:schemeClr val="tx1"/>
                </a:solidFill>
                <a:latin typeface="#9Slide03 Arima Madurai Light" panose="00000400000000000000" pitchFamily="2" charset="0"/>
                <a:cs typeface="#9Slide03 Arima Madurai Light" panose="00000400000000000000" pitchFamily="2" charset="0"/>
              </a:rPr>
              <a:t>thu</a:t>
            </a:r>
            <a:r>
              <a:rPr lang="en-US" sz="2400" dirty="0">
                <a:solidFill>
                  <a:schemeClr val="tx1"/>
                </a:solidFill>
                <a:latin typeface="#9Slide03 Arima Madurai Light" panose="00000400000000000000" pitchFamily="2" charset="0"/>
                <a:cs typeface="#9Slide03 Arima Madurai Light" panose="00000400000000000000" pitchFamily="2" charset="0"/>
              </a:rPr>
              <a:t> </a:t>
            </a:r>
            <a:r>
              <a:rPr lang="en-US" sz="2400" dirty="0" err="1">
                <a:solidFill>
                  <a:schemeClr val="tx1"/>
                </a:solidFill>
                <a:latin typeface="#9Slide03 Arima Madurai Light" panose="00000400000000000000" pitchFamily="2" charset="0"/>
                <a:cs typeface="#9Slide03 Arima Madurai Light" panose="00000400000000000000" pitchFamily="2" charset="0"/>
              </a:rPr>
              <a:t>bằng</a:t>
            </a:r>
            <a:r>
              <a:rPr lang="en-US" sz="2400" dirty="0">
                <a:solidFill>
                  <a:schemeClr val="tx1"/>
                </a:solidFill>
                <a:latin typeface="#9Slide03 Arima Madurai Light" panose="00000400000000000000" pitchFamily="2" charset="0"/>
                <a:cs typeface="#9Slide03 Arima Madurai Light" panose="00000400000000000000" pitchFamily="2" charset="0"/>
              </a:rPr>
              <a:t> </a:t>
            </a:r>
            <a:r>
              <a:rPr lang="en-US" sz="2400" dirty="0" err="1">
                <a:solidFill>
                  <a:schemeClr val="tx1"/>
                </a:solidFill>
                <a:latin typeface="#9Slide03 Arima Madurai Light" panose="00000400000000000000" pitchFamily="2" charset="0"/>
                <a:cs typeface="#9Slide03 Arima Madurai Light" panose="00000400000000000000" pitchFamily="2" charset="0"/>
              </a:rPr>
              <a:t>cách</a:t>
            </a:r>
            <a:r>
              <a:rPr lang="en-US" sz="2400" dirty="0">
                <a:solidFill>
                  <a:schemeClr val="tx1"/>
                </a:solidFill>
                <a:latin typeface="#9Slide03 Arima Madurai Light" panose="00000400000000000000" pitchFamily="2" charset="0"/>
                <a:cs typeface="#9Slide03 Arima Madurai Light" panose="00000400000000000000" pitchFamily="2" charset="0"/>
              </a:rPr>
              <a:t> </a:t>
            </a:r>
            <a:r>
              <a:rPr lang="en-US" sz="2400" dirty="0" err="1">
                <a:solidFill>
                  <a:schemeClr val="tx1"/>
                </a:solidFill>
                <a:latin typeface="#9Slide03 Arima Madurai Light" panose="00000400000000000000" pitchFamily="2" charset="0"/>
                <a:cs typeface="#9Slide03 Arima Madurai Light" panose="00000400000000000000" pitchFamily="2" charset="0"/>
              </a:rPr>
              <a:t>đẩy</a:t>
            </a:r>
            <a:r>
              <a:rPr lang="en-US" sz="2400" dirty="0">
                <a:solidFill>
                  <a:schemeClr val="tx1"/>
                </a:solidFill>
                <a:latin typeface="#9Slide03 Arima Madurai Light" panose="00000400000000000000" pitchFamily="2" charset="0"/>
                <a:cs typeface="#9Slide03 Arima Madurai Light" panose="00000400000000000000" pitchFamily="2" charset="0"/>
              </a:rPr>
              <a:t> </a:t>
            </a:r>
            <a:r>
              <a:rPr lang="en-US" sz="2400" dirty="0" err="1">
                <a:solidFill>
                  <a:schemeClr val="tx1"/>
                </a:solidFill>
                <a:latin typeface="#9Slide03 Arima Madurai Light" panose="00000400000000000000" pitchFamily="2" charset="0"/>
                <a:cs typeface="#9Slide03 Arima Madurai Light" panose="00000400000000000000" pitchFamily="2" charset="0"/>
              </a:rPr>
              <a:t>không</a:t>
            </a:r>
            <a:r>
              <a:rPr lang="en-US" sz="2400" dirty="0">
                <a:solidFill>
                  <a:schemeClr val="tx1"/>
                </a:solidFill>
                <a:latin typeface="#9Slide03 Arima Madurai Light" panose="00000400000000000000" pitchFamily="2" charset="0"/>
                <a:cs typeface="#9Slide03 Arima Madurai Light" panose="00000400000000000000" pitchFamily="2" charset="0"/>
              </a:rPr>
              <a:t> </a:t>
            </a:r>
            <a:r>
              <a:rPr lang="en-US" sz="2400" dirty="0" err="1">
                <a:solidFill>
                  <a:schemeClr val="tx1"/>
                </a:solidFill>
                <a:latin typeface="#9Slide03 Arima Madurai Light" panose="00000400000000000000" pitchFamily="2" charset="0"/>
                <a:cs typeface="#9Slide03 Arima Madurai Light" panose="00000400000000000000" pitchFamily="2" charset="0"/>
              </a:rPr>
              <a:t>khí</a:t>
            </a:r>
            <a:r>
              <a:rPr lang="en-US" sz="2400" dirty="0">
                <a:solidFill>
                  <a:schemeClr val="tx1"/>
                </a:solidFill>
                <a:latin typeface="#9Slide03 Arima Madurai Light" panose="00000400000000000000" pitchFamily="2" charset="0"/>
                <a:cs typeface="#9Slide03 Arima Madurai Light" panose="00000400000000000000" pitchFamily="2" charset="0"/>
              </a:rPr>
              <a:t>.</a:t>
            </a:r>
          </a:p>
          <a:p>
            <a:r>
              <a:rPr lang="en-US" sz="2400" dirty="0">
                <a:solidFill>
                  <a:schemeClr val="tx1"/>
                </a:solidFill>
              </a:rPr>
              <a:t>PTHH</a:t>
            </a:r>
          </a:p>
          <a:p>
            <a:r>
              <a:rPr lang="en-US" sz="2400" dirty="0">
                <a:solidFill>
                  <a:schemeClr val="tx1"/>
                </a:solidFill>
              </a:rPr>
              <a:t>Na</a:t>
            </a:r>
            <a:r>
              <a:rPr lang="en-US" sz="2400" baseline="-25000" dirty="0">
                <a:solidFill>
                  <a:schemeClr val="tx1"/>
                </a:solidFill>
              </a:rPr>
              <a:t>2</a:t>
            </a:r>
            <a:r>
              <a:rPr lang="en-US" sz="2400" dirty="0">
                <a:solidFill>
                  <a:schemeClr val="tx1"/>
                </a:solidFill>
              </a:rPr>
              <a:t>SO</a:t>
            </a:r>
            <a:r>
              <a:rPr lang="en-US" sz="2400" baseline="-25000" dirty="0">
                <a:solidFill>
                  <a:schemeClr val="tx1"/>
                </a:solidFill>
              </a:rPr>
              <a:t>3   </a:t>
            </a:r>
            <a:r>
              <a:rPr lang="en-US" sz="2400" dirty="0">
                <a:solidFill>
                  <a:schemeClr val="tx1"/>
                </a:solidFill>
              </a:rPr>
              <a:t>+   H</a:t>
            </a:r>
            <a:r>
              <a:rPr lang="en-US" sz="2400" baseline="-25000" dirty="0">
                <a:solidFill>
                  <a:schemeClr val="tx1"/>
                </a:solidFill>
              </a:rPr>
              <a:t>2</a:t>
            </a:r>
            <a:r>
              <a:rPr lang="en-US" sz="2400" dirty="0">
                <a:solidFill>
                  <a:schemeClr val="tx1"/>
                </a:solidFill>
              </a:rPr>
              <a:t>SO</a:t>
            </a:r>
            <a:r>
              <a:rPr lang="en-US" sz="2400" baseline="-25000" dirty="0">
                <a:solidFill>
                  <a:schemeClr val="tx1"/>
                </a:solidFill>
              </a:rPr>
              <a:t>4</a:t>
            </a:r>
            <a:r>
              <a:rPr lang="en-US" sz="2400" dirty="0">
                <a:solidFill>
                  <a:schemeClr val="tx1"/>
                </a:solidFill>
                <a:sym typeface="Symbol" panose="05050102010706020507" pitchFamily="18" charset="2"/>
              </a:rPr>
              <a:t>   Na</a:t>
            </a:r>
            <a:r>
              <a:rPr lang="en-US" sz="2400" baseline="-25000" dirty="0">
                <a:solidFill>
                  <a:schemeClr val="tx1"/>
                </a:solidFill>
                <a:sym typeface="Symbol" panose="05050102010706020507" pitchFamily="18" charset="2"/>
              </a:rPr>
              <a:t>2</a:t>
            </a:r>
            <a:r>
              <a:rPr lang="en-US" sz="2400" dirty="0">
                <a:solidFill>
                  <a:schemeClr val="tx1"/>
                </a:solidFill>
                <a:sym typeface="Symbol" panose="05050102010706020507" pitchFamily="18" charset="2"/>
              </a:rPr>
              <a:t>SO</a:t>
            </a:r>
            <a:r>
              <a:rPr lang="en-US" sz="2400" baseline="-25000" dirty="0">
                <a:solidFill>
                  <a:schemeClr val="tx1"/>
                </a:solidFill>
                <a:sym typeface="Symbol" panose="05050102010706020507" pitchFamily="18" charset="2"/>
              </a:rPr>
              <a:t>4   </a:t>
            </a:r>
            <a:r>
              <a:rPr lang="en-US" sz="2400" dirty="0">
                <a:solidFill>
                  <a:schemeClr val="tx1"/>
                </a:solidFill>
                <a:sym typeface="Symbol" panose="05050102010706020507" pitchFamily="18" charset="2"/>
              </a:rPr>
              <a:t>+  H</a:t>
            </a:r>
            <a:r>
              <a:rPr lang="en-US" sz="2400" baseline="-25000" dirty="0">
                <a:solidFill>
                  <a:schemeClr val="tx1"/>
                </a:solidFill>
                <a:sym typeface="Symbol" panose="05050102010706020507" pitchFamily="18" charset="2"/>
              </a:rPr>
              <a:t>2</a:t>
            </a:r>
            <a:r>
              <a:rPr lang="en-US" sz="2400" dirty="0">
                <a:solidFill>
                  <a:schemeClr val="tx1"/>
                </a:solidFill>
                <a:sym typeface="Symbol" panose="05050102010706020507" pitchFamily="18" charset="2"/>
              </a:rPr>
              <a:t>O+ SO</a:t>
            </a:r>
            <a:r>
              <a:rPr lang="en-US" sz="2400" baseline="-25000" dirty="0">
                <a:solidFill>
                  <a:schemeClr val="tx1"/>
                </a:solidFill>
                <a:sym typeface="Symbol" panose="05050102010706020507" pitchFamily="18" charset="2"/>
              </a:rPr>
              <a:t>2(k) </a:t>
            </a:r>
            <a:endParaRPr lang="en-US" sz="2400" dirty="0">
              <a:solidFill>
                <a:schemeClr val="tx1"/>
              </a:solidFill>
              <a:sym typeface="Symbol" panose="05050102010706020507" pitchFamily="18" charset="2"/>
            </a:endParaRPr>
          </a:p>
          <a:p>
            <a:r>
              <a:rPr lang="en-US" sz="2400" dirty="0">
                <a:solidFill>
                  <a:schemeClr val="tx1"/>
                </a:solidFill>
              </a:rPr>
              <a:t>- </a:t>
            </a:r>
            <a:r>
              <a:rPr lang="en-US" sz="2400" dirty="0" err="1">
                <a:solidFill>
                  <a:schemeClr val="tx1"/>
                </a:solidFill>
              </a:rPr>
              <a:t>Đun</a:t>
            </a:r>
            <a:r>
              <a:rPr lang="en-US" sz="2400" dirty="0">
                <a:solidFill>
                  <a:schemeClr val="tx1"/>
                </a:solidFill>
              </a:rPr>
              <a:t> </a:t>
            </a:r>
            <a:r>
              <a:rPr lang="en-US" sz="2400" dirty="0" err="1">
                <a:solidFill>
                  <a:schemeClr val="tx1"/>
                </a:solidFill>
              </a:rPr>
              <a:t>nóng</a:t>
            </a:r>
            <a:r>
              <a:rPr lang="en-US" sz="2400" dirty="0">
                <a:solidFill>
                  <a:schemeClr val="tx1"/>
                </a:solidFill>
              </a:rPr>
              <a:t> H</a:t>
            </a:r>
            <a:r>
              <a:rPr lang="en-US" sz="2400" baseline="-25000" dirty="0">
                <a:solidFill>
                  <a:schemeClr val="tx1"/>
                </a:solidFill>
              </a:rPr>
              <a:t>2</a:t>
            </a:r>
            <a:r>
              <a:rPr lang="en-US" sz="2400" dirty="0">
                <a:solidFill>
                  <a:schemeClr val="tx1"/>
                </a:solidFill>
              </a:rPr>
              <a:t>SO</a:t>
            </a:r>
            <a:r>
              <a:rPr lang="en-US" sz="2400" baseline="-25000" dirty="0">
                <a:solidFill>
                  <a:schemeClr val="tx1"/>
                </a:solidFill>
              </a:rPr>
              <a:t>4</a:t>
            </a:r>
            <a:r>
              <a:rPr lang="en-US" sz="2400" dirty="0">
                <a:solidFill>
                  <a:schemeClr val="tx1"/>
                </a:solidFill>
              </a:rPr>
              <a:t> đ </a:t>
            </a:r>
            <a:r>
              <a:rPr lang="en-US" sz="2400" dirty="0" err="1">
                <a:solidFill>
                  <a:schemeClr val="tx1"/>
                </a:solidFill>
              </a:rPr>
              <a:t>với</a:t>
            </a:r>
            <a:r>
              <a:rPr lang="en-US" sz="2400" dirty="0">
                <a:solidFill>
                  <a:schemeClr val="tx1"/>
                </a:solidFill>
              </a:rPr>
              <a:t> Cu:</a:t>
            </a:r>
          </a:p>
        </p:txBody>
      </p:sp>
      <p:sp>
        <p:nvSpPr>
          <p:cNvPr id="9" name="Thought Bubble: Cloud 8">
            <a:extLst>
              <a:ext uri="{FF2B5EF4-FFF2-40B4-BE49-F238E27FC236}">
                <a16:creationId xmlns:a16="http://schemas.microsoft.com/office/drawing/2014/main" id="{A9B2D1CD-54CD-4707-98DE-7C714975D970}"/>
              </a:ext>
            </a:extLst>
          </p:cNvPr>
          <p:cNvSpPr/>
          <p:nvPr/>
        </p:nvSpPr>
        <p:spPr>
          <a:xfrm>
            <a:off x="7518416" y="1394265"/>
            <a:ext cx="3538790" cy="1474764"/>
          </a:xfrm>
          <a:prstGeom prst="cloud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Hãy</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cho</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biết</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cách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tiến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hành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điều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chế</a:t>
            </a:r>
            <a:r>
              <a:rPr lang="en-US" sz="2000" dirty="0">
                <a:solidFill>
                  <a:schemeClr val="tx1"/>
                </a:solidFill>
                <a:latin typeface="#9Slide03 Arima Madurai" panose="00000500000000000000" pitchFamily="2" charset="0"/>
                <a:cs typeface="#9Slide03 Arima Madurai" panose="00000500000000000000" pitchFamily="2" charset="0"/>
              </a:rPr>
              <a:t> SO</a:t>
            </a:r>
            <a:r>
              <a:rPr lang="en-US" sz="2000" baseline="-25000" dirty="0">
                <a:solidFill>
                  <a:schemeClr val="tx1"/>
                </a:solidFill>
                <a:latin typeface="#9Slide03 Arima Madurai" panose="00000500000000000000" pitchFamily="2" charset="0"/>
                <a:cs typeface="#9Slide03 Arima Madurai" panose="00000500000000000000" pitchFamily="2" charset="0"/>
              </a:rPr>
              <a:t>2 </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trong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phòng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thí</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nghiệm</a:t>
            </a:r>
            <a:r>
              <a:rPr lang="en-US" sz="2000" dirty="0">
                <a:solidFill>
                  <a:schemeClr val="tx1"/>
                </a:solidFill>
                <a:latin typeface="#9Slide03 Arima Madurai" panose="00000500000000000000" pitchFamily="2" charset="0"/>
                <a:cs typeface="#9Slide03 Arima Madurai" panose="00000500000000000000" pitchFamily="2" charset="0"/>
              </a:rPr>
              <a:t>.</a:t>
            </a:r>
          </a:p>
        </p:txBody>
      </p:sp>
      <p:sp>
        <p:nvSpPr>
          <p:cNvPr id="11" name="Flowchart: Alternate Process 10">
            <a:extLst>
              <a:ext uri="{FF2B5EF4-FFF2-40B4-BE49-F238E27FC236}">
                <a16:creationId xmlns:a16="http://schemas.microsoft.com/office/drawing/2014/main" id="{4222F770-1579-4952-9ED8-A8F8DDDF9F24}"/>
              </a:ext>
            </a:extLst>
          </p:cNvPr>
          <p:cNvSpPr/>
          <p:nvPr/>
        </p:nvSpPr>
        <p:spPr>
          <a:xfrm>
            <a:off x="808383" y="4336636"/>
            <a:ext cx="3686934" cy="628374"/>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2. TRONG CÔNG NGHIỆP:</a:t>
            </a:r>
          </a:p>
        </p:txBody>
      </p:sp>
      <p:sp>
        <p:nvSpPr>
          <p:cNvPr id="12" name="Flowchart: Process 11">
            <a:extLst>
              <a:ext uri="{FF2B5EF4-FFF2-40B4-BE49-F238E27FC236}">
                <a16:creationId xmlns:a16="http://schemas.microsoft.com/office/drawing/2014/main" id="{8DC9BF5F-F0EC-4EA4-9D8D-548CB2B5B126}"/>
              </a:ext>
            </a:extLst>
          </p:cNvPr>
          <p:cNvSpPr/>
          <p:nvPr/>
        </p:nvSpPr>
        <p:spPr>
          <a:xfrm>
            <a:off x="808382" y="5121176"/>
            <a:ext cx="6012629" cy="1100719"/>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 </a:t>
            </a:r>
            <a:r>
              <a:rPr lang="en-US" sz="2000" dirty="0" err="1">
                <a:solidFill>
                  <a:schemeClr val="tx1"/>
                </a:solidFill>
              </a:rPr>
              <a:t>Đốt</a:t>
            </a:r>
            <a:r>
              <a:rPr lang="en-US" sz="2000" dirty="0">
                <a:solidFill>
                  <a:schemeClr val="tx1"/>
                </a:solidFill>
              </a:rPr>
              <a:t> S </a:t>
            </a:r>
            <a:r>
              <a:rPr lang="en-US" sz="2000" dirty="0" err="1">
                <a:solidFill>
                  <a:schemeClr val="tx1"/>
                </a:solidFill>
              </a:rPr>
              <a:t>trong</a:t>
            </a:r>
            <a:r>
              <a:rPr lang="en-US" sz="2000" dirty="0">
                <a:solidFill>
                  <a:schemeClr val="tx1"/>
                </a:solidFill>
              </a:rPr>
              <a:t> </a:t>
            </a:r>
            <a:r>
              <a:rPr lang="en-US" sz="2000" dirty="0" err="1">
                <a:solidFill>
                  <a:schemeClr val="tx1"/>
                </a:solidFill>
              </a:rPr>
              <a:t>không</a:t>
            </a:r>
            <a:r>
              <a:rPr lang="en-US" sz="2000" dirty="0">
                <a:solidFill>
                  <a:schemeClr val="tx1"/>
                </a:solidFill>
              </a:rPr>
              <a:t> </a:t>
            </a:r>
            <a:r>
              <a:rPr lang="en-US" sz="2000" dirty="0" err="1">
                <a:solidFill>
                  <a:schemeClr val="tx1"/>
                </a:solidFill>
              </a:rPr>
              <a:t>khí</a:t>
            </a:r>
            <a:r>
              <a:rPr lang="en-US" sz="2000" dirty="0">
                <a:solidFill>
                  <a:schemeClr val="tx1"/>
                </a:solidFill>
              </a:rPr>
              <a:t>: </a:t>
            </a:r>
          </a:p>
          <a:p>
            <a:r>
              <a:rPr lang="en-US" sz="2000" dirty="0">
                <a:solidFill>
                  <a:schemeClr val="tx1"/>
                </a:solidFill>
              </a:rPr>
              <a:t>  S</a:t>
            </a:r>
            <a:r>
              <a:rPr lang="en-US" sz="2000" baseline="-25000" dirty="0">
                <a:solidFill>
                  <a:schemeClr val="tx1"/>
                </a:solidFill>
              </a:rPr>
              <a:t>(r)</a:t>
            </a:r>
            <a:r>
              <a:rPr lang="en-US" sz="2000" dirty="0">
                <a:solidFill>
                  <a:schemeClr val="tx1"/>
                </a:solidFill>
              </a:rPr>
              <a:t>  +  O</a:t>
            </a:r>
            <a:r>
              <a:rPr lang="en-US" sz="2000" baseline="-25000" dirty="0">
                <a:solidFill>
                  <a:schemeClr val="tx1"/>
                </a:solidFill>
              </a:rPr>
              <a:t>2</a:t>
            </a:r>
            <a:r>
              <a:rPr lang="en-US" sz="2000" dirty="0">
                <a:solidFill>
                  <a:schemeClr val="tx1"/>
                </a:solidFill>
              </a:rPr>
              <a:t> </a:t>
            </a:r>
            <a:r>
              <a:rPr lang="en-US" sz="2000" baseline="-25000" dirty="0">
                <a:solidFill>
                  <a:schemeClr val="tx1"/>
                </a:solidFill>
              </a:rPr>
              <a:t>(k)</a:t>
            </a:r>
            <a:r>
              <a:rPr lang="en-US" sz="2000" dirty="0">
                <a:solidFill>
                  <a:schemeClr val="tx1"/>
                </a:solidFill>
              </a:rPr>
              <a:t>   </a:t>
            </a:r>
          </a:p>
          <a:p>
            <a:r>
              <a:rPr lang="vi-VN" sz="2000" dirty="0">
                <a:solidFill>
                  <a:schemeClr val="tx1"/>
                </a:solidFill>
              </a:rPr>
              <a:t>-Đốt quặng pirit sắt (FeS</a:t>
            </a:r>
            <a:r>
              <a:rPr lang="vi-VN" sz="2000" baseline="-25000" dirty="0">
                <a:solidFill>
                  <a:schemeClr val="tx1"/>
                </a:solidFill>
              </a:rPr>
              <a:t>2</a:t>
            </a:r>
            <a:r>
              <a:rPr lang="vi-VN" sz="2000" dirty="0">
                <a:solidFill>
                  <a:schemeClr val="tx1"/>
                </a:solidFill>
              </a:rPr>
              <a:t>) thu được SO</a:t>
            </a:r>
            <a:r>
              <a:rPr lang="vi-VN" sz="2000" baseline="-25000" dirty="0">
                <a:solidFill>
                  <a:schemeClr val="tx1"/>
                </a:solidFill>
              </a:rPr>
              <a:t>2</a:t>
            </a:r>
            <a:r>
              <a:rPr lang="vi-VN" sz="2000" dirty="0">
                <a:solidFill>
                  <a:schemeClr val="tx1"/>
                </a:solidFill>
              </a:rPr>
              <a:t> </a:t>
            </a:r>
            <a:endParaRPr lang="en-US" sz="2000" dirty="0">
              <a:solidFill>
                <a:schemeClr val="tx1"/>
              </a:solidFill>
            </a:endParaRPr>
          </a:p>
        </p:txBody>
      </p:sp>
      <p:sp>
        <p:nvSpPr>
          <p:cNvPr id="13" name="Thought Bubble: Cloud 12">
            <a:extLst>
              <a:ext uri="{FF2B5EF4-FFF2-40B4-BE49-F238E27FC236}">
                <a16:creationId xmlns:a16="http://schemas.microsoft.com/office/drawing/2014/main" id="{2967BF9D-027B-4C2E-9200-FA7F56DE8638}"/>
              </a:ext>
            </a:extLst>
          </p:cNvPr>
          <p:cNvSpPr/>
          <p:nvPr/>
        </p:nvSpPr>
        <p:spPr>
          <a:xfrm>
            <a:off x="7370272" y="3429000"/>
            <a:ext cx="3686934" cy="2004780"/>
          </a:xfrm>
          <a:prstGeom prst="cloud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Ngyên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liệu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sản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xuất</a:t>
            </a:r>
            <a:r>
              <a:rPr lang="en-US" sz="2000" dirty="0">
                <a:solidFill>
                  <a:schemeClr val="tx1"/>
                </a:solidFill>
                <a:latin typeface="#9Slide03 Arima Madurai" panose="00000500000000000000" pitchFamily="2" charset="0"/>
                <a:cs typeface="#9Slide03 Arima Madurai" panose="00000500000000000000" pitchFamily="2" charset="0"/>
              </a:rPr>
              <a:t> SO</a:t>
            </a:r>
            <a:r>
              <a:rPr lang="en-US" sz="2000" baseline="-25000" dirty="0">
                <a:solidFill>
                  <a:schemeClr val="tx1"/>
                </a:solidFill>
                <a:latin typeface="#9Slide03 Arima Madurai" panose="00000500000000000000" pitchFamily="2" charset="0"/>
                <a:cs typeface="#9Slide03 Arima Madurai" panose="00000500000000000000" pitchFamily="2" charset="0"/>
              </a:rPr>
              <a:t>2</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trong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công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nghiệp</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là</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gì</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Vì</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sao</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phải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dùng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nguồn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nguyên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liệu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đó</a:t>
            </a:r>
            <a:r>
              <a:rPr lang="en-US" sz="2000" dirty="0">
                <a:solidFill>
                  <a:schemeClr val="tx1"/>
                </a:solidFill>
                <a:latin typeface="#9Slide03 Arima Madurai" panose="00000500000000000000" pitchFamily="2" charset="0"/>
                <a:cs typeface="#9Slide03 Arima Madurai" panose="00000500000000000000" pitchFamily="2" charset="0"/>
              </a:rPr>
              <a:t> </a:t>
            </a:r>
          </a:p>
        </p:txBody>
      </p:sp>
    </p:spTree>
    <p:extLst>
      <p:ext uri="{BB962C8B-B14F-4D97-AF65-F5344CB8AC3E}">
        <p14:creationId xmlns:p14="http://schemas.microsoft.com/office/powerpoint/2010/main" val="122355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fade">
                                      <p:cBhvr>
                                        <p:cTn id="31" dur="1000"/>
                                        <p:tgtEl>
                                          <p:spTgt spid="8">
                                            <p:txEl>
                                              <p:pRg st="1" end="1"/>
                                            </p:txEl>
                                          </p:spTgt>
                                        </p:tgtEl>
                                      </p:cBhvr>
                                    </p:animEffect>
                                    <p:anim calcmode="lin" valueType="num">
                                      <p:cBhvr>
                                        <p:cTn id="3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fade">
                                      <p:cBhvr>
                                        <p:cTn id="36" dur="1000"/>
                                        <p:tgtEl>
                                          <p:spTgt spid="8">
                                            <p:txEl>
                                              <p:pRg st="2" end="2"/>
                                            </p:txEl>
                                          </p:spTgt>
                                        </p:tgtEl>
                                      </p:cBhvr>
                                    </p:animEffect>
                                    <p:anim calcmode="lin" valueType="num">
                                      <p:cBhvr>
                                        <p:cTn id="3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2" end="2"/>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fade">
                                      <p:cBhvr>
                                        <p:cTn id="41" dur="1000"/>
                                        <p:tgtEl>
                                          <p:spTgt spid="8">
                                            <p:txEl>
                                              <p:pRg st="3" end="3"/>
                                            </p:txEl>
                                          </p:spTgt>
                                        </p:tgtEl>
                                      </p:cBhvr>
                                    </p:animEffect>
                                    <p:anim calcmode="lin" valueType="num">
                                      <p:cBhvr>
                                        <p:cTn id="4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2">
                                            <p:txEl>
                                              <p:pRg st="0" end="0"/>
                                            </p:txEl>
                                          </p:spTgt>
                                        </p:tgtEl>
                                        <p:attrNameLst>
                                          <p:attrName>style.visibility</p:attrName>
                                        </p:attrNameLst>
                                      </p:cBhvr>
                                      <p:to>
                                        <p:strVal val="visible"/>
                                      </p:to>
                                    </p:set>
                                    <p:animEffect transition="in" filter="wipe(down)">
                                      <p:cBhvr>
                                        <p:cTn id="58" dur="500"/>
                                        <p:tgtEl>
                                          <p:spTgt spid="1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2">
                                            <p:txEl>
                                              <p:pRg st="1" end="1"/>
                                            </p:txEl>
                                          </p:spTgt>
                                        </p:tgtEl>
                                        <p:attrNameLst>
                                          <p:attrName>style.visibility</p:attrName>
                                        </p:attrNameLst>
                                      </p:cBhvr>
                                      <p:to>
                                        <p:strVal val="visible"/>
                                      </p:to>
                                    </p:set>
                                    <p:animEffect transition="in" filter="barn(inVertical)">
                                      <p:cBhvr>
                                        <p:cTn id="63" dur="500"/>
                                        <p:tgtEl>
                                          <p:spTgt spid="12">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2">
                                            <p:txEl>
                                              <p:pRg st="2" end="2"/>
                                            </p:txEl>
                                          </p:spTgt>
                                        </p:tgtEl>
                                        <p:attrNameLst>
                                          <p:attrName>style.visibility</p:attrName>
                                        </p:attrNameLst>
                                      </p:cBhvr>
                                      <p:to>
                                        <p:strVal val="visible"/>
                                      </p:to>
                                    </p:set>
                                    <p:animEffect transition="in" filter="wipe(down)">
                                      <p:cBhvr>
                                        <p:cTn id="68"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A5F54-2A82-455A-A4F1-F498697ED9F4}"/>
              </a:ext>
            </a:extLst>
          </p:cNvPr>
          <p:cNvSpPr>
            <a:spLocks noGrp="1"/>
          </p:cNvSpPr>
          <p:nvPr>
            <p:ph type="title"/>
          </p:nvPr>
        </p:nvSpPr>
        <p:spPr>
          <a:xfrm>
            <a:off x="1295401" y="630440"/>
            <a:ext cx="9601196" cy="1057683"/>
          </a:xfrm>
        </p:spPr>
        <p:txBody>
          <a:bodyPr>
            <a:normAutofit/>
          </a:bodyPr>
          <a:lstStyle/>
          <a:p>
            <a:r>
              <a:rPr lang="en-US" sz="3600" dirty="0">
                <a:solidFill>
                  <a:schemeClr val="tx1"/>
                </a:solidFill>
                <a:latin typeface="#9Slide03 Arima Madurai ExtraBo" panose="00000900000000000000" pitchFamily="2" charset="0"/>
                <a:cs typeface="#9Slide03 Arima Madurai ExtraBo" panose="00000900000000000000" pitchFamily="2" charset="0"/>
              </a:rPr>
              <a:t>HƯỚNG DẪN LÀM BÀI TẬP</a:t>
            </a:r>
          </a:p>
        </p:txBody>
      </p:sp>
      <p:sp>
        <p:nvSpPr>
          <p:cNvPr id="3" name="Content Placeholder 2">
            <a:extLst>
              <a:ext uri="{FF2B5EF4-FFF2-40B4-BE49-F238E27FC236}">
                <a16:creationId xmlns:a16="http://schemas.microsoft.com/office/drawing/2014/main" id="{8EC37ADD-D521-474D-947B-DE81ED0823FF}"/>
              </a:ext>
            </a:extLst>
          </p:cNvPr>
          <p:cNvSpPr>
            <a:spLocks noGrp="1"/>
          </p:cNvSpPr>
          <p:nvPr>
            <p:ph idx="1"/>
          </p:nvPr>
        </p:nvSpPr>
        <p:spPr>
          <a:xfrm>
            <a:off x="826935" y="1504792"/>
            <a:ext cx="10849250" cy="5300869"/>
          </a:xfrm>
        </p:spPr>
        <p:txBody>
          <a:bodyPr>
            <a:noAutofit/>
          </a:bodyPr>
          <a:lstStyle/>
          <a:p>
            <a:r>
              <a:rPr lang="en-US" sz="2000" dirty="0" err="1"/>
              <a:t>Làm</a:t>
            </a:r>
            <a:r>
              <a:rPr lang="en-US" sz="2000" dirty="0"/>
              <a:t> </a:t>
            </a:r>
            <a:r>
              <a:rPr lang="en-US" sz="2000" dirty="0" err="1"/>
              <a:t>bài</a:t>
            </a:r>
            <a:r>
              <a:rPr lang="en-US" sz="2000" dirty="0"/>
              <a:t> </a:t>
            </a:r>
            <a:r>
              <a:rPr lang="en-US" sz="2000" dirty="0" err="1"/>
              <a:t>tập</a:t>
            </a:r>
            <a:r>
              <a:rPr lang="en-US" sz="2000" dirty="0"/>
              <a:t> 1, 3, 4</a:t>
            </a:r>
          </a:p>
          <a:p>
            <a:r>
              <a:rPr lang="en-US" sz="2000" dirty="0"/>
              <a:t>1. </a:t>
            </a:r>
            <a:r>
              <a:rPr lang="pt-BR" sz="2000" dirty="0"/>
              <a:t>SO</a:t>
            </a:r>
            <a:r>
              <a:rPr lang="pt-BR" sz="2000" baseline="-25000" dirty="0"/>
              <a:t>2(k)</a:t>
            </a:r>
            <a:r>
              <a:rPr lang="pt-BR" sz="2000" dirty="0"/>
              <a:t>+Ca(OH)</a:t>
            </a:r>
            <a:r>
              <a:rPr lang="pt-BR" sz="2000" baseline="-25000" dirty="0"/>
              <a:t>2(dd)</a:t>
            </a:r>
            <a:r>
              <a:rPr lang="pt-BR" sz="2000" dirty="0">
                <a:sym typeface="Symbol" panose="05050102010706020507" pitchFamily="18" charset="2"/>
              </a:rPr>
              <a:t>CaSO</a:t>
            </a:r>
            <a:r>
              <a:rPr lang="pt-BR" sz="2000" baseline="-25000" dirty="0">
                <a:sym typeface="Symbol" panose="05050102010706020507" pitchFamily="18" charset="2"/>
              </a:rPr>
              <a:t>3(r)</a:t>
            </a:r>
            <a:r>
              <a:rPr lang="pt-BR" sz="2000" dirty="0">
                <a:sym typeface="Symbol" panose="05050102010706020507" pitchFamily="18" charset="2"/>
              </a:rPr>
              <a:t>  + H</a:t>
            </a:r>
            <a:r>
              <a:rPr lang="pt-BR" sz="2000" baseline="-25000" dirty="0">
                <a:sym typeface="Symbol" panose="05050102010706020507" pitchFamily="18" charset="2"/>
              </a:rPr>
              <a:t>2</a:t>
            </a:r>
            <a:r>
              <a:rPr lang="pt-BR" sz="2000" dirty="0">
                <a:sym typeface="Symbol" panose="05050102010706020507" pitchFamily="18" charset="2"/>
              </a:rPr>
              <a:t>O</a:t>
            </a:r>
            <a:r>
              <a:rPr lang="pt-BR" sz="2000" baseline="-25000" dirty="0">
                <a:sym typeface="Symbol" panose="05050102010706020507" pitchFamily="18" charset="2"/>
              </a:rPr>
              <a:t>(l)</a:t>
            </a:r>
            <a:r>
              <a:rPr lang="pt-BR" sz="2000" dirty="0">
                <a:sym typeface="Symbol" panose="05050102010706020507" pitchFamily="18" charset="2"/>
              </a:rPr>
              <a:t> </a:t>
            </a:r>
          </a:p>
          <a:p>
            <a:r>
              <a:rPr lang="pt-BR" sz="2000" dirty="0"/>
              <a:t>    SO</a:t>
            </a:r>
            <a:r>
              <a:rPr lang="pt-BR" sz="2000" baseline="-25000" dirty="0"/>
              <a:t>2(k)</a:t>
            </a:r>
            <a:r>
              <a:rPr lang="pt-BR" sz="2000" dirty="0"/>
              <a:t>  + H</a:t>
            </a:r>
            <a:r>
              <a:rPr lang="pt-BR" sz="2000" baseline="-25000" dirty="0"/>
              <a:t>2</a:t>
            </a:r>
            <a:r>
              <a:rPr lang="pt-BR" sz="2000" dirty="0"/>
              <a:t>O</a:t>
            </a:r>
            <a:r>
              <a:rPr lang="pt-BR" sz="2000" baseline="-25000" dirty="0"/>
              <a:t>(l)</a:t>
            </a:r>
            <a:r>
              <a:rPr lang="pt-BR" sz="2000" dirty="0"/>
              <a:t>   </a:t>
            </a:r>
            <a:r>
              <a:rPr lang="pt-BR" sz="2000" dirty="0">
                <a:sym typeface="Symbol" panose="05050102010706020507" pitchFamily="18" charset="2"/>
              </a:rPr>
              <a:t> H</a:t>
            </a:r>
            <a:r>
              <a:rPr lang="pt-BR" sz="2000" baseline="-25000" dirty="0">
                <a:sym typeface="Symbol" panose="05050102010706020507" pitchFamily="18" charset="2"/>
              </a:rPr>
              <a:t>2</a:t>
            </a:r>
            <a:r>
              <a:rPr lang="pt-BR" sz="2000" dirty="0">
                <a:sym typeface="Symbol" panose="05050102010706020507" pitchFamily="18" charset="2"/>
              </a:rPr>
              <a:t>SO</a:t>
            </a:r>
            <a:r>
              <a:rPr lang="pt-BR" sz="2000" baseline="-25000" dirty="0">
                <a:sym typeface="Symbol" panose="05050102010706020507" pitchFamily="18" charset="2"/>
              </a:rPr>
              <a:t>3</a:t>
            </a:r>
            <a:r>
              <a:rPr lang="pt-BR" sz="2000" dirty="0">
                <a:sym typeface="Symbol" panose="05050102010706020507" pitchFamily="18" charset="2"/>
              </a:rPr>
              <a:t> </a:t>
            </a:r>
            <a:r>
              <a:rPr lang="pt-BR" sz="2000" baseline="-25000" dirty="0">
                <a:sym typeface="Symbol" panose="05050102010706020507" pitchFamily="18" charset="2"/>
              </a:rPr>
              <a:t>(dd) </a:t>
            </a:r>
            <a:endParaRPr lang="pt-BR" sz="2000" dirty="0">
              <a:sym typeface="Symbol" panose="05050102010706020507" pitchFamily="18" charset="2"/>
            </a:endParaRPr>
          </a:p>
          <a:p>
            <a:r>
              <a:rPr lang="pt-BR" sz="2000" dirty="0"/>
              <a:t>    SO</a:t>
            </a:r>
            <a:r>
              <a:rPr lang="pt-BR" sz="2000" baseline="-25000" dirty="0"/>
              <a:t>2(k) </a:t>
            </a:r>
            <a:r>
              <a:rPr lang="pt-BR" sz="2000" dirty="0"/>
              <a:t> +  Na</a:t>
            </a:r>
            <a:r>
              <a:rPr lang="pt-BR" sz="2000" baseline="-25000" dirty="0"/>
              <a:t>2</a:t>
            </a:r>
            <a:r>
              <a:rPr lang="pt-BR" sz="2000" dirty="0"/>
              <a:t>O</a:t>
            </a:r>
            <a:r>
              <a:rPr lang="pt-BR" sz="2000" baseline="-25000" dirty="0"/>
              <a:t>(r) </a:t>
            </a:r>
            <a:r>
              <a:rPr lang="pt-BR" sz="2000" dirty="0">
                <a:sym typeface="Symbol" panose="05050102010706020507" pitchFamily="18" charset="2"/>
              </a:rPr>
              <a:t> Na</a:t>
            </a:r>
            <a:r>
              <a:rPr lang="pt-BR" sz="2000" baseline="-25000" dirty="0">
                <a:sym typeface="Symbol" panose="05050102010706020507" pitchFamily="18" charset="2"/>
              </a:rPr>
              <a:t>2</a:t>
            </a:r>
            <a:r>
              <a:rPr lang="pt-BR" sz="2000" dirty="0">
                <a:sym typeface="Symbol" panose="05050102010706020507" pitchFamily="18" charset="2"/>
              </a:rPr>
              <a:t>SO</a:t>
            </a:r>
            <a:r>
              <a:rPr lang="pt-BR" sz="2000" baseline="-25000" dirty="0">
                <a:sym typeface="Symbol" panose="05050102010706020507" pitchFamily="18" charset="2"/>
              </a:rPr>
              <a:t>3(r) </a:t>
            </a:r>
            <a:r>
              <a:rPr lang="pt-BR" sz="2000" dirty="0">
                <a:sym typeface="Symbol" panose="05050102010706020507" pitchFamily="18" charset="2"/>
              </a:rPr>
              <a:t>     </a:t>
            </a:r>
          </a:p>
          <a:p>
            <a:r>
              <a:rPr lang="pt-BR" sz="2000" dirty="0"/>
              <a:t>     H</a:t>
            </a:r>
            <a:r>
              <a:rPr lang="pt-BR" sz="2000" baseline="-25000" dirty="0"/>
              <a:t>2</a:t>
            </a:r>
            <a:r>
              <a:rPr lang="pt-BR" sz="2000" dirty="0"/>
              <a:t>SO</a:t>
            </a:r>
            <a:r>
              <a:rPr lang="pt-BR" sz="2000" baseline="-25000" dirty="0"/>
              <a:t>3(dd)</a:t>
            </a:r>
            <a:r>
              <a:rPr lang="pt-BR" sz="2000" dirty="0"/>
              <a:t>+Na</a:t>
            </a:r>
            <a:r>
              <a:rPr lang="pt-BR" sz="2000" baseline="-25000" dirty="0"/>
              <a:t>2</a:t>
            </a:r>
            <a:r>
              <a:rPr lang="pt-BR" sz="2000" dirty="0"/>
              <a:t>O</a:t>
            </a:r>
            <a:r>
              <a:rPr lang="pt-BR" sz="2000" baseline="-25000" dirty="0"/>
              <a:t>(r)</a:t>
            </a:r>
            <a:r>
              <a:rPr lang="pt-BR" sz="2000" dirty="0">
                <a:sym typeface="Symbol" panose="05050102010706020507" pitchFamily="18" charset="2"/>
              </a:rPr>
              <a:t>Na</a:t>
            </a:r>
            <a:r>
              <a:rPr lang="pt-BR" sz="2000" baseline="-25000" dirty="0">
                <a:sym typeface="Symbol" panose="05050102010706020507" pitchFamily="18" charset="2"/>
              </a:rPr>
              <a:t>2</a:t>
            </a:r>
            <a:r>
              <a:rPr lang="pt-BR" sz="2000" dirty="0">
                <a:sym typeface="Symbol" panose="05050102010706020507" pitchFamily="18" charset="2"/>
              </a:rPr>
              <a:t>SO</a:t>
            </a:r>
            <a:r>
              <a:rPr lang="pt-BR" sz="2000" baseline="-25000" dirty="0">
                <a:sym typeface="Symbol" panose="05050102010706020507" pitchFamily="18" charset="2"/>
              </a:rPr>
              <a:t>3(r) </a:t>
            </a:r>
            <a:r>
              <a:rPr lang="pt-BR" sz="2000" dirty="0">
                <a:sym typeface="Symbol" panose="05050102010706020507" pitchFamily="18" charset="2"/>
              </a:rPr>
              <a:t>+ H</a:t>
            </a:r>
            <a:r>
              <a:rPr lang="pt-BR" sz="2000" baseline="-25000" dirty="0">
                <a:sym typeface="Symbol" panose="05050102010706020507" pitchFamily="18" charset="2"/>
              </a:rPr>
              <a:t>2</a:t>
            </a:r>
            <a:r>
              <a:rPr lang="pt-BR" sz="2000" dirty="0">
                <a:sym typeface="Symbol" panose="05050102010706020507" pitchFamily="18" charset="2"/>
              </a:rPr>
              <a:t>O</a:t>
            </a:r>
            <a:r>
              <a:rPr lang="pt-BR" sz="2000" baseline="-25000" dirty="0">
                <a:sym typeface="Symbol" panose="05050102010706020507" pitchFamily="18" charset="2"/>
              </a:rPr>
              <a:t>(l)</a:t>
            </a:r>
          </a:p>
          <a:p>
            <a:r>
              <a:rPr lang="pt-BR" sz="2000" dirty="0"/>
              <a:t>     Na</a:t>
            </a:r>
            <a:r>
              <a:rPr lang="pt-BR" sz="2000" baseline="-25000" dirty="0"/>
              <a:t>2</a:t>
            </a:r>
            <a:r>
              <a:rPr lang="pt-BR" sz="2000" dirty="0"/>
              <a:t>SO</a:t>
            </a:r>
            <a:r>
              <a:rPr lang="pt-BR" sz="2000" baseline="-25000" dirty="0"/>
              <a:t>3(r)</a:t>
            </a:r>
            <a:r>
              <a:rPr lang="pt-BR" sz="2000" dirty="0"/>
              <a:t>+H</a:t>
            </a:r>
            <a:r>
              <a:rPr lang="pt-BR" sz="2000" baseline="-25000" dirty="0"/>
              <a:t>2</a:t>
            </a:r>
            <a:r>
              <a:rPr lang="pt-BR" sz="2000" dirty="0"/>
              <a:t>SO</a:t>
            </a:r>
            <a:r>
              <a:rPr lang="pt-BR" sz="2000" baseline="-25000" dirty="0"/>
              <a:t>4</a:t>
            </a:r>
            <a:r>
              <a:rPr lang="pt-BR" sz="2000" dirty="0">
                <a:sym typeface="Symbol" panose="05050102010706020507" pitchFamily="18" charset="2"/>
              </a:rPr>
              <a:t>Na</a:t>
            </a:r>
            <a:r>
              <a:rPr lang="pt-BR" sz="2000" baseline="-25000" dirty="0">
                <a:sym typeface="Symbol" panose="05050102010706020507" pitchFamily="18" charset="2"/>
              </a:rPr>
              <a:t>2</a:t>
            </a:r>
            <a:r>
              <a:rPr lang="pt-BR" sz="2000" dirty="0">
                <a:sym typeface="Symbol" panose="05050102010706020507" pitchFamily="18" charset="2"/>
              </a:rPr>
              <a:t>SO</a:t>
            </a:r>
            <a:r>
              <a:rPr lang="pt-BR" sz="2000" baseline="-25000" dirty="0">
                <a:sym typeface="Symbol" panose="05050102010706020507" pitchFamily="18" charset="2"/>
              </a:rPr>
              <a:t>4(dd)</a:t>
            </a:r>
            <a:r>
              <a:rPr lang="pt-BR" sz="2000" dirty="0">
                <a:sym typeface="Symbol" panose="05050102010706020507" pitchFamily="18" charset="2"/>
              </a:rPr>
              <a:t>+H</a:t>
            </a:r>
            <a:r>
              <a:rPr lang="pt-BR" sz="2000" baseline="-25000" dirty="0">
                <a:sym typeface="Symbol" panose="05050102010706020507" pitchFamily="18" charset="2"/>
              </a:rPr>
              <a:t>2</a:t>
            </a:r>
            <a:r>
              <a:rPr lang="pt-BR" sz="2000" dirty="0">
                <a:sym typeface="Symbol" panose="05050102010706020507" pitchFamily="18" charset="2"/>
              </a:rPr>
              <a:t>O</a:t>
            </a:r>
            <a:r>
              <a:rPr lang="pt-BR" sz="2000" baseline="-25000" dirty="0">
                <a:sym typeface="Symbol" panose="05050102010706020507" pitchFamily="18" charset="2"/>
              </a:rPr>
              <a:t>(l)</a:t>
            </a:r>
            <a:r>
              <a:rPr lang="pt-BR" sz="2000" dirty="0">
                <a:sym typeface="Symbol" panose="05050102010706020507" pitchFamily="18" charset="2"/>
              </a:rPr>
              <a:t>+SO</a:t>
            </a:r>
            <a:r>
              <a:rPr lang="pt-BR" sz="2000" baseline="-25000" dirty="0">
                <a:sym typeface="Symbol" panose="05050102010706020507" pitchFamily="18" charset="2"/>
              </a:rPr>
              <a:t>2(k) </a:t>
            </a:r>
          </a:p>
          <a:p>
            <a:r>
              <a:rPr lang="en-US" sz="2000" dirty="0"/>
              <a:t>3</a:t>
            </a:r>
            <a:r>
              <a:rPr lang="vi-VN" sz="2000" dirty="0"/>
              <a:t>. Khí  hiđro , oxi vì CaO là oxit bazơ có tính hút ẩm mạnh và phản ứng được với CO</a:t>
            </a:r>
            <a:r>
              <a:rPr lang="vi-VN" sz="2000" baseline="-25000" dirty="0"/>
              <a:t>2</a:t>
            </a:r>
            <a:r>
              <a:rPr lang="vi-VN" sz="2000" dirty="0"/>
              <a:t> ,  SO</a:t>
            </a:r>
            <a:r>
              <a:rPr lang="vi-VN" sz="2000" baseline="-25000" dirty="0"/>
              <a:t>2</a:t>
            </a:r>
            <a:r>
              <a:rPr lang="vi-VN" sz="2000" dirty="0"/>
              <a:t> .</a:t>
            </a:r>
          </a:p>
          <a:p>
            <a:r>
              <a:rPr lang="pt-BR" sz="2000" dirty="0"/>
              <a:t>4. a.CO</a:t>
            </a:r>
            <a:r>
              <a:rPr lang="pt-BR" sz="2000" baseline="-25000" dirty="0"/>
              <a:t>2</a:t>
            </a:r>
            <a:r>
              <a:rPr lang="pt-BR" sz="2000" dirty="0"/>
              <a:t>, SO</a:t>
            </a:r>
            <a:r>
              <a:rPr lang="pt-BR" sz="2000" baseline="-25000" dirty="0"/>
              <a:t>2</a:t>
            </a:r>
            <a:r>
              <a:rPr lang="pt-BR" sz="2000" dirty="0"/>
              <a:t> , O</a:t>
            </a:r>
            <a:r>
              <a:rPr lang="pt-BR" sz="2000" baseline="-25000" dirty="0"/>
              <a:t>2</a:t>
            </a:r>
            <a:r>
              <a:rPr lang="pt-BR" sz="2000" dirty="0"/>
              <a:t> .                b.H</a:t>
            </a:r>
            <a:r>
              <a:rPr lang="pt-BR" sz="2000" baseline="-25000" dirty="0"/>
              <a:t>2</a:t>
            </a:r>
            <a:r>
              <a:rPr lang="pt-BR" sz="2000" dirty="0"/>
              <a:t>  , N</a:t>
            </a:r>
            <a:r>
              <a:rPr lang="pt-BR" sz="2000" baseline="-25000" dirty="0"/>
              <a:t>2</a:t>
            </a:r>
            <a:r>
              <a:rPr lang="pt-BR" sz="2000" dirty="0"/>
              <a:t> .</a:t>
            </a:r>
          </a:p>
          <a:p>
            <a:r>
              <a:rPr lang="en-US" sz="2000" dirty="0"/>
              <a:t>c. H</a:t>
            </a:r>
            <a:r>
              <a:rPr lang="en-US" sz="2000" baseline="-25000" dirty="0"/>
              <a:t>2</a:t>
            </a:r>
            <a:r>
              <a:rPr lang="en-US" sz="2000" dirty="0"/>
              <a:t> .                                    d. CO</a:t>
            </a:r>
            <a:r>
              <a:rPr lang="en-US" sz="2000" baseline="-25000" dirty="0"/>
              <a:t>2</a:t>
            </a:r>
            <a:r>
              <a:rPr lang="en-US" sz="2000" dirty="0"/>
              <a:t>, SO</a:t>
            </a:r>
            <a:r>
              <a:rPr lang="en-US" sz="2000" baseline="-25000" dirty="0"/>
              <a:t>2</a:t>
            </a:r>
            <a:r>
              <a:rPr lang="en-US" sz="2000" dirty="0"/>
              <a:t> . </a:t>
            </a:r>
          </a:p>
          <a:p>
            <a:r>
              <a:rPr lang="pl-PL" sz="2000" dirty="0"/>
              <a:t>e. CO</a:t>
            </a:r>
            <a:r>
              <a:rPr lang="pl-PL" sz="2000" baseline="-25000" dirty="0"/>
              <a:t>2</a:t>
            </a:r>
            <a:r>
              <a:rPr lang="pl-PL" sz="2000" dirty="0"/>
              <a:t> .                            </a:t>
            </a:r>
            <a:r>
              <a:rPr lang="en-US" sz="2000" dirty="0"/>
              <a:t>  </a:t>
            </a:r>
            <a:r>
              <a:rPr lang="pl-PL" sz="2000" dirty="0"/>
              <a:t> </a:t>
            </a:r>
            <a:r>
              <a:rPr lang="en-US" sz="2000" dirty="0"/>
              <a:t> </a:t>
            </a:r>
            <a:r>
              <a:rPr lang="pl-PL" sz="2000" dirty="0"/>
              <a:t> g. CO</a:t>
            </a:r>
            <a:r>
              <a:rPr lang="pl-PL" sz="2000" baseline="-25000" dirty="0"/>
              <a:t>2</a:t>
            </a:r>
            <a:r>
              <a:rPr lang="pl-PL" sz="2000" dirty="0"/>
              <a:t>, SO</a:t>
            </a:r>
            <a:r>
              <a:rPr lang="pl-PL" sz="2000" baseline="-25000" dirty="0"/>
              <a:t>2</a:t>
            </a:r>
            <a:r>
              <a:rPr lang="pl-PL" sz="2000" dirty="0"/>
              <a:t> .</a:t>
            </a:r>
            <a:endParaRPr lang="en-US" sz="1400" dirty="0"/>
          </a:p>
        </p:txBody>
      </p:sp>
      <p:sp>
        <p:nvSpPr>
          <p:cNvPr id="4" name="Rectangle 3">
            <a:extLst>
              <a:ext uri="{FF2B5EF4-FFF2-40B4-BE49-F238E27FC236}">
                <a16:creationId xmlns:a16="http://schemas.microsoft.com/office/drawing/2014/main" id="{A64A64D2-BC4F-4E36-BCEB-6F0849005516}"/>
              </a:ext>
            </a:extLst>
          </p:cNvPr>
          <p:cNvSpPr/>
          <p:nvPr/>
        </p:nvSpPr>
        <p:spPr>
          <a:xfrm>
            <a:off x="3390314" y="661182"/>
            <a:ext cx="5486400" cy="773723"/>
          </a:xfrm>
          <a:prstGeom prst="rec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124658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barn(inVertical)">
                                      <p:cBhvr>
                                        <p:cTn id="50" dur="500"/>
                                        <p:tgtEl>
                                          <p:spTgt spid="3">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barn(inVertical)">
                                      <p:cBhvr>
                                        <p:cTn id="55" dur="500"/>
                                        <p:tgtEl>
                                          <p:spTgt spid="3">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Effect transition="in" filter="fade">
                                      <p:cBhvr>
                                        <p:cTn id="60" dur="1000"/>
                                        <p:tgtEl>
                                          <p:spTgt spid="3">
                                            <p:txEl>
                                              <p:pRg st="8" end="8"/>
                                            </p:txEl>
                                          </p:spTgt>
                                        </p:tgtEl>
                                      </p:cBhvr>
                                    </p:animEffect>
                                    <p:anim calcmode="lin" valueType="num">
                                      <p:cBhvr>
                                        <p:cTn id="6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1000"/>
                                        <p:tgtEl>
                                          <p:spTgt spid="3">
                                            <p:txEl>
                                              <p:pRg st="9" end="9"/>
                                            </p:txEl>
                                          </p:spTgt>
                                        </p:tgtEl>
                                      </p:cBhvr>
                                    </p:animEffect>
                                    <p:anim calcmode="lin" valueType="num">
                                      <p:cBhvr>
                                        <p:cTn id="6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E7237-6B90-4873-BCBE-7D403A46D547}"/>
              </a:ext>
            </a:extLst>
          </p:cNvPr>
          <p:cNvSpPr>
            <a:spLocks noGrp="1"/>
          </p:cNvSpPr>
          <p:nvPr>
            <p:ph type="title"/>
          </p:nvPr>
        </p:nvSpPr>
        <p:spPr>
          <a:xfrm>
            <a:off x="1533941" y="789976"/>
            <a:ext cx="9601196" cy="1303867"/>
          </a:xfrm>
        </p:spPr>
        <p:txBody>
          <a:bodyPr>
            <a:normAutofit fontScale="90000"/>
          </a:bodyPr>
          <a:lstStyle/>
          <a:p>
            <a:pPr algn="ctr"/>
            <a:r>
              <a:rPr lang="en-US" dirty="0" err="1">
                <a:solidFill>
                  <a:srgbClr val="7030A0"/>
                </a:solidFill>
                <a:latin typeface="#9Slide03 AllRoundGothic" panose="020B0703020202020104" pitchFamily="34" charset="0"/>
              </a:rPr>
              <a:t>Tiết</a:t>
            </a:r>
            <a:r>
              <a:rPr lang="en-US" dirty="0">
                <a:solidFill>
                  <a:srgbClr val="7030A0"/>
                </a:solidFill>
                <a:latin typeface="#9Slide03 AllRoundGothic" panose="020B0703020202020104" pitchFamily="34" charset="0"/>
              </a:rPr>
              <a:t> 4. BÀI 2:</a:t>
            </a:r>
            <a:br>
              <a:rPr lang="en-US" dirty="0">
                <a:solidFill>
                  <a:srgbClr val="7030A0"/>
                </a:solidFill>
              </a:rPr>
            </a:br>
            <a:r>
              <a:rPr lang="en-US" sz="4900" b="1" dirty="0">
                <a:solidFill>
                  <a:srgbClr val="7030A0"/>
                </a:solidFill>
                <a:latin typeface="#9Slide03 Arima Madurai ExtraBo" panose="00000900000000000000" pitchFamily="2" charset="0"/>
                <a:cs typeface="#9Slide03 Arima Madurai ExtraBo" panose="00000900000000000000" pitchFamily="2" charset="0"/>
              </a:rPr>
              <a:t>MỘT SỐ OXIT QUAN TRỌNG</a:t>
            </a:r>
            <a:endParaRPr lang="en-US" dirty="0">
              <a:solidFill>
                <a:srgbClr val="7030A0"/>
              </a:solidFill>
              <a:latin typeface="#9Slide03 Arima Madurai ExtraBo" panose="00000900000000000000" pitchFamily="2" charset="0"/>
              <a:cs typeface="#9Slide03 Arima Madurai ExtraBo" panose="00000900000000000000" pitchFamily="2" charset="0"/>
            </a:endParaRPr>
          </a:p>
        </p:txBody>
      </p:sp>
      <p:sp>
        <p:nvSpPr>
          <p:cNvPr id="3" name="Content Placeholder 2">
            <a:extLst>
              <a:ext uri="{FF2B5EF4-FFF2-40B4-BE49-F238E27FC236}">
                <a16:creationId xmlns:a16="http://schemas.microsoft.com/office/drawing/2014/main" id="{AB97D900-EFE8-4276-B1F6-F435FC41CE42}"/>
              </a:ext>
            </a:extLst>
          </p:cNvPr>
          <p:cNvSpPr>
            <a:spLocks noGrp="1"/>
          </p:cNvSpPr>
          <p:nvPr>
            <p:ph idx="1"/>
          </p:nvPr>
        </p:nvSpPr>
        <p:spPr>
          <a:xfrm>
            <a:off x="649198" y="3627784"/>
            <a:ext cx="8596668" cy="1557130"/>
          </a:xfrm>
        </p:spPr>
        <p:txBody>
          <a:bodyPr>
            <a:normAutofit/>
          </a:bodyPr>
          <a:lstStyle/>
          <a:p>
            <a:r>
              <a:rPr lang="en-US" sz="2800" b="1" i="1" dirty="0"/>
              <a:t>CTHH: </a:t>
            </a:r>
            <a:r>
              <a:rPr lang="en-US" sz="2800" b="1" i="1" dirty="0" err="1"/>
              <a:t>CaO</a:t>
            </a:r>
            <a:r>
              <a:rPr lang="en-US" sz="2800" b="1" i="1" dirty="0"/>
              <a:t> (</a:t>
            </a:r>
            <a:r>
              <a:rPr lang="en-US" sz="2800" b="1" i="1" dirty="0" err="1"/>
              <a:t>vôi</a:t>
            </a:r>
            <a:r>
              <a:rPr lang="en-US" sz="2800" b="1" i="1" dirty="0"/>
              <a:t> </a:t>
            </a:r>
            <a:r>
              <a:rPr lang="en-US" sz="2800" b="1" i="1" dirty="0" err="1"/>
              <a:t>sống</a:t>
            </a:r>
            <a:r>
              <a:rPr lang="en-US" sz="2800" b="1" i="1" dirty="0"/>
              <a:t>),</a:t>
            </a:r>
          </a:p>
          <a:p>
            <a:r>
              <a:rPr lang="en-US" sz="2800" b="1" i="1" dirty="0"/>
              <a:t>PTK: M =40 + 16 =  56</a:t>
            </a:r>
          </a:p>
          <a:p>
            <a:pPr marL="0" indent="0">
              <a:buNone/>
            </a:pPr>
            <a:endParaRPr lang="en-US" sz="2800" b="1" i="1" dirty="0"/>
          </a:p>
        </p:txBody>
      </p:sp>
      <p:sp>
        <p:nvSpPr>
          <p:cNvPr id="4" name="Rectangle: Rounded Corners 3">
            <a:extLst>
              <a:ext uri="{FF2B5EF4-FFF2-40B4-BE49-F238E27FC236}">
                <a16:creationId xmlns:a16="http://schemas.microsoft.com/office/drawing/2014/main" id="{74EDF011-3F18-4362-AD2F-F86C6D0FCAF5}"/>
              </a:ext>
            </a:extLst>
          </p:cNvPr>
          <p:cNvSpPr/>
          <p:nvPr/>
        </p:nvSpPr>
        <p:spPr>
          <a:xfrm>
            <a:off x="796602" y="2567608"/>
            <a:ext cx="2967015" cy="66260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 CANXI OXIT</a:t>
            </a:r>
          </a:p>
        </p:txBody>
      </p:sp>
    </p:spTree>
    <p:extLst>
      <p:ext uri="{BB962C8B-B14F-4D97-AF65-F5344CB8AC3E}">
        <p14:creationId xmlns:p14="http://schemas.microsoft.com/office/powerpoint/2010/main" val="43001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circle(in)">
                                      <p:cBhvr>
                                        <p:cTn id="24"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D83E-DD2D-4C2C-BD3B-BAB5AFC7FCBD}"/>
              </a:ext>
            </a:extLst>
          </p:cNvPr>
          <p:cNvSpPr>
            <a:spLocks noGrp="1"/>
          </p:cNvSpPr>
          <p:nvPr>
            <p:ph type="title"/>
          </p:nvPr>
        </p:nvSpPr>
        <p:spPr>
          <a:xfrm>
            <a:off x="540028" y="516628"/>
            <a:ext cx="9601196" cy="921233"/>
          </a:xfrm>
        </p:spPr>
        <p:txBody>
          <a:bodyPr>
            <a:normAutofit/>
          </a:bodyPr>
          <a:lstStyle/>
          <a:p>
            <a:r>
              <a:rPr lang="en-US" sz="3200" b="1" dirty="0">
                <a:solidFill>
                  <a:srgbClr val="0070C0"/>
                </a:solidFill>
                <a:latin typeface="#9Slide03 Arima Madurai" panose="00000500000000000000" pitchFamily="2" charset="0"/>
                <a:cs typeface="#9Slide03 Arima Madurai" panose="00000500000000000000" pitchFamily="2" charset="0"/>
              </a:rPr>
              <a:t>I. CANXI OXIT CÓ NHỮNG TÍNH CHẤT NÀO?</a:t>
            </a:r>
          </a:p>
        </p:txBody>
      </p:sp>
      <p:pic>
        <p:nvPicPr>
          <p:cNvPr id="7" name="Nước tác dụng với CanxiOxit">
            <a:hlinkClick r:id="" action="ppaction://media"/>
            <a:extLst>
              <a:ext uri="{FF2B5EF4-FFF2-40B4-BE49-F238E27FC236}">
                <a16:creationId xmlns:a16="http://schemas.microsoft.com/office/drawing/2014/main" id="{C14D96C7-05CC-4E32-B8A9-D9AD67A7AF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04385" y="2681151"/>
            <a:ext cx="4422775" cy="3317875"/>
          </a:xfrm>
        </p:spPr>
      </p:pic>
      <p:sp>
        <p:nvSpPr>
          <p:cNvPr id="4" name="Flowchart: Process 3">
            <a:extLst>
              <a:ext uri="{FF2B5EF4-FFF2-40B4-BE49-F238E27FC236}">
                <a16:creationId xmlns:a16="http://schemas.microsoft.com/office/drawing/2014/main" id="{521581E5-DCF7-46A2-8BD3-E73C8113D4CC}"/>
              </a:ext>
            </a:extLst>
          </p:cNvPr>
          <p:cNvSpPr/>
          <p:nvPr/>
        </p:nvSpPr>
        <p:spPr>
          <a:xfrm>
            <a:off x="677334" y="1484037"/>
            <a:ext cx="8596668" cy="92123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Chất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rắn</a:t>
            </a:r>
            <a:r>
              <a:rPr lang="en-US" sz="2400" dirty="0">
                <a:solidFill>
                  <a:schemeClr val="tx1"/>
                </a:solidFill>
                <a:latin typeface="#9Slide03 Arima Madurai" panose="00000500000000000000" pitchFamily="2" charset="0"/>
                <a:cs typeface="#9Slide03 Arima Madurai" panose="00000500000000000000" pitchFamily="2" charset="0"/>
              </a:rPr>
              <a:t> , </a:t>
            </a:r>
            <a:r>
              <a:rPr lang="en-US" sz="2400" dirty="0" err="1">
                <a:solidFill>
                  <a:schemeClr val="tx1"/>
                </a:solidFill>
                <a:latin typeface="#9Slide03 Arima Madurai" panose="00000500000000000000" pitchFamily="2" charset="0"/>
                <a:cs typeface="#9Slide03 Arima Madurai" panose="00000500000000000000" pitchFamily="2" charset="0"/>
              </a:rPr>
              <a:t>màu</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trắng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nóng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chảy</a:t>
            </a:r>
            <a:r>
              <a:rPr lang="en-US" sz="2400" dirty="0">
                <a:solidFill>
                  <a:schemeClr val="tx1"/>
                </a:solidFill>
                <a:latin typeface="#9Slide03 Arima Madurai" panose="00000500000000000000" pitchFamily="2" charset="0"/>
                <a:cs typeface="#9Slide03 Arima Madurai" panose="00000500000000000000" pitchFamily="2" charset="0"/>
              </a:rPr>
              <a:t> ở </a:t>
            </a:r>
            <a:r>
              <a:rPr lang="en-US" sz="2400" dirty="0" err="1">
                <a:solidFill>
                  <a:schemeClr val="tx1"/>
                </a:solidFill>
                <a:latin typeface="#9Slide03 Arima Madurai" panose="00000500000000000000" pitchFamily="2" charset="0"/>
                <a:cs typeface="#9Slide03 Arima Madurai" panose="00000500000000000000" pitchFamily="2" charset="0"/>
              </a:rPr>
              <a:t>nhiệt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độ</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rất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cao</a:t>
            </a:r>
            <a:r>
              <a:rPr lang="en-US" sz="2400" dirty="0">
                <a:solidFill>
                  <a:schemeClr val="tx1"/>
                </a:solidFill>
                <a:latin typeface="#9Slide03 Arima Madurai" panose="00000500000000000000" pitchFamily="2" charset="0"/>
                <a:cs typeface="#9Slide03 Arima Madurai" panose="00000500000000000000" pitchFamily="2" charset="0"/>
              </a:rPr>
              <a:t> (2585</a:t>
            </a:r>
            <a:r>
              <a:rPr lang="en-US" sz="2400" baseline="30000" dirty="0">
                <a:solidFill>
                  <a:schemeClr val="tx1"/>
                </a:solidFill>
                <a:latin typeface="#9Slide03 Arima Madurai" panose="00000500000000000000" pitchFamily="2" charset="0"/>
                <a:cs typeface="#9Slide03 Arima Madurai" panose="00000500000000000000" pitchFamily="2" charset="0"/>
              </a:rPr>
              <a:t>0</a:t>
            </a:r>
            <a:r>
              <a:rPr lang="en-US" sz="2400" dirty="0">
                <a:solidFill>
                  <a:schemeClr val="tx1"/>
                </a:solidFill>
                <a:latin typeface="#9Slide03 Arima Madurai" panose="00000500000000000000" pitchFamily="2" charset="0"/>
                <a:cs typeface="#9Slide03 Arima Madurai" panose="00000500000000000000" pitchFamily="2" charset="0"/>
              </a:rPr>
              <a:t>C).</a:t>
            </a:r>
          </a:p>
          <a:p>
            <a:r>
              <a:rPr lang="vi-VN" sz="2400" dirty="0">
                <a:solidFill>
                  <a:schemeClr val="tx1"/>
                </a:solidFill>
                <a:latin typeface="#9Slide03 Arima Madurai" panose="00000500000000000000" pitchFamily="2" charset="0"/>
                <a:cs typeface="#9Slide03 Arima Madurai" panose="00000500000000000000" pitchFamily="2" charset="0"/>
              </a:rPr>
              <a:t> - Có đủ tính chất một oxit bazơ.</a:t>
            </a:r>
          </a:p>
          <a:p>
            <a:pPr algn="ctr"/>
            <a:endParaRPr lang="en-US" dirty="0"/>
          </a:p>
        </p:txBody>
      </p:sp>
      <p:sp>
        <p:nvSpPr>
          <p:cNvPr id="6" name="Flowchart: Alternate Process 5">
            <a:extLst>
              <a:ext uri="{FF2B5EF4-FFF2-40B4-BE49-F238E27FC236}">
                <a16:creationId xmlns:a16="http://schemas.microsoft.com/office/drawing/2014/main" id="{8FA9370A-E0A6-41B7-A0E5-1AE20E99B334}"/>
              </a:ext>
            </a:extLst>
          </p:cNvPr>
          <p:cNvSpPr/>
          <p:nvPr/>
        </p:nvSpPr>
        <p:spPr>
          <a:xfrm>
            <a:off x="864841" y="2648021"/>
            <a:ext cx="3341399" cy="596347"/>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rima Madurai" panose="00000500000000000000" pitchFamily="2" charset="0"/>
                <a:cs typeface="#9Slide03 Arima Madurai" panose="00000500000000000000" pitchFamily="2" charset="0"/>
              </a:rPr>
              <a:t>1. </a:t>
            </a:r>
            <a:r>
              <a:rPr lang="en-US" sz="2400" dirty="0" err="1">
                <a:solidFill>
                  <a:schemeClr val="tx1"/>
                </a:solidFill>
                <a:latin typeface="#9Slide03 Arima Madurai" panose="00000500000000000000" pitchFamily="2" charset="0"/>
                <a:cs typeface="#9Slide03 Arima Madurai" panose="00000500000000000000" pitchFamily="2" charset="0"/>
              </a:rPr>
              <a:t>Tác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dụng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với</a:t>
            </a:r>
            <a:r>
              <a:rPr lang="en-US" sz="2400" dirty="0">
                <a:solidFill>
                  <a:schemeClr val="tx1"/>
                </a:solidFill>
                <a:latin typeface="#9Slide03 Arima Madurai" panose="00000500000000000000" pitchFamily="2" charset="0"/>
                <a:cs typeface="#9Slide03 Arima Madurai" panose="00000500000000000000" pitchFamily="2" charset="0"/>
              </a:rPr>
              <a:t> n</a:t>
            </a:r>
            <a:r>
              <a:rPr lang="vi-VN" sz="2400" dirty="0">
                <a:solidFill>
                  <a:schemeClr val="tx1"/>
                </a:solidFill>
                <a:latin typeface="#9Slide03 Arima Madurai" panose="00000500000000000000" pitchFamily="2" charset="0"/>
                <a:cs typeface="#9Slide03 Arima Madurai" panose="00000500000000000000" pitchFamily="2" charset="0"/>
              </a:rPr>
              <a:t>ư</a:t>
            </a:r>
            <a:r>
              <a:rPr lang="en-US" sz="2400" dirty="0" err="1">
                <a:solidFill>
                  <a:schemeClr val="tx1"/>
                </a:solidFill>
                <a:latin typeface="#9Slide03 Arima Madurai" panose="00000500000000000000" pitchFamily="2" charset="0"/>
                <a:cs typeface="#9Slide03 Arima Madurai" panose="00000500000000000000" pitchFamily="2" charset="0"/>
              </a:rPr>
              <a:t>ớc</a:t>
            </a:r>
            <a:r>
              <a:rPr lang="en-US" sz="2400" dirty="0">
                <a:solidFill>
                  <a:schemeClr val="tx1"/>
                </a:solidFill>
                <a:latin typeface="#9Slide03 Arima Madurai" panose="00000500000000000000" pitchFamily="2" charset="0"/>
                <a:cs typeface="#9Slide03 Arima Madurai" panose="00000500000000000000" pitchFamily="2" charset="0"/>
              </a:rPr>
              <a:t>:</a:t>
            </a:r>
          </a:p>
        </p:txBody>
      </p:sp>
      <p:sp>
        <p:nvSpPr>
          <p:cNvPr id="8" name="Flowchart: Process 7">
            <a:extLst>
              <a:ext uri="{FF2B5EF4-FFF2-40B4-BE49-F238E27FC236}">
                <a16:creationId xmlns:a16="http://schemas.microsoft.com/office/drawing/2014/main" id="{73230B44-E644-417D-B91E-EC000455778A}"/>
              </a:ext>
            </a:extLst>
          </p:cNvPr>
          <p:cNvSpPr/>
          <p:nvPr/>
        </p:nvSpPr>
        <p:spPr>
          <a:xfrm>
            <a:off x="850657" y="3613632"/>
            <a:ext cx="5522007" cy="207638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rPr>
              <a:t>Thí</a:t>
            </a:r>
            <a:r>
              <a:rPr lang="en-US" sz="2400" b="1" dirty="0">
                <a:solidFill>
                  <a:schemeClr val="tx1"/>
                </a:solidFill>
              </a:rPr>
              <a:t> </a:t>
            </a:r>
            <a:r>
              <a:rPr lang="en-US" sz="2400" b="1" dirty="0" err="1">
                <a:solidFill>
                  <a:schemeClr val="tx1"/>
                </a:solidFill>
              </a:rPr>
              <a:t>nghiệm</a:t>
            </a:r>
            <a:r>
              <a:rPr lang="en-US" sz="2400" dirty="0">
                <a:solidFill>
                  <a:schemeClr val="tx1"/>
                </a:solidFill>
              </a:rPr>
              <a:t>: SGK H1.2 </a:t>
            </a:r>
          </a:p>
          <a:p>
            <a:r>
              <a:rPr lang="en-US" sz="2400" dirty="0">
                <a:solidFill>
                  <a:schemeClr val="tx1"/>
                </a:solidFill>
              </a:rPr>
              <a:t>PTHH </a:t>
            </a:r>
          </a:p>
          <a:p>
            <a:r>
              <a:rPr lang="pt-BR" sz="2400" dirty="0">
                <a:solidFill>
                  <a:schemeClr val="tx1"/>
                </a:solidFill>
              </a:rPr>
              <a:t>CaO</a:t>
            </a:r>
            <a:r>
              <a:rPr lang="pt-BR" sz="2400" baseline="-25000" dirty="0">
                <a:solidFill>
                  <a:schemeClr val="tx1"/>
                </a:solidFill>
              </a:rPr>
              <a:t>(r)  </a:t>
            </a:r>
            <a:r>
              <a:rPr lang="pt-BR" sz="2400" dirty="0">
                <a:solidFill>
                  <a:schemeClr val="tx1"/>
                </a:solidFill>
              </a:rPr>
              <a:t> +  H</a:t>
            </a:r>
            <a:r>
              <a:rPr lang="pt-BR" sz="2400" baseline="-25000" dirty="0">
                <a:solidFill>
                  <a:schemeClr val="tx1"/>
                </a:solidFill>
              </a:rPr>
              <a:t>2</a:t>
            </a:r>
            <a:r>
              <a:rPr lang="pt-BR" sz="2400" dirty="0">
                <a:solidFill>
                  <a:schemeClr val="tx1"/>
                </a:solidFill>
              </a:rPr>
              <a:t>O</a:t>
            </a:r>
            <a:r>
              <a:rPr lang="pt-BR" sz="2400" baseline="-25000" dirty="0">
                <a:solidFill>
                  <a:schemeClr val="tx1"/>
                </a:solidFill>
              </a:rPr>
              <a:t>(l) </a:t>
            </a:r>
            <a:r>
              <a:rPr lang="pt-BR" sz="2400" dirty="0">
                <a:solidFill>
                  <a:schemeClr val="tx1"/>
                </a:solidFill>
              </a:rPr>
              <a:t> </a:t>
            </a:r>
            <a:r>
              <a:rPr lang="pt-BR" sz="2400" dirty="0">
                <a:solidFill>
                  <a:schemeClr val="tx1"/>
                </a:solidFill>
                <a:sym typeface="Symbol" panose="05050102010706020507" pitchFamily="18" charset="2"/>
              </a:rPr>
              <a:t> Ca(OH)</a:t>
            </a:r>
            <a:r>
              <a:rPr lang="pt-BR" sz="2400" baseline="-25000" dirty="0">
                <a:solidFill>
                  <a:schemeClr val="tx1"/>
                </a:solidFill>
                <a:sym typeface="Symbol" panose="05050102010706020507" pitchFamily="18" charset="2"/>
              </a:rPr>
              <a:t>2</a:t>
            </a:r>
            <a:r>
              <a:rPr lang="pt-BR" sz="2400" dirty="0">
                <a:solidFill>
                  <a:schemeClr val="tx1"/>
                </a:solidFill>
                <a:sym typeface="Symbol" panose="05050102010706020507" pitchFamily="18" charset="2"/>
              </a:rPr>
              <a:t> </a:t>
            </a:r>
            <a:r>
              <a:rPr lang="pt-BR" sz="2400" baseline="-25000" dirty="0">
                <a:solidFill>
                  <a:schemeClr val="tx1"/>
                </a:solidFill>
                <a:sym typeface="Symbol" panose="05050102010706020507" pitchFamily="18" charset="2"/>
              </a:rPr>
              <a:t>(r) </a:t>
            </a:r>
            <a:endParaRPr lang="pt-BR" sz="2400" dirty="0">
              <a:solidFill>
                <a:schemeClr val="tx1"/>
              </a:solidFill>
              <a:sym typeface="Symbol" panose="05050102010706020507" pitchFamily="18" charset="2"/>
            </a:endParaRPr>
          </a:p>
          <a:p>
            <a:r>
              <a:rPr lang="vi-VN" sz="2400" dirty="0">
                <a:solidFill>
                  <a:schemeClr val="tx1"/>
                </a:solidFill>
              </a:rPr>
              <a:t>Ca(OH)</a:t>
            </a:r>
            <a:r>
              <a:rPr lang="vi-VN" sz="2400" baseline="-25000" dirty="0">
                <a:solidFill>
                  <a:schemeClr val="tx1"/>
                </a:solidFill>
              </a:rPr>
              <a:t>2</a:t>
            </a:r>
            <a:r>
              <a:rPr lang="vi-VN" sz="2400" dirty="0">
                <a:solidFill>
                  <a:schemeClr val="tx1"/>
                </a:solidFill>
              </a:rPr>
              <a:t> tan ít trong nước , phần tan tạo thành dung dịch bazơ. </a:t>
            </a:r>
          </a:p>
          <a:p>
            <a:pPr algn="ctr"/>
            <a:endParaRPr lang="en-US" sz="2400" dirty="0">
              <a:solidFill>
                <a:schemeClr val="tx1"/>
              </a:solidFill>
            </a:endParaRPr>
          </a:p>
        </p:txBody>
      </p:sp>
    </p:spTree>
    <p:extLst>
      <p:ext uri="{BB962C8B-B14F-4D97-AF65-F5344CB8AC3E}">
        <p14:creationId xmlns:p14="http://schemas.microsoft.com/office/powerpoint/2010/main" val="63232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1000"/>
                                        <p:tgtEl>
                                          <p:spTgt spid="8">
                                            <p:txEl>
                                              <p:pRg st="1" end="1"/>
                                            </p:txEl>
                                          </p:spTgt>
                                        </p:tgtEl>
                                      </p:cBhvr>
                                    </p:animEffect>
                                    <p:anim calcmode="lin" valueType="num">
                                      <p:cBhvr>
                                        <p:cTn id="3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Effect transition="in" filter="barn(inVertical)">
                                      <p:cBhvr>
                                        <p:cTn id="44" dur="500"/>
                                        <p:tgtEl>
                                          <p:spTgt spid="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Effect transition="in" filter="barn(inVertical)">
                                      <p:cBhvr>
                                        <p:cTn id="4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7"/>
                </p:tgtEl>
              </p:cMediaNode>
            </p:video>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nxi Oxit tac dung voi đ HCL">
            <a:hlinkClick r:id="" action="ppaction://media"/>
            <a:extLst>
              <a:ext uri="{FF2B5EF4-FFF2-40B4-BE49-F238E27FC236}">
                <a16:creationId xmlns:a16="http://schemas.microsoft.com/office/drawing/2014/main" id="{B4524F9A-9B62-48AD-A693-B65AF23A98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31987" y="2447778"/>
            <a:ext cx="5198521" cy="3195384"/>
          </a:xfrm>
        </p:spPr>
      </p:pic>
      <p:sp>
        <p:nvSpPr>
          <p:cNvPr id="4" name="Title 1">
            <a:extLst>
              <a:ext uri="{FF2B5EF4-FFF2-40B4-BE49-F238E27FC236}">
                <a16:creationId xmlns:a16="http://schemas.microsoft.com/office/drawing/2014/main" id="{ADA06350-F4EC-4959-8CF5-E01E84CF2155}"/>
              </a:ext>
            </a:extLst>
          </p:cNvPr>
          <p:cNvSpPr txBox="1">
            <a:spLocks/>
          </p:cNvSpPr>
          <p:nvPr/>
        </p:nvSpPr>
        <p:spPr>
          <a:xfrm>
            <a:off x="808383" y="636105"/>
            <a:ext cx="10375432" cy="839511"/>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rgbClr val="0070C0"/>
                </a:solidFill>
                <a:latin typeface="#9Slide03 Arima Madurai" panose="00000500000000000000" pitchFamily="2" charset="0"/>
                <a:cs typeface="#9Slide03 Arima Madurai" panose="00000500000000000000" pitchFamily="2" charset="0"/>
              </a:rPr>
              <a:t>I. CANXI OXIT CÓ NHỮNG TÍNH CHẤT NÀO?</a:t>
            </a:r>
            <a:endParaRPr lang="en-US" sz="3200" dirty="0">
              <a:solidFill>
                <a:schemeClr val="tx1"/>
              </a:solidFill>
            </a:endParaRPr>
          </a:p>
        </p:txBody>
      </p:sp>
      <p:sp>
        <p:nvSpPr>
          <p:cNvPr id="5" name="Flowchart: Alternate Process 4">
            <a:extLst>
              <a:ext uri="{FF2B5EF4-FFF2-40B4-BE49-F238E27FC236}">
                <a16:creationId xmlns:a16="http://schemas.microsoft.com/office/drawing/2014/main" id="{4C0AE0A4-2430-4992-B744-F977C02E7E41}"/>
              </a:ext>
            </a:extLst>
          </p:cNvPr>
          <p:cNvSpPr/>
          <p:nvPr/>
        </p:nvSpPr>
        <p:spPr>
          <a:xfrm>
            <a:off x="808383" y="1475616"/>
            <a:ext cx="3074300" cy="790846"/>
          </a:xfrm>
          <a:prstGeom prst="flowChartAlternateProcess">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rima Madurai" panose="00000500000000000000" pitchFamily="2" charset="0"/>
                <a:cs typeface="#9Slide03 Arima Madurai" panose="00000500000000000000" pitchFamily="2" charset="0"/>
              </a:rPr>
              <a:t>2. </a:t>
            </a:r>
            <a:r>
              <a:rPr lang="en-US" sz="2400" dirty="0" err="1">
                <a:solidFill>
                  <a:schemeClr val="tx1"/>
                </a:solidFill>
                <a:latin typeface="#9Slide03 Arima Madurai" panose="00000500000000000000" pitchFamily="2" charset="0"/>
                <a:cs typeface="#9Slide03 Arima Madurai" panose="00000500000000000000" pitchFamily="2" charset="0"/>
              </a:rPr>
              <a:t>Tác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dụng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với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axit</a:t>
            </a:r>
            <a:r>
              <a:rPr lang="en-US" sz="2400" dirty="0">
                <a:solidFill>
                  <a:schemeClr val="tx1"/>
                </a:solidFill>
                <a:latin typeface="#9Slide03 Arima Madurai" panose="00000500000000000000" pitchFamily="2" charset="0"/>
                <a:cs typeface="#9Slide03 Arima Madurai" panose="00000500000000000000" pitchFamily="2" charset="0"/>
              </a:rPr>
              <a:t>:</a:t>
            </a:r>
          </a:p>
        </p:txBody>
      </p:sp>
      <p:sp>
        <p:nvSpPr>
          <p:cNvPr id="7" name="Flowchart: Process 6">
            <a:extLst>
              <a:ext uri="{FF2B5EF4-FFF2-40B4-BE49-F238E27FC236}">
                <a16:creationId xmlns:a16="http://schemas.microsoft.com/office/drawing/2014/main" id="{185BA7FD-45AA-468E-A681-BAD89D74B214}"/>
              </a:ext>
            </a:extLst>
          </p:cNvPr>
          <p:cNvSpPr/>
          <p:nvPr/>
        </p:nvSpPr>
        <p:spPr>
          <a:xfrm>
            <a:off x="708482" y="2700997"/>
            <a:ext cx="5523505" cy="2096086"/>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9Slide03 Arima Madurai" panose="00000500000000000000" pitchFamily="2" charset="0"/>
                <a:cs typeface="#9Slide03 Arima Madurai" panose="00000500000000000000" pitchFamily="2" charset="0"/>
              </a:rPr>
              <a:t>Thí</a:t>
            </a:r>
            <a:r>
              <a:rPr lang="en-US" sz="2400" b="1" dirty="0">
                <a:solidFill>
                  <a:schemeClr val="tx1"/>
                </a:solidFill>
                <a:latin typeface="#9Slide03 Arima Madurai" panose="00000500000000000000" pitchFamily="2" charset="0"/>
                <a:cs typeface="#9Slide03 Arima Madurai" panose="00000500000000000000" pitchFamily="2" charset="0"/>
              </a:rPr>
              <a:t> </a:t>
            </a:r>
            <a:r>
              <a:rPr lang="en-US" sz="2400" b="1" dirty="0" err="1">
                <a:solidFill>
                  <a:schemeClr val="tx1"/>
                </a:solidFill>
                <a:latin typeface="#9Slide03 Arima Madurai" panose="00000500000000000000" pitchFamily="2" charset="0"/>
                <a:cs typeface="#9Slide03 Arima Madurai" panose="00000500000000000000" pitchFamily="2" charset="0"/>
              </a:rPr>
              <a:t>nghiệm</a:t>
            </a:r>
            <a:r>
              <a:rPr lang="en-US" sz="2400" dirty="0">
                <a:solidFill>
                  <a:schemeClr val="tx1"/>
                </a:solidFill>
                <a:latin typeface="#9Slide03 Arima Madurai" panose="00000500000000000000" pitchFamily="2" charset="0"/>
                <a:cs typeface="#9Slide03 Arima Madurai" panose="00000500000000000000" pitchFamily="2" charset="0"/>
              </a:rPr>
              <a:t>: SGKh1.3</a:t>
            </a:r>
          </a:p>
          <a:p>
            <a:endParaRPr lang="en-US" sz="2400" dirty="0">
              <a:solidFill>
                <a:schemeClr val="tx1"/>
              </a:solidFill>
              <a:latin typeface="#9Slide03 Arima Madurai" panose="00000500000000000000" pitchFamily="2" charset="0"/>
              <a:cs typeface="#9Slide03 Arima Madurai" panose="00000500000000000000" pitchFamily="2" charset="0"/>
            </a:endParaRPr>
          </a:p>
          <a:p>
            <a:r>
              <a:rPr lang="en-US" sz="2400" dirty="0">
                <a:solidFill>
                  <a:schemeClr val="tx1"/>
                </a:solidFill>
                <a:latin typeface="#9Slide03 Arima Madurai" panose="00000500000000000000" pitchFamily="2" charset="0"/>
                <a:cs typeface="#9Slide03 Arima Madurai" panose="00000500000000000000" pitchFamily="2" charset="0"/>
              </a:rPr>
              <a:t>PTHH </a:t>
            </a:r>
            <a:r>
              <a:rPr lang="en-US" sz="2400" dirty="0" err="1">
                <a:solidFill>
                  <a:schemeClr val="tx1"/>
                </a:solidFill>
                <a:latin typeface="#9Slide03 Arima Madurai" panose="00000500000000000000" pitchFamily="2" charset="0"/>
                <a:cs typeface="#9Slide03 Arima Madurai" panose="00000500000000000000" pitchFamily="2" charset="0"/>
              </a:rPr>
              <a:t>của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phản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ứng</a:t>
            </a:r>
            <a:r>
              <a:rPr lang="en-US" sz="2400" dirty="0">
                <a:solidFill>
                  <a:schemeClr val="tx1"/>
                </a:solidFill>
                <a:latin typeface="#9Slide03 Arima Madurai" panose="00000500000000000000" pitchFamily="2" charset="0"/>
                <a:cs typeface="#9Slide03 Arima Madurai" panose="00000500000000000000" pitchFamily="2" charset="0"/>
              </a:rPr>
              <a:t>. </a:t>
            </a:r>
          </a:p>
          <a:p>
            <a:endParaRPr lang="pt-BR" sz="2400" dirty="0">
              <a:solidFill>
                <a:schemeClr val="tx1"/>
              </a:solidFill>
              <a:latin typeface="#9Slide03 Arima Madurai" panose="00000500000000000000" pitchFamily="2" charset="0"/>
              <a:cs typeface="#9Slide03 Arima Madurai" panose="00000500000000000000" pitchFamily="2" charset="0"/>
            </a:endParaRPr>
          </a:p>
          <a:p>
            <a:r>
              <a:rPr lang="pt-BR" sz="2400" dirty="0">
                <a:solidFill>
                  <a:schemeClr val="tx1"/>
                </a:solidFill>
                <a:latin typeface="#9Slide03 Arima Madurai" panose="00000500000000000000" pitchFamily="2" charset="0"/>
                <a:cs typeface="#9Slide03 Arima Madurai" panose="00000500000000000000" pitchFamily="2" charset="0"/>
              </a:rPr>
              <a:t>CaO</a:t>
            </a:r>
            <a:r>
              <a:rPr lang="pt-BR" sz="2400" baseline="-25000" dirty="0">
                <a:solidFill>
                  <a:schemeClr val="tx1"/>
                </a:solidFill>
                <a:latin typeface="#9Slide03 Arima Madurai" panose="00000500000000000000" pitchFamily="2" charset="0"/>
                <a:cs typeface="#9Slide03 Arima Madurai" panose="00000500000000000000" pitchFamily="2" charset="0"/>
              </a:rPr>
              <a:t>(r)</a:t>
            </a:r>
            <a:r>
              <a:rPr lang="pt-BR" sz="2400" dirty="0">
                <a:solidFill>
                  <a:schemeClr val="tx1"/>
                </a:solidFill>
                <a:latin typeface="#9Slide03 Arima Madurai" panose="00000500000000000000" pitchFamily="2" charset="0"/>
                <a:cs typeface="#9Slide03 Arima Madurai" panose="00000500000000000000" pitchFamily="2" charset="0"/>
              </a:rPr>
              <a:t>+2HCl </a:t>
            </a:r>
            <a:r>
              <a:rPr lang="pt-BR" sz="2400" baseline="-25000" dirty="0">
                <a:solidFill>
                  <a:schemeClr val="tx1"/>
                </a:solidFill>
                <a:latin typeface="#9Slide03 Arima Madurai" panose="00000500000000000000" pitchFamily="2" charset="0"/>
                <a:cs typeface="#9Slide03 Arima Madurai" panose="00000500000000000000" pitchFamily="2" charset="0"/>
              </a:rPr>
              <a:t>(dd)</a:t>
            </a:r>
            <a:r>
              <a:rPr lang="pt-BR" sz="2400" dirty="0">
                <a:solidFill>
                  <a:schemeClr val="tx1"/>
                </a:solidFill>
                <a:latin typeface="#9Slide03 Arima Madurai" panose="00000500000000000000" pitchFamily="2" charset="0"/>
                <a:cs typeface="#9Slide03 Arima Madurai" panose="00000500000000000000" pitchFamily="2" charset="0"/>
              </a:rPr>
              <a:t> </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 CaCl</a:t>
            </a:r>
            <a:r>
              <a:rPr lang="pt-BR" sz="2400" baseline="-250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2</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 </a:t>
            </a:r>
            <a:r>
              <a:rPr lang="pt-BR" sz="2400" baseline="-250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(dd) </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 H</a:t>
            </a:r>
            <a:r>
              <a:rPr lang="pt-BR" sz="2400" baseline="-250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2</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O</a:t>
            </a:r>
            <a:r>
              <a:rPr lang="pt-BR" sz="2400" baseline="-250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(l) </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 </a:t>
            </a:r>
          </a:p>
          <a:p>
            <a:pPr algn="ctr"/>
            <a:endParaRPr lang="en-US" sz="2400" dirty="0">
              <a:solidFill>
                <a:schemeClr val="tx1"/>
              </a:solidFill>
            </a:endParaRPr>
          </a:p>
        </p:txBody>
      </p:sp>
    </p:spTree>
    <p:extLst>
      <p:ext uri="{BB962C8B-B14F-4D97-AF65-F5344CB8AC3E}">
        <p14:creationId xmlns:p14="http://schemas.microsoft.com/office/powerpoint/2010/main" val="65319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
                </p:tgtEl>
              </p:cMediaNode>
            </p:video>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D3AB2E-B104-468D-A833-D6C31BA8BD03}"/>
              </a:ext>
            </a:extLst>
          </p:cNvPr>
          <p:cNvSpPr>
            <a:spLocks noGrp="1"/>
          </p:cNvSpPr>
          <p:nvPr>
            <p:ph idx="1"/>
          </p:nvPr>
        </p:nvSpPr>
        <p:spPr>
          <a:xfrm>
            <a:off x="808383" y="4553079"/>
            <a:ext cx="9037982" cy="1369419"/>
          </a:xfrm>
        </p:spPr>
        <p:txBody>
          <a:bodyPr/>
          <a:lstStyle/>
          <a:p>
            <a:r>
              <a:rPr lang="vi-VN" dirty="0">
                <a:latin typeface="#9Slide03 Arima Madurai" panose="00000500000000000000" pitchFamily="2" charset="0"/>
                <a:cs typeface="#9Slide03 Arima Madurai" panose="00000500000000000000" pitchFamily="2" charset="0"/>
              </a:rPr>
              <a:t>? CaO để lâu ngoài không khí bị vón lại do đâu giảm chất lượng ? Viết PTHH minh họa cho phản ứng CaO với oxit .</a:t>
            </a:r>
          </a:p>
          <a:p>
            <a:endParaRPr lang="en-US" dirty="0"/>
          </a:p>
        </p:txBody>
      </p:sp>
      <p:sp>
        <p:nvSpPr>
          <p:cNvPr id="4" name="Title 1">
            <a:extLst>
              <a:ext uri="{FF2B5EF4-FFF2-40B4-BE49-F238E27FC236}">
                <a16:creationId xmlns:a16="http://schemas.microsoft.com/office/drawing/2014/main" id="{2767DDCE-3CEF-41A9-A0CB-C9420324BE6F}"/>
              </a:ext>
            </a:extLst>
          </p:cNvPr>
          <p:cNvSpPr txBox="1">
            <a:spLocks/>
          </p:cNvSpPr>
          <p:nvPr/>
        </p:nvSpPr>
        <p:spPr>
          <a:xfrm>
            <a:off x="808383" y="636105"/>
            <a:ext cx="10769328" cy="81286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solidFill>
                  <a:srgbClr val="0070C0"/>
                </a:solidFill>
                <a:latin typeface="#9Slide03 Arima Madurai" panose="00000500000000000000" pitchFamily="2" charset="0"/>
                <a:cs typeface="#9Slide03 Arima Madurai" panose="00000500000000000000" pitchFamily="2" charset="0"/>
              </a:rPr>
              <a:t>I. CANXI OXIT CÓ NHỮNG TÍNH CHẤT NÀO?</a:t>
            </a:r>
            <a:endParaRPr lang="en-US" sz="3600" dirty="0">
              <a:solidFill>
                <a:schemeClr val="tx1"/>
              </a:solidFill>
            </a:endParaRPr>
          </a:p>
        </p:txBody>
      </p:sp>
      <p:sp>
        <p:nvSpPr>
          <p:cNvPr id="5" name="Flowchart: Alternate Process 4">
            <a:extLst>
              <a:ext uri="{FF2B5EF4-FFF2-40B4-BE49-F238E27FC236}">
                <a16:creationId xmlns:a16="http://schemas.microsoft.com/office/drawing/2014/main" id="{2F9EE400-A483-4436-B572-6C532A94C94E}"/>
              </a:ext>
            </a:extLst>
          </p:cNvPr>
          <p:cNvSpPr/>
          <p:nvPr/>
        </p:nvSpPr>
        <p:spPr>
          <a:xfrm>
            <a:off x="808382" y="1631852"/>
            <a:ext cx="3777686" cy="673070"/>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rima Madurai" panose="00000500000000000000" pitchFamily="2" charset="0"/>
                <a:cs typeface="#9Slide03 Arima Madurai" panose="00000500000000000000" pitchFamily="2" charset="0"/>
              </a:rPr>
              <a:t>3. </a:t>
            </a:r>
            <a:r>
              <a:rPr lang="en-US" sz="2400" dirty="0" err="1">
                <a:solidFill>
                  <a:schemeClr val="tx1"/>
                </a:solidFill>
                <a:latin typeface="#9Slide03 Arima Madurai" panose="00000500000000000000" pitchFamily="2" charset="0"/>
                <a:cs typeface="#9Slide03 Arima Madurai" panose="00000500000000000000" pitchFamily="2" charset="0"/>
              </a:rPr>
              <a:t>Tác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dụng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với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oxit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axit</a:t>
            </a:r>
            <a:r>
              <a:rPr lang="en-US" sz="2400" dirty="0">
                <a:solidFill>
                  <a:schemeClr val="tx1"/>
                </a:solidFill>
                <a:latin typeface="#9Slide03 Arima Madurai" panose="00000500000000000000" pitchFamily="2" charset="0"/>
                <a:cs typeface="#9Slide03 Arima Madurai" panose="00000500000000000000" pitchFamily="2" charset="0"/>
              </a:rPr>
              <a:t>:</a:t>
            </a:r>
          </a:p>
        </p:txBody>
      </p:sp>
      <p:sp>
        <p:nvSpPr>
          <p:cNvPr id="6" name="Speech Bubble: Rectangle 5">
            <a:extLst>
              <a:ext uri="{FF2B5EF4-FFF2-40B4-BE49-F238E27FC236}">
                <a16:creationId xmlns:a16="http://schemas.microsoft.com/office/drawing/2014/main" id="{AB3F2276-41FF-41D1-817F-0608F6ED2F1E}"/>
              </a:ext>
            </a:extLst>
          </p:cNvPr>
          <p:cNvSpPr/>
          <p:nvPr/>
        </p:nvSpPr>
        <p:spPr>
          <a:xfrm>
            <a:off x="5064370" y="2473100"/>
            <a:ext cx="5120640" cy="1791104"/>
          </a:xfrm>
          <a:prstGeom prst="wedgeRect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9Slide03 Arima Madurai" panose="00000500000000000000" pitchFamily="2" charset="0"/>
                <a:cs typeface="#9Slide03 Arima Madurai" panose="00000500000000000000" pitchFamily="2" charset="0"/>
              </a:rPr>
              <a:t>Do </a:t>
            </a:r>
            <a:r>
              <a:rPr lang="en-US" sz="2400" dirty="0" err="1">
                <a:solidFill>
                  <a:schemeClr val="tx1"/>
                </a:solidFill>
                <a:latin typeface="#9Slide03 Arima Madurai" panose="00000500000000000000" pitchFamily="2" charset="0"/>
                <a:cs typeface="#9Slide03 Arima Madurai" panose="00000500000000000000" pitchFamily="2" charset="0"/>
              </a:rPr>
              <a:t>canxi</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oxit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tác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dụng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với</a:t>
            </a:r>
            <a:r>
              <a:rPr lang="en-US" sz="2400" dirty="0">
                <a:solidFill>
                  <a:schemeClr val="tx1"/>
                </a:solidFill>
                <a:latin typeface="#9Slide03 Arima Madurai" panose="00000500000000000000" pitchFamily="2" charset="0"/>
                <a:cs typeface="#9Slide03 Arima Madurai" panose="00000500000000000000" pitchFamily="2" charset="0"/>
              </a:rPr>
              <a:t> </a:t>
            </a:r>
            <a:r>
              <a:rPr lang="pt-BR" sz="2400" dirty="0">
                <a:solidFill>
                  <a:schemeClr val="tx1"/>
                </a:solidFill>
                <a:latin typeface="#9Slide03 Arima Madurai" panose="00000500000000000000" pitchFamily="2" charset="0"/>
                <a:cs typeface="#9Slide03 Arima Madurai" panose="00000500000000000000" pitchFamily="2" charset="0"/>
              </a:rPr>
              <a:t>CO</a:t>
            </a:r>
            <a:r>
              <a:rPr lang="pt-BR" sz="2400" baseline="-25000" dirty="0">
                <a:solidFill>
                  <a:schemeClr val="tx1"/>
                </a:solidFill>
                <a:latin typeface="#9Slide03 Arima Madurai" panose="00000500000000000000" pitchFamily="2" charset="0"/>
                <a:cs typeface="#9Slide03 Arima Madurai" panose="00000500000000000000" pitchFamily="2" charset="0"/>
              </a:rPr>
              <a:t>2 </a:t>
            </a:r>
            <a:endParaRPr lang="en-US" sz="2400" dirty="0">
              <a:solidFill>
                <a:schemeClr val="tx1"/>
              </a:solidFill>
              <a:latin typeface="#9Slide03 Arima Madurai" panose="00000500000000000000" pitchFamily="2" charset="0"/>
              <a:cs typeface="#9Slide03 Arima Madurai" panose="00000500000000000000" pitchFamily="2" charset="0"/>
            </a:endParaRPr>
          </a:p>
          <a:p>
            <a:pPr algn="just"/>
            <a:r>
              <a:rPr lang="en-US" sz="2400" dirty="0" err="1">
                <a:solidFill>
                  <a:schemeClr val="tx1"/>
                </a:solidFill>
                <a:latin typeface="#9Slide03 Arima Madurai" panose="00000500000000000000" pitchFamily="2" charset="0"/>
                <a:cs typeface="#9Slide03 Arima Madurai" panose="00000500000000000000" pitchFamily="2" charset="0"/>
              </a:rPr>
              <a:t>trong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không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khí</a:t>
            </a:r>
            <a:endParaRPr lang="en-US" sz="2400" dirty="0">
              <a:solidFill>
                <a:schemeClr val="tx1"/>
              </a:solidFill>
              <a:latin typeface="#9Slide03 Arima Madurai" panose="00000500000000000000" pitchFamily="2" charset="0"/>
              <a:cs typeface="#9Slide03 Arima Madurai" panose="00000500000000000000" pitchFamily="2" charset="0"/>
            </a:endParaRPr>
          </a:p>
          <a:p>
            <a:pPr algn="just"/>
            <a:r>
              <a:rPr lang="en-US" sz="2400" dirty="0">
                <a:solidFill>
                  <a:schemeClr val="tx1"/>
                </a:solidFill>
                <a:latin typeface="#9Slide03 Arima Madurai" panose="00000500000000000000" pitchFamily="2" charset="0"/>
                <a:cs typeface="#9Slide03 Arima Madurai" panose="00000500000000000000" pitchFamily="2" charset="0"/>
              </a:rPr>
              <a:t>PTHH </a:t>
            </a:r>
          </a:p>
          <a:p>
            <a:pPr algn="just"/>
            <a:r>
              <a:rPr lang="pt-BR" sz="2400" dirty="0">
                <a:solidFill>
                  <a:schemeClr val="tx1"/>
                </a:solidFill>
                <a:latin typeface="#9Slide03 Arima Madurai" panose="00000500000000000000" pitchFamily="2" charset="0"/>
                <a:cs typeface="#9Slide03 Arima Madurai" panose="00000500000000000000" pitchFamily="2" charset="0"/>
              </a:rPr>
              <a:t>CaO</a:t>
            </a:r>
            <a:r>
              <a:rPr lang="pt-BR" sz="2400" baseline="-25000" dirty="0">
                <a:solidFill>
                  <a:schemeClr val="tx1"/>
                </a:solidFill>
                <a:latin typeface="#9Slide03 Arima Madurai" panose="00000500000000000000" pitchFamily="2" charset="0"/>
                <a:cs typeface="#9Slide03 Arima Madurai" panose="00000500000000000000" pitchFamily="2" charset="0"/>
              </a:rPr>
              <a:t>(r)</a:t>
            </a:r>
            <a:r>
              <a:rPr lang="pt-BR" sz="2400" dirty="0">
                <a:solidFill>
                  <a:schemeClr val="tx1"/>
                </a:solidFill>
                <a:latin typeface="#9Slide03 Arima Madurai" panose="00000500000000000000" pitchFamily="2" charset="0"/>
                <a:cs typeface="#9Slide03 Arima Madurai" panose="00000500000000000000" pitchFamily="2" charset="0"/>
              </a:rPr>
              <a:t>  +  CO</a:t>
            </a:r>
            <a:r>
              <a:rPr lang="pt-BR" sz="2400" baseline="-25000" dirty="0">
                <a:solidFill>
                  <a:schemeClr val="tx1"/>
                </a:solidFill>
                <a:latin typeface="#9Slide03 Arima Madurai" panose="00000500000000000000" pitchFamily="2" charset="0"/>
                <a:cs typeface="#9Slide03 Arima Madurai" panose="00000500000000000000" pitchFamily="2" charset="0"/>
              </a:rPr>
              <a:t>2(k)</a:t>
            </a:r>
            <a:r>
              <a:rPr lang="pt-BR" sz="2400" dirty="0">
                <a:solidFill>
                  <a:schemeClr val="tx1"/>
                </a:solidFill>
                <a:latin typeface="#9Slide03 Arima Madurai" panose="00000500000000000000" pitchFamily="2" charset="0"/>
                <a:cs typeface="#9Slide03 Arima Madurai" panose="00000500000000000000" pitchFamily="2" charset="0"/>
              </a:rPr>
              <a:t>  </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 CaCO</a:t>
            </a:r>
            <a:r>
              <a:rPr lang="pt-BR" sz="2400" baseline="-250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3(r)  </a:t>
            </a:r>
            <a:r>
              <a:rPr lang="pt-BR" sz="2400" dirty="0">
                <a:solidFill>
                  <a:schemeClr val="tx1"/>
                </a:solidFill>
                <a:latin typeface="#9Slide03 Arima Madurai" panose="00000500000000000000" pitchFamily="2" charset="0"/>
                <a:cs typeface="#9Slide03 Arima Madurai" panose="00000500000000000000" pitchFamily="2" charset="0"/>
                <a:sym typeface="Symbol" panose="05050102010706020507" pitchFamily="18" charset="2"/>
              </a:rPr>
              <a:t> </a:t>
            </a:r>
          </a:p>
          <a:p>
            <a:pPr algn="just"/>
            <a:endParaRPr lang="en-US" sz="2400" dirty="0">
              <a:solidFill>
                <a:schemeClr val="tx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395640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DCCEC8-A037-4E30-B666-9888BE5D4ADE}"/>
              </a:ext>
            </a:extLst>
          </p:cNvPr>
          <p:cNvSpPr>
            <a:spLocks noGrp="1"/>
          </p:cNvSpPr>
          <p:nvPr>
            <p:ph idx="1"/>
          </p:nvPr>
        </p:nvSpPr>
        <p:spPr>
          <a:xfrm>
            <a:off x="808381" y="3962195"/>
            <a:ext cx="10403570" cy="1650814"/>
          </a:xfrm>
        </p:spPr>
        <p:txBody>
          <a:bodyPr>
            <a:noAutofit/>
          </a:bodyPr>
          <a:lstStyle/>
          <a:p>
            <a:r>
              <a:rPr lang="en-US" dirty="0" err="1">
                <a:latin typeface="#9Slide03 Arima Madurai" panose="00000500000000000000" pitchFamily="2" charset="0"/>
                <a:cs typeface="#9Slide03 Arima Madurai" panose="00000500000000000000" pitchFamily="2" charset="0"/>
              </a:rPr>
              <a:t>Dùng</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trong</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công</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nghiệp</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luyện</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kim</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và</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làm</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nguyện</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liệu</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cho</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công</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nghiệp</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hóa</a:t>
            </a:r>
            <a:r>
              <a:rPr lang="en-US" dirty="0">
                <a:latin typeface="#9Slide03 Arima Madurai" panose="00000500000000000000" pitchFamily="2" charset="0"/>
                <a:cs typeface="#9Slide03 Arima Madurai" panose="00000500000000000000" pitchFamily="2" charset="0"/>
              </a:rPr>
              <a:t> </a:t>
            </a:r>
            <a:r>
              <a:rPr lang="en-US" dirty="0" err="1">
                <a:latin typeface="#9Slide03 Arima Madurai" panose="00000500000000000000" pitchFamily="2" charset="0"/>
                <a:cs typeface="#9Slide03 Arima Madurai" panose="00000500000000000000" pitchFamily="2" charset="0"/>
              </a:rPr>
              <a:t>học</a:t>
            </a:r>
            <a:r>
              <a:rPr lang="en-US" dirty="0">
                <a:latin typeface="#9Slide03 Arima Madurai" panose="00000500000000000000" pitchFamily="2" charset="0"/>
                <a:cs typeface="#9Slide03 Arima Madurai" panose="00000500000000000000" pitchFamily="2" charset="0"/>
              </a:rPr>
              <a:t> </a:t>
            </a:r>
          </a:p>
          <a:p>
            <a:r>
              <a:rPr lang="vi-VN" dirty="0">
                <a:latin typeface="#9Slide03 Arima Madurai" panose="00000500000000000000" pitchFamily="2" charset="0"/>
                <a:cs typeface="#9Slide03 Arima Madurai" panose="00000500000000000000" pitchFamily="2" charset="0"/>
              </a:rPr>
              <a:t>Dùng để khử chua, xử lí nước thải , sát trùng , diệt nấm , khử độc môi trường…</a:t>
            </a:r>
            <a:endParaRPr lang="en-US" dirty="0">
              <a:latin typeface="#9Slide03 Arima Madurai" panose="00000500000000000000" pitchFamily="2" charset="0"/>
              <a:cs typeface="#9Slide03 Arima Madurai" panose="00000500000000000000" pitchFamily="2" charset="0"/>
            </a:endParaRPr>
          </a:p>
        </p:txBody>
      </p:sp>
      <p:sp>
        <p:nvSpPr>
          <p:cNvPr id="4" name="Title 1">
            <a:extLst>
              <a:ext uri="{FF2B5EF4-FFF2-40B4-BE49-F238E27FC236}">
                <a16:creationId xmlns:a16="http://schemas.microsoft.com/office/drawing/2014/main" id="{D9A05CA9-E12C-4831-BE6C-D8B75B32AD61}"/>
              </a:ext>
            </a:extLst>
          </p:cNvPr>
          <p:cNvSpPr txBox="1">
            <a:spLocks/>
          </p:cNvSpPr>
          <p:nvPr/>
        </p:nvSpPr>
        <p:spPr>
          <a:xfrm>
            <a:off x="808382" y="636105"/>
            <a:ext cx="10178485" cy="784732"/>
          </a:xfrm>
          <a:prstGeom prst="rect">
            <a:avLst/>
          </a:prstGeom>
          <a:solidFill>
            <a:schemeClr val="bg1"/>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0070C0"/>
                </a:solidFill>
                <a:latin typeface="#9Slide03 Arima Madurai" panose="00000500000000000000" pitchFamily="2" charset="0"/>
                <a:cs typeface="#9Slide03 Arima Madurai" panose="00000500000000000000" pitchFamily="2" charset="0"/>
              </a:rPr>
              <a:t>II. CANXI OXIT CÓ NHỮNG ỨNG DỤNG GÌ?</a:t>
            </a:r>
            <a:endParaRPr lang="en-US" dirty="0">
              <a:solidFill>
                <a:schemeClr val="tx1"/>
              </a:solidFill>
            </a:endParaRPr>
          </a:p>
        </p:txBody>
      </p:sp>
      <p:sp>
        <p:nvSpPr>
          <p:cNvPr id="6" name="Thought Bubble: Cloud 5">
            <a:extLst>
              <a:ext uri="{FF2B5EF4-FFF2-40B4-BE49-F238E27FC236}">
                <a16:creationId xmlns:a16="http://schemas.microsoft.com/office/drawing/2014/main" id="{A8784B37-2AA8-49BE-B37A-81F11667777E}"/>
              </a:ext>
            </a:extLst>
          </p:cNvPr>
          <p:cNvSpPr/>
          <p:nvPr/>
        </p:nvSpPr>
        <p:spPr>
          <a:xfrm>
            <a:off x="2820879" y="1420837"/>
            <a:ext cx="4747540" cy="2008163"/>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9Slide03 Arima Madurai" panose="00000500000000000000" pitchFamily="2" charset="0"/>
              <a:cs typeface="#9Slide03 Arima Madurai" panose="00000500000000000000" pitchFamily="2" charset="0"/>
            </a:endParaRPr>
          </a:p>
          <a:p>
            <a:pPr algn="ct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Từ</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tính</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chất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hóa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học</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CaO</a:t>
            </a:r>
            <a:r>
              <a:rPr lang="en-US" sz="2400" dirty="0">
                <a:solidFill>
                  <a:schemeClr val="tx1"/>
                </a:solidFill>
                <a:latin typeface="#9Slide03 Arima Madurai" panose="00000500000000000000" pitchFamily="2" charset="0"/>
                <a:cs typeface="#9Slide03 Arima Madurai" panose="00000500000000000000" pitchFamily="2" charset="0"/>
              </a:rPr>
              <a:t> ta </a:t>
            </a:r>
            <a:r>
              <a:rPr lang="en-US" sz="2400" dirty="0" err="1">
                <a:solidFill>
                  <a:schemeClr val="tx1"/>
                </a:solidFill>
                <a:latin typeface="#9Slide03 Arima Madurai" panose="00000500000000000000" pitchFamily="2" charset="0"/>
                <a:cs typeface="#9Slide03 Arima Madurai" panose="00000500000000000000" pitchFamily="2" charset="0"/>
              </a:rPr>
              <a:t>rút</a:t>
            </a:r>
            <a:r>
              <a:rPr lang="en-US" sz="2400" dirty="0">
                <a:solidFill>
                  <a:schemeClr val="tx1"/>
                </a:solidFill>
                <a:latin typeface="#9Slide03 Arima Madurai" panose="00000500000000000000" pitchFamily="2" charset="0"/>
                <a:cs typeface="#9Slide03 Arima Madurai" panose="00000500000000000000" pitchFamily="2" charset="0"/>
              </a:rPr>
              <a:t> ra </a:t>
            </a:r>
            <a:r>
              <a:rPr lang="en-US" sz="2400" dirty="0" err="1">
                <a:solidFill>
                  <a:schemeClr val="tx1"/>
                </a:solidFill>
                <a:latin typeface="#9Slide03 Arima Madurai" panose="00000500000000000000" pitchFamily="2" charset="0"/>
                <a:cs typeface="#9Slide03 Arima Madurai" panose="00000500000000000000" pitchFamily="2" charset="0"/>
              </a:rPr>
              <a:t>kết</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luận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gì</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về</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ứng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dụng</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của</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nó</a:t>
            </a:r>
            <a:r>
              <a:rPr lang="en-US" sz="2400" dirty="0">
                <a:solidFill>
                  <a:schemeClr val="tx1"/>
                </a:solidFill>
                <a:latin typeface="#9Slide03 Arima Madurai" panose="00000500000000000000" pitchFamily="2" charset="0"/>
                <a:cs typeface="#9Slide03 Arima Madurai" panose="00000500000000000000" pitchFamily="2" charset="0"/>
              </a:rPr>
              <a:t>.</a:t>
            </a:r>
          </a:p>
          <a:p>
            <a:pPr algn="ctr"/>
            <a:endParaRPr lang="en-US" dirty="0">
              <a:solidFill>
                <a:schemeClr val="tx1"/>
              </a:solidFill>
            </a:endParaRPr>
          </a:p>
        </p:txBody>
      </p:sp>
    </p:spTree>
    <p:extLst>
      <p:ext uri="{BB962C8B-B14F-4D97-AF65-F5344CB8AC3E}">
        <p14:creationId xmlns:p14="http://schemas.microsoft.com/office/powerpoint/2010/main" val="187477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A2F1CBD-E25F-4AD0-AA74-D010DE1E7D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4475" y="2183973"/>
            <a:ext cx="2174667" cy="4002455"/>
          </a:xfrm>
        </p:spPr>
      </p:pic>
      <p:sp>
        <p:nvSpPr>
          <p:cNvPr id="4" name="Title 1">
            <a:extLst>
              <a:ext uri="{FF2B5EF4-FFF2-40B4-BE49-F238E27FC236}">
                <a16:creationId xmlns:a16="http://schemas.microsoft.com/office/drawing/2014/main" id="{F9B34066-99C1-40A8-B235-AFDC20DB6AD0}"/>
              </a:ext>
            </a:extLst>
          </p:cNvPr>
          <p:cNvSpPr txBox="1">
            <a:spLocks/>
          </p:cNvSpPr>
          <p:nvPr/>
        </p:nvSpPr>
        <p:spPr>
          <a:xfrm>
            <a:off x="808383" y="609601"/>
            <a:ext cx="8596668" cy="67254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0070C0"/>
                </a:solidFill>
                <a:latin typeface="#9Slide03 Arima Madurai" panose="00000500000000000000" pitchFamily="2" charset="0"/>
                <a:cs typeface="#9Slide03 Arima Madurai" panose="00000500000000000000" pitchFamily="2" charset="0"/>
              </a:rPr>
              <a:t>III. SẢN XUẤT CANXI OXIT</a:t>
            </a:r>
            <a:endParaRPr lang="en-US" dirty="0">
              <a:solidFill>
                <a:schemeClr val="tx1"/>
              </a:solidFill>
            </a:endParaRPr>
          </a:p>
        </p:txBody>
      </p:sp>
      <p:sp>
        <p:nvSpPr>
          <p:cNvPr id="7" name="Flowchart: Alternate Process 6">
            <a:extLst>
              <a:ext uri="{FF2B5EF4-FFF2-40B4-BE49-F238E27FC236}">
                <a16:creationId xmlns:a16="http://schemas.microsoft.com/office/drawing/2014/main" id="{5077EA0E-699F-414E-9D91-2A62E8A4E8E1}"/>
              </a:ext>
            </a:extLst>
          </p:cNvPr>
          <p:cNvSpPr/>
          <p:nvPr/>
        </p:nvSpPr>
        <p:spPr>
          <a:xfrm>
            <a:off x="653638" y="1520944"/>
            <a:ext cx="3790121" cy="766615"/>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9Slide03 Arima Madurai" panose="00000500000000000000" pitchFamily="2" charset="0"/>
                <a:cs typeface="#9Slide03 Arima Madurai" panose="00000500000000000000" pitchFamily="2" charset="0"/>
              </a:rPr>
              <a:t>1. </a:t>
            </a:r>
            <a:r>
              <a:rPr lang="en-US" sz="2400" dirty="0" err="1">
                <a:solidFill>
                  <a:schemeClr val="tx1"/>
                </a:solidFill>
                <a:latin typeface="#9Slide03 Arima Madurai" panose="00000500000000000000" pitchFamily="2" charset="0"/>
                <a:cs typeface="#9Slide03 Arima Madurai" panose="00000500000000000000" pitchFamily="2" charset="0"/>
              </a:rPr>
              <a:t>Nguyên</a:t>
            </a:r>
            <a:r>
              <a:rPr lang="en-US" sz="2400" dirty="0">
                <a:solidFill>
                  <a:schemeClr val="tx1"/>
                </a:solidFill>
                <a:latin typeface="#9Slide03 Arima Madurai" panose="00000500000000000000" pitchFamily="2" charset="0"/>
                <a:cs typeface="#9Slide03 Arima Madurai" panose="00000500000000000000" pitchFamily="2" charset="0"/>
              </a:rPr>
              <a:t> </a:t>
            </a:r>
            <a:r>
              <a:rPr lang="en-US" sz="2400" dirty="0" err="1">
                <a:solidFill>
                  <a:schemeClr val="tx1"/>
                </a:solidFill>
                <a:latin typeface="#9Slide03 Arima Madurai" panose="00000500000000000000" pitchFamily="2" charset="0"/>
                <a:cs typeface="#9Slide03 Arima Madurai" panose="00000500000000000000" pitchFamily="2" charset="0"/>
              </a:rPr>
              <a:t>liệu</a:t>
            </a:r>
            <a:r>
              <a:rPr lang="en-US" sz="2400" dirty="0">
                <a:solidFill>
                  <a:schemeClr val="tx1"/>
                </a:solidFill>
                <a:latin typeface="#9Slide03 Arima Madurai" panose="00000500000000000000" pitchFamily="2" charset="0"/>
                <a:cs typeface="#9Slide03 Arima Madurai" panose="00000500000000000000" pitchFamily="2" charset="0"/>
              </a:rPr>
              <a:t>:</a:t>
            </a:r>
          </a:p>
        </p:txBody>
      </p:sp>
      <p:sp>
        <p:nvSpPr>
          <p:cNvPr id="8" name="Flowchart: Process 7">
            <a:extLst>
              <a:ext uri="{FF2B5EF4-FFF2-40B4-BE49-F238E27FC236}">
                <a16:creationId xmlns:a16="http://schemas.microsoft.com/office/drawing/2014/main" id="{E049A1E2-E216-400A-B67F-156CBEB470E4}"/>
              </a:ext>
            </a:extLst>
          </p:cNvPr>
          <p:cNvSpPr/>
          <p:nvPr/>
        </p:nvSpPr>
        <p:spPr>
          <a:xfrm>
            <a:off x="824268" y="2618212"/>
            <a:ext cx="4760605" cy="672547"/>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Đá</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vôi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và</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chất</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đốt</a:t>
            </a:r>
            <a:r>
              <a:rPr lang="en-US" sz="2000" dirty="0">
                <a:solidFill>
                  <a:schemeClr val="tx1"/>
                </a:solidFill>
                <a:latin typeface="#9Slide03 Arima Madurai" panose="00000500000000000000" pitchFamily="2" charset="0"/>
                <a:cs typeface="#9Slide03 Arima Madurai" panose="00000500000000000000" pitchFamily="2" charset="0"/>
              </a:rPr>
              <a:t> ( than </a:t>
            </a:r>
            <a:r>
              <a:rPr lang="en-US" sz="2000" dirty="0" err="1">
                <a:solidFill>
                  <a:schemeClr val="tx1"/>
                </a:solidFill>
                <a:latin typeface="#9Slide03 Arima Madurai" panose="00000500000000000000" pitchFamily="2" charset="0"/>
                <a:cs typeface="#9Slide03 Arima Madurai" panose="00000500000000000000" pitchFamily="2" charset="0"/>
              </a:rPr>
              <a:t>đá</a:t>
            </a:r>
            <a:r>
              <a:rPr lang="en-US" sz="2000" dirty="0">
                <a:solidFill>
                  <a:schemeClr val="tx1"/>
                </a:solidFill>
                <a:latin typeface="#9Slide03 Arima Madurai" panose="00000500000000000000" pitchFamily="2" charset="0"/>
                <a:cs typeface="#9Slide03 Arima Madurai" panose="00000500000000000000" pitchFamily="2" charset="0"/>
              </a:rPr>
              <a:t> , </a:t>
            </a:r>
            <a:r>
              <a:rPr lang="en-US" sz="2000" dirty="0" err="1">
                <a:solidFill>
                  <a:schemeClr val="tx1"/>
                </a:solidFill>
                <a:latin typeface="#9Slide03 Arima Madurai" panose="00000500000000000000" pitchFamily="2" charset="0"/>
                <a:cs typeface="#9Slide03 Arima Madurai" panose="00000500000000000000" pitchFamily="2" charset="0"/>
              </a:rPr>
              <a:t>củi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dầu</a:t>
            </a:r>
            <a:r>
              <a:rPr lang="en-US" sz="2000" dirty="0">
                <a:solidFill>
                  <a:schemeClr val="tx1"/>
                </a:solidFill>
                <a:latin typeface="#9Slide03 Arima Madurai" panose="00000500000000000000" pitchFamily="2" charset="0"/>
                <a:cs typeface="#9Slide03 Arima Madurai" panose="00000500000000000000" pitchFamily="2" charset="0"/>
              </a:rPr>
              <a:t> , </a:t>
            </a:r>
            <a:r>
              <a:rPr lang="en-US" sz="2000" dirty="0" err="1">
                <a:solidFill>
                  <a:schemeClr val="tx1"/>
                </a:solidFill>
                <a:latin typeface="#9Slide03 Arima Madurai" panose="00000500000000000000" pitchFamily="2" charset="0"/>
                <a:cs typeface="#9Slide03 Arima Madurai" panose="00000500000000000000" pitchFamily="2" charset="0"/>
              </a:rPr>
              <a:t>khí</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tự</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nhiên</a:t>
            </a:r>
            <a:r>
              <a:rPr lang="en-US" sz="2000" dirty="0">
                <a:solidFill>
                  <a:schemeClr val="tx1"/>
                </a:solidFill>
                <a:latin typeface="#9Slide03 Arima Madurai" panose="00000500000000000000" pitchFamily="2" charset="0"/>
                <a:cs typeface="#9Slide03 Arima Madurai" panose="00000500000000000000" pitchFamily="2" charset="0"/>
              </a:rPr>
              <a:t> …).</a:t>
            </a:r>
          </a:p>
          <a:p>
            <a:pPr algn="ctr"/>
            <a:endParaRPr lang="en-US" dirty="0">
              <a:solidFill>
                <a:schemeClr val="tx1"/>
              </a:solidFill>
            </a:endParaRPr>
          </a:p>
        </p:txBody>
      </p:sp>
      <p:sp>
        <p:nvSpPr>
          <p:cNvPr id="9" name="Thought Bubble: Cloud 8">
            <a:extLst>
              <a:ext uri="{FF2B5EF4-FFF2-40B4-BE49-F238E27FC236}">
                <a16:creationId xmlns:a16="http://schemas.microsoft.com/office/drawing/2014/main" id="{A9B2D1CD-54CD-4707-98DE-7C714975D970}"/>
              </a:ext>
            </a:extLst>
          </p:cNvPr>
          <p:cNvSpPr/>
          <p:nvPr/>
        </p:nvSpPr>
        <p:spPr>
          <a:xfrm>
            <a:off x="7441809" y="945875"/>
            <a:ext cx="3941808" cy="1599096"/>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Nguyên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liệu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sản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xuất</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CaO</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là</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gì</a:t>
            </a:r>
            <a:r>
              <a:rPr lang="en-US" sz="2000" dirty="0">
                <a:solidFill>
                  <a:schemeClr val="tx1"/>
                </a:solidFill>
                <a:latin typeface="#9Slide03 Arima Madurai" panose="00000500000000000000" pitchFamily="2" charset="0"/>
                <a:cs typeface="#9Slide03 Arima Madurai" panose="00000500000000000000" pitchFamily="2" charset="0"/>
              </a:rPr>
              <a:t>?</a:t>
            </a:r>
          </a:p>
        </p:txBody>
      </p:sp>
      <p:sp>
        <p:nvSpPr>
          <p:cNvPr id="11" name="Flowchart: Alternate Process 10">
            <a:extLst>
              <a:ext uri="{FF2B5EF4-FFF2-40B4-BE49-F238E27FC236}">
                <a16:creationId xmlns:a16="http://schemas.microsoft.com/office/drawing/2014/main" id="{4222F770-1579-4952-9ED8-A8F8DDDF9F24}"/>
              </a:ext>
            </a:extLst>
          </p:cNvPr>
          <p:cNvSpPr/>
          <p:nvPr/>
        </p:nvSpPr>
        <p:spPr>
          <a:xfrm>
            <a:off x="640735" y="3183934"/>
            <a:ext cx="5605320" cy="766615"/>
          </a:xfrm>
          <a:prstGeom prst="flowChartAlternate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2. CÁC PHẢN ỨNG HÓA HỌC XẢY RA:</a:t>
            </a:r>
          </a:p>
        </p:txBody>
      </p:sp>
      <p:sp>
        <p:nvSpPr>
          <p:cNvPr id="12" name="Flowchart: Process 11">
            <a:extLst>
              <a:ext uri="{FF2B5EF4-FFF2-40B4-BE49-F238E27FC236}">
                <a16:creationId xmlns:a16="http://schemas.microsoft.com/office/drawing/2014/main" id="{8DC9BF5F-F0EC-4EA4-9D8D-548CB2B5B126}"/>
              </a:ext>
            </a:extLst>
          </p:cNvPr>
          <p:cNvSpPr/>
          <p:nvPr/>
        </p:nvSpPr>
        <p:spPr>
          <a:xfrm>
            <a:off x="808383" y="4312869"/>
            <a:ext cx="4760605" cy="1612643"/>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PTHH :</a:t>
            </a:r>
          </a:p>
          <a:p>
            <a:r>
              <a:rPr lang="en-US" sz="2800" dirty="0">
                <a:solidFill>
                  <a:schemeClr val="tx1"/>
                </a:solidFill>
              </a:rPr>
              <a:t>C</a:t>
            </a:r>
            <a:r>
              <a:rPr lang="en-US" sz="2800" baseline="-25000" dirty="0">
                <a:solidFill>
                  <a:schemeClr val="tx1"/>
                </a:solidFill>
              </a:rPr>
              <a:t>(r) </a:t>
            </a:r>
            <a:r>
              <a:rPr lang="en-US" sz="2800" dirty="0">
                <a:solidFill>
                  <a:schemeClr val="tx1"/>
                </a:solidFill>
              </a:rPr>
              <a:t> +  O</a:t>
            </a:r>
            <a:r>
              <a:rPr lang="en-US" sz="2800" baseline="-25000" dirty="0">
                <a:solidFill>
                  <a:schemeClr val="tx1"/>
                </a:solidFill>
              </a:rPr>
              <a:t>2 (k) </a:t>
            </a:r>
            <a:r>
              <a:rPr lang="en-US" sz="2800" dirty="0">
                <a:solidFill>
                  <a:schemeClr val="tx1"/>
                </a:solidFill>
              </a:rPr>
              <a:t>         CO</a:t>
            </a:r>
            <a:r>
              <a:rPr lang="en-US" sz="2800" baseline="-25000" dirty="0">
                <a:solidFill>
                  <a:schemeClr val="tx1"/>
                </a:solidFill>
              </a:rPr>
              <a:t>2</a:t>
            </a:r>
            <a:r>
              <a:rPr lang="en-US" sz="2800" dirty="0">
                <a:solidFill>
                  <a:schemeClr val="tx1"/>
                </a:solidFill>
              </a:rPr>
              <a:t> </a:t>
            </a:r>
            <a:r>
              <a:rPr lang="en-US" sz="2800" baseline="-25000" dirty="0">
                <a:solidFill>
                  <a:schemeClr val="tx1"/>
                </a:solidFill>
              </a:rPr>
              <a:t>(k) </a:t>
            </a:r>
            <a:r>
              <a:rPr lang="en-US" sz="2800" dirty="0">
                <a:solidFill>
                  <a:schemeClr val="tx1"/>
                </a:solidFill>
              </a:rPr>
              <a:t> </a:t>
            </a:r>
          </a:p>
          <a:p>
            <a:r>
              <a:rPr lang="pt-BR" sz="2800" dirty="0">
                <a:solidFill>
                  <a:schemeClr val="tx1"/>
                </a:solidFill>
              </a:rPr>
              <a:t>CaCO</a:t>
            </a:r>
            <a:r>
              <a:rPr lang="pt-BR" sz="2800" baseline="-25000" dirty="0">
                <a:solidFill>
                  <a:schemeClr val="tx1"/>
                </a:solidFill>
              </a:rPr>
              <a:t>3</a:t>
            </a:r>
            <a:r>
              <a:rPr lang="pt-BR" sz="2800" dirty="0">
                <a:solidFill>
                  <a:schemeClr val="tx1"/>
                </a:solidFill>
              </a:rPr>
              <a:t> </a:t>
            </a:r>
            <a:r>
              <a:rPr lang="pt-BR" sz="2800" baseline="-25000" dirty="0">
                <a:solidFill>
                  <a:schemeClr val="tx1"/>
                </a:solidFill>
              </a:rPr>
              <a:t>(r)</a:t>
            </a:r>
            <a:r>
              <a:rPr lang="pt-BR" sz="2800" dirty="0">
                <a:solidFill>
                  <a:schemeClr val="tx1"/>
                </a:solidFill>
              </a:rPr>
              <a:t>       CaO</a:t>
            </a:r>
            <a:r>
              <a:rPr lang="pt-BR" sz="2800" baseline="-25000" dirty="0">
                <a:solidFill>
                  <a:schemeClr val="tx1"/>
                </a:solidFill>
              </a:rPr>
              <a:t>(r)</a:t>
            </a:r>
            <a:r>
              <a:rPr lang="pt-BR" sz="2800" dirty="0">
                <a:solidFill>
                  <a:schemeClr val="tx1"/>
                </a:solidFill>
              </a:rPr>
              <a:t>  +  CO</a:t>
            </a:r>
            <a:r>
              <a:rPr lang="pt-BR" sz="2800" baseline="-25000" dirty="0">
                <a:solidFill>
                  <a:schemeClr val="tx1"/>
                </a:solidFill>
              </a:rPr>
              <a:t>2</a:t>
            </a:r>
            <a:r>
              <a:rPr lang="pt-BR" sz="2800" dirty="0">
                <a:solidFill>
                  <a:schemeClr val="tx1"/>
                </a:solidFill>
              </a:rPr>
              <a:t> </a:t>
            </a:r>
            <a:r>
              <a:rPr lang="pt-BR" sz="2800" baseline="-25000" dirty="0">
                <a:solidFill>
                  <a:schemeClr val="tx1"/>
                </a:solidFill>
              </a:rPr>
              <a:t>(k)</a:t>
            </a:r>
            <a:endParaRPr lang="en-US" sz="2800" dirty="0">
              <a:solidFill>
                <a:schemeClr val="tx1"/>
              </a:solidFill>
            </a:endParaRPr>
          </a:p>
        </p:txBody>
      </p:sp>
      <p:sp>
        <p:nvSpPr>
          <p:cNvPr id="13" name="Thought Bubble: Cloud 12">
            <a:extLst>
              <a:ext uri="{FF2B5EF4-FFF2-40B4-BE49-F238E27FC236}">
                <a16:creationId xmlns:a16="http://schemas.microsoft.com/office/drawing/2014/main" id="{2967BF9D-027B-4C2E-9200-FA7F56DE8638}"/>
              </a:ext>
            </a:extLst>
          </p:cNvPr>
          <p:cNvSpPr/>
          <p:nvPr/>
        </p:nvSpPr>
        <p:spPr>
          <a:xfrm>
            <a:off x="8604254" y="2544972"/>
            <a:ext cx="2621763" cy="1936922"/>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Mô</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tả</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cách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sản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xuất</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vôi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viết</a:t>
            </a:r>
            <a:r>
              <a:rPr lang="en-US" sz="2000" dirty="0">
                <a:solidFill>
                  <a:schemeClr val="tx1"/>
                </a:solidFill>
                <a:latin typeface="#9Slide03 Arima Madurai" panose="00000500000000000000" pitchFamily="2" charset="0"/>
                <a:cs typeface="#9Slide03 Arima Madurai" panose="00000500000000000000" pitchFamily="2" charset="0"/>
              </a:rPr>
              <a:t> PTHH </a:t>
            </a:r>
            <a:r>
              <a:rPr lang="en-US" sz="2000" dirty="0" err="1">
                <a:solidFill>
                  <a:schemeClr val="tx1"/>
                </a:solidFill>
                <a:latin typeface="#9Slide03 Arima Madurai" panose="00000500000000000000" pitchFamily="2" charset="0"/>
                <a:cs typeface="#9Slide03 Arima Madurai" panose="00000500000000000000" pitchFamily="2" charset="0"/>
              </a:rPr>
              <a:t>minh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họa</a:t>
            </a:r>
            <a:r>
              <a:rPr lang="en-US" sz="2000" dirty="0">
                <a:solidFill>
                  <a:schemeClr val="tx1"/>
                </a:solidFill>
                <a:latin typeface="#9Slide03 Arima Madurai" panose="00000500000000000000" pitchFamily="2" charset="0"/>
                <a:cs typeface="#9Slide03 Arima Madurai" panose="00000500000000000000" pitchFamily="2" charset="0"/>
              </a:rPr>
              <a:t>.</a:t>
            </a:r>
          </a:p>
        </p:txBody>
      </p:sp>
      <p:cxnSp>
        <p:nvCxnSpPr>
          <p:cNvPr id="3" name="Straight Arrow Connector 2">
            <a:extLst>
              <a:ext uri="{FF2B5EF4-FFF2-40B4-BE49-F238E27FC236}">
                <a16:creationId xmlns:a16="http://schemas.microsoft.com/office/drawing/2014/main" id="{9F8DAF66-F9D3-47CA-9B2B-72AF90DB7AE2}"/>
              </a:ext>
            </a:extLst>
          </p:cNvPr>
          <p:cNvCxnSpPr/>
          <p:nvPr/>
        </p:nvCxnSpPr>
        <p:spPr>
          <a:xfrm>
            <a:off x="2728714" y="5119191"/>
            <a:ext cx="4758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674DDB6-ECA4-4451-AA6D-E3ED76266DB6}"/>
              </a:ext>
            </a:extLst>
          </p:cNvPr>
          <p:cNvCxnSpPr/>
          <p:nvPr/>
        </p:nvCxnSpPr>
        <p:spPr>
          <a:xfrm>
            <a:off x="2255304" y="5510741"/>
            <a:ext cx="4758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93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1000"/>
                                        <p:tgtEl>
                                          <p:spTgt spid="12">
                                            <p:txEl>
                                              <p:pRg st="0" end="0"/>
                                            </p:txEl>
                                          </p:spTgt>
                                        </p:tgtEl>
                                      </p:cBhvr>
                                    </p:animEffect>
                                    <p:anim calcmode="lin" valueType="num">
                                      <p:cBhvr>
                                        <p:cTn id="4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barn(inVertical)">
                                      <p:cBhvr>
                                        <p:cTn id="48" dur="500"/>
                                        <p:tgtEl>
                                          <p:spTgt spid="1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animEffect transition="in" filter="barn(inVertical)">
                                      <p:cBhvr>
                                        <p:cTn id="53" dur="500"/>
                                        <p:tgtEl>
                                          <p:spTgt spid="1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65EA7D-E49A-45AB-A0AC-6B25C0102BD5}"/>
              </a:ext>
            </a:extLst>
          </p:cNvPr>
          <p:cNvSpPr>
            <a:spLocks noGrp="1"/>
          </p:cNvSpPr>
          <p:nvPr>
            <p:ph type="title"/>
          </p:nvPr>
        </p:nvSpPr>
        <p:spPr>
          <a:xfrm>
            <a:off x="1295402" y="781685"/>
            <a:ext cx="9601196" cy="1303867"/>
          </a:xfrm>
        </p:spPr>
        <p:txBody>
          <a:bodyPr>
            <a:normAutofit fontScale="90000"/>
          </a:bodyPr>
          <a:lstStyle/>
          <a:p>
            <a:r>
              <a:rPr lang="en-US" dirty="0">
                <a:solidFill>
                  <a:srgbClr val="7030A0"/>
                </a:solidFill>
                <a:latin typeface="#9Slide03 AllRoundGothic" panose="020B0703020202020104" pitchFamily="34" charset="0"/>
              </a:rPr>
              <a:t>BÀI 2:</a:t>
            </a:r>
            <a:br>
              <a:rPr lang="en-US" dirty="0">
                <a:solidFill>
                  <a:srgbClr val="7030A0"/>
                </a:solidFill>
              </a:rPr>
            </a:br>
            <a:r>
              <a:rPr lang="en-US" b="1" dirty="0">
                <a:solidFill>
                  <a:srgbClr val="7030A0"/>
                </a:solidFill>
                <a:latin typeface="#9Slide03 Arima Madurai ExtraBo" panose="00000900000000000000" pitchFamily="2" charset="0"/>
                <a:cs typeface="#9Slide03 Arima Madurai ExtraBo" panose="00000900000000000000" pitchFamily="2" charset="0"/>
              </a:rPr>
              <a:t>MỘT SỐ OXIT QUAN TRỌNG</a:t>
            </a:r>
            <a:endParaRPr lang="en-US" dirty="0">
              <a:solidFill>
                <a:schemeClr val="tx1"/>
              </a:solidFill>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332593E-4AA7-4403-B79C-84475BA4FB71}"/>
                  </a:ext>
                </a:extLst>
              </p:cNvPr>
              <p:cNvSpPr>
                <a:spLocks noGrp="1"/>
              </p:cNvSpPr>
              <p:nvPr>
                <p:ph idx="1"/>
              </p:nvPr>
            </p:nvSpPr>
            <p:spPr>
              <a:xfrm>
                <a:off x="691400" y="3624109"/>
                <a:ext cx="8596668" cy="1704758"/>
              </a:xfrm>
            </p:spPr>
            <p:txBody>
              <a:bodyPr/>
              <a:lstStyle/>
              <a:p>
                <a:r>
                  <a:rPr lang="en-US" b="1" i="1" dirty="0">
                    <a:latin typeface="#9Slide03 Arima Madurai" panose="00000500000000000000" pitchFamily="2" charset="0"/>
                    <a:cs typeface="#9Slide03 Arima Madurai" panose="00000500000000000000" pitchFamily="2" charset="0"/>
                  </a:rPr>
                  <a:t>CTHH: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𝑺𝑶</m:t>
                        </m:r>
                      </m:e>
                      <m:sub>
                        <m:r>
                          <a:rPr lang="en-US" b="1" i="1" smtClean="0">
                            <a:latin typeface="Cambria Math" panose="02040503050406030204" pitchFamily="18" charset="0"/>
                          </a:rPr>
                          <m:t>𝟐</m:t>
                        </m:r>
                      </m:sub>
                    </m:sSub>
                  </m:oMath>
                </a14:m>
                <a:r>
                  <a:rPr lang="en-US" b="1" i="1" dirty="0">
                    <a:latin typeface="#9Slide03 Arima Madurai" panose="00000500000000000000" pitchFamily="2" charset="0"/>
                    <a:cs typeface="#9Slide03 Arima Madurai" panose="00000500000000000000" pitchFamily="2" charset="0"/>
                  </a:rPr>
                  <a:t> (</a:t>
                </a:r>
                <a:r>
                  <a:rPr lang="en-US" b="1" i="1" dirty="0" err="1">
                    <a:latin typeface="#9Slide03 Arima Madurai" panose="00000500000000000000" pitchFamily="2" charset="0"/>
                    <a:cs typeface="#9Slide03 Arima Madurai" panose="00000500000000000000" pitchFamily="2" charset="0"/>
                  </a:rPr>
                  <a:t>khí</a:t>
                </a:r>
                <a:r>
                  <a:rPr lang="en-US" b="1" i="1" dirty="0">
                    <a:latin typeface="#9Slide03 Arima Madurai" panose="00000500000000000000" pitchFamily="2" charset="0"/>
                    <a:cs typeface="#9Slide03 Arima Madurai" panose="00000500000000000000" pitchFamily="2" charset="0"/>
                  </a:rPr>
                  <a:t> </a:t>
                </a:r>
                <a:r>
                  <a:rPr lang="en-US" b="1" i="1" dirty="0" err="1">
                    <a:latin typeface="#9Slide03 Arima Madurai" panose="00000500000000000000" pitchFamily="2" charset="0"/>
                    <a:cs typeface="#9Slide03 Arima Madurai" panose="00000500000000000000" pitchFamily="2" charset="0"/>
                  </a:rPr>
                  <a:t>sunfuro</a:t>
                </a:r>
                <a:r>
                  <a:rPr lang="en-US" b="1" i="1" dirty="0">
                    <a:latin typeface="#9Slide03 Arima Madurai" panose="00000500000000000000" pitchFamily="2" charset="0"/>
                    <a:cs typeface="#9Slide03 Arima Madurai" panose="00000500000000000000" pitchFamily="2" charset="0"/>
                  </a:rPr>
                  <a:t>),</a:t>
                </a:r>
              </a:p>
              <a:p>
                <a:r>
                  <a:rPr lang="en-US" b="1" i="1" dirty="0">
                    <a:latin typeface="#9Slide03 Arima Madurai" panose="00000500000000000000" pitchFamily="2" charset="0"/>
                    <a:cs typeface="#9Slide03 Arima Madurai" panose="00000500000000000000" pitchFamily="2" charset="0"/>
                  </a:rPr>
                  <a:t>PTK: M =32 + 16x2 =  64</a:t>
                </a:r>
              </a:p>
              <a:p>
                <a:r>
                  <a:rPr lang="fr-FR" dirty="0" err="1">
                    <a:latin typeface="#9Slide03 Arima Madurai" panose="00000500000000000000" pitchFamily="2" charset="0"/>
                    <a:cs typeface="#9Slide03 Arima Madurai" panose="00000500000000000000" pitchFamily="2" charset="0"/>
                  </a:rPr>
                  <a:t>Luu</a:t>
                </a:r>
                <a:r>
                  <a:rPr lang="fr-FR" dirty="0">
                    <a:latin typeface="#9Slide03 Arima Madurai" panose="00000500000000000000" pitchFamily="2" charset="0"/>
                    <a:cs typeface="#9Slide03 Arima Madurai" panose="00000500000000000000" pitchFamily="2" charset="0"/>
                  </a:rPr>
                  <a:t> </a:t>
                </a:r>
                <a:r>
                  <a:rPr lang="fr-FR" dirty="0" err="1">
                    <a:latin typeface="#9Slide03 Arima Madurai" panose="00000500000000000000" pitchFamily="2" charset="0"/>
                    <a:cs typeface="#9Slide03 Arima Madurai" panose="00000500000000000000" pitchFamily="2" charset="0"/>
                  </a:rPr>
                  <a:t>huỳnh</a:t>
                </a:r>
                <a:r>
                  <a:rPr lang="fr-FR" dirty="0">
                    <a:latin typeface="#9Slide03 Arima Madurai" panose="00000500000000000000" pitchFamily="2" charset="0"/>
                    <a:cs typeface="#9Slide03 Arima Madurai" panose="00000500000000000000" pitchFamily="2" charset="0"/>
                  </a:rPr>
                  <a:t> </a:t>
                </a:r>
                <a:r>
                  <a:rPr lang="fr-FR" dirty="0" err="1">
                    <a:latin typeface="#9Slide03 Arima Madurai" panose="00000500000000000000" pitchFamily="2" charset="0"/>
                    <a:cs typeface="#9Slide03 Arima Madurai" panose="00000500000000000000" pitchFamily="2" charset="0"/>
                  </a:rPr>
                  <a:t>đioxit</a:t>
                </a:r>
                <a:r>
                  <a:rPr lang="fr-FR" dirty="0">
                    <a:latin typeface="#9Slide03 Arima Madurai" panose="00000500000000000000" pitchFamily="2" charset="0"/>
                    <a:cs typeface="#9Slide03 Arima Madurai" panose="00000500000000000000" pitchFamily="2" charset="0"/>
                  </a:rPr>
                  <a:t> là </a:t>
                </a:r>
                <a:r>
                  <a:rPr lang="fr-FR" dirty="0" err="1">
                    <a:latin typeface="#9Slide03 Arima Madurai" panose="00000500000000000000" pitchFamily="2" charset="0"/>
                    <a:cs typeface="#9Slide03 Arima Madurai" panose="00000500000000000000" pitchFamily="2" charset="0"/>
                  </a:rPr>
                  <a:t>oxit</a:t>
                </a:r>
                <a:r>
                  <a:rPr lang="fr-FR" dirty="0">
                    <a:latin typeface="#9Slide03 Arima Madurai" panose="00000500000000000000" pitchFamily="2" charset="0"/>
                    <a:cs typeface="#9Slide03 Arima Madurai" panose="00000500000000000000" pitchFamily="2" charset="0"/>
                  </a:rPr>
                  <a:t> </a:t>
                </a:r>
                <a:r>
                  <a:rPr lang="fr-FR" dirty="0" err="1">
                    <a:latin typeface="#9Slide03 Arima Madurai" panose="00000500000000000000" pitchFamily="2" charset="0"/>
                    <a:cs typeface="#9Slide03 Arima Madurai" panose="00000500000000000000" pitchFamily="2" charset="0"/>
                  </a:rPr>
                  <a:t>axit</a:t>
                </a:r>
                <a:endParaRPr lang="fr-FR" dirty="0">
                  <a:latin typeface="#9Slide03 Arima Madurai" panose="00000500000000000000" pitchFamily="2" charset="0"/>
                  <a:cs typeface="#9Slide03 Arima Madurai" panose="00000500000000000000" pitchFamily="2" charset="0"/>
                </a:endParaRPr>
              </a:p>
              <a:p>
                <a:endParaRPr lang="fr-FR" dirty="0">
                  <a:latin typeface="#9Slide03 Arima Madurai" panose="00000500000000000000" pitchFamily="2" charset="0"/>
                  <a:cs typeface="#9Slide03 Arima Madurai" panose="00000500000000000000" pitchFamily="2" charset="0"/>
                </a:endParaRPr>
              </a:p>
            </p:txBody>
          </p:sp>
        </mc:Choice>
        <mc:Fallback xmlns="">
          <p:sp>
            <p:nvSpPr>
              <p:cNvPr id="5" name="Content Placeholder 2">
                <a:extLst>
                  <a:ext uri="{FF2B5EF4-FFF2-40B4-BE49-F238E27FC236}">
                    <a16:creationId xmlns:a16="http://schemas.microsoft.com/office/drawing/2014/main" id="{0332593E-4AA7-4403-B79C-84475BA4FB71}"/>
                  </a:ext>
                </a:extLst>
              </p:cNvPr>
              <p:cNvSpPr>
                <a:spLocks noGrp="1" noRot="1" noChangeAspect="1" noMove="1" noResize="1" noEditPoints="1" noAdjustHandles="1" noChangeArrowheads="1" noChangeShapeType="1" noTextEdit="1"/>
              </p:cNvSpPr>
              <p:nvPr>
                <p:ph idx="1"/>
              </p:nvPr>
            </p:nvSpPr>
            <p:spPr>
              <a:xfrm>
                <a:off x="691400" y="3624109"/>
                <a:ext cx="8596668" cy="1704758"/>
              </a:xfrm>
              <a:blipFill>
                <a:blip r:embed="rId2"/>
                <a:stretch>
                  <a:fillRect l="-1276" t="-7527"/>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61F4D5E0-FE76-4279-BB73-6EE5C247BAB2}"/>
              </a:ext>
            </a:extLst>
          </p:cNvPr>
          <p:cNvSpPr/>
          <p:nvPr/>
        </p:nvSpPr>
        <p:spPr>
          <a:xfrm>
            <a:off x="789875" y="2571283"/>
            <a:ext cx="3908734" cy="66260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3 Arima Madurai" panose="00000500000000000000" pitchFamily="2" charset="0"/>
                <a:cs typeface="#9Slide03 Arima Madurai" panose="00000500000000000000" pitchFamily="2" charset="0"/>
              </a:rPr>
              <a:t>B. L</a:t>
            </a:r>
            <a:r>
              <a:rPr lang="vi-VN" sz="2800" dirty="0">
                <a:solidFill>
                  <a:schemeClr val="tx1"/>
                </a:solidFill>
                <a:latin typeface="#9Slide03 Arima Madurai" panose="00000500000000000000" pitchFamily="2" charset="0"/>
                <a:cs typeface="#9Slide03 Arima Madurai" panose="00000500000000000000" pitchFamily="2" charset="0"/>
              </a:rPr>
              <a:t>Ư</a:t>
            </a:r>
            <a:r>
              <a:rPr lang="en-US" sz="2800" dirty="0">
                <a:solidFill>
                  <a:schemeClr val="tx1"/>
                </a:solidFill>
                <a:latin typeface="#9Slide03 Arima Madurai" panose="00000500000000000000" pitchFamily="2" charset="0"/>
                <a:cs typeface="#9Slide03 Arima Madurai" panose="00000500000000000000" pitchFamily="2" charset="0"/>
              </a:rPr>
              <a:t>U HUỲNH ĐIOXIT</a:t>
            </a:r>
          </a:p>
        </p:txBody>
      </p:sp>
    </p:spTree>
    <p:extLst>
      <p:ext uri="{BB962C8B-B14F-4D97-AF65-F5344CB8AC3E}">
        <p14:creationId xmlns:p14="http://schemas.microsoft.com/office/powerpoint/2010/main" val="169576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1000"/>
                                        <p:tgtEl>
                                          <p:spTgt spid="5">
                                            <p:txEl>
                                              <p:pRg st="1" end="1"/>
                                            </p:txEl>
                                          </p:spTgt>
                                        </p:tgtEl>
                                      </p:cBhvr>
                                    </p:animEffect>
                                    <p:anim calcmode="lin" valueType="num">
                                      <p:cBhvr>
                                        <p:cTn id="2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1000"/>
                                        <p:tgtEl>
                                          <p:spTgt spid="5">
                                            <p:txEl>
                                              <p:pRg st="2" end="2"/>
                                            </p:txEl>
                                          </p:spTgt>
                                        </p:tgtEl>
                                      </p:cBhvr>
                                    </p:animEffect>
                                    <p:anim calcmode="lin" valueType="num">
                                      <p:cBhvr>
                                        <p:cTn id="3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TM04033927[[fn=Main Event]]</Template>
  <TotalTime>442</TotalTime>
  <Words>1450</Words>
  <Application>Microsoft Office PowerPoint</Application>
  <PresentationFormat>Widescreen</PresentationFormat>
  <Paragraphs>109</Paragraphs>
  <Slides>21</Slides>
  <Notes>0</Notes>
  <HiddenSlides>0</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2" baseType="lpstr">
      <vt:lpstr>#9Slide03 AllRoundGothic</vt:lpstr>
      <vt:lpstr>#9Slide03 Arima Madurai</vt:lpstr>
      <vt:lpstr>#9Slide03 Arima Madurai ExtraBo</vt:lpstr>
      <vt:lpstr>#9Slide03 Arima Madurai Light</vt:lpstr>
      <vt:lpstr>Arial</vt:lpstr>
      <vt:lpstr>Cambria Math</vt:lpstr>
      <vt:lpstr>Garamond</vt:lpstr>
      <vt:lpstr>Times New Roman</vt:lpstr>
      <vt:lpstr>VNI-Times</vt:lpstr>
      <vt:lpstr>Organic</vt:lpstr>
      <vt:lpstr>Equation.3</vt:lpstr>
      <vt:lpstr>HÓA HỌC LỚP 9</vt:lpstr>
      <vt:lpstr>KIỂM TRA BÀI CŨ</vt:lpstr>
      <vt:lpstr>Tiết 4. BÀI 2: MỘT SỐ OXIT QUAN TRỌNG</vt:lpstr>
      <vt:lpstr>I. CANXI OXIT CÓ NHỮNG TÍNH CHẤT NÀO?</vt:lpstr>
      <vt:lpstr>PowerPoint Presentation</vt:lpstr>
      <vt:lpstr>PowerPoint Presentation</vt:lpstr>
      <vt:lpstr>PowerPoint Presentation</vt:lpstr>
      <vt:lpstr>PowerPoint Presentation</vt:lpstr>
      <vt:lpstr>BÀI 2: MỘT SỐ OXIT QUAN TRỌNG</vt:lpstr>
      <vt:lpstr>I. LƯU HUỲNH ĐIOXIT CÓ NHỮNG TÍNH CHẤT GÌ?  </vt:lpstr>
      <vt:lpstr>II. LƯU HUỲNH ĐIOXIT CÓ NHỮNG TÍNH CHẤT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LÀM BÀI TẬP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HÓA HỌC LỚP 9</dc:title>
  <dc:creator>tranhuyhoang896@outlook.com</dc:creator>
  <cp:lastModifiedBy>luugia</cp:lastModifiedBy>
  <cp:revision>18</cp:revision>
  <dcterms:created xsi:type="dcterms:W3CDTF">2019-06-23T13:56:55Z</dcterms:created>
  <dcterms:modified xsi:type="dcterms:W3CDTF">2021-09-16T02:41:33Z</dcterms:modified>
</cp:coreProperties>
</file>