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77" r:id="rId6"/>
    <p:sldId id="281" r:id="rId7"/>
    <p:sldId id="262" r:id="rId8"/>
    <p:sldId id="278" r:id="rId9"/>
    <p:sldId id="276" r:id="rId10"/>
    <p:sldId id="280" r:id="rId11"/>
    <p:sldId id="279" r:id="rId12"/>
    <p:sldId id="263" r:id="rId13"/>
    <p:sldId id="273" r:id="rId14"/>
    <p:sldId id="282" r:id="rId15"/>
    <p:sldId id="283" r:id="rId16"/>
    <p:sldId id="284" r:id="rId17"/>
  </p:sldIdLst>
  <p:sldSz cx="18288000" cy="10287000"/>
  <p:notesSz cx="6858000" cy="9144000"/>
  <p:embeddedFontLst>
    <p:embeddedFont>
      <p:font typeface="#9Slide03 Montserrat Alternates" panose="020B0604020202020204" charset="0"/>
      <p:regular r:id="rId18"/>
      <p:bold r:id="rId19"/>
    </p:embeddedFont>
    <p:embeddedFont>
      <p:font typeface="#9Slide03 SVNServetica Thin" panose="020B0403020202020204" charset="0"/>
      <p:regular r:id="rId20"/>
    </p:embeddedFont>
    <p:embeddedFont>
      <p:font typeface="#9Slide04 Philosopher" panose="020B0604020202020204" charset="0"/>
      <p:regular r:id="rId21"/>
    </p:embeddedFont>
    <p:embeddedFont>
      <p:font typeface="#9Slide04 Riesling" panose="020B0604020202020204" charset="0"/>
      <p:regular r:id="rId22"/>
    </p:embeddedFont>
    <p:embeddedFont>
      <p:font typeface="#9Slide04 SVNNaive Inline" panose="02010503010101020104" charset="0"/>
      <p:bold r:id="rId23"/>
    </p:embeddedFont>
    <p:embeddedFont>
      <p:font typeface="Amatic SC Bold" panose="020B0604020202020204" charset="-79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Faustina SemiBold Bold Italics" panose="020B0604020202020204" charset="0"/>
      <p:regular r:id="rId29"/>
    </p:embeddedFont>
    <p:embeddedFont>
      <p:font typeface="Microsoft PhagsPa" panose="020B0502040204020203" pitchFamily="34" charset="0"/>
      <p:regular r:id="rId30"/>
      <p:bold r:id="rId31"/>
    </p:embeddedFont>
    <p:embeddedFont>
      <p:font typeface="MingLiU_HKSCS-ExtB" panose="02020500000000000000" pitchFamily="18" charset="-120"/>
      <p:regular r:id="rId32"/>
    </p:embeddedFont>
    <p:embeddedFont>
      <p:font typeface="Muli Regular Bold" panose="020B0604020202020204" charset="0"/>
      <p:regular r:id="rId33"/>
    </p:embeddedFont>
  </p:embeddedFontLst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25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78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54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96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23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24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5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0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7" r:id="rId8"/>
    <p:sldLayoutId id="2147483666" r:id="rId9"/>
    <p:sldLayoutId id="2147483665" r:id="rId10"/>
    <p:sldLayoutId id="2147483664" r:id="rId11"/>
    <p:sldLayoutId id="2147483663" r:id="rId12"/>
    <p:sldLayoutId id="2147483662" r:id="rId13"/>
    <p:sldLayoutId id="2147483661" r:id="rId14"/>
    <p:sldLayoutId id="2147483660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sv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53.svg"/><Relationship Id="rId21" Type="http://schemas.openxmlformats.org/officeDocument/2006/relationships/image" Target="../media/image65.png"/><Relationship Id="rId7" Type="http://schemas.openxmlformats.org/officeDocument/2006/relationships/image" Target="../media/image35.svg"/><Relationship Id="rId12" Type="http://schemas.openxmlformats.org/officeDocument/2006/relationships/image" Target="../media/image56.png"/><Relationship Id="rId17" Type="http://schemas.openxmlformats.org/officeDocument/2006/relationships/image" Target="../media/image61.svg"/><Relationship Id="rId2" Type="http://schemas.openxmlformats.org/officeDocument/2006/relationships/image" Target="../media/image52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55.svg"/><Relationship Id="rId5" Type="http://schemas.openxmlformats.org/officeDocument/2006/relationships/image" Target="../media/image2.svg"/><Relationship Id="rId15" Type="http://schemas.openxmlformats.org/officeDocument/2006/relationships/image" Target="../media/image59.svg"/><Relationship Id="rId23" Type="http://schemas.openxmlformats.org/officeDocument/2006/relationships/image" Target="../media/image67.svg"/><Relationship Id="rId10" Type="http://schemas.openxmlformats.org/officeDocument/2006/relationships/image" Target="../media/image54.png"/><Relationship Id="rId19" Type="http://schemas.openxmlformats.org/officeDocument/2006/relationships/image" Target="../media/image63.svg"/><Relationship Id="rId4" Type="http://schemas.openxmlformats.org/officeDocument/2006/relationships/image" Target="../media/image1.png"/><Relationship Id="rId9" Type="http://schemas.openxmlformats.org/officeDocument/2006/relationships/image" Target="../media/image37.svg"/><Relationship Id="rId14" Type="http://schemas.openxmlformats.org/officeDocument/2006/relationships/image" Target="../media/image58.png"/><Relationship Id="rId22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.png"/><Relationship Id="rId18" Type="http://schemas.openxmlformats.org/officeDocument/2006/relationships/image" Target="../media/image13.png"/><Relationship Id="rId26" Type="http://schemas.openxmlformats.org/officeDocument/2006/relationships/image" Target="../media/image22.png"/><Relationship Id="rId3" Type="http://schemas.openxmlformats.org/officeDocument/2006/relationships/image" Target="../media/image29.svg"/><Relationship Id="rId21" Type="http://schemas.openxmlformats.org/officeDocument/2006/relationships/image" Target="../media/image17.png"/><Relationship Id="rId7" Type="http://schemas.openxmlformats.org/officeDocument/2006/relationships/image" Target="../media/image31.svg"/><Relationship Id="rId12" Type="http://schemas.openxmlformats.org/officeDocument/2006/relationships/image" Target="../media/image18.png"/><Relationship Id="rId17" Type="http://schemas.openxmlformats.org/officeDocument/2006/relationships/image" Target="../media/image12.svg"/><Relationship Id="rId25" Type="http://schemas.openxmlformats.org/officeDocument/2006/relationships/image" Target="../media/image21.png"/><Relationship Id="rId2" Type="http://schemas.openxmlformats.org/officeDocument/2006/relationships/image" Target="../media/image28.png"/><Relationship Id="rId16" Type="http://schemas.openxmlformats.org/officeDocument/2006/relationships/image" Target="../media/image11.png"/><Relationship Id="rId20" Type="http://schemas.openxmlformats.org/officeDocument/2006/relationships/image" Target="../media/image16.png"/><Relationship Id="rId29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6.svg"/><Relationship Id="rId24" Type="http://schemas.openxmlformats.org/officeDocument/2006/relationships/image" Target="../media/image20.png"/><Relationship Id="rId5" Type="http://schemas.openxmlformats.org/officeDocument/2006/relationships/image" Target="../media/image2.svg"/><Relationship Id="rId15" Type="http://schemas.openxmlformats.org/officeDocument/2006/relationships/image" Target="../media/image8.svg"/><Relationship Id="rId23" Type="http://schemas.openxmlformats.org/officeDocument/2006/relationships/image" Target="../media/image10.svg"/><Relationship Id="rId28" Type="http://schemas.openxmlformats.org/officeDocument/2006/relationships/image" Target="../media/image24.png"/><Relationship Id="rId10" Type="http://schemas.openxmlformats.org/officeDocument/2006/relationships/image" Target="../media/image15.png"/><Relationship Id="rId19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33.svg"/><Relationship Id="rId14" Type="http://schemas.openxmlformats.org/officeDocument/2006/relationships/image" Target="../media/image7.png"/><Relationship Id="rId22" Type="http://schemas.openxmlformats.org/officeDocument/2006/relationships/image" Target="../media/image19.png"/><Relationship Id="rId27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1.svg"/><Relationship Id="rId3" Type="http://schemas.openxmlformats.org/officeDocument/2006/relationships/image" Target="../media/image35.svg"/><Relationship Id="rId7" Type="http://schemas.openxmlformats.org/officeDocument/2006/relationships/image" Target="../media/image6.svg"/><Relationship Id="rId12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9.svg"/><Relationship Id="rId5" Type="http://schemas.openxmlformats.org/officeDocument/2006/relationships/image" Target="../media/image37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10.svg"/><Relationship Id="rId1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5.svg"/><Relationship Id="rId7" Type="http://schemas.openxmlformats.org/officeDocument/2006/relationships/image" Target="../media/image6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5.svg"/><Relationship Id="rId7" Type="http://schemas.openxmlformats.org/officeDocument/2006/relationships/image" Target="../media/image6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3738">
            <a:off x="6592141" y="6772250"/>
            <a:ext cx="5109623" cy="10219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7725">
            <a:off x="4019514" y="3326278"/>
            <a:ext cx="10254876" cy="324427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524723" y="3489183"/>
            <a:ext cx="9244458" cy="2394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2000" dirty="0">
                <a:solidFill>
                  <a:schemeClr val="accent1">
                    <a:lumMod val="75000"/>
                  </a:schemeClr>
                </a:solidFill>
                <a:latin typeface="#9Slide04 SVNNaive Inline" panose="02010503010101020104" pitchFamily="2" charset="0"/>
              </a:rPr>
              <a:t>HÓA HỌC 9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084657">
            <a:off x="3627756" y="1869066"/>
            <a:ext cx="541332" cy="5196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60983">
            <a:off x="691221" y="6297296"/>
            <a:ext cx="1748898" cy="21998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59206">
            <a:off x="2754259" y="4340976"/>
            <a:ext cx="662036" cy="11220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86684" y="8801590"/>
            <a:ext cx="758759" cy="8379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810274">
            <a:off x="15575808" y="739774"/>
            <a:ext cx="1675438" cy="21074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483644">
            <a:off x="2484938" y="8905629"/>
            <a:ext cx="509049" cy="48868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22455">
            <a:off x="887331" y="3945578"/>
            <a:ext cx="509049" cy="4886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43703">
            <a:off x="7393027" y="2454017"/>
            <a:ext cx="437368" cy="4198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851397">
            <a:off x="9208285" y="507545"/>
            <a:ext cx="319992" cy="3071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019461">
            <a:off x="13288030" y="1319249"/>
            <a:ext cx="516571" cy="49590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83107">
            <a:off x="16927791" y="5017806"/>
            <a:ext cx="513645" cy="4931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756806">
            <a:off x="15020060" y="9178423"/>
            <a:ext cx="424393" cy="4074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15872">
            <a:off x="14407882" y="6383025"/>
            <a:ext cx="424393" cy="40741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756806">
            <a:off x="4802333" y="6847344"/>
            <a:ext cx="424393" cy="4074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45741">
            <a:off x="12100836" y="8176526"/>
            <a:ext cx="511678" cy="86725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800043">
            <a:off x="11671035" y="347808"/>
            <a:ext cx="567418" cy="62666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154087">
            <a:off x="15305381" y="3449328"/>
            <a:ext cx="489149" cy="82906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669974">
            <a:off x="6165299" y="822791"/>
            <a:ext cx="530353" cy="89890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839255">
            <a:off x="8938249" y="9486280"/>
            <a:ext cx="554415" cy="53223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693431">
            <a:off x="1252195" y="916550"/>
            <a:ext cx="826577" cy="118513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-2011406">
            <a:off x="10044564" y="1829281"/>
            <a:ext cx="716911" cy="10279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-2419102">
            <a:off x="16011837" y="6705132"/>
            <a:ext cx="927423" cy="1329729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6884348" y="6903199"/>
            <a:ext cx="4525208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4400" spc="-71" dirty="0">
                <a:solidFill>
                  <a:srgbClr val="0070C0"/>
                </a:solidFill>
                <a:latin typeface="#9Slide03 SVNServetica Thin" panose="020B0403020202020204" pitchFamily="34" charset="0"/>
              </a:rPr>
              <a:t>GV: Lê </a:t>
            </a:r>
            <a:r>
              <a:rPr lang="en-US" sz="4400" spc="-71" dirty="0" err="1">
                <a:solidFill>
                  <a:srgbClr val="0070C0"/>
                </a:solidFill>
                <a:latin typeface="#9Slide03 SVNServetica Thin" panose="020B0403020202020204" pitchFamily="34" charset="0"/>
              </a:rPr>
              <a:t>Thị</a:t>
            </a:r>
            <a:r>
              <a:rPr lang="en-US" sz="4400" spc="-71" dirty="0">
                <a:solidFill>
                  <a:srgbClr val="0070C0"/>
                </a:solidFill>
                <a:latin typeface="#9Slide03 SVNServetica Thin" panose="020B0403020202020204" pitchFamily="34" charset="0"/>
              </a:rPr>
              <a:t> </a:t>
            </a:r>
            <a:r>
              <a:rPr lang="en-US" sz="4400" spc="-71" dirty="0" err="1">
                <a:solidFill>
                  <a:srgbClr val="0070C0"/>
                </a:solidFill>
                <a:latin typeface="#9Slide03 SVNServetica Thin" panose="020B0403020202020204" pitchFamily="34" charset="0"/>
              </a:rPr>
              <a:t>Tuyên</a:t>
            </a:r>
            <a:endParaRPr lang="en-US" sz="4400" spc="-71" dirty="0">
              <a:solidFill>
                <a:srgbClr val="0070C0"/>
              </a:solidFill>
              <a:latin typeface="#9Slide03 SVNServetica Thin" panose="020B0403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E2114B-F9A8-4A14-8AA5-65E04261C54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í Cacbonic (CO2) tác dụng với nước vôi trong Ca(OH)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2057400" y="266700"/>
            <a:ext cx="14401799" cy="986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3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0" y="1580844"/>
            <a:ext cx="6598889" cy="2495855"/>
            <a:chOff x="376430" y="168688"/>
            <a:chExt cx="5241718" cy="332780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44331">
              <a:off x="378079" y="168688"/>
              <a:ext cx="5240069" cy="3252087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376430" y="487125"/>
              <a:ext cx="5217395" cy="3009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000" dirty="0">
                  <a:solidFill>
                    <a:srgbClr val="000000"/>
                  </a:solidFill>
                  <a:latin typeface="Amatic SC Bold"/>
                </a:rPr>
                <a:t>Hiện tượng </a:t>
              </a:r>
            </a:p>
            <a:p>
              <a:pPr algn="ctr">
                <a:lnSpc>
                  <a:spcPts val="8800"/>
                </a:lnSpc>
              </a:pPr>
              <a:r>
                <a:rPr lang="en-US" sz="8000" dirty="0">
                  <a:solidFill>
                    <a:srgbClr val="000000"/>
                  </a:solidFill>
                  <a:latin typeface="Amatic SC Bold"/>
                </a:rPr>
                <a:t>phương trình hóa học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83560" y="5684969"/>
            <a:ext cx="6775896" cy="436017"/>
            <a:chOff x="164809" y="-40739"/>
            <a:chExt cx="9034528" cy="58135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41666">
              <a:off x="3369324" y="-35796"/>
              <a:ext cx="2456025" cy="491205"/>
            </a:xfrm>
            <a:prstGeom prst="rect">
              <a:avLst/>
            </a:prstGeom>
          </p:spPr>
        </p:pic>
        <p:sp>
          <p:nvSpPr>
            <p:cNvPr id="7" name="TextBox 7"/>
            <p:cNvSpPr txBox="1"/>
            <p:nvPr/>
          </p:nvSpPr>
          <p:spPr>
            <a:xfrm>
              <a:off x="164809" y="-40739"/>
              <a:ext cx="9034528" cy="5813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Phản ứng 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775060" y="1409700"/>
            <a:ext cx="6775896" cy="419413"/>
            <a:chOff x="164809" y="-40739"/>
            <a:chExt cx="9034528" cy="559217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41666">
              <a:off x="3454060" y="27273"/>
              <a:ext cx="2456025" cy="491205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164809" y="-40739"/>
              <a:ext cx="9034528" cy="534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Phản ứng 2</a:t>
              </a:r>
            </a:p>
          </p:txBody>
        </p:sp>
      </p:grpSp>
      <p:sp>
        <p:nvSpPr>
          <p:cNvPr id="17" name="TextBox 8"/>
          <p:cNvSpPr txBox="1"/>
          <p:nvPr/>
        </p:nvSpPr>
        <p:spPr>
          <a:xfrm>
            <a:off x="1589902" y="6303566"/>
            <a:ext cx="6731454" cy="348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lvl="0" indent="-342900" algn="l">
              <a:lnSpc>
                <a:spcPts val="3359"/>
              </a:lnSpc>
              <a:spcBef>
                <a:spcPct val="0"/>
              </a:spcBef>
              <a:buFontTx/>
              <a:buChar char="-"/>
            </a:pPr>
            <a:r>
              <a:rPr lang="en-US" sz="2400" u="none" dirty="0">
                <a:solidFill>
                  <a:srgbClr val="FF0000"/>
                </a:solidFill>
                <a:latin typeface="Muli Regular Bold"/>
              </a:rPr>
              <a:t>Hiện tượng: </a:t>
            </a:r>
          </a:p>
          <a:p>
            <a:pPr lvl="0" algn="l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FF0000"/>
                </a:solidFill>
                <a:latin typeface="Muli Regular Bold"/>
              </a:rPr>
              <a:t>    </a:t>
            </a:r>
            <a:r>
              <a:rPr lang="en-US" sz="2400" u="none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P</a:t>
            </a:r>
            <a:r>
              <a:rPr lang="en-US" sz="2400" u="none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2</a:t>
            </a:r>
            <a:r>
              <a:rPr lang="en-US" sz="2400" u="none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O</a:t>
            </a:r>
            <a:r>
              <a:rPr lang="en-US" sz="2400" u="none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5</a:t>
            </a:r>
            <a:r>
              <a:rPr lang="en-US" sz="2400" u="none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 phản ứng với Nước tỏa nhiều nhiệt.   Dung dịch tạo thành làm quỳ tím chuyển đỏ chứng tỏ là dung dịch axit</a:t>
            </a:r>
          </a:p>
          <a:p>
            <a:pPr marL="342900" lvl="0" indent="-342900" algn="l">
              <a:lnSpc>
                <a:spcPts val="3359"/>
              </a:lnSpc>
              <a:spcBef>
                <a:spcPct val="0"/>
              </a:spcBef>
              <a:buFontTx/>
              <a:buChar char="-"/>
            </a:pPr>
            <a:r>
              <a:rPr lang="en-US" sz="2400" dirty="0">
                <a:solidFill>
                  <a:srgbClr val="FF0000"/>
                </a:solidFill>
                <a:latin typeface="Muli Regular Bold"/>
              </a:rPr>
              <a:t>Phương trình hóa học</a:t>
            </a:r>
          </a:p>
          <a:p>
            <a:pPr lvl="0" algn="l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        P</a:t>
            </a:r>
            <a:r>
              <a:rPr lang="en-US" sz="2400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2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O</a:t>
            </a:r>
            <a:r>
              <a:rPr lang="en-US" sz="2400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5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 + 3H</a:t>
            </a:r>
            <a:r>
              <a:rPr lang="en-US" sz="2400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2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O</a:t>
            </a:r>
            <a:r>
              <a:rPr lang="en-US" sz="2400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  <a:sym typeface="Wingdings" pitchFamily="2" charset="2"/>
              </a:rPr>
              <a:t> 2H</a:t>
            </a:r>
            <a:r>
              <a:rPr lang="en-US" sz="2400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  <a:sym typeface="Wingdings" pitchFamily="2" charset="2"/>
              </a:rPr>
              <a:t>3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  <a:sym typeface="Wingdings" pitchFamily="2" charset="2"/>
              </a:rPr>
              <a:t>PO</a:t>
            </a:r>
            <a:r>
              <a:rPr lang="en-US" sz="2400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  <a:sym typeface="Wingdings" pitchFamily="2" charset="2"/>
              </a:rPr>
              <a:t>4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Muli Regular Bold"/>
            </a:endParaRPr>
          </a:p>
          <a:p>
            <a:pPr marL="342900" lvl="0" indent="-342900" algn="l">
              <a:lnSpc>
                <a:spcPts val="3359"/>
              </a:lnSpc>
              <a:spcBef>
                <a:spcPct val="0"/>
              </a:spcBef>
              <a:buFontTx/>
              <a:buChar char="-"/>
            </a:pPr>
            <a:endParaRPr lang="en-US" sz="2400" dirty="0">
              <a:solidFill>
                <a:srgbClr val="FF0000"/>
              </a:solidFill>
              <a:latin typeface="Muli Regular Bold"/>
            </a:endParaRPr>
          </a:p>
          <a:p>
            <a:pPr lvl="0" algn="l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FF0000"/>
                </a:solidFill>
                <a:latin typeface="Muli Regular Bold"/>
              </a:rPr>
              <a:t>     </a:t>
            </a:r>
          </a:p>
        </p:txBody>
      </p:sp>
      <p:grpSp>
        <p:nvGrpSpPr>
          <p:cNvPr id="14" name="Group 17"/>
          <p:cNvGrpSpPr/>
          <p:nvPr/>
        </p:nvGrpSpPr>
        <p:grpSpPr>
          <a:xfrm>
            <a:off x="9950004" y="5638487"/>
            <a:ext cx="6813996" cy="3162613"/>
            <a:chOff x="114009" y="345248"/>
            <a:chExt cx="9085328" cy="4216819"/>
          </a:xfrm>
        </p:grpSpPr>
        <p:pic>
          <p:nvPicPr>
            <p:cNvPr id="15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41666">
              <a:off x="3454061" y="345248"/>
              <a:ext cx="2456025" cy="491205"/>
            </a:xfrm>
            <a:prstGeom prst="rect">
              <a:avLst/>
            </a:prstGeom>
          </p:spPr>
        </p:pic>
        <p:sp>
          <p:nvSpPr>
            <p:cNvPr id="16" name="TextBox 19"/>
            <p:cNvSpPr txBox="1"/>
            <p:nvPr/>
          </p:nvSpPr>
          <p:spPr>
            <a:xfrm>
              <a:off x="164809" y="370387"/>
              <a:ext cx="9034528" cy="534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Phản ứng 3</a:t>
              </a:r>
              <a:endParaRPr lang="en-US" sz="2400" u="none" dirty="0">
                <a:solidFill>
                  <a:srgbClr val="FF0000"/>
                </a:solidFill>
                <a:latin typeface="Muli Regular Bold"/>
              </a:endParaRPr>
            </a:p>
          </p:txBody>
        </p:sp>
        <p:grpSp>
          <p:nvGrpSpPr>
            <p:cNvPr id="19" name="Group 21"/>
            <p:cNvGrpSpPr/>
            <p:nvPr/>
          </p:nvGrpSpPr>
          <p:grpSpPr>
            <a:xfrm>
              <a:off x="114009" y="2789566"/>
              <a:ext cx="9085328" cy="1772501"/>
              <a:chOff x="0" y="0"/>
              <a:chExt cx="3290570" cy="3295650"/>
            </a:xfrm>
          </p:grpSpPr>
          <p:sp>
            <p:nvSpPr>
              <p:cNvPr id="20" name="Freeform 22"/>
              <p:cNvSpPr/>
              <p:nvPr/>
            </p:nvSpPr>
            <p:spPr>
              <a:xfrm>
                <a:off x="0" y="0"/>
                <a:ext cx="4563207" cy="781849"/>
              </a:xfrm>
              <a:custGeom>
                <a:avLst/>
                <a:gdLst/>
                <a:ahLst/>
                <a:cxnLst/>
                <a:rect l="l" t="t" r="r" b="b"/>
                <a:pathLst>
                  <a:path w="4563207" h="781849">
                    <a:moveTo>
                      <a:pt x="4563207" y="2745"/>
                    </a:moveTo>
                    <a:lnTo>
                      <a:pt x="0" y="2745"/>
                    </a:lnTo>
                    <a:lnTo>
                      <a:pt x="0" y="0"/>
                    </a:lnTo>
                    <a:lnTo>
                      <a:pt x="4563207" y="0"/>
                    </a:lnTo>
                    <a:lnTo>
                      <a:pt x="4563207" y="2745"/>
                    </a:lnTo>
                    <a:close/>
                    <a:moveTo>
                      <a:pt x="4563207" y="111154"/>
                    </a:moveTo>
                    <a:lnTo>
                      <a:pt x="0" y="111154"/>
                    </a:lnTo>
                    <a:lnTo>
                      <a:pt x="0" y="113898"/>
                    </a:lnTo>
                    <a:lnTo>
                      <a:pt x="4563207" y="113898"/>
                    </a:lnTo>
                    <a:lnTo>
                      <a:pt x="4563207" y="111154"/>
                    </a:lnTo>
                    <a:close/>
                    <a:moveTo>
                      <a:pt x="4563207" y="222650"/>
                    </a:moveTo>
                    <a:lnTo>
                      <a:pt x="0" y="222650"/>
                    </a:lnTo>
                    <a:lnTo>
                      <a:pt x="0" y="225395"/>
                    </a:lnTo>
                    <a:lnTo>
                      <a:pt x="4563207" y="225395"/>
                    </a:lnTo>
                    <a:lnTo>
                      <a:pt x="4563207" y="222650"/>
                    </a:lnTo>
                    <a:close/>
                    <a:moveTo>
                      <a:pt x="4563207" y="333804"/>
                    </a:moveTo>
                    <a:lnTo>
                      <a:pt x="0" y="333804"/>
                    </a:lnTo>
                    <a:lnTo>
                      <a:pt x="0" y="336548"/>
                    </a:lnTo>
                    <a:lnTo>
                      <a:pt x="4563207" y="336548"/>
                    </a:lnTo>
                    <a:lnTo>
                      <a:pt x="4563207" y="333804"/>
                    </a:lnTo>
                    <a:close/>
                    <a:moveTo>
                      <a:pt x="4563207" y="444958"/>
                    </a:moveTo>
                    <a:lnTo>
                      <a:pt x="0" y="444958"/>
                    </a:lnTo>
                    <a:lnTo>
                      <a:pt x="0" y="447702"/>
                    </a:lnTo>
                    <a:lnTo>
                      <a:pt x="4563207" y="447702"/>
                    </a:lnTo>
                    <a:lnTo>
                      <a:pt x="4563207" y="444958"/>
                    </a:lnTo>
                    <a:close/>
                    <a:moveTo>
                      <a:pt x="4563207" y="556454"/>
                    </a:moveTo>
                    <a:lnTo>
                      <a:pt x="0" y="556454"/>
                    </a:lnTo>
                    <a:lnTo>
                      <a:pt x="0" y="559199"/>
                    </a:lnTo>
                    <a:lnTo>
                      <a:pt x="4563207" y="559199"/>
                    </a:lnTo>
                    <a:lnTo>
                      <a:pt x="4563207" y="556454"/>
                    </a:lnTo>
                    <a:close/>
                    <a:moveTo>
                      <a:pt x="4563207" y="667608"/>
                    </a:moveTo>
                    <a:lnTo>
                      <a:pt x="0" y="667608"/>
                    </a:lnTo>
                    <a:lnTo>
                      <a:pt x="0" y="670352"/>
                    </a:lnTo>
                    <a:lnTo>
                      <a:pt x="4563207" y="670352"/>
                    </a:lnTo>
                    <a:lnTo>
                      <a:pt x="4563207" y="667608"/>
                    </a:lnTo>
                    <a:close/>
                    <a:moveTo>
                      <a:pt x="4563207" y="779105"/>
                    </a:moveTo>
                    <a:lnTo>
                      <a:pt x="0" y="779105"/>
                    </a:lnTo>
                    <a:lnTo>
                      <a:pt x="0" y="781849"/>
                    </a:lnTo>
                    <a:lnTo>
                      <a:pt x="4563207" y="781849"/>
                    </a:lnTo>
                    <a:lnTo>
                      <a:pt x="4563207" y="779105"/>
                    </a:lnTo>
                    <a:close/>
                  </a:path>
                </a:pathLst>
              </a:custGeom>
              <a:solidFill>
                <a:srgbClr val="FDBE14"/>
              </a:solidFill>
            </p:spPr>
          </p:sp>
        </p:grpSp>
      </p:grpSp>
      <p:sp>
        <p:nvSpPr>
          <p:cNvPr id="22" name="TextBox 8"/>
          <p:cNvSpPr txBox="1"/>
          <p:nvPr/>
        </p:nvSpPr>
        <p:spPr>
          <a:xfrm>
            <a:off x="9782180" y="2430016"/>
            <a:ext cx="6731454" cy="305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lvl="0" indent="-342900" algn="l">
              <a:lnSpc>
                <a:spcPts val="3359"/>
              </a:lnSpc>
              <a:spcBef>
                <a:spcPct val="0"/>
              </a:spcBef>
              <a:buFontTx/>
              <a:buChar char="-"/>
            </a:pPr>
            <a:r>
              <a:rPr lang="en-US" sz="2400" u="none" dirty="0">
                <a:solidFill>
                  <a:srgbClr val="FF0000"/>
                </a:solidFill>
                <a:latin typeface="Muli Regular Bold"/>
              </a:rPr>
              <a:t>Hiện tượng: </a:t>
            </a:r>
          </a:p>
          <a:p>
            <a:pPr lvl="0" algn="l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FF0000"/>
                </a:solidFill>
                <a:latin typeface="Muli Regular Bold"/>
              </a:rPr>
              <a:t>     </a:t>
            </a:r>
            <a:r>
              <a:rPr lang="en-US" sz="2400" u="none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Khí CO</a:t>
            </a:r>
            <a:r>
              <a:rPr lang="en-US" sz="2400" u="none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2</a:t>
            </a:r>
            <a:r>
              <a:rPr lang="en-US" sz="2400" u="none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 làm vẩn đục dung dịch nước vôi trong Ca(OH)</a:t>
            </a:r>
            <a:r>
              <a:rPr lang="en-US" sz="2400" u="none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2</a:t>
            </a:r>
            <a:endParaRPr lang="en-US" sz="2400" dirty="0">
              <a:solidFill>
                <a:srgbClr val="FF0000"/>
              </a:solidFill>
              <a:latin typeface="Muli Regular Bold"/>
            </a:endParaRPr>
          </a:p>
          <a:p>
            <a:pPr marL="342900" lvl="0" indent="-342900" algn="l">
              <a:lnSpc>
                <a:spcPts val="3359"/>
              </a:lnSpc>
              <a:spcBef>
                <a:spcPct val="0"/>
              </a:spcBef>
              <a:buFontTx/>
              <a:buChar char="-"/>
            </a:pPr>
            <a:r>
              <a:rPr lang="en-US" sz="2400" dirty="0">
                <a:solidFill>
                  <a:srgbClr val="FF0000"/>
                </a:solidFill>
                <a:latin typeface="Muli Regular Bold"/>
              </a:rPr>
              <a:t>Phương trình hóa học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FF0000"/>
                </a:solidFill>
                <a:latin typeface="Muli Regular Bold"/>
              </a:rPr>
              <a:t>       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CO</a:t>
            </a:r>
            <a:r>
              <a:rPr lang="en-US" sz="2400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2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   + Ca(OH)</a:t>
            </a:r>
            <a:r>
              <a:rPr lang="en-US" sz="2400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Muli Regular Bold"/>
              </a:rPr>
              <a:t>  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  <a:sym typeface="Wingdings" pitchFamily="2" charset="2"/>
              </a:rPr>
              <a:t> CaCO</a:t>
            </a:r>
            <a:r>
              <a:rPr lang="en-US" sz="2400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  <a:sym typeface="Wingdings" pitchFamily="2" charset="2"/>
              </a:rPr>
              <a:t>3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  <a:sym typeface="Wingdings" pitchFamily="2" charset="2"/>
              </a:rPr>
              <a:t>  + H</a:t>
            </a:r>
            <a:r>
              <a:rPr lang="en-US" sz="2400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  <a:sym typeface="Wingdings" pitchFamily="2" charset="2"/>
              </a:rPr>
              <a:t>2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  <a:sym typeface="Wingdings" pitchFamily="2" charset="2"/>
              </a:rPr>
              <a:t>O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Muli Regular Bold"/>
            </a:endParaRPr>
          </a:p>
          <a:p>
            <a:pPr marL="342900" lvl="0" indent="-342900" algn="l">
              <a:lnSpc>
                <a:spcPts val="3359"/>
              </a:lnSpc>
              <a:spcBef>
                <a:spcPct val="0"/>
              </a:spcBef>
              <a:buFontTx/>
              <a:buChar char="-"/>
            </a:pPr>
            <a:endParaRPr lang="en-US" sz="2400" dirty="0">
              <a:solidFill>
                <a:srgbClr val="FF0000"/>
              </a:solidFill>
              <a:latin typeface="Muli Regular Bold"/>
            </a:endParaRPr>
          </a:p>
          <a:p>
            <a:pPr lvl="0" algn="l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FF0000"/>
                </a:solidFill>
                <a:latin typeface="Muli Regular Bold"/>
              </a:rPr>
              <a:t>     </a:t>
            </a:r>
          </a:p>
        </p:txBody>
      </p:sp>
      <p:sp>
        <p:nvSpPr>
          <p:cNvPr id="23" name="TextBox 8"/>
          <p:cNvSpPr txBox="1"/>
          <p:nvPr/>
        </p:nvSpPr>
        <p:spPr>
          <a:xfrm>
            <a:off x="9934580" y="6565999"/>
            <a:ext cx="6731454" cy="21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Tương tự như phản ứng 3 được thể hiện ở phần tính chất hóa học của oxit bazơ</a:t>
            </a: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FF0000"/>
                </a:solidFill>
                <a:latin typeface="Muli Regular Bold"/>
              </a:rPr>
              <a:t>Phương trình hóa học:</a:t>
            </a: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FF0000"/>
                </a:solidFill>
                <a:latin typeface="Muli Regular Bold"/>
              </a:rPr>
              <a:t>         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SO</a:t>
            </a:r>
            <a:r>
              <a:rPr lang="en-US" sz="2400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2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  +  CaO 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  <a:sym typeface="Wingdings" pitchFamily="2" charset="2"/>
              </a:rPr>
              <a:t> CaSO</a:t>
            </a:r>
            <a:r>
              <a:rPr lang="en-US" sz="2400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  <a:sym typeface="Wingdings" pitchFamily="2" charset="2"/>
              </a:rPr>
              <a:t>3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Muli Regular Bold"/>
              <a:sym typeface="Wingdings" pitchFamily="2" charset="2"/>
            </a:endParaRPr>
          </a:p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  <a:sym typeface="Wingdings" pitchFamily="2" charset="2"/>
              </a:rPr>
              <a:t>          CO</a:t>
            </a:r>
            <a:r>
              <a:rPr lang="en-US" sz="2400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  <a:sym typeface="Wingdings" pitchFamily="2" charset="2"/>
              </a:rPr>
              <a:t>2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  <a:sym typeface="Wingdings" pitchFamily="2" charset="2"/>
              </a:rPr>
              <a:t>   +  K</a:t>
            </a:r>
            <a:r>
              <a:rPr lang="en-US" sz="2400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2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O 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  <a:sym typeface="Wingdings" pitchFamily="2" charset="2"/>
              </a:rPr>
              <a:t> K</a:t>
            </a:r>
            <a:r>
              <a:rPr lang="en-US" sz="2400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  <a:sym typeface="Wingdings" pitchFamily="2" charset="2"/>
              </a:rPr>
              <a:t>2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  <a:sym typeface="Wingdings" pitchFamily="2" charset="2"/>
              </a:rPr>
              <a:t>CO</a:t>
            </a:r>
            <a:r>
              <a:rPr lang="en-US" sz="2400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  <a:sym typeface="Wingdings" pitchFamily="2" charset="2"/>
              </a:rPr>
              <a:t>3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Muli Regular Bold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4388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6A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4010732" y="-1229432"/>
            <a:ext cx="7467599" cy="148794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3821" flipH="1">
            <a:off x="1390887" y="757294"/>
            <a:ext cx="9585460" cy="19170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0959936" y="2717964"/>
            <a:ext cx="7128640" cy="46645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110382" y="1619319"/>
            <a:ext cx="4844147" cy="704836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750261" y="3337322"/>
            <a:ext cx="10060739" cy="5970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Faustina SemiBold Bold Italics"/>
              </a:rPr>
              <a:t>Có hai cách để phân loại oxit:</a:t>
            </a:r>
          </a:p>
          <a:p>
            <a:pPr marL="685800" indent="-685800">
              <a:spcBef>
                <a:spcPct val="0"/>
              </a:spcBef>
              <a:buFont typeface="Arial" charset="0"/>
              <a:buChar char="•"/>
            </a:pPr>
            <a:r>
              <a:rPr lang="en-US" sz="4400" dirty="0">
                <a:solidFill>
                  <a:srgbClr val="000000"/>
                </a:solidFill>
                <a:latin typeface="Faustina SemiBold Bold Italics"/>
              </a:rPr>
              <a:t>Dựa vào thành phần: </a:t>
            </a:r>
          </a:p>
          <a:p>
            <a:pPr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Faustina SemiBold Bold Italics"/>
              </a:rPr>
              <a:t>         + Oxit axit</a:t>
            </a:r>
          </a:p>
          <a:p>
            <a:pPr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Faustina SemiBold Bold Italics"/>
              </a:rPr>
              <a:t>         + Oxit bazơ</a:t>
            </a:r>
          </a:p>
          <a:p>
            <a:pPr marL="685800" indent="-685800">
              <a:spcBef>
                <a:spcPct val="0"/>
              </a:spcBef>
              <a:buFont typeface="Arial" charset="0"/>
              <a:buChar char="•"/>
            </a:pPr>
            <a:r>
              <a:rPr lang="en-US" sz="4400" dirty="0">
                <a:solidFill>
                  <a:srgbClr val="000000"/>
                </a:solidFill>
                <a:latin typeface="Faustina SemiBold Bold Italics"/>
              </a:rPr>
              <a:t>Dựa vào tính chất:</a:t>
            </a:r>
          </a:p>
          <a:p>
            <a:pPr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Faustina SemiBold Bold Italics"/>
              </a:rPr>
              <a:t>         + Oxit axit                                + Oxit trung tính</a:t>
            </a:r>
          </a:p>
          <a:p>
            <a:pPr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Faustina SemiBold Bold Italics"/>
              </a:rPr>
              <a:t>         + Oxit bazơ                              + Oxit lưỡng tính</a:t>
            </a:r>
          </a:p>
          <a:p>
            <a:pPr>
              <a:spcBef>
                <a:spcPct val="0"/>
              </a:spcBef>
            </a:pPr>
            <a:endParaRPr lang="en-US" sz="4000" dirty="0">
              <a:solidFill>
                <a:srgbClr val="000000"/>
              </a:solidFill>
              <a:latin typeface="Faustina SemiBold Bold Italics"/>
            </a:endParaRPr>
          </a:p>
          <a:p>
            <a:pPr>
              <a:spcBef>
                <a:spcPct val="0"/>
              </a:spcBef>
            </a:pPr>
            <a:endParaRPr lang="en-US" sz="4000" dirty="0">
              <a:solidFill>
                <a:srgbClr val="000000"/>
              </a:solidFill>
              <a:latin typeface="Faustina SemiBold Bold Italics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084657">
            <a:off x="3468471" y="1680602"/>
            <a:ext cx="541332" cy="5196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851397">
            <a:off x="10850024" y="2008572"/>
            <a:ext cx="319992" cy="3071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019461">
            <a:off x="17308486" y="743740"/>
            <a:ext cx="516571" cy="4959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800043">
            <a:off x="10907350" y="8454140"/>
            <a:ext cx="567418" cy="6266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669974">
            <a:off x="7286577" y="612038"/>
            <a:ext cx="530353" cy="8989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93431">
            <a:off x="920907" y="611011"/>
            <a:ext cx="826577" cy="11851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39255">
            <a:off x="7648699" y="8871622"/>
            <a:ext cx="554415" cy="53223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419102">
            <a:off x="16795589" y="5492859"/>
            <a:ext cx="927423" cy="13297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2757821" y="3465053"/>
            <a:ext cx="3416525" cy="3499642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750261" y="1104900"/>
            <a:ext cx="8866712" cy="120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9600" dirty="0">
                <a:solidFill>
                  <a:srgbClr val="000000"/>
                </a:solidFill>
                <a:latin typeface="#9Slide04 Riesling" panose="00000400000000000000" pitchFamily="2" charset="0"/>
              </a:rPr>
              <a:t>PHÂN LOẠI OXIT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60721" y="2292551"/>
            <a:ext cx="4744879" cy="6172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25810" y="2292551"/>
            <a:ext cx="5108990" cy="601057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307781" y="4056184"/>
            <a:ext cx="6509965" cy="3228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74"/>
              </a:lnSpc>
            </a:pPr>
            <a:r>
              <a:rPr lang="en-US" sz="15343" dirty="0">
                <a:solidFill>
                  <a:srgbClr val="F77B55"/>
                </a:solidFill>
                <a:latin typeface="MingLiU_HKSCS-ExtB" pitchFamily="18" charset="-120"/>
                <a:ea typeface="MingLiU_HKSCS-ExtB" pitchFamily="18" charset="-120"/>
              </a:rPr>
              <a:t>Ghi nh</a:t>
            </a:r>
            <a:r>
              <a:rPr lang="en-US" sz="9900" dirty="0">
                <a:solidFill>
                  <a:srgbClr val="F77B55"/>
                </a:solidFill>
                <a:latin typeface="MingLiU_HKSCS-ExtB" pitchFamily="18" charset="-120"/>
                <a:ea typeface="MingLiU_HKSCS-ExtB" pitchFamily="18" charset="-120"/>
              </a:rPr>
              <a:t>Ớ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723900"/>
            <a:ext cx="16273754" cy="8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7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9100"/>
            <a:ext cx="17754599" cy="94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47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3821" flipH="1">
            <a:off x="3919874" y="757294"/>
            <a:ext cx="9585460" cy="1917092"/>
          </a:xfrm>
          <a:prstGeom prst="rect">
            <a:avLst/>
          </a:prstGeom>
        </p:spPr>
      </p:pic>
      <p:sp>
        <p:nvSpPr>
          <p:cNvPr id="3" name="TextBox 18"/>
          <p:cNvSpPr txBox="1"/>
          <p:nvPr/>
        </p:nvSpPr>
        <p:spPr>
          <a:xfrm>
            <a:off x="4406475" y="1028700"/>
            <a:ext cx="8866712" cy="1137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>
                <a:solidFill>
                  <a:srgbClr val="000000"/>
                </a:solidFill>
                <a:latin typeface="Amatic SC Bold"/>
              </a:rPr>
              <a:t>Hướng dân ở nhà</a:t>
            </a:r>
          </a:p>
        </p:txBody>
      </p:sp>
      <p:sp>
        <p:nvSpPr>
          <p:cNvPr id="4" name="TextBox 6"/>
          <p:cNvSpPr txBox="1"/>
          <p:nvPr/>
        </p:nvSpPr>
        <p:spPr>
          <a:xfrm>
            <a:off x="3960061" y="2982635"/>
            <a:ext cx="10670339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spcBef>
                <a:spcPct val="0"/>
              </a:spcBef>
              <a:buFont typeface="Arial" charset="0"/>
              <a:buChar char="•"/>
            </a:pPr>
            <a:r>
              <a:rPr lang="en-US" sz="4400" dirty="0">
                <a:solidFill>
                  <a:srgbClr val="000000"/>
                </a:solidFill>
                <a:latin typeface="Faustina SemiBold Bold Italics"/>
              </a:rPr>
              <a:t>Hoàn thành nội dung của bài vào vở ghi</a:t>
            </a:r>
          </a:p>
          <a:p>
            <a:pPr>
              <a:spcBef>
                <a:spcPct val="0"/>
              </a:spcBef>
            </a:pPr>
            <a:endParaRPr lang="en-US" sz="4400" dirty="0">
              <a:solidFill>
                <a:srgbClr val="000000"/>
              </a:solidFill>
              <a:latin typeface="Faustina SemiBold Bold Italics"/>
            </a:endParaRPr>
          </a:p>
          <a:p>
            <a:pPr marL="685800" indent="-685800">
              <a:spcBef>
                <a:spcPct val="0"/>
              </a:spcBef>
              <a:buFont typeface="Arial" charset="0"/>
              <a:buChar char="•"/>
            </a:pPr>
            <a:r>
              <a:rPr lang="en-US" sz="4400" dirty="0">
                <a:solidFill>
                  <a:srgbClr val="000000"/>
                </a:solidFill>
                <a:latin typeface="Faustina SemiBold Bold Italics"/>
              </a:rPr>
              <a:t>Làm các bài tập trong sách giáo khoa</a:t>
            </a:r>
          </a:p>
          <a:p>
            <a:pPr marL="685800" indent="-685800">
              <a:spcBef>
                <a:spcPct val="0"/>
              </a:spcBef>
              <a:buFont typeface="Arial" charset="0"/>
              <a:buChar char="•"/>
            </a:pPr>
            <a:endParaRPr lang="en-US" sz="4400" dirty="0">
              <a:solidFill>
                <a:srgbClr val="000000"/>
              </a:solidFill>
              <a:latin typeface="Faustina SemiBold Bold Italics"/>
            </a:endParaRPr>
          </a:p>
          <a:p>
            <a:pPr marL="685800" indent="-685800">
              <a:spcBef>
                <a:spcPct val="0"/>
              </a:spcBef>
              <a:buFont typeface="Arial" charset="0"/>
              <a:buChar char="•"/>
            </a:pPr>
            <a:r>
              <a:rPr lang="en-US" sz="4400" dirty="0">
                <a:solidFill>
                  <a:srgbClr val="000000"/>
                </a:solidFill>
                <a:latin typeface="Faustina SemiBold Bold Italics"/>
              </a:rPr>
              <a:t>Đọc trước nội dung bài: “Một số Oxit quan trọng”</a:t>
            </a:r>
            <a:endParaRPr lang="en-US" sz="4000" dirty="0">
              <a:solidFill>
                <a:srgbClr val="000000"/>
              </a:solidFill>
              <a:latin typeface="Faustina SemiBold Bold Italics"/>
            </a:endParaRPr>
          </a:p>
          <a:p>
            <a:pPr>
              <a:spcBef>
                <a:spcPct val="0"/>
              </a:spcBef>
            </a:pPr>
            <a:endParaRPr lang="en-US" sz="4000" dirty="0">
              <a:solidFill>
                <a:srgbClr val="000000"/>
              </a:solidFill>
              <a:latin typeface="Faustina SemiBold Bold Italics"/>
            </a:endParaRPr>
          </a:p>
        </p:txBody>
      </p:sp>
    </p:spTree>
    <p:extLst>
      <p:ext uri="{BB962C8B-B14F-4D97-AF65-F5344CB8AC3E}">
        <p14:creationId xmlns:p14="http://schemas.microsoft.com/office/powerpoint/2010/main" val="258820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58906" y="836643"/>
            <a:ext cx="2770185" cy="24780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1237">
            <a:off x="2995893" y="5030761"/>
            <a:ext cx="13183212" cy="415409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26938" y="5550900"/>
            <a:ext cx="12441028" cy="2649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000" b="1" dirty="0">
                <a:solidFill>
                  <a:schemeClr val="tx2">
                    <a:lumMod val="75000"/>
                  </a:schemeClr>
                </a:solidFill>
                <a:latin typeface="#9Slide04 Philosopher" panose="00000500000000000000" pitchFamily="2" charset="0"/>
              </a:rPr>
              <a:t>TÍNH CHẤT HÓA HỌC CỦA OXIT. KHÁI QUÁT VỀ SỰ PHÂN LOẠI OXIT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37957">
            <a:off x="6796137" y="1733382"/>
            <a:ext cx="1321100" cy="11361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359667" flipV="1">
            <a:off x="10277409" y="2049045"/>
            <a:ext cx="1321100" cy="11361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4681" t="19957" r="25654" b="19187"/>
          <a:stretch>
            <a:fillRect/>
          </a:stretch>
        </p:blipFill>
        <p:spPr>
          <a:xfrm rot="489684">
            <a:off x="8390699" y="1349261"/>
            <a:ext cx="1419676" cy="17396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43703">
            <a:off x="2127626" y="4963251"/>
            <a:ext cx="437368" cy="4198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915872">
            <a:off x="15994003" y="7629196"/>
            <a:ext cx="424393" cy="4074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084657">
            <a:off x="1076541" y="943740"/>
            <a:ext cx="541332" cy="5196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460983">
            <a:off x="161378" y="6717696"/>
            <a:ext cx="1748898" cy="219987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486684" y="8801590"/>
            <a:ext cx="758759" cy="83798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4810274">
            <a:off x="14961304" y="438282"/>
            <a:ext cx="1675438" cy="210746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483644">
            <a:off x="2484938" y="8905629"/>
            <a:ext cx="509049" cy="4886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851397">
            <a:off x="17320633" y="9450263"/>
            <a:ext cx="319992" cy="30719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019461">
            <a:off x="13132166" y="2805840"/>
            <a:ext cx="516571" cy="4959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383107">
            <a:off x="17425763" y="5467478"/>
            <a:ext cx="513645" cy="493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345741">
            <a:off x="13667830" y="8326239"/>
            <a:ext cx="511678" cy="867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800043">
            <a:off x="11505923" y="442777"/>
            <a:ext cx="567418" cy="62666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0154087">
            <a:off x="15992066" y="3895523"/>
            <a:ext cx="489149" cy="82906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669974">
            <a:off x="5912815" y="1135128"/>
            <a:ext cx="530353" cy="89890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39255">
            <a:off x="8938249" y="9486280"/>
            <a:ext cx="554415" cy="53223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693431">
            <a:off x="3048616" y="2204439"/>
            <a:ext cx="826577" cy="1185137"/>
          </a:xfrm>
          <a:prstGeom prst="rect">
            <a:avLst/>
          </a:prstGeom>
        </p:spPr>
      </p:pic>
      <p:sp>
        <p:nvSpPr>
          <p:cNvPr id="24" name="TextBox 8"/>
          <p:cNvSpPr txBox="1"/>
          <p:nvPr/>
        </p:nvSpPr>
        <p:spPr>
          <a:xfrm>
            <a:off x="3886200" y="3786386"/>
            <a:ext cx="10896600" cy="1163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9600" dirty="0">
                <a:solidFill>
                  <a:srgbClr val="FF0000"/>
                </a:solidFill>
                <a:latin typeface="#9Slide03 SVNServetica Thin" panose="020B0403020202020204" pitchFamily="34" charset="0"/>
              </a:rPr>
              <a:t>CHỦ ĐỀ: OXIT</a:t>
            </a:r>
            <a:endParaRPr lang="en-US" sz="9600" b="1" dirty="0">
              <a:solidFill>
                <a:srgbClr val="FF0000"/>
              </a:solidFill>
              <a:latin typeface="#9Slide03 SVNServetica Thin" panose="020B0403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395874" y="4135988"/>
            <a:ext cx="6319789" cy="3826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1462">
            <a:off x="1580140" y="2994507"/>
            <a:ext cx="4164177" cy="60589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5784423" y="4135988"/>
            <a:ext cx="6319789" cy="38263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1462">
            <a:off x="6871887" y="2993294"/>
            <a:ext cx="4432622" cy="60589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11172971" y="4110828"/>
            <a:ext cx="6319789" cy="38263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1462">
            <a:off x="12357237" y="2969346"/>
            <a:ext cx="4164177" cy="60589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252589">
            <a:off x="11046612" y="2680649"/>
            <a:ext cx="516571" cy="4959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83107">
            <a:off x="12003300" y="8937345"/>
            <a:ext cx="513645" cy="49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154087">
            <a:off x="974625" y="4276046"/>
            <a:ext cx="489149" cy="8290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44224" y="5441979"/>
            <a:ext cx="3023089" cy="19133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36003" y="5143500"/>
            <a:ext cx="2816629" cy="25103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991358" y="5296121"/>
            <a:ext cx="2683015" cy="23577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667000" y="763616"/>
            <a:ext cx="11887586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7200" dirty="0">
                <a:solidFill>
                  <a:schemeClr val="accent6">
                    <a:lumMod val="75000"/>
                  </a:schemeClr>
                </a:solidFill>
                <a:latin typeface="#9Slide03 Montserrat Alternates" panose="00000500000000000000" pitchFamily="2" charset="0"/>
              </a:rPr>
              <a:t>KIẾN THỨC TRỌNG TÂM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15162" y="3405957"/>
            <a:ext cx="3716341" cy="835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 spc="7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I. TÍNH CHẤT HÓA HỌC CỦA OXIT BAZƠ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71575" y="3317735"/>
            <a:ext cx="3985915" cy="835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b="1" spc="7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II. TÍNH CHẤT HÓA HỌC CỦA OXIT AXIT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496800" y="3319724"/>
            <a:ext cx="3509092" cy="835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b="1" spc="7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III. KHÁI QUÁT VỀ SỰ PHÂN LOẠI OXIT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779043" y="1107982"/>
            <a:ext cx="7976488" cy="74833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2463" y="1255458"/>
            <a:ext cx="8591591" cy="72794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7651">
            <a:off x="246999" y="743129"/>
            <a:ext cx="513645" cy="4931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4331">
            <a:off x="10901357" y="739488"/>
            <a:ext cx="6051180" cy="2579879"/>
          </a:xfrm>
          <a:prstGeom prst="rect">
            <a:avLst/>
          </a:prstGeom>
        </p:spPr>
      </p:pic>
      <p:sp>
        <p:nvSpPr>
          <p:cNvPr id="10" name="TextBox 8"/>
          <p:cNvSpPr txBox="1"/>
          <p:nvPr/>
        </p:nvSpPr>
        <p:spPr>
          <a:xfrm>
            <a:off x="1200151" y="2705101"/>
            <a:ext cx="6698123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7200" dirty="0">
                <a:solidFill>
                  <a:srgbClr val="000000"/>
                </a:solidFill>
                <a:latin typeface="Amatic SC Bold"/>
              </a:rPr>
              <a:t>Chúng mình cùng xem clip nhé</a:t>
            </a:r>
          </a:p>
        </p:txBody>
      </p:sp>
      <p:sp>
        <p:nvSpPr>
          <p:cNvPr id="11" name="TextBox 8"/>
          <p:cNvSpPr txBox="1"/>
          <p:nvPr/>
        </p:nvSpPr>
        <p:spPr>
          <a:xfrm>
            <a:off x="10515601" y="1034142"/>
            <a:ext cx="6781799" cy="2178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4800" dirty="0">
                <a:solidFill>
                  <a:srgbClr val="000000"/>
                </a:solidFill>
                <a:latin typeface="#9Slide04 Philosopher" panose="00000500000000000000" pitchFamily="2" charset="0"/>
              </a:rPr>
              <a:t>TÍNH CHẤT HÓA HỌC CỦA OXIT BAZƠ</a:t>
            </a:r>
          </a:p>
        </p:txBody>
      </p:sp>
      <p:sp>
        <p:nvSpPr>
          <p:cNvPr id="4" name="Flowchart: Extract 3"/>
          <p:cNvSpPr/>
          <p:nvPr/>
        </p:nvSpPr>
        <p:spPr>
          <a:xfrm rot="5400000">
            <a:off x="4161574" y="5306279"/>
            <a:ext cx="935154" cy="761999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7"/>
          <p:cNvSpPr txBox="1"/>
          <p:nvPr/>
        </p:nvSpPr>
        <p:spPr>
          <a:xfrm>
            <a:off x="10134600" y="5095354"/>
            <a:ext cx="7862214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120"/>
              </a:lnSpc>
              <a:spcBef>
                <a:spcPct val="0"/>
              </a:spcBef>
            </a:pPr>
            <a:r>
              <a:rPr lang="en-US" sz="4000" b="1" spc="174" dirty="0">
                <a:solidFill>
                  <a:srgbClr val="000000"/>
                </a:solidFill>
                <a:latin typeface="Microsoft PhagsPa" pitchFamily="34" charset="0"/>
                <a:cs typeface="Times New Roman" pitchFamily="18" charset="0"/>
              </a:rPr>
              <a:t>2</a:t>
            </a:r>
            <a:r>
              <a:rPr lang="en-US" sz="4000" spc="174" dirty="0">
                <a:solidFill>
                  <a:srgbClr val="000000"/>
                </a:solidFill>
                <a:latin typeface="Microsoft PhagsPa" pitchFamily="34" charset="0"/>
                <a:cs typeface="Times New Roman" pitchFamily="18" charset="0"/>
              </a:rPr>
              <a:t>. </a:t>
            </a:r>
            <a:r>
              <a:rPr lang="en-US" sz="3200" spc="174" dirty="0">
                <a:solidFill>
                  <a:srgbClr val="000000"/>
                </a:solidFill>
                <a:latin typeface="Microsoft PhagsPa" pitchFamily="34" charset="0"/>
                <a:cs typeface="Times New Roman" pitchFamily="18" charset="0"/>
              </a:rPr>
              <a:t>TÁC DỤNG VỚI DUNG DỊCH AXIT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9753600" y="6771754"/>
            <a:ext cx="81534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120"/>
              </a:lnSpc>
              <a:spcBef>
                <a:spcPct val="0"/>
              </a:spcBef>
            </a:pPr>
            <a:r>
              <a:rPr lang="en-US" sz="4000" b="1" spc="174" dirty="0">
                <a:solidFill>
                  <a:srgbClr val="000000"/>
                </a:solidFill>
                <a:latin typeface="Microsoft PhagsPa" pitchFamily="34" charset="0"/>
                <a:cs typeface="Times New Roman" pitchFamily="18" charset="0"/>
              </a:rPr>
              <a:t>3</a:t>
            </a:r>
            <a:r>
              <a:rPr lang="en-US" sz="4000" spc="174" dirty="0">
                <a:solidFill>
                  <a:srgbClr val="000000"/>
                </a:solidFill>
                <a:latin typeface="Microsoft PhagsPa" pitchFamily="34" charset="0"/>
                <a:cs typeface="Times New Roman" pitchFamily="18" charset="0"/>
              </a:rPr>
              <a:t>. </a:t>
            </a:r>
            <a:r>
              <a:rPr lang="en-US" sz="3200" spc="174" dirty="0">
                <a:solidFill>
                  <a:srgbClr val="000000"/>
                </a:solidFill>
                <a:latin typeface="Microsoft PhagsPa" pitchFamily="34" charset="0"/>
                <a:cs typeface="Times New Roman" pitchFamily="18" charset="0"/>
              </a:rPr>
              <a:t>TÁC DỤNG VỚI MỘT SỐ OXIT AXIT</a:t>
            </a:r>
          </a:p>
        </p:txBody>
      </p:sp>
      <p:sp>
        <p:nvSpPr>
          <p:cNvPr id="16" name="TextBox 7"/>
          <p:cNvSpPr txBox="1"/>
          <p:nvPr/>
        </p:nvSpPr>
        <p:spPr>
          <a:xfrm>
            <a:off x="11049000" y="3641604"/>
            <a:ext cx="6643013" cy="892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120"/>
              </a:lnSpc>
              <a:spcBef>
                <a:spcPct val="0"/>
              </a:spcBef>
            </a:pPr>
            <a:r>
              <a:rPr lang="en-US" sz="4000" b="1" spc="174" dirty="0">
                <a:solidFill>
                  <a:srgbClr val="000000"/>
                </a:solidFill>
                <a:latin typeface="Microsoft PhagsPa" pitchFamily="34" charset="0"/>
                <a:cs typeface="Times New Roman" pitchFamily="18" charset="0"/>
              </a:rPr>
              <a:t>1</a:t>
            </a:r>
            <a:r>
              <a:rPr lang="en-US" sz="4000" spc="174" dirty="0">
                <a:solidFill>
                  <a:srgbClr val="000000"/>
                </a:solidFill>
                <a:latin typeface="Microsoft PhagsPa" pitchFamily="34" charset="0"/>
                <a:cs typeface="Times New Roman" pitchFamily="18" charset="0"/>
              </a:rPr>
              <a:t>. </a:t>
            </a:r>
            <a:r>
              <a:rPr lang="en-US" sz="3200" spc="174" dirty="0">
                <a:solidFill>
                  <a:srgbClr val="000000"/>
                </a:solidFill>
                <a:latin typeface="Microsoft PhagsPa" pitchFamily="34" charset="0"/>
                <a:cs typeface="Times New Roman" pitchFamily="18" charset="0"/>
              </a:rPr>
              <a:t>TÁC DỤNG VỚI NƯỚC</a:t>
            </a:r>
            <a:endParaRPr lang="en-US" sz="4000" spc="174" dirty="0">
              <a:solidFill>
                <a:srgbClr val="000000"/>
              </a:solidFill>
              <a:latin typeface="Microsoft PhagsPa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2O tác dụng với vôi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1371600" y="419100"/>
            <a:ext cx="15697200" cy="93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6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ắt (III) oxit tác dụng với axit clohiđric Fe2O3 . HC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1752600" y="419099"/>
            <a:ext cx="15011400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6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0" y="1569864"/>
            <a:ext cx="6568269" cy="2439064"/>
            <a:chOff x="376430" y="154048"/>
            <a:chExt cx="5217395" cy="325208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44331">
              <a:off x="567210" y="154048"/>
              <a:ext cx="4994419" cy="3252087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376430" y="275877"/>
              <a:ext cx="5217395" cy="3009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000" dirty="0">
                  <a:solidFill>
                    <a:srgbClr val="000000"/>
                  </a:solidFill>
                  <a:latin typeface="Amatic SC Bold"/>
                </a:rPr>
                <a:t>Hiện tượng </a:t>
              </a:r>
            </a:p>
            <a:p>
              <a:pPr algn="ctr">
                <a:lnSpc>
                  <a:spcPts val="8800"/>
                </a:lnSpc>
              </a:pPr>
              <a:r>
                <a:rPr lang="en-US" sz="8000" dirty="0">
                  <a:solidFill>
                    <a:srgbClr val="000000"/>
                  </a:solidFill>
                  <a:latin typeface="Amatic SC Bold"/>
                </a:rPr>
                <a:t>phương trình hóa học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83560" y="5684969"/>
            <a:ext cx="6775896" cy="436017"/>
            <a:chOff x="164809" y="-40739"/>
            <a:chExt cx="9034528" cy="58135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41666">
              <a:off x="3369324" y="-35796"/>
              <a:ext cx="2456025" cy="491205"/>
            </a:xfrm>
            <a:prstGeom prst="rect">
              <a:avLst/>
            </a:prstGeom>
          </p:spPr>
        </p:pic>
        <p:sp>
          <p:nvSpPr>
            <p:cNvPr id="7" name="TextBox 7"/>
            <p:cNvSpPr txBox="1"/>
            <p:nvPr/>
          </p:nvSpPr>
          <p:spPr>
            <a:xfrm>
              <a:off x="164809" y="-40739"/>
              <a:ext cx="9034528" cy="5813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Phản ứng 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775060" y="1409700"/>
            <a:ext cx="6775896" cy="419413"/>
            <a:chOff x="164809" y="-40739"/>
            <a:chExt cx="9034528" cy="559217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41666">
              <a:off x="3454060" y="27273"/>
              <a:ext cx="2456025" cy="491205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164809" y="-40739"/>
              <a:ext cx="9034528" cy="534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Phản ứng 2</a:t>
              </a:r>
            </a:p>
          </p:txBody>
        </p:sp>
      </p:grpSp>
      <p:sp>
        <p:nvSpPr>
          <p:cNvPr id="17" name="TextBox 8"/>
          <p:cNvSpPr txBox="1"/>
          <p:nvPr/>
        </p:nvSpPr>
        <p:spPr>
          <a:xfrm>
            <a:off x="1295400" y="6303566"/>
            <a:ext cx="7064056" cy="348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 algn="l">
              <a:lnSpc>
                <a:spcPts val="3359"/>
              </a:lnSpc>
              <a:spcBef>
                <a:spcPct val="0"/>
              </a:spcBef>
              <a:buFontTx/>
              <a:buChar char="-"/>
            </a:pPr>
            <a:r>
              <a:rPr lang="en-US" sz="2400" u="none" dirty="0">
                <a:solidFill>
                  <a:srgbClr val="FF0000"/>
                </a:solidFill>
                <a:latin typeface="Muli Regular Bold"/>
              </a:rPr>
              <a:t>Hiện tượng: </a:t>
            </a:r>
          </a:p>
          <a:p>
            <a:pPr lvl="0" algn="l">
              <a:lnSpc>
                <a:spcPts val="3359"/>
              </a:lnSpc>
              <a:spcBef>
                <a:spcPct val="0"/>
              </a:spcBef>
            </a:pPr>
            <a:r>
              <a:rPr lang="en-US" sz="2400" u="none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 Vôi sống (CaO) phản ứng với nước tạo dung dịch làm quỳ tím hóa xanh, ngoài ra dung dịch phenolphtalein chuyển sang màu đỏ.</a:t>
            </a:r>
          </a:p>
          <a:p>
            <a:pPr marL="342900" lvl="0" indent="-342900" algn="l">
              <a:lnSpc>
                <a:spcPts val="3359"/>
              </a:lnSpc>
              <a:spcBef>
                <a:spcPct val="0"/>
              </a:spcBef>
              <a:buFontTx/>
              <a:buChar char="-"/>
            </a:pPr>
            <a:endParaRPr lang="en-US" sz="2400" dirty="0">
              <a:solidFill>
                <a:srgbClr val="FF0000"/>
              </a:solidFill>
              <a:latin typeface="Muli Regular Bold"/>
            </a:endParaRPr>
          </a:p>
          <a:p>
            <a:pPr marL="342900" lvl="0" indent="-342900" algn="l">
              <a:lnSpc>
                <a:spcPts val="3359"/>
              </a:lnSpc>
              <a:spcBef>
                <a:spcPct val="0"/>
              </a:spcBef>
              <a:buFontTx/>
              <a:buChar char="-"/>
            </a:pPr>
            <a:r>
              <a:rPr lang="en-US" sz="2400" dirty="0">
                <a:solidFill>
                  <a:srgbClr val="FF0000"/>
                </a:solidFill>
                <a:latin typeface="Muli Regular Bold"/>
              </a:rPr>
              <a:t>Phương trình hóa học:</a:t>
            </a:r>
          </a:p>
          <a:p>
            <a:pPr lvl="0" algn="l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FF0000"/>
                </a:solidFill>
                <a:latin typeface="Muli Regular Bold"/>
              </a:rPr>
              <a:t>      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CaO  + H</a:t>
            </a:r>
            <a:r>
              <a:rPr lang="en-US" sz="2400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2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O 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  <a:sym typeface="Wingdings" pitchFamily="2" charset="2"/>
              </a:rPr>
              <a:t>  Ca(OH)</a:t>
            </a:r>
            <a:r>
              <a:rPr lang="en-US" sz="2400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  <a:sym typeface="Wingdings" pitchFamily="2" charset="2"/>
              </a:rPr>
              <a:t>2</a:t>
            </a:r>
            <a:endParaRPr lang="en-US" sz="2400" dirty="0">
              <a:solidFill>
                <a:srgbClr val="FF0000"/>
              </a:solidFill>
              <a:latin typeface="Muli Regular Bold"/>
            </a:endParaRPr>
          </a:p>
          <a:p>
            <a:pPr lvl="0" algn="l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FF0000"/>
                </a:solidFill>
                <a:latin typeface="Muli Regular Bold"/>
              </a:rPr>
              <a:t>     </a:t>
            </a:r>
          </a:p>
        </p:txBody>
      </p:sp>
      <p:grpSp>
        <p:nvGrpSpPr>
          <p:cNvPr id="14" name="Group 17"/>
          <p:cNvGrpSpPr/>
          <p:nvPr/>
        </p:nvGrpSpPr>
        <p:grpSpPr>
          <a:xfrm>
            <a:off x="9950004" y="5524500"/>
            <a:ext cx="6813996" cy="2915159"/>
            <a:chOff x="114009" y="675187"/>
            <a:chExt cx="9085328" cy="3886880"/>
          </a:xfrm>
        </p:grpSpPr>
        <p:pic>
          <p:nvPicPr>
            <p:cNvPr id="15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41666">
              <a:off x="3454061" y="769278"/>
              <a:ext cx="2456025" cy="491205"/>
            </a:xfrm>
            <a:prstGeom prst="rect">
              <a:avLst/>
            </a:prstGeom>
          </p:spPr>
        </p:pic>
        <p:sp>
          <p:nvSpPr>
            <p:cNvPr id="16" name="TextBox 19"/>
            <p:cNvSpPr txBox="1"/>
            <p:nvPr/>
          </p:nvSpPr>
          <p:spPr>
            <a:xfrm>
              <a:off x="164809" y="675187"/>
              <a:ext cx="9034528" cy="534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Phản ứng 3</a:t>
              </a:r>
              <a:endParaRPr lang="en-US" sz="2400" u="none" dirty="0">
                <a:solidFill>
                  <a:srgbClr val="FF0000"/>
                </a:solidFill>
                <a:latin typeface="Muli Regular Bold"/>
              </a:endParaRPr>
            </a:p>
          </p:txBody>
        </p:sp>
        <p:grpSp>
          <p:nvGrpSpPr>
            <p:cNvPr id="19" name="Group 21"/>
            <p:cNvGrpSpPr/>
            <p:nvPr/>
          </p:nvGrpSpPr>
          <p:grpSpPr>
            <a:xfrm>
              <a:off x="114009" y="2789566"/>
              <a:ext cx="9085328" cy="1772501"/>
              <a:chOff x="0" y="0"/>
              <a:chExt cx="3290570" cy="3295650"/>
            </a:xfrm>
          </p:grpSpPr>
          <p:sp>
            <p:nvSpPr>
              <p:cNvPr id="20" name="Freeform 22"/>
              <p:cNvSpPr/>
              <p:nvPr/>
            </p:nvSpPr>
            <p:spPr>
              <a:xfrm>
                <a:off x="0" y="0"/>
                <a:ext cx="4563207" cy="781849"/>
              </a:xfrm>
              <a:custGeom>
                <a:avLst/>
                <a:gdLst/>
                <a:ahLst/>
                <a:cxnLst/>
                <a:rect l="l" t="t" r="r" b="b"/>
                <a:pathLst>
                  <a:path w="4563207" h="781849">
                    <a:moveTo>
                      <a:pt x="4563207" y="2745"/>
                    </a:moveTo>
                    <a:lnTo>
                      <a:pt x="0" y="2745"/>
                    </a:lnTo>
                    <a:lnTo>
                      <a:pt x="0" y="0"/>
                    </a:lnTo>
                    <a:lnTo>
                      <a:pt x="4563207" y="0"/>
                    </a:lnTo>
                    <a:lnTo>
                      <a:pt x="4563207" y="2745"/>
                    </a:lnTo>
                    <a:close/>
                    <a:moveTo>
                      <a:pt x="4563207" y="111154"/>
                    </a:moveTo>
                    <a:lnTo>
                      <a:pt x="0" y="111154"/>
                    </a:lnTo>
                    <a:lnTo>
                      <a:pt x="0" y="113898"/>
                    </a:lnTo>
                    <a:lnTo>
                      <a:pt x="4563207" y="113898"/>
                    </a:lnTo>
                    <a:lnTo>
                      <a:pt x="4563207" y="111154"/>
                    </a:lnTo>
                    <a:close/>
                    <a:moveTo>
                      <a:pt x="4563207" y="222650"/>
                    </a:moveTo>
                    <a:lnTo>
                      <a:pt x="0" y="222650"/>
                    </a:lnTo>
                    <a:lnTo>
                      <a:pt x="0" y="225395"/>
                    </a:lnTo>
                    <a:lnTo>
                      <a:pt x="4563207" y="225395"/>
                    </a:lnTo>
                    <a:lnTo>
                      <a:pt x="4563207" y="222650"/>
                    </a:lnTo>
                    <a:close/>
                    <a:moveTo>
                      <a:pt x="4563207" y="333804"/>
                    </a:moveTo>
                    <a:lnTo>
                      <a:pt x="0" y="333804"/>
                    </a:lnTo>
                    <a:lnTo>
                      <a:pt x="0" y="336548"/>
                    </a:lnTo>
                    <a:lnTo>
                      <a:pt x="4563207" y="336548"/>
                    </a:lnTo>
                    <a:lnTo>
                      <a:pt x="4563207" y="333804"/>
                    </a:lnTo>
                    <a:close/>
                    <a:moveTo>
                      <a:pt x="4563207" y="444958"/>
                    </a:moveTo>
                    <a:lnTo>
                      <a:pt x="0" y="444958"/>
                    </a:lnTo>
                    <a:lnTo>
                      <a:pt x="0" y="447702"/>
                    </a:lnTo>
                    <a:lnTo>
                      <a:pt x="4563207" y="447702"/>
                    </a:lnTo>
                    <a:lnTo>
                      <a:pt x="4563207" y="444958"/>
                    </a:lnTo>
                    <a:close/>
                    <a:moveTo>
                      <a:pt x="4563207" y="556454"/>
                    </a:moveTo>
                    <a:lnTo>
                      <a:pt x="0" y="556454"/>
                    </a:lnTo>
                    <a:lnTo>
                      <a:pt x="0" y="559199"/>
                    </a:lnTo>
                    <a:lnTo>
                      <a:pt x="4563207" y="559199"/>
                    </a:lnTo>
                    <a:lnTo>
                      <a:pt x="4563207" y="556454"/>
                    </a:lnTo>
                    <a:close/>
                    <a:moveTo>
                      <a:pt x="4563207" y="667608"/>
                    </a:moveTo>
                    <a:lnTo>
                      <a:pt x="0" y="667608"/>
                    </a:lnTo>
                    <a:lnTo>
                      <a:pt x="0" y="670352"/>
                    </a:lnTo>
                    <a:lnTo>
                      <a:pt x="4563207" y="670352"/>
                    </a:lnTo>
                    <a:lnTo>
                      <a:pt x="4563207" y="667608"/>
                    </a:lnTo>
                    <a:close/>
                    <a:moveTo>
                      <a:pt x="4563207" y="779105"/>
                    </a:moveTo>
                    <a:lnTo>
                      <a:pt x="0" y="779105"/>
                    </a:lnTo>
                    <a:lnTo>
                      <a:pt x="0" y="781849"/>
                    </a:lnTo>
                    <a:lnTo>
                      <a:pt x="4563207" y="781849"/>
                    </a:lnTo>
                    <a:lnTo>
                      <a:pt x="4563207" y="779105"/>
                    </a:lnTo>
                    <a:close/>
                  </a:path>
                </a:pathLst>
              </a:custGeom>
              <a:solidFill>
                <a:srgbClr val="FDBE14"/>
              </a:solidFill>
            </p:spPr>
          </p:sp>
        </p:grpSp>
      </p:grpSp>
      <p:sp>
        <p:nvSpPr>
          <p:cNvPr id="22" name="TextBox 8"/>
          <p:cNvSpPr txBox="1"/>
          <p:nvPr/>
        </p:nvSpPr>
        <p:spPr>
          <a:xfrm>
            <a:off x="9782180" y="2112566"/>
            <a:ext cx="6731454" cy="348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lvl="0" indent="-342900" algn="l">
              <a:lnSpc>
                <a:spcPts val="3359"/>
              </a:lnSpc>
              <a:spcBef>
                <a:spcPct val="0"/>
              </a:spcBef>
              <a:buFontTx/>
              <a:buChar char="-"/>
            </a:pPr>
            <a:r>
              <a:rPr lang="en-US" sz="2400" u="none" dirty="0">
                <a:solidFill>
                  <a:srgbClr val="FF0000"/>
                </a:solidFill>
                <a:latin typeface="Muli Regular Bold"/>
              </a:rPr>
              <a:t>Hiện tượng: </a:t>
            </a:r>
          </a:p>
          <a:p>
            <a:pPr lvl="0" algn="l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FF0000"/>
                </a:solidFill>
                <a:latin typeface="Muli Regular Bold"/>
              </a:rPr>
              <a:t>  </a:t>
            </a:r>
            <a:r>
              <a:rPr lang="en-US" sz="2400" u="none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Bột Fe</a:t>
            </a:r>
            <a:r>
              <a:rPr lang="en-US" sz="2400" u="none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2</a:t>
            </a:r>
            <a:r>
              <a:rPr lang="en-US" sz="2400" u="none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O</a:t>
            </a:r>
            <a:r>
              <a:rPr lang="en-US" sz="2400" u="none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3</a:t>
            </a:r>
            <a:r>
              <a:rPr lang="en-US" sz="2400" u="none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 phản ứng với dung dịch HCl tạo thành dung dịch màu vàng đậm</a:t>
            </a:r>
          </a:p>
          <a:p>
            <a:pPr lvl="0" algn="l">
              <a:lnSpc>
                <a:spcPts val="3359"/>
              </a:lnSpc>
              <a:spcBef>
                <a:spcPct val="0"/>
              </a:spcBef>
            </a:pPr>
            <a:endParaRPr lang="en-US" sz="2400" dirty="0">
              <a:solidFill>
                <a:srgbClr val="FF0000"/>
              </a:solidFill>
              <a:latin typeface="Muli Regular Bold"/>
            </a:endParaRPr>
          </a:p>
          <a:p>
            <a:pPr marL="342900" lvl="0" indent="-342900" algn="l">
              <a:lnSpc>
                <a:spcPts val="3359"/>
              </a:lnSpc>
              <a:spcBef>
                <a:spcPct val="0"/>
              </a:spcBef>
              <a:buFontTx/>
              <a:buChar char="-"/>
            </a:pPr>
            <a:r>
              <a:rPr lang="en-US" sz="2400" dirty="0">
                <a:solidFill>
                  <a:srgbClr val="FF0000"/>
                </a:solidFill>
                <a:latin typeface="Muli Regular Bold"/>
              </a:rPr>
              <a:t>Phương trình hóa học: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FF0000"/>
                </a:solidFill>
                <a:latin typeface="Muli Regular Bold"/>
              </a:rPr>
              <a:t>         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Fe</a:t>
            </a:r>
            <a:r>
              <a:rPr lang="en-US" sz="2400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2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O</a:t>
            </a:r>
            <a:r>
              <a:rPr lang="en-US" sz="2400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3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  + 6HCl 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  <a:sym typeface="Wingdings" pitchFamily="2" charset="2"/>
              </a:rPr>
              <a:t>  2FeCl</a:t>
            </a:r>
            <a:r>
              <a:rPr lang="en-US" sz="2400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  <a:sym typeface="Wingdings" pitchFamily="2" charset="2"/>
              </a:rPr>
              <a:t>3 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  <a:sym typeface="Wingdings" pitchFamily="2" charset="2"/>
              </a:rPr>
              <a:t>+ 3H</a:t>
            </a:r>
            <a:r>
              <a:rPr lang="en-US" sz="2400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  <a:sym typeface="Wingdings" pitchFamily="2" charset="2"/>
              </a:rPr>
              <a:t>2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  <a:sym typeface="Wingdings" pitchFamily="2" charset="2"/>
              </a:rPr>
              <a:t>O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Muli Regular Bold"/>
            </a:endParaRPr>
          </a:p>
          <a:p>
            <a:pPr lvl="0" algn="l">
              <a:lnSpc>
                <a:spcPts val="3359"/>
              </a:lnSpc>
              <a:spcBef>
                <a:spcPct val="0"/>
              </a:spcBef>
            </a:pPr>
            <a:endParaRPr lang="en-US" sz="2400" dirty="0">
              <a:solidFill>
                <a:srgbClr val="FF0000"/>
              </a:solidFill>
              <a:latin typeface="Muli Regular Bold"/>
            </a:endParaRPr>
          </a:p>
          <a:p>
            <a:pPr lvl="0" algn="l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FF0000"/>
                </a:solidFill>
                <a:latin typeface="Muli Regular Bold"/>
              </a:rPr>
              <a:t>     </a:t>
            </a:r>
          </a:p>
        </p:txBody>
      </p:sp>
      <p:sp>
        <p:nvSpPr>
          <p:cNvPr id="23" name="TextBox 8"/>
          <p:cNvSpPr txBox="1"/>
          <p:nvPr/>
        </p:nvSpPr>
        <p:spPr>
          <a:xfrm>
            <a:off x="9934580" y="6280758"/>
            <a:ext cx="6731454" cy="348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lvl="0" indent="-342900" algn="l">
              <a:lnSpc>
                <a:spcPts val="3359"/>
              </a:lnSpc>
              <a:spcBef>
                <a:spcPct val="0"/>
              </a:spcBef>
              <a:buFontTx/>
              <a:buChar char="-"/>
            </a:pPr>
            <a:r>
              <a:rPr lang="en-US" sz="2400" u="none" dirty="0">
                <a:solidFill>
                  <a:srgbClr val="FF0000"/>
                </a:solidFill>
                <a:latin typeface="Muli Regular Bold"/>
              </a:rPr>
              <a:t>Hiện tượng: </a:t>
            </a:r>
          </a:p>
          <a:p>
            <a:pPr lvl="0" algn="l">
              <a:lnSpc>
                <a:spcPts val="3359"/>
              </a:lnSpc>
              <a:spcBef>
                <a:spcPct val="0"/>
              </a:spcBef>
            </a:pPr>
            <a:r>
              <a:rPr lang="en-US" sz="2400" u="none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    Nếu để vôi sống bên ngoài không khí, sau một thời gian ta thu được sản phẩm là đá vôi (CaCO</a:t>
            </a:r>
            <a:r>
              <a:rPr lang="en-US" sz="2400" u="none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3</a:t>
            </a:r>
            <a:r>
              <a:rPr lang="en-US" sz="2400" u="none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) là do đã xảy ra phản ứng hóa học</a:t>
            </a:r>
          </a:p>
          <a:p>
            <a:pPr marL="342900" lvl="0" indent="-342900" algn="l">
              <a:lnSpc>
                <a:spcPts val="3359"/>
              </a:lnSpc>
              <a:spcBef>
                <a:spcPct val="0"/>
              </a:spcBef>
              <a:buFontTx/>
              <a:buChar char="-"/>
            </a:pPr>
            <a:endParaRPr lang="en-US" sz="2400" dirty="0">
              <a:solidFill>
                <a:srgbClr val="FF0000"/>
              </a:solidFill>
              <a:latin typeface="Muli Regular Bold"/>
            </a:endParaRPr>
          </a:p>
          <a:p>
            <a:pPr marL="342900" lvl="0" indent="-342900" algn="l">
              <a:lnSpc>
                <a:spcPts val="3359"/>
              </a:lnSpc>
              <a:spcBef>
                <a:spcPct val="0"/>
              </a:spcBef>
              <a:buFontTx/>
              <a:buChar char="-"/>
            </a:pPr>
            <a:r>
              <a:rPr lang="en-US" sz="2400" dirty="0">
                <a:solidFill>
                  <a:srgbClr val="FF0000"/>
                </a:solidFill>
                <a:latin typeface="Muli Regular Bold"/>
              </a:rPr>
              <a:t>Phương trình hóa học</a:t>
            </a:r>
          </a:p>
          <a:p>
            <a:pPr lvl="0" algn="l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FF0000"/>
                </a:solidFill>
                <a:latin typeface="Muli Regular Bold"/>
              </a:rPr>
              <a:t>                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CaO +  CO</a:t>
            </a:r>
            <a:r>
              <a:rPr lang="en-US" sz="2400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2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</a:rPr>
              <a:t>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uli Regular Bold"/>
                <a:sym typeface="Wingdings" pitchFamily="2" charset="2"/>
              </a:rPr>
              <a:t>  CaCO</a:t>
            </a:r>
            <a:r>
              <a:rPr lang="en-US" sz="2400" baseline="-25000" dirty="0">
                <a:solidFill>
                  <a:schemeClr val="tx2">
                    <a:lumMod val="75000"/>
                  </a:schemeClr>
                </a:solidFill>
                <a:latin typeface="Muli Regular Bold"/>
                <a:sym typeface="Wingdings" pitchFamily="2" charset="2"/>
              </a:rPr>
              <a:t>3</a:t>
            </a:r>
            <a:endParaRPr lang="en-US" sz="2400" dirty="0">
              <a:solidFill>
                <a:srgbClr val="FF0000"/>
              </a:solidFill>
              <a:latin typeface="Muli Regular Bold"/>
            </a:endParaRPr>
          </a:p>
          <a:p>
            <a:pPr lvl="0" algn="l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FF0000"/>
                </a:solidFill>
                <a:latin typeface="Muli Regular Bold"/>
              </a:rPr>
              <a:t>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423126" flipV="1">
            <a:off x="831389" y="1412781"/>
            <a:ext cx="7976488" cy="74833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4809" y="1485900"/>
            <a:ext cx="8591591" cy="72794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7651">
            <a:off x="299345" y="1047928"/>
            <a:ext cx="513645" cy="4931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044786" y="5095354"/>
            <a:ext cx="7862214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120"/>
              </a:lnSpc>
              <a:spcBef>
                <a:spcPct val="0"/>
              </a:spcBef>
            </a:pPr>
            <a:r>
              <a:rPr lang="en-US" sz="4000" b="1" spc="174" dirty="0">
                <a:solidFill>
                  <a:srgbClr val="000000"/>
                </a:solidFill>
                <a:latin typeface="Microsoft PhagsPa" pitchFamily="34" charset="0"/>
                <a:cs typeface="Times New Roman" pitchFamily="18" charset="0"/>
              </a:rPr>
              <a:t>2</a:t>
            </a:r>
            <a:r>
              <a:rPr lang="en-US" sz="4000" spc="174" dirty="0">
                <a:solidFill>
                  <a:srgbClr val="000000"/>
                </a:solidFill>
                <a:latin typeface="Microsoft PhagsPa" pitchFamily="34" charset="0"/>
                <a:cs typeface="Times New Roman" pitchFamily="18" charset="0"/>
              </a:rPr>
              <a:t>. </a:t>
            </a:r>
            <a:r>
              <a:rPr lang="en-US" sz="3200" spc="174" dirty="0">
                <a:solidFill>
                  <a:srgbClr val="000000"/>
                </a:solidFill>
                <a:latin typeface="Microsoft PhagsPa" pitchFamily="34" charset="0"/>
                <a:cs typeface="Times New Roman" pitchFamily="18" charset="0"/>
              </a:rPr>
              <a:t>TÁC DỤNG VỚI DUNG DỊCH BAZƠ</a:t>
            </a: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4331">
            <a:off x="10901357" y="739488"/>
            <a:ext cx="6051180" cy="2579879"/>
          </a:xfrm>
          <a:prstGeom prst="rect">
            <a:avLst/>
          </a:prstGeom>
        </p:spPr>
      </p:pic>
      <p:sp>
        <p:nvSpPr>
          <p:cNvPr id="10" name="TextBox 8"/>
          <p:cNvSpPr txBox="1"/>
          <p:nvPr/>
        </p:nvSpPr>
        <p:spPr>
          <a:xfrm>
            <a:off x="1252497" y="3009900"/>
            <a:ext cx="6698123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7200" dirty="0">
                <a:solidFill>
                  <a:srgbClr val="000000"/>
                </a:solidFill>
                <a:latin typeface="Amatic SC Bold"/>
              </a:rPr>
              <a:t>Chúng mình cùng xem clip nhé</a:t>
            </a:r>
          </a:p>
        </p:txBody>
      </p:sp>
      <p:sp>
        <p:nvSpPr>
          <p:cNvPr id="11" name="TextBox 8"/>
          <p:cNvSpPr txBox="1"/>
          <p:nvPr/>
        </p:nvSpPr>
        <p:spPr>
          <a:xfrm>
            <a:off x="10515601" y="1034142"/>
            <a:ext cx="6781799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>
                <a:solidFill>
                  <a:srgbClr val="000000"/>
                </a:solidFill>
                <a:latin typeface="Amatic SC Bold"/>
              </a:rPr>
              <a:t>TÍNH CHẤT HÓA HỌC CỦA OXIT aXIT</a:t>
            </a:r>
          </a:p>
        </p:txBody>
      </p:sp>
      <p:sp>
        <p:nvSpPr>
          <p:cNvPr id="4" name="Flowchart: Extract 3"/>
          <p:cNvSpPr/>
          <p:nvPr/>
        </p:nvSpPr>
        <p:spPr>
          <a:xfrm rot="5400000">
            <a:off x="4213920" y="5611078"/>
            <a:ext cx="935154" cy="761999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7"/>
          <p:cNvSpPr txBox="1"/>
          <p:nvPr/>
        </p:nvSpPr>
        <p:spPr>
          <a:xfrm>
            <a:off x="9753600" y="6771754"/>
            <a:ext cx="81534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120"/>
              </a:lnSpc>
              <a:spcBef>
                <a:spcPct val="0"/>
              </a:spcBef>
            </a:pPr>
            <a:r>
              <a:rPr lang="en-US" sz="4000" b="1" spc="174" dirty="0">
                <a:solidFill>
                  <a:srgbClr val="000000"/>
                </a:solidFill>
                <a:latin typeface="Microsoft PhagsPa" pitchFamily="34" charset="0"/>
                <a:cs typeface="Times New Roman" pitchFamily="18" charset="0"/>
              </a:rPr>
              <a:t>3</a:t>
            </a:r>
            <a:r>
              <a:rPr lang="en-US" sz="4000" spc="174" dirty="0">
                <a:solidFill>
                  <a:srgbClr val="000000"/>
                </a:solidFill>
                <a:latin typeface="Microsoft PhagsPa" pitchFamily="34" charset="0"/>
                <a:cs typeface="Times New Roman" pitchFamily="18" charset="0"/>
              </a:rPr>
              <a:t>. </a:t>
            </a:r>
            <a:r>
              <a:rPr lang="en-US" sz="3200" spc="174" dirty="0">
                <a:solidFill>
                  <a:srgbClr val="000000"/>
                </a:solidFill>
                <a:latin typeface="Microsoft PhagsPa" pitchFamily="34" charset="0"/>
                <a:cs typeface="Times New Roman" pitchFamily="18" charset="0"/>
              </a:rPr>
              <a:t>TÁC DỤNG VỚI MỘT SỐ OXIT BAZƠ</a:t>
            </a:r>
          </a:p>
        </p:txBody>
      </p:sp>
      <p:sp>
        <p:nvSpPr>
          <p:cNvPr id="13" name="TextBox 7"/>
          <p:cNvSpPr txBox="1"/>
          <p:nvPr/>
        </p:nvSpPr>
        <p:spPr>
          <a:xfrm>
            <a:off x="10896600" y="3641604"/>
            <a:ext cx="6643013" cy="892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120"/>
              </a:lnSpc>
              <a:spcBef>
                <a:spcPct val="0"/>
              </a:spcBef>
            </a:pPr>
            <a:r>
              <a:rPr lang="en-US" sz="4000" b="1" spc="174" dirty="0">
                <a:solidFill>
                  <a:srgbClr val="000000"/>
                </a:solidFill>
                <a:latin typeface="Microsoft PhagsPa" pitchFamily="34" charset="0"/>
                <a:cs typeface="Times New Roman" pitchFamily="18" charset="0"/>
              </a:rPr>
              <a:t>1</a:t>
            </a:r>
            <a:r>
              <a:rPr lang="en-US" sz="4000" spc="174" dirty="0">
                <a:solidFill>
                  <a:srgbClr val="000000"/>
                </a:solidFill>
                <a:latin typeface="Microsoft PhagsPa" pitchFamily="34" charset="0"/>
                <a:cs typeface="Times New Roman" pitchFamily="18" charset="0"/>
              </a:rPr>
              <a:t>. </a:t>
            </a:r>
            <a:r>
              <a:rPr lang="en-US" sz="3200" spc="174" dirty="0">
                <a:solidFill>
                  <a:srgbClr val="000000"/>
                </a:solidFill>
                <a:latin typeface="Microsoft PhagsPa" pitchFamily="34" charset="0"/>
                <a:cs typeface="Times New Roman" pitchFamily="18" charset="0"/>
              </a:rPr>
              <a:t>TÁC DỤNG VỚI NƯỚC</a:t>
            </a:r>
            <a:endParaRPr lang="en-US" sz="4000" spc="174" dirty="0">
              <a:solidFill>
                <a:srgbClr val="000000"/>
              </a:solidFill>
              <a:latin typeface="Microsoft PhagsP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781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2O5 tác dụng với nướ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1905000" y="114299"/>
            <a:ext cx="14630400" cy="94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4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013408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479</Words>
  <Application>Microsoft Office PowerPoint</Application>
  <PresentationFormat>Custom</PresentationFormat>
  <Paragraphs>78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#9Slide03 SVNServetica Thin</vt:lpstr>
      <vt:lpstr>Times New Roman</vt:lpstr>
      <vt:lpstr>#9Slide04 Philosopher</vt:lpstr>
      <vt:lpstr>Amatic SC Bold</vt:lpstr>
      <vt:lpstr>MingLiU_HKSCS-ExtB</vt:lpstr>
      <vt:lpstr>#9Slide04 SVNNaive Inline</vt:lpstr>
      <vt:lpstr>Arial</vt:lpstr>
      <vt:lpstr>Faustina SemiBold Bold Italics</vt:lpstr>
      <vt:lpstr>#9Slide03 Montserrat Alternates</vt:lpstr>
      <vt:lpstr>Calibri</vt:lpstr>
      <vt:lpstr>#9Slide04 Riesling</vt:lpstr>
      <vt:lpstr>Muli Regular Bold</vt:lpstr>
      <vt:lpstr>Microsoft PhagsPa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Mở đầu môn hóa học</dc:title>
  <cp:lastModifiedBy>Administrator</cp:lastModifiedBy>
  <cp:revision>63</cp:revision>
  <dcterms:created xsi:type="dcterms:W3CDTF">2006-08-16T00:00:00Z</dcterms:created>
  <dcterms:modified xsi:type="dcterms:W3CDTF">2021-11-14T17:31:59Z</dcterms:modified>
  <dc:identifier>DAEh5Nojmxo</dc:identifier>
</cp:coreProperties>
</file>