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78" r:id="rId3"/>
    <p:sldId id="256" r:id="rId4"/>
    <p:sldId id="268" r:id="rId5"/>
    <p:sldId id="257" r:id="rId6"/>
    <p:sldId id="258" r:id="rId7"/>
    <p:sldId id="269" r:id="rId8"/>
    <p:sldId id="270" r:id="rId9"/>
    <p:sldId id="259" r:id="rId10"/>
    <p:sldId id="260" r:id="rId11"/>
    <p:sldId id="271" r:id="rId12"/>
    <p:sldId id="261" r:id="rId13"/>
    <p:sldId id="279" r:id="rId14"/>
    <p:sldId id="265" r:id="rId15"/>
    <p:sldId id="266" r:id="rId16"/>
    <p:sldId id="267" r:id="rId17"/>
    <p:sldId id="272" r:id="rId18"/>
    <p:sldId id="273" r:id="rId19"/>
    <p:sldId id="274" r:id="rId20"/>
    <p:sldId id="275" r:id="rId21"/>
    <p:sldId id="276" r:id="rId22"/>
    <p:sldId id="277"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7C9E9-CFAD-46D4-9EFA-4FC2EBFE487E}" type="datetimeFigureOut">
              <a:rPr lang="en-US" smtClean="0"/>
              <a:pPr/>
              <a:t>4/2/2023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95B3C-2A52-44A6-A913-B66E5308D5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65C2C4-3D26-40E3-B86D-157D6AE30B0C}" type="slidenum">
              <a:rPr lang="en-US" smtClean="0"/>
              <a:pPr/>
              <a:t>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F2239C-5A14-46AA-952F-873BF3122EF4}"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2239C-5A14-46AA-952F-873BF3122EF4}"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2239C-5A14-46AA-952F-873BF3122EF4}"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2239C-5A14-46AA-952F-873BF3122EF4}"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2239C-5A14-46AA-952F-873BF3122EF4}"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F2239C-5A14-46AA-952F-873BF3122EF4}"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F2239C-5A14-46AA-952F-873BF3122EF4}" type="datetimeFigureOut">
              <a:rPr lang="en-US" smtClean="0"/>
              <a:pPr/>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F2239C-5A14-46AA-952F-873BF3122EF4}" type="datetimeFigureOut">
              <a:rPr lang="en-US" smtClean="0"/>
              <a:pPr/>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2239C-5A14-46AA-952F-873BF3122EF4}" type="datetimeFigureOut">
              <a:rPr lang="en-US" smtClean="0"/>
              <a:pPr/>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2239C-5A14-46AA-952F-873BF3122EF4}"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2239C-5A14-46AA-952F-873BF3122EF4}"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366BE-9A64-424D-8D97-901ECC56A4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2239C-5A14-46AA-952F-873BF3122EF4}" type="datetimeFigureOut">
              <a:rPr lang="en-US" smtClean="0"/>
              <a:pPr/>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366BE-9A64-424D-8D97-901ECC56A4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D:\du%20lieu%201\Giao%20an%20dien%20tu\L&#237;%208\Ap%20suat%20khi%20quyen_LVL\thu%20Gui%20Elise.mp3" TargetMode="Externa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5"/>
          <a:srcRect/>
          <a:stretch>
            <a:fillRect/>
          </a:stretch>
        </p:blipFill>
        <p:spPr bwMode="auto">
          <a:xfrm>
            <a:off x="0" y="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2" name="Group 23"/>
          <p:cNvGrpSpPr>
            <a:grpSpLocks/>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6"/>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6"/>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6"/>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6"/>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5" name="WordArt 43"/>
          <p:cNvSpPr>
            <a:spLocks noChangeArrowheads="1" noChangeShapeType="1" noTextEdit="1"/>
          </p:cNvSpPr>
          <p:nvPr/>
        </p:nvSpPr>
        <p:spPr bwMode="auto">
          <a:xfrm>
            <a:off x="1066800" y="2057400"/>
            <a:ext cx="7543800" cy="838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QUÝ THẦY CÔ ĐẾN DỰ GIỜ</a:t>
            </a:r>
          </a:p>
        </p:txBody>
      </p:sp>
      <p:sp>
        <p:nvSpPr>
          <p:cNvPr id="3116" name="Text Box 44"/>
          <p:cNvSpPr txBox="1">
            <a:spLocks noChangeArrowheads="1"/>
          </p:cNvSpPr>
          <p:nvPr/>
        </p:nvSpPr>
        <p:spPr bwMode="auto">
          <a:xfrm>
            <a:off x="914400" y="4343400"/>
            <a:ext cx="7315200" cy="830263"/>
          </a:xfrm>
          <a:prstGeom prst="rect">
            <a:avLst/>
          </a:prstGeom>
          <a:noFill/>
          <a:ln w="9525">
            <a:noFill/>
            <a:miter lim="800000"/>
            <a:headEnd/>
            <a:tailEnd/>
          </a:ln>
        </p:spPr>
        <p:txBody>
          <a:bodyPr>
            <a:spAutoFit/>
          </a:bodyPr>
          <a:lstStyle/>
          <a:p>
            <a:pPr algn="ctr">
              <a:spcBef>
                <a:spcPct val="50000"/>
              </a:spcBef>
            </a:pPr>
            <a:r>
              <a:rPr lang="en-US" sz="4800" b="1" dirty="0">
                <a:solidFill>
                  <a:srgbClr val="FF3300"/>
                </a:solidFill>
                <a:latin typeface="Times New Roman" pitchFamily="18" charset="0"/>
                <a:cs typeface="Times New Roman" pitchFamily="18" charset="0"/>
              </a:rPr>
              <a:t>MÔN :</a:t>
            </a:r>
            <a:r>
              <a:rPr lang="vi-VN" sz="4800" b="1" dirty="0">
                <a:solidFill>
                  <a:srgbClr val="FF3300"/>
                </a:solidFill>
                <a:latin typeface="Times New Roman" pitchFamily="18" charset="0"/>
                <a:cs typeface="Times New Roman" pitchFamily="18" charset="0"/>
              </a:rPr>
              <a:t> KHTN 6</a:t>
            </a:r>
            <a:endParaRPr lang="en-US" sz="4800" b="1" dirty="0">
              <a:solidFill>
                <a:srgbClr val="FF3300"/>
              </a:solidFill>
              <a:latin typeface="Times New Roman" pitchFamily="18" charset="0"/>
              <a:cs typeface="Times New Roman" pitchFamily="18" charset="0"/>
            </a:endParaRPr>
          </a:p>
        </p:txBody>
      </p:sp>
      <p:sp>
        <p:nvSpPr>
          <p:cNvPr id="3117" name="WordArt 45"/>
          <p:cNvSpPr>
            <a:spLocks noChangeArrowheads="1" noChangeShapeType="1" noTextEdit="1"/>
          </p:cNvSpPr>
          <p:nvPr/>
        </p:nvSpPr>
        <p:spPr bwMode="auto">
          <a:xfrm>
            <a:off x="1295400" y="1066800"/>
            <a:ext cx="7400925" cy="960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NHIỆT LIỆT CHÀO MỪNG  </a:t>
            </a:r>
          </a:p>
        </p:txBody>
      </p:sp>
      <p:pic>
        <p:nvPicPr>
          <p:cNvPr id="5" name="Picture 46"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8"/>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7"/>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8"/>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8"/>
          <a:srcRect/>
          <a:stretch>
            <a:fillRect/>
          </a:stretch>
        </p:blipFill>
        <p:spPr bwMode="auto">
          <a:xfrm>
            <a:off x="6624638" y="100013"/>
            <a:ext cx="14478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ntr" presetSubtype="4" fill="hold" grpId="0" nodeType="withEffect">
                                  <p:stCondLst>
                                    <p:cond delay="0"/>
                                  </p:stCondLst>
                                  <p:childTnLst>
                                    <p:set>
                                      <p:cBhvr>
                                        <p:cTn id="193" dur="1" fill="hold">
                                          <p:stCondLst>
                                            <p:cond delay="0"/>
                                          </p:stCondLst>
                                        </p:cTn>
                                        <p:tgtEl>
                                          <p:spTgt spid="3115"/>
                                        </p:tgtEl>
                                        <p:attrNameLst>
                                          <p:attrName>style.visibility</p:attrName>
                                        </p:attrNameLst>
                                      </p:cBhvr>
                                      <p:to>
                                        <p:strVal val="visible"/>
                                      </p:to>
                                    </p:set>
                                    <p:animEffect transition="in" filter="wheel(4)">
                                      <p:cBhvr>
                                        <p:cTn id="194" dur="2000"/>
                                        <p:tgtEl>
                                          <p:spTgt spid="3115"/>
                                        </p:tgtEl>
                                      </p:cBhvr>
                                    </p:animEffect>
                                  </p:childTnLst>
                                  <p:subTnLst>
                                    <p:audio>
                                      <p:cMediaNode>
                                        <p:cTn display="0" masterRel="sameClick">
                                          <p:stCondLst>
                                            <p:cond evt="begin" delay="0">
                                              <p:tn val="192"/>
                                            </p:cond>
                                          </p:stCondLst>
                                          <p:endCondLst>
                                            <p:cond evt="onStopAudio" delay="0">
                                              <p:tgtEl>
                                                <p:sldTgt/>
                                              </p:tgtEl>
                                            </p:cond>
                                          </p:endCondLst>
                                        </p:cTn>
                                        <p:tgtEl>
                                          <p:sndTgt r:embed="rId3" name="bai ca sinh vien.wav"/>
                                        </p:tgtEl>
                                      </p:cMediaNode>
                                    </p:audio>
                                  </p:subTnLst>
                                </p:cTn>
                              </p:par>
                              <p:par>
                                <p:cTn id="19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6" dur="500" fill="hold"/>
                                        <p:tgtEl>
                                          <p:spTgt spid="3116">
                                            <p:txEl>
                                              <p:pRg st="0" end="0"/>
                                            </p:txEl>
                                          </p:spTgt>
                                        </p:tgtEl>
                                        <p:attrNameLst>
                                          <p:attrName>style.color</p:attrName>
                                        </p:attrNameLst>
                                      </p:cBhvr>
                                      <p:by>
                                        <p:hsl h="7200000" s="0" l="0"/>
                                      </p:by>
                                    </p:animClr>
                                    <p:animClr clrSpc="hsl" dir="cw">
                                      <p:cBhvr>
                                        <p:cTn id="197" dur="500" fill="hold"/>
                                        <p:tgtEl>
                                          <p:spTgt spid="3116">
                                            <p:txEl>
                                              <p:pRg st="0" end="0"/>
                                            </p:txEl>
                                          </p:spTgt>
                                        </p:tgtEl>
                                        <p:attrNameLst>
                                          <p:attrName>fillcolor</p:attrName>
                                        </p:attrNameLst>
                                      </p:cBhvr>
                                      <p:by>
                                        <p:hsl h="7200000" s="0" l="0"/>
                                      </p:by>
                                    </p:animClr>
                                    <p:animClr clrSpc="hsl" dir="cw">
                                      <p:cBhvr>
                                        <p:cTn id="198" dur="500" fill="hold"/>
                                        <p:tgtEl>
                                          <p:spTgt spid="3116">
                                            <p:txEl>
                                              <p:pRg st="0" end="0"/>
                                            </p:txEl>
                                          </p:spTgt>
                                        </p:tgtEl>
                                        <p:attrNameLst>
                                          <p:attrName>stroke.color</p:attrName>
                                        </p:attrNameLst>
                                      </p:cBhvr>
                                      <p:by>
                                        <p:hsl h="7200000" s="0" l="0"/>
                                      </p:by>
                                    </p:animClr>
                                    <p:set>
                                      <p:cBhvr>
                                        <p:cTn id="199"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5"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KẾT QUẢ THÍ NGHIỆM 2</a:t>
            </a:r>
          </a:p>
        </p:txBody>
      </p:sp>
      <p:graphicFrame>
        <p:nvGraphicFramePr>
          <p:cNvPr id="5" name="Table 4"/>
          <p:cNvGraphicFramePr>
            <a:graphicFrameLocks noGrp="1"/>
          </p:cNvGraphicFramePr>
          <p:nvPr>
            <p:extLst>
              <p:ext uri="{D42A27DB-BD31-4B8C-83A1-F6EECF244321}">
                <p14:modId xmlns:p14="http://schemas.microsoft.com/office/powerpoint/2010/main" val="3561301362"/>
              </p:ext>
            </p:extLst>
          </p:nvPr>
        </p:nvGraphicFramePr>
        <p:xfrm>
          <a:off x="0" y="1594538"/>
          <a:ext cx="8991600" cy="4233056"/>
        </p:xfrm>
        <a:graphic>
          <a:graphicData uri="http://schemas.openxmlformats.org/drawingml/2006/table">
            <a:tbl>
              <a:tblPr firstRow="1" firstCol="1" bandRow="1">
                <a:tableStyleId>{5C22544A-7EE6-4342-B048-85BDC9FD1C3A}</a:tableStyleId>
              </a:tblPr>
              <a:tblGrid>
                <a:gridCol w="1615678">
                  <a:extLst>
                    <a:ext uri="{9D8B030D-6E8A-4147-A177-3AD203B41FA5}">
                      <a16:colId xmlns:a16="http://schemas.microsoft.com/office/drawing/2014/main" val="4183246475"/>
                    </a:ext>
                  </a:extLst>
                </a:gridCol>
                <a:gridCol w="1770222">
                  <a:extLst>
                    <a:ext uri="{9D8B030D-6E8A-4147-A177-3AD203B41FA5}">
                      <a16:colId xmlns:a16="http://schemas.microsoft.com/office/drawing/2014/main" val="3240473542"/>
                    </a:ext>
                  </a:extLst>
                </a:gridCol>
                <a:gridCol w="2023111">
                  <a:extLst>
                    <a:ext uri="{9D8B030D-6E8A-4147-A177-3AD203B41FA5}">
                      <a16:colId xmlns:a16="http://schemas.microsoft.com/office/drawing/2014/main" val="3846957245"/>
                    </a:ext>
                  </a:extLst>
                </a:gridCol>
                <a:gridCol w="1659230">
                  <a:extLst>
                    <a:ext uri="{9D8B030D-6E8A-4147-A177-3AD203B41FA5}">
                      <a16:colId xmlns:a16="http://schemas.microsoft.com/office/drawing/2014/main" val="3191718033"/>
                    </a:ext>
                  </a:extLst>
                </a:gridCol>
                <a:gridCol w="1923359">
                  <a:extLst>
                    <a:ext uri="{9D8B030D-6E8A-4147-A177-3AD203B41FA5}">
                      <a16:colId xmlns:a16="http://schemas.microsoft.com/office/drawing/2014/main" val="1893500175"/>
                    </a:ext>
                  </a:extLst>
                </a:gridCol>
              </a:tblGrid>
              <a:tr h="1695088">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Chiều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dài</a:t>
                      </a:r>
                      <a:r>
                        <a:rPr lang="en-US" sz="3200" dirty="0">
                          <a:effectLst/>
                          <a:latin typeface="Times New Roman" pitchFamily="18" charset="0"/>
                          <a:cs typeface="Times New Roman" pitchFamily="18" charset="0"/>
                        </a:rPr>
                        <a:t> (cm)</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Chiều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rộng</a:t>
                      </a:r>
                      <a:r>
                        <a:rPr lang="en-US" sz="3200" dirty="0">
                          <a:effectLst/>
                          <a:latin typeface="Times New Roman" pitchFamily="18" charset="0"/>
                          <a:cs typeface="Times New Roman" pitchFamily="18" charset="0"/>
                        </a:rPr>
                        <a:t> </a:t>
                      </a:r>
                    </a:p>
                    <a:p>
                      <a:pPr marL="0" marR="0">
                        <a:lnSpc>
                          <a:spcPct val="107000"/>
                        </a:lnSpc>
                        <a:spcBef>
                          <a:spcPts val="0"/>
                        </a:spcBef>
                        <a:spcAft>
                          <a:spcPts val="0"/>
                        </a:spcAft>
                      </a:pPr>
                      <a:r>
                        <a:rPr lang="en-US" sz="3200" dirty="0">
                          <a:effectLst/>
                          <a:latin typeface="Times New Roman" pitchFamily="18" charset="0"/>
                          <a:cs typeface="Times New Roman" pitchFamily="18" charset="0"/>
                        </a:rPr>
                        <a:t>(cm)</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Diện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tích</a:t>
                      </a:r>
                      <a:r>
                        <a:rPr lang="en-US" sz="3200" dirty="0">
                          <a:effectLst/>
                          <a:latin typeface="Times New Roman" pitchFamily="18" charset="0"/>
                          <a:cs typeface="Times New Roman" pitchFamily="18" charset="0"/>
                        </a:rPr>
                        <a:t> (cm</a:t>
                      </a:r>
                      <a:r>
                        <a:rPr lang="en-US" sz="3200" baseline="30000" dirty="0">
                          <a:effectLst/>
                          <a:latin typeface="Times New Roman" pitchFamily="18" charset="0"/>
                          <a:cs typeface="Times New Roman" pitchFamily="18" charset="0"/>
                        </a:rPr>
                        <a:t>2</a:t>
                      </a:r>
                      <a:r>
                        <a:rPr lang="en-US" sz="3200" dirty="0">
                          <a:effectLst/>
                          <a:latin typeface="Times New Roman" pitchFamily="18" charset="0"/>
                          <a:cs typeface="Times New Roman" pitchFamily="18" charset="0"/>
                        </a:rPr>
                        <a:t>)</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200" dirty="0" err="1">
                          <a:effectLst/>
                          <a:latin typeface="Times New Roman" pitchFamily="18" charset="0"/>
                          <a:cs typeface="Times New Roman" pitchFamily="18" charset="0"/>
                        </a:rPr>
                        <a:t>Số</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chỉ</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lực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kế</a:t>
                      </a:r>
                      <a:r>
                        <a:rPr lang="en-US" sz="3200" dirty="0">
                          <a:effectLst/>
                          <a:latin typeface="Times New Roman" pitchFamily="18" charset="0"/>
                          <a:cs typeface="Times New Roman" pitchFamily="18" charset="0"/>
                        </a:rPr>
                        <a:t> (N)</a:t>
                      </a:r>
                      <a:endParaRPr lang="en-US" sz="32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266297271"/>
                  </a:ext>
                </a:extLst>
              </a:tr>
              <a:tr h="1268984">
                <a:tc>
                  <a:txBody>
                    <a:bodyPr/>
                    <a:lstStyle/>
                    <a:p>
                      <a:pPr marL="0" marR="0">
                        <a:lnSpc>
                          <a:spcPct val="107000"/>
                        </a:lnSpc>
                        <a:spcBef>
                          <a:spcPts val="0"/>
                        </a:spcBef>
                        <a:spcAft>
                          <a:spcPts val="0"/>
                        </a:spcAft>
                      </a:pPr>
                      <a:r>
                        <a:rPr lang="en-US" sz="3600" dirty="0" err="1">
                          <a:effectLst/>
                          <a:latin typeface="Times New Roman" pitchFamily="18" charset="0"/>
                          <a:cs typeface="Times New Roman" pitchFamily="18" charset="0"/>
                        </a:rPr>
                        <a:t>Tấm</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cản</a:t>
                      </a:r>
                      <a:r>
                        <a:rPr lang="en-US" sz="3600" dirty="0">
                          <a:effectLst/>
                          <a:latin typeface="Times New Roman" pitchFamily="18" charset="0"/>
                          <a:cs typeface="Times New Roman" pitchFamily="18" charset="0"/>
                        </a:rPr>
                        <a:t> 1</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6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ea typeface="MS Mincho" panose="02020609040205080304" pitchFamily="49" charset="-128"/>
                          <a:cs typeface="Times New Roman" pitchFamily="18" charset="0"/>
                        </a:rPr>
                        <a:t>3 cm</a:t>
                      </a: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18 cm</a:t>
                      </a:r>
                      <a:r>
                        <a:rPr lang="en-US" sz="3600" baseline="30000" dirty="0">
                          <a:effectLst/>
                          <a:latin typeface="Times New Roman" pitchFamily="18" charset="0"/>
                          <a:cs typeface="Times New Roman" pitchFamily="18" charset="0"/>
                        </a:rPr>
                        <a:t>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3 N</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750863017"/>
                  </a:ext>
                </a:extLst>
              </a:tr>
              <a:tr h="1268984">
                <a:tc>
                  <a:txBody>
                    <a:bodyPr/>
                    <a:lstStyle/>
                    <a:p>
                      <a:pPr marL="0" marR="0">
                        <a:lnSpc>
                          <a:spcPct val="107000"/>
                        </a:lnSpc>
                        <a:spcBef>
                          <a:spcPts val="0"/>
                        </a:spcBef>
                        <a:spcAft>
                          <a:spcPts val="0"/>
                        </a:spcAft>
                      </a:pPr>
                      <a:r>
                        <a:rPr lang="en-US" sz="3600" dirty="0" err="1">
                          <a:effectLst/>
                          <a:latin typeface="Times New Roman" pitchFamily="18" charset="0"/>
                          <a:cs typeface="Times New Roman" pitchFamily="18" charset="0"/>
                        </a:rPr>
                        <a:t>Tấm</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cản</a:t>
                      </a:r>
                      <a:r>
                        <a:rPr lang="en-US" sz="3600" dirty="0">
                          <a:effectLst/>
                          <a:latin typeface="Times New Roman" pitchFamily="18" charset="0"/>
                          <a:cs typeface="Times New Roman" pitchFamily="18" charset="0"/>
                        </a:rPr>
                        <a:t> 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8  cm</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ea typeface="MS Mincho" panose="02020609040205080304" pitchFamily="49" charset="-128"/>
                          <a:cs typeface="Times New Roman" pitchFamily="18" charset="0"/>
                        </a:rPr>
                        <a:t>4 cm</a:t>
                      </a: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32 cm</a:t>
                      </a:r>
                      <a:r>
                        <a:rPr lang="en-US" sz="3600" baseline="30000" dirty="0">
                          <a:effectLst/>
                          <a:latin typeface="Times New Roman" pitchFamily="18" charset="0"/>
                          <a:cs typeface="Times New Roman" pitchFamily="18" charset="0"/>
                        </a:rPr>
                        <a:t>2</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Times New Roman" pitchFamily="18" charset="0"/>
                          <a:cs typeface="Times New Roman" pitchFamily="18" charset="0"/>
                        </a:rPr>
                        <a:t> 4.5 N</a:t>
                      </a:r>
                      <a:endParaRPr lang="en-US" sz="36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3784698869"/>
                  </a:ext>
                </a:extLst>
              </a:tr>
            </a:tbl>
          </a:graphicData>
        </a:graphic>
      </p:graphicFrame>
    </p:spTree>
    <p:extLst>
      <p:ext uri="{BB962C8B-B14F-4D97-AF65-F5344CB8AC3E}">
        <p14:creationId xmlns:p14="http://schemas.microsoft.com/office/powerpoint/2010/main" val="10339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Hãy nghĩ cách dùng hai tấm cản có kích thước khác nhau chứng tỏ đặc điểm trên của lực cản của nước.</a:t>
            </a:r>
            <a:endParaRPr lang="en-US" sz="3200" dirty="0">
              <a:latin typeface="Times New Roman" pitchFamily="18" charset="0"/>
              <a:cs typeface="Times New Roman" pitchFamily="18" charset="0"/>
            </a:endParaRPr>
          </a:p>
        </p:txBody>
      </p:sp>
      <p:sp>
        <p:nvSpPr>
          <p:cNvPr id="4" name="Rectangle 3"/>
          <p:cNvSpPr/>
          <p:nvPr/>
        </p:nvSpPr>
        <p:spPr>
          <a:xfrm>
            <a:off x="0" y="990600"/>
            <a:ext cx="9144000" cy="2554545"/>
          </a:xfrm>
          <a:prstGeom prst="rect">
            <a:avLst/>
          </a:prstGeom>
        </p:spPr>
        <p:txBody>
          <a:bodyPr wrap="square">
            <a:spAutoFit/>
          </a:bodyPr>
          <a:lstStyle/>
          <a:p>
            <a:r>
              <a:rPr lang="vi-VN" sz="3200" dirty="0">
                <a:latin typeface="Times New Roman" pitchFamily="18" charset="0"/>
                <a:cs typeface="Times New Roman" pitchFamily="18" charset="0"/>
              </a:rPr>
              <a:t>Cách 1: Thay tấm cản có diện tích cản lớn hơn tấm cản đã sử dụng trong thí nghiệm. Sau đó, ta tiếp tục thực hiện thí nghiệm, kéo từ từ lực kế để xe lăn chuyển động ổn định và đọc số chỉ của lực kế. Ta sẽ thấy số chỉ lực kế lớn hơn số chỉ lực kế thí nghiệm trước.</a:t>
            </a:r>
            <a:endParaRPr lang="en-US" sz="3200" dirty="0">
              <a:latin typeface="Times New Roman" pitchFamily="18" charset="0"/>
              <a:cs typeface="Times New Roman" pitchFamily="18" charset="0"/>
            </a:endParaRPr>
          </a:p>
        </p:txBody>
      </p:sp>
      <p:sp>
        <p:nvSpPr>
          <p:cNvPr id="5" name="Rectangle 4"/>
          <p:cNvSpPr/>
          <p:nvPr/>
        </p:nvSpPr>
        <p:spPr>
          <a:xfrm>
            <a:off x="0" y="3429000"/>
            <a:ext cx="9144000" cy="2554545"/>
          </a:xfrm>
          <a:prstGeom prst="rect">
            <a:avLst/>
          </a:prstGeom>
        </p:spPr>
        <p:txBody>
          <a:bodyPr wrap="square">
            <a:spAutoFit/>
          </a:bodyPr>
          <a:lstStyle/>
          <a:p>
            <a:r>
              <a:rPr lang="vi-VN" sz="3200" dirty="0">
                <a:latin typeface="Times New Roman" pitchFamily="18" charset="0"/>
                <a:cs typeface="Times New Roman" pitchFamily="18" charset="0"/>
              </a:rPr>
              <a:t>Cách 2: Ta lấy tay đẩy hai tấm cản có kích thước khác nhau trong nước, tay đẩy tấm cản có diện tích lớn hơn sẽ cảm giác nặng hơn tay đẩy tấm cản có kích thước bé. Điều đó chứng tỏ diện tích mặt cản càng lớn thì độ lớn lực cản càng lớn.</a:t>
            </a:r>
            <a:endParaRPr lang="en-US" sz="3200" dirty="0">
              <a:latin typeface="Times New Roman" pitchFamily="18" charset="0"/>
              <a:cs typeface="Times New Roman" pitchFamily="18" charset="0"/>
            </a:endParaRPr>
          </a:p>
        </p:txBody>
      </p:sp>
      <p:sp>
        <p:nvSpPr>
          <p:cNvPr id="6" name="Rectangle 5"/>
          <p:cNvSpPr/>
          <p:nvPr/>
        </p:nvSpPr>
        <p:spPr>
          <a:xfrm>
            <a:off x="0" y="5934670"/>
            <a:ext cx="9144000" cy="954107"/>
          </a:xfrm>
          <a:prstGeom prst="rect">
            <a:avLst/>
          </a:prstGeom>
        </p:spPr>
        <p:txBody>
          <a:bodyPr wrap="square">
            <a:spAutoFit/>
          </a:bodyPr>
          <a:lstStyle/>
          <a:p>
            <a:r>
              <a:rPr lang="vi-VN" sz="2800" dirty="0">
                <a:latin typeface="Times New Roman" pitchFamily="18" charset="0"/>
                <a:cs typeface="Times New Roman" pitchFamily="18" charset="0"/>
              </a:rPr>
              <a:t>Từ hai cách làm, ta thấy độ lớn lực cản của nước càng mạnh khi diện tích mặt cản càng lớn.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0" y="131555"/>
            <a:ext cx="4155482" cy="31166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794" y="131555"/>
            <a:ext cx="4472786" cy="31166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12" y="3510348"/>
            <a:ext cx="7200297" cy="3054225"/>
          </a:xfrm>
          <a:prstGeom prst="rect">
            <a:avLst/>
          </a:prstGeom>
        </p:spPr>
      </p:pic>
    </p:spTree>
    <p:extLst>
      <p:ext uri="{BB962C8B-B14F-4D97-AF65-F5344CB8AC3E}">
        <p14:creationId xmlns:p14="http://schemas.microsoft.com/office/powerpoint/2010/main" val="41284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914400"/>
            <a:ext cx="9144000" cy="2895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latin typeface="Times New Roman" pitchFamily="18" charset="0"/>
                <a:cs typeface="Times New Roman" pitchFamily="18" charset="0"/>
              </a:rPr>
              <a:t>Thảo luận</a:t>
            </a:r>
          </a:p>
          <a:p>
            <a:r>
              <a:rPr lang="vi-VN" sz="4000" dirty="0">
                <a:solidFill>
                  <a:schemeClr val="tx1"/>
                </a:solidFill>
                <a:latin typeface="Times New Roman" pitchFamily="18" charset="0"/>
                <a:cs typeface="Times New Roman" pitchFamily="18" charset="0"/>
              </a:rPr>
              <a:t>Làm thế nào để giảm độ lớn lực cản của nước</a:t>
            </a:r>
          </a:p>
          <a:p>
            <a:r>
              <a:rPr lang="vi-VN" sz="4000" dirty="0">
                <a:solidFill>
                  <a:schemeClr val="tx1"/>
                </a:solidFill>
                <a:latin typeface="Times New Roman" pitchFamily="18" charset="0"/>
                <a:cs typeface="Times New Roman" pitchFamily="18" charset="0"/>
              </a:rPr>
              <a:t>Lực cản của nước ảnh hưởng bởi yếu tố nào?</a:t>
            </a:r>
            <a:endParaRPr lang="en-US" sz="4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p:spPr>
        <p:txBody>
          <a:bodyPr vert="horz" lIns="91440" tIns="45720" rIns="91440" bIns="45720" rtlCol="0" anchor="ctr">
            <a:normAutofit fontScale="90000"/>
          </a:bodyPr>
          <a:lstStyle/>
          <a:p>
            <a:pPr lvl="0">
              <a:spcBef>
                <a:spcPct val="0"/>
              </a:spcBef>
              <a:defRPr/>
            </a:pPr>
            <a:r>
              <a:rPr lang="vi-VN" sz="4000" dirty="0">
                <a:latin typeface="Times New Roman" pitchFamily="18" charset="0"/>
                <a:cs typeface="Times New Roman" pitchFamily="18" charset="0"/>
              </a:rPr>
              <a:t>- Lực cản của nước phụ thuộc vào nhiều yếu tố.</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Title 1"/>
          <p:cNvSpPr txBox="1">
            <a:spLocks/>
          </p:cNvSpPr>
          <p:nvPr/>
        </p:nvSpPr>
        <p:spPr>
          <a:xfrm>
            <a:off x="0" y="1905000"/>
            <a:ext cx="9144000" cy="1676400"/>
          </a:xfrm>
          <a:prstGeom prst="rect">
            <a:avLst/>
          </a:prstGeom>
        </p:spPr>
        <p:txBody>
          <a:bodyPr vert="horz" lIns="91440" tIns="45720" rIns="91440" bIns="45720" rtlCol="0" anchor="ctr">
            <a:noAutofit/>
          </a:bodyPr>
          <a:lstStyle/>
          <a:p>
            <a:pPr lvl="0">
              <a:spcBef>
                <a:spcPct val="0"/>
              </a:spcBef>
              <a:defRPr/>
            </a:pPr>
            <a:r>
              <a:rPr lang="vi-VN" sz="3600" dirty="0">
                <a:latin typeface="Times New Roman" pitchFamily="18" charset="0"/>
                <a:cs typeface="Times New Roman" pitchFamily="18" charset="0"/>
              </a:rPr>
              <a:t>- Không chỉ nước mà cả không khí cũng tác dụng lực cản lên vật chuyển động trong nó. Độ lớn của lực cản của không khí càng mạnh khi diện tích mặt cản càng lớn.</a:t>
            </a:r>
            <a:endParaRPr kumimoji="0" lang="en-US" sz="36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Rectangle 3"/>
          <p:cNvSpPr/>
          <p:nvPr/>
        </p:nvSpPr>
        <p:spPr>
          <a:xfrm>
            <a:off x="0" y="685800"/>
            <a:ext cx="9144000" cy="1200329"/>
          </a:xfrm>
          <a:prstGeom prst="rect">
            <a:avLst/>
          </a:prstGeom>
        </p:spPr>
        <p:txBody>
          <a:bodyPr wrap="square">
            <a:spAutoFit/>
          </a:bodyPr>
          <a:lstStyle/>
          <a:p>
            <a:r>
              <a:rPr lang="vi-VN" sz="3600" dirty="0">
                <a:latin typeface="Times New Roman" pitchFamily="18" charset="0"/>
                <a:cs typeface="Times New Roman" pitchFamily="18" charset="0"/>
              </a:rPr>
              <a:t>Ví dụ: Độ lớn lực cản của nước càng mạnh khi diện tích mặt cản càng lớn.</a:t>
            </a:r>
            <a:endParaRPr lang="en-US" sz="3600" dirty="0">
              <a:latin typeface="Times New Roman" pitchFamily="18" charset="0"/>
              <a:cs typeface="Times New Roman" pitchFamily="18" charset="0"/>
            </a:endParaRPr>
          </a:p>
        </p:txBody>
      </p:sp>
      <p:sp>
        <p:nvSpPr>
          <p:cNvPr id="5" name="Rectangle 4"/>
          <p:cNvSpPr/>
          <p:nvPr/>
        </p:nvSpPr>
        <p:spPr>
          <a:xfrm>
            <a:off x="0" y="3733800"/>
            <a:ext cx="8915400" cy="2062103"/>
          </a:xfrm>
          <a:prstGeom prst="rect">
            <a:avLst/>
          </a:prstGeom>
        </p:spPr>
        <p:txBody>
          <a:bodyPr wrap="square">
            <a:spAutoFit/>
          </a:bodyPr>
          <a:lstStyle/>
          <a:p>
            <a:r>
              <a:rPr lang="vi-VN" sz="3200" dirty="0">
                <a:latin typeface="Times New Roman" pitchFamily="18" charset="0"/>
                <a:cs typeface="Times New Roman" pitchFamily="18" charset="0"/>
              </a:rPr>
              <a:t>Ví dụ: Các vận động viên đua xe đạp luôn đội một loại mũ có hình dạng đặc biệt (hình khí động học) và khi muốn tăng tốc phải cúi gập người xuống để làm giảm lực cản của không khí.</a:t>
            </a:r>
            <a:endParaRPr lang="en-US" sz="3200" dirty="0">
              <a:latin typeface="Times New Roman" pitchFamily="18" charset="0"/>
              <a:cs typeface="Times New Roman" pitchFamily="18" charset="0"/>
            </a:endParaRPr>
          </a:p>
        </p:txBody>
      </p:sp>
      <p:sp>
        <p:nvSpPr>
          <p:cNvPr id="6" name="Rectangle 5"/>
          <p:cNvSpPr/>
          <p:nvPr/>
        </p:nvSpPr>
        <p:spPr>
          <a:xfrm>
            <a:off x="0" y="5780782"/>
            <a:ext cx="9144000" cy="1077218"/>
          </a:xfrm>
          <a:prstGeom prst="rect">
            <a:avLst/>
          </a:prstGeom>
        </p:spPr>
        <p:txBody>
          <a:bodyPr wrap="square">
            <a:spAutoFit/>
          </a:bodyPr>
          <a:lstStyle/>
          <a:p>
            <a:r>
              <a:rPr lang="vi-VN" sz="3200" dirty="0">
                <a:latin typeface="Times New Roman" pitchFamily="18" charset="0"/>
                <a:cs typeface="Times New Roman" pitchFamily="18" charset="0"/>
              </a:rPr>
              <a:t> Lực cản của nước lớn hơn rất nhiều so với lực cản của không khí.</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400" dirty="0">
                <a:latin typeface="+mj-lt"/>
                <a:ea typeface="+mj-ea"/>
                <a:cs typeface="+mj-cs"/>
              </a:rPr>
              <a:t>Luyện tập – Vận dụng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Google Shape;226;p17"/>
          <p:cNvSpPr txBox="1">
            <a:spLocks/>
          </p:cNvSpPr>
          <p:nvPr/>
        </p:nvSpPr>
        <p:spPr>
          <a:xfrm>
            <a:off x="0" y="91440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dirty="0">
                <a:latin typeface="Times New Roman" pitchFamily="18" charset="0"/>
                <a:cs typeface="Times New Roman" pitchFamily="18" charset="0"/>
              </a:rPr>
              <a:t>Câu 1.Vì sao đi lại trên bờ thì dễ dàng còn đi lại dưới nước thì khó hơn </a:t>
            </a:r>
            <a:endParaRPr kumimoji="0" lang="vi-VN" sz="36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2057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a:latin typeface="+mj-lt"/>
              </a:rPr>
              <a:t>A</a:t>
            </a:r>
            <a:r>
              <a:rPr kumimoji="0" lang="vi-VN" sz="3600" b="0" i="0" u="none" strike="noStrike" kern="1200" cap="none" spc="0" normalizeH="0" baseline="0" noProof="0" dirty="0">
                <a:ln>
                  <a:noFill/>
                </a:ln>
                <a:solidFill>
                  <a:schemeClr val="tx1"/>
                </a:solidFill>
                <a:effectLst/>
                <a:uLnTx/>
                <a:uFillTx/>
                <a:latin typeface="+mj-lt"/>
                <a:ea typeface="+mn-ea"/>
                <a:cs typeface="+mn-cs"/>
              </a:rPr>
              <a:t>:Vì</a:t>
            </a:r>
            <a:r>
              <a:rPr kumimoji="0" lang="vi-VN" sz="3600" b="0" i="0" u="none" strike="noStrike" kern="1200" cap="none" spc="0" normalizeH="0" noProof="0" dirty="0">
                <a:ln>
                  <a:noFill/>
                </a:ln>
                <a:solidFill>
                  <a:schemeClr val="tx1"/>
                </a:solidFill>
                <a:effectLst/>
                <a:uLnTx/>
                <a:uFillTx/>
                <a:latin typeface="+mj-lt"/>
                <a:ea typeface="+mn-ea"/>
                <a:cs typeface="+mn-cs"/>
              </a:rPr>
              <a:t> nước chuyển động còn không khí không chuyển động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3352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a:ln>
                  <a:noFill/>
                </a:ln>
                <a:solidFill>
                  <a:schemeClr val="tx1"/>
                </a:solidFill>
                <a:effectLst/>
                <a:uLnTx/>
                <a:uFillTx/>
                <a:latin typeface="+mj-lt"/>
                <a:ea typeface="+mn-ea"/>
                <a:cs typeface="+mn-cs"/>
              </a:rPr>
              <a:t>B:Vì</a:t>
            </a:r>
            <a:r>
              <a:rPr kumimoji="0" lang="vi-VN" sz="3600" b="0" i="0" u="none" strike="noStrike" kern="1200" cap="none" spc="0" normalizeH="0" noProof="0" dirty="0">
                <a:ln>
                  <a:noFill/>
                </a:ln>
                <a:solidFill>
                  <a:schemeClr val="tx1"/>
                </a:solidFill>
                <a:effectLst/>
                <a:uLnTx/>
                <a:uFillTx/>
                <a:latin typeface="+mj-lt"/>
                <a:ea typeface="+mn-ea"/>
                <a:cs typeface="+mn-cs"/>
              </a:rPr>
              <a:t> khi xuống nước chúng ta nặng hơn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114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a:ln>
                  <a:noFill/>
                </a:ln>
                <a:solidFill>
                  <a:schemeClr val="tx1"/>
                </a:solidFill>
                <a:effectLst/>
                <a:uLnTx/>
                <a:uFillTx/>
                <a:latin typeface="+mj-lt"/>
                <a:ea typeface="+mn-ea"/>
                <a:cs typeface="+mn-cs"/>
              </a:rPr>
              <a:t>C:Vì</a:t>
            </a:r>
            <a:r>
              <a:rPr kumimoji="0" lang="vi-VN" sz="3600" b="0" i="0" u="none" strike="noStrike" kern="1200" cap="none" spc="0" normalizeH="0" noProof="0" dirty="0">
                <a:ln>
                  <a:noFill/>
                </a:ln>
                <a:solidFill>
                  <a:schemeClr val="tx1"/>
                </a:solidFill>
                <a:effectLst/>
                <a:uLnTx/>
                <a:uFillTx/>
                <a:latin typeface="+mj-lt"/>
                <a:ea typeface="+mn-ea"/>
                <a:cs typeface="+mn-cs"/>
              </a:rPr>
              <a:t> nước có lực cản còn không khí thì không có lực cản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Google Shape;226;p17"/>
          <p:cNvSpPr txBox="1">
            <a:spLocks/>
          </p:cNvSpPr>
          <p:nvPr/>
        </p:nvSpPr>
        <p:spPr>
          <a:xfrm>
            <a:off x="0" y="5410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a:ln>
                  <a:noFill/>
                </a:ln>
                <a:solidFill>
                  <a:schemeClr val="tx1"/>
                </a:solidFill>
                <a:effectLst/>
                <a:uLnTx/>
                <a:uFillTx/>
                <a:latin typeface="+mj-lt"/>
                <a:ea typeface="+mn-ea"/>
                <a:cs typeface="+mn-cs"/>
              </a:rPr>
              <a:t>D:Vì</a:t>
            </a:r>
            <a:r>
              <a:rPr kumimoji="0" lang="vi-VN" sz="3600" b="0" i="0" u="none" strike="noStrike" kern="1200" cap="none" spc="0" normalizeH="0" noProof="0" dirty="0">
                <a:ln>
                  <a:noFill/>
                </a:ln>
                <a:solidFill>
                  <a:schemeClr val="tx1"/>
                </a:solidFill>
                <a:effectLst/>
                <a:uLnTx/>
                <a:uFillTx/>
                <a:latin typeface="+mj-lt"/>
                <a:ea typeface="+mn-ea"/>
                <a:cs typeface="+mn-cs"/>
              </a:rPr>
              <a:t> lực cản của nước lớn hơn lực cản của không khí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Flowchart: Connector 8"/>
          <p:cNvSpPr/>
          <p:nvPr/>
        </p:nvSpPr>
        <p:spPr>
          <a:xfrm>
            <a:off x="0" y="5410200"/>
            <a:ext cx="5334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C00000"/>
                </a:solidFill>
                <a:latin typeface="Times New Roman" pitchFamily="18" charset="0"/>
                <a:cs typeface="Times New Roman" pitchFamily="18" charset="0"/>
              </a:rPr>
              <a:t>D</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Câu 2: Tại sao yên xe đạp đua (Hình 45.1) thường cao hơn ghi – đông?</a:t>
            </a:r>
            <a:endParaRPr lang="en-US" sz="3200" dirty="0">
              <a:latin typeface="Times New Roman" pitchFamily="18" charset="0"/>
              <a:cs typeface="Times New Roman" pitchFamily="18" charset="0"/>
            </a:endParaRPr>
          </a:p>
        </p:txBody>
      </p:sp>
      <p:pic>
        <p:nvPicPr>
          <p:cNvPr id="2052" name="Picture 4" descr="Bài 45. Lực cản của nước"/>
          <p:cNvPicPr>
            <a:picLocks noChangeAspect="1" noChangeArrowheads="1"/>
          </p:cNvPicPr>
          <p:nvPr/>
        </p:nvPicPr>
        <p:blipFill>
          <a:blip r:embed="rId2"/>
          <a:srcRect/>
          <a:stretch>
            <a:fillRect/>
          </a:stretch>
        </p:blipFill>
        <p:spPr bwMode="auto">
          <a:xfrm>
            <a:off x="2514600" y="838200"/>
            <a:ext cx="6019800" cy="3429000"/>
          </a:xfrm>
          <a:prstGeom prst="rect">
            <a:avLst/>
          </a:prstGeom>
          <a:noFill/>
        </p:spPr>
      </p:pic>
      <p:sp>
        <p:nvSpPr>
          <p:cNvPr id="12" name="Rectangle 11"/>
          <p:cNvSpPr/>
          <p:nvPr/>
        </p:nvSpPr>
        <p:spPr>
          <a:xfrm>
            <a:off x="0" y="4419600"/>
            <a:ext cx="9144000" cy="2062103"/>
          </a:xfrm>
          <a:prstGeom prst="rect">
            <a:avLst/>
          </a:prstGeom>
        </p:spPr>
        <p:txBody>
          <a:bodyPr wrap="square">
            <a:spAutoFit/>
          </a:bodyPr>
          <a:lstStyle/>
          <a:p>
            <a:r>
              <a:rPr lang="vi-VN" sz="3200" dirty="0">
                <a:latin typeface="Times New Roman" pitchFamily="18" charset="0"/>
                <a:cs typeface="Times New Roman" pitchFamily="18" charset="0"/>
              </a:rPr>
              <a:t>Khi đi xe có lực cản của không khí, của gió.</a:t>
            </a:r>
          </a:p>
          <a:p>
            <a:r>
              <a:rPr lang="vi-VN" sz="3200" dirty="0">
                <a:latin typeface="Times New Roman" pitchFamily="18" charset="0"/>
                <a:cs typeface="Times New Roman" pitchFamily="18" charset="0"/>
              </a:rPr>
              <a:t>- Vận động viên có thể cúi người xuống để làm giảm diện tích cơ thể tiếp xúc với gió, nhờ đó làm giảm được lực cản của không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4)">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3: Vì sao khi chạy thi ở các cự li dài, những vận động viên có kinh nghiệm thường chạy sau các vận động viên khác ở phần lớn thời gian, khi gần đến đích mới vượt lên chạy nước rút để về đích.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133600"/>
            <a:ext cx="8991600" cy="3046988"/>
          </a:xfrm>
          <a:prstGeom prst="rect">
            <a:avLst/>
          </a:prstGeom>
        </p:spPr>
        <p:txBody>
          <a:bodyPr wrap="square">
            <a:spAutoFit/>
          </a:bodyPr>
          <a:lstStyle/>
          <a:p>
            <a:r>
              <a:rPr lang="vi-VN" sz="3200" dirty="0">
                <a:latin typeface="Times New Roman" pitchFamily="18" charset="0"/>
                <a:cs typeface="Times New Roman" pitchFamily="18" charset="0"/>
              </a:rPr>
              <a:t>Vì:</a:t>
            </a:r>
          </a:p>
          <a:p>
            <a:r>
              <a:rPr lang="vi-VN" sz="3200" dirty="0">
                <a:latin typeface="Times New Roman" pitchFamily="18" charset="0"/>
                <a:cs typeface="Times New Roman" pitchFamily="18" charset="0"/>
              </a:rPr>
              <a:t>- Khi chạy có lực cản không khí</a:t>
            </a:r>
          </a:p>
          <a:p>
            <a:r>
              <a:rPr lang="vi-VN" sz="3200" dirty="0">
                <a:latin typeface="Times New Roman" pitchFamily="18" charset="0"/>
                <a:cs typeface="Times New Roman" pitchFamily="18" charset="0"/>
              </a:rPr>
              <a:t>- Chạy đầu lực cản không khí lớn, chạy sau các vận động viên khác lực cản không khí sẽ được giảm, vẫn giữ được tốc độ, đỡ tốn sức.</a:t>
            </a:r>
          </a:p>
          <a:p>
            <a:r>
              <a:rPr lang="vi-VN" sz="3200" dirty="0">
                <a:latin typeface="Times New Roman" pitchFamily="18" charset="0"/>
                <a:cs typeface="Times New Roman" pitchFamily="18" charset="0"/>
              </a:rPr>
              <a:t>- Dành sức cho đoạn chạy nước rút.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09200"/>
          </a:xfrm>
          <a:prstGeom prst="rect">
            <a:avLst/>
          </a:prstGeom>
        </p:spPr>
        <p:txBody>
          <a:bodyPr wrap="square">
            <a:spAutoFit/>
          </a:bodyPr>
          <a:lstStyle/>
          <a:p>
            <a:r>
              <a:rPr lang="vi-VN" sz="3200" dirty="0">
                <a:latin typeface="Times New Roman" pitchFamily="18" charset="0"/>
                <a:cs typeface="Times New Roman" pitchFamily="18" charset="0"/>
              </a:rPr>
              <a:t>Câu 4:</a:t>
            </a:r>
          </a:p>
          <a:p>
            <a:r>
              <a:rPr lang="vi-VN" sz="3200" dirty="0">
                <a:latin typeface="Times New Roman" pitchFamily="18" charset="0"/>
                <a:cs typeface="Times New Roman" pitchFamily="18" charset="0"/>
              </a:rPr>
              <a:t>1, Em hãy dự đoán xem lực cản của các chất lỏng khác nhau lên cùng một vật có như nhau không?</a:t>
            </a:r>
          </a:p>
          <a:p>
            <a:r>
              <a:rPr lang="vi-VN" sz="3200" dirty="0">
                <a:latin typeface="Times New Roman" pitchFamily="18" charset="0"/>
                <a:cs typeface="Times New Roman" pitchFamily="18" charset="0"/>
              </a:rPr>
              <a:t>2, Hãy thiết kế thí nghiệm kiểm tra dự đoán của em bằng các dụng cụ sau:</a:t>
            </a:r>
          </a:p>
          <a:p>
            <a:r>
              <a:rPr lang="vi-VN" sz="3200" dirty="0">
                <a:latin typeface="Times New Roman" pitchFamily="18" charset="0"/>
                <a:cs typeface="Times New Roman" pitchFamily="18" charset="0"/>
              </a:rPr>
              <a:t>- Hai vỏ chai nhựa dung tích 1,5 lít </a:t>
            </a:r>
          </a:p>
          <a:p>
            <a:r>
              <a:rPr lang="vi-VN" sz="3200" dirty="0">
                <a:latin typeface="Times New Roman" pitchFamily="18" charset="0"/>
                <a:cs typeface="Times New Roman" pitchFamily="18" charset="0"/>
              </a:rPr>
              <a:t> - Hai vỏ hộp nhựa nhỏ có nắp ren hình trụ, chiều cao khoảng 3,5 cm và đường kính đáy khoảng 3 cm.</a:t>
            </a:r>
          </a:p>
          <a:p>
            <a:r>
              <a:rPr lang="vi-VN" sz="3200" dirty="0">
                <a:latin typeface="Times New Roman" pitchFamily="18" charset="0"/>
                <a:cs typeface="Times New Roman" pitchFamily="18" charset="0"/>
              </a:rPr>
              <a:t> - Các hòn sỏi nhỏ có thể bỏ vào hộp (có thể dùng cát).</a:t>
            </a:r>
          </a:p>
          <a:p>
            <a:r>
              <a:rPr lang="vi-VN" sz="3200" dirty="0">
                <a:latin typeface="Times New Roman" pitchFamily="18" charset="0"/>
                <a:cs typeface="Times New Roman" pitchFamily="18" charset="0"/>
              </a:rPr>
              <a:t> - Muối và nước.</a:t>
            </a:r>
          </a:p>
          <a:p>
            <a:r>
              <a:rPr lang="vi-VN" sz="3200" dirty="0">
                <a:latin typeface="Times New Roman" pitchFamily="18" charset="0"/>
                <a:cs typeface="Times New Roman" pitchFamily="18" charset="0"/>
              </a:rPr>
              <a:t>Chú ý: Cần pha nước muối đặc đến mức bão hòa.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1.Dự đoán: Lực cản của các chất lỏng khác nhau lên cùng một vật sẽ khác nhau.</a:t>
            </a:r>
            <a:endParaRPr lang="en-US" sz="3200" dirty="0">
              <a:latin typeface="Times New Roman" pitchFamily="18" charset="0"/>
              <a:cs typeface="Times New Roman" pitchFamily="18" charset="0"/>
            </a:endParaRPr>
          </a:p>
        </p:txBody>
      </p:sp>
      <p:sp>
        <p:nvSpPr>
          <p:cNvPr id="5" name="Rectangle 4"/>
          <p:cNvSpPr/>
          <p:nvPr/>
        </p:nvSpPr>
        <p:spPr>
          <a:xfrm>
            <a:off x="0" y="1066800"/>
            <a:ext cx="3717684" cy="584775"/>
          </a:xfrm>
          <a:prstGeom prst="rect">
            <a:avLst/>
          </a:prstGeom>
        </p:spPr>
        <p:txBody>
          <a:bodyPr wrap="none">
            <a:spAutoFit/>
          </a:bodyPr>
          <a:lstStyle/>
          <a:p>
            <a:r>
              <a:rPr lang="en-US" sz="3200" dirty="0">
                <a:latin typeface="Times New Roman" pitchFamily="18" charset="0"/>
                <a:cs typeface="Times New Roman" pitchFamily="18" charset="0"/>
              </a:rPr>
              <a:t>2</a:t>
            </a:r>
            <a:r>
              <a:rPr lang="vi-VN"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4031873"/>
          </a:xfrm>
          <a:prstGeom prst="rect">
            <a:avLst/>
          </a:prstGeom>
        </p:spPr>
        <p:txBody>
          <a:bodyPr wrap="square">
            <a:spAutoFit/>
          </a:bodyPr>
          <a:lstStyle/>
          <a:p>
            <a:r>
              <a:rPr lang="vi-VN" sz="3200" dirty="0">
                <a:latin typeface="Times New Roman" pitchFamily="18" charset="0"/>
                <a:cs typeface="Times New Roman" pitchFamily="18" charset="0"/>
              </a:rPr>
              <a:t>Chuẩn bị:</a:t>
            </a:r>
          </a:p>
          <a:p>
            <a:r>
              <a:rPr lang="vi-VN" sz="3200" dirty="0">
                <a:latin typeface="Times New Roman" pitchFamily="18" charset="0"/>
                <a:cs typeface="Times New Roman" pitchFamily="18" charset="0"/>
              </a:rPr>
              <a:t>+ Hai vỏ chai nhựa dung tích 1,5 lít </a:t>
            </a:r>
          </a:p>
          <a:p>
            <a:r>
              <a:rPr lang="vi-VN" sz="3200" dirty="0">
                <a:latin typeface="Times New Roman" pitchFamily="18" charset="0"/>
                <a:cs typeface="Times New Roman" pitchFamily="18" charset="0"/>
              </a:rPr>
              <a:t>+ Hai vỏ hộp nhựa nhỏ có nắp ren hình trụ, chiều cao khoảng 3,5 cm và đường kính đáy khoảng 3 cm.</a:t>
            </a:r>
          </a:p>
          <a:p>
            <a:r>
              <a:rPr lang="vi-VN" sz="3200" dirty="0">
                <a:latin typeface="Times New Roman" pitchFamily="18" charset="0"/>
                <a:cs typeface="Times New Roman" pitchFamily="18" charset="0"/>
              </a:rPr>
              <a:t>+ Các hòn sỏi nhỏ có thể bỏ vào hộp (có thể dùng cát).</a:t>
            </a:r>
          </a:p>
          <a:p>
            <a:r>
              <a:rPr lang="vi-VN" sz="3200" dirty="0">
                <a:latin typeface="Times New Roman" pitchFamily="18" charset="0"/>
                <a:cs typeface="Times New Roman" pitchFamily="18" charset="0"/>
              </a:rPr>
              <a:t>+ Muối và nước.</a:t>
            </a:r>
          </a:p>
          <a:p>
            <a:r>
              <a:rPr lang="vi-VN" sz="3200" dirty="0">
                <a:latin typeface="Times New Roman" pitchFamily="18" charset="0"/>
                <a:cs typeface="Times New Roman" pitchFamily="18" charset="0"/>
              </a:rPr>
              <a:t>+ Dây buộc</a:t>
            </a:r>
          </a:p>
          <a:p>
            <a:r>
              <a:rPr lang="vi-VN" sz="3200" dirty="0">
                <a:latin typeface="Times New Roman" pitchFamily="18" charset="0"/>
                <a:cs typeface="Times New Roman" pitchFamily="18" charset="0"/>
              </a:rPr>
              <a:t>+ Lực kế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plus(in)">
                                      <p:cBhvr>
                                        <p:cTn id="21" dur="2000"/>
                                        <p:tgtEl>
                                          <p:spTgt spid="6">
                                            <p:txEl>
                                              <p:pRg st="0" end="0"/>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plus(in)">
                                      <p:cBhvr>
                                        <p:cTn id="24" dur="2000"/>
                                        <p:tgtEl>
                                          <p:spTgt spid="6">
                                            <p:txEl>
                                              <p:pRg st="1" end="1"/>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plus(in)">
                                      <p:cBhvr>
                                        <p:cTn id="27" dur="2000"/>
                                        <p:tgtEl>
                                          <p:spTgt spid="6">
                                            <p:txEl>
                                              <p:pRg st="2" end="2"/>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plus(in)">
                                      <p:cBhvr>
                                        <p:cTn id="30" dur="2000"/>
                                        <p:tgtEl>
                                          <p:spTgt spid="6">
                                            <p:txEl>
                                              <p:pRg st="3" end="3"/>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plus(in)">
                                      <p:cBhvr>
                                        <p:cTn id="33" dur="2000"/>
                                        <p:tgtEl>
                                          <p:spTgt spid="6">
                                            <p:txEl>
                                              <p:pRg st="4" end="4"/>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plus(in)">
                                      <p:cBhvr>
                                        <p:cTn id="36" dur="2000"/>
                                        <p:tgtEl>
                                          <p:spTgt spid="6">
                                            <p:txEl>
                                              <p:pRg st="5" end="5"/>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plus(in)">
                                      <p:cBhvr>
                                        <p:cTn id="39"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vi-VN" dirty="0"/>
              <a:t>Kiểm tra bài cũ</a:t>
            </a:r>
            <a:endParaRPr lang="en-US" dirty="0"/>
          </a:p>
        </p:txBody>
      </p:sp>
      <p:sp>
        <p:nvSpPr>
          <p:cNvPr id="5" name="Title 1"/>
          <p:cNvSpPr txBox="1">
            <a:spLocks/>
          </p:cNvSpPr>
          <p:nvPr/>
        </p:nvSpPr>
        <p:spPr>
          <a:xfrm>
            <a:off x="0" y="914400"/>
            <a:ext cx="9144000" cy="639762"/>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dirty="0">
                <a:ln>
                  <a:noFill/>
                </a:ln>
                <a:solidFill>
                  <a:schemeClr val="tx1"/>
                </a:solidFill>
                <a:effectLst/>
                <a:uLnTx/>
                <a:uFillTx/>
                <a:latin typeface="+mj-lt"/>
                <a:ea typeface="+mj-ea"/>
                <a:cs typeface="+mj-cs"/>
              </a:rPr>
              <a:t>Lực</a:t>
            </a:r>
            <a:r>
              <a:rPr kumimoji="0" lang="vi-VN" sz="4400" b="0" i="0" u="none" strike="noStrike" kern="1200" cap="none" spc="0" normalizeH="0" noProof="0" dirty="0">
                <a:ln>
                  <a:noFill/>
                </a:ln>
                <a:solidFill>
                  <a:schemeClr val="tx1"/>
                </a:solidFill>
                <a:effectLst/>
                <a:uLnTx/>
                <a:uFillTx/>
                <a:latin typeface="+mj-lt"/>
                <a:ea typeface="+mj-ea"/>
                <a:cs typeface="+mj-cs"/>
              </a:rPr>
              <a:t> ma sát trượt xuất hiện khi nào? Lấy ví vụ minh họa?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0" y="1524000"/>
            <a:ext cx="9144000" cy="1588127"/>
          </a:xfrm>
          <a:prstGeom prst="rect">
            <a:avLst/>
          </a:prstGeom>
        </p:spPr>
        <p:txBody>
          <a:bodyPr wrap="square">
            <a:spAutoFit/>
          </a:bodyPr>
          <a:lstStyle/>
          <a:p>
            <a:pPr algn="just">
              <a:lnSpc>
                <a:spcPct val="90000"/>
              </a:lnSpc>
            </a:pPr>
            <a:r>
              <a:rPr lang="en-US" altLang="en-US" sz="3600" b="1" u="sng" dirty="0" err="1">
                <a:solidFill>
                  <a:srgbClr val="FF0000"/>
                </a:solidFill>
                <a:latin typeface="VNI-Times" pitchFamily="2" charset="0"/>
              </a:rPr>
              <a:t>Vaäy</a:t>
            </a:r>
            <a:r>
              <a:rPr lang="en-US" altLang="en-US" sz="3600" b="1" dirty="0">
                <a:solidFill>
                  <a:srgbClr val="FF0000"/>
                </a:solidFill>
                <a:latin typeface="VNI-Times" pitchFamily="2" charset="0"/>
              </a:rPr>
              <a:t> : </a:t>
            </a:r>
            <a:r>
              <a:rPr lang="en-US" altLang="en-US" sz="3600" b="1" dirty="0" err="1">
                <a:solidFill>
                  <a:srgbClr val="FF0000"/>
                </a:solidFill>
                <a:latin typeface="VNI-Times" pitchFamily="2" charset="0"/>
              </a:rPr>
              <a:t>Löïc</a:t>
            </a:r>
            <a:r>
              <a:rPr lang="en-US" altLang="en-US" sz="3600" b="1" dirty="0">
                <a:solidFill>
                  <a:srgbClr val="FF0000"/>
                </a:solidFill>
                <a:latin typeface="VNI-Times" pitchFamily="2" charset="0"/>
              </a:rPr>
              <a:t> ma </a:t>
            </a:r>
            <a:r>
              <a:rPr lang="en-US" altLang="en-US" sz="3600" b="1" dirty="0" err="1">
                <a:solidFill>
                  <a:srgbClr val="FF0000"/>
                </a:solidFill>
                <a:latin typeface="VNI-Times" pitchFamily="2" charset="0"/>
              </a:rPr>
              <a:t>saùt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tröôït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xuaát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hieän</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khi</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moät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vaät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tröôït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treân</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beà</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maët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moät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vaät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khaùc</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vaø</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caûn</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laïi</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chuyeån</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ñoäng</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tröôït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cuûa</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vaät</a:t>
            </a:r>
            <a:r>
              <a:rPr lang="en-US" altLang="en-US" sz="3600" b="1" dirty="0">
                <a:solidFill>
                  <a:srgbClr val="FF0000"/>
                </a:solidFill>
                <a:latin typeface="VNI-Times" pitchFamily="2" charset="0"/>
              </a:rPr>
              <a:t>.</a:t>
            </a:r>
          </a:p>
        </p:txBody>
      </p:sp>
      <p:sp>
        <p:nvSpPr>
          <p:cNvPr id="7" name="Rectangle 6"/>
          <p:cNvSpPr/>
          <p:nvPr/>
        </p:nvSpPr>
        <p:spPr>
          <a:xfrm>
            <a:off x="0" y="3276600"/>
            <a:ext cx="9144000" cy="1200329"/>
          </a:xfrm>
          <a:prstGeom prst="rect">
            <a:avLst/>
          </a:prstGeom>
        </p:spPr>
        <p:txBody>
          <a:bodyPr wrap="square">
            <a:spAutoFit/>
          </a:bodyPr>
          <a:lstStyle/>
          <a:p>
            <a:r>
              <a:rPr lang="en-US" altLang="en-US" sz="3600" b="1" dirty="0" err="1">
                <a:solidFill>
                  <a:srgbClr val="0000FF"/>
                </a:solidFill>
                <a:latin typeface="Times New Roman" pitchFamily="18" charset="0"/>
                <a:cs typeface="Times New Roman" pitchFamily="18" charset="0"/>
              </a:rPr>
              <a:t>Vậy</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lực</a:t>
            </a:r>
            <a:r>
              <a:rPr lang="en-US" altLang="en-US" sz="3600" b="1" dirty="0">
                <a:solidFill>
                  <a:srgbClr val="0000FF"/>
                </a:solidFill>
                <a:latin typeface="Times New Roman" pitchFamily="18" charset="0"/>
                <a:cs typeface="Times New Roman" pitchFamily="18" charset="0"/>
              </a:rPr>
              <a:t> ma </a:t>
            </a:r>
            <a:r>
              <a:rPr lang="en-US" altLang="en-US" sz="3600" b="1" dirty="0" err="1">
                <a:solidFill>
                  <a:srgbClr val="0000FF"/>
                </a:solidFill>
                <a:latin typeface="Times New Roman" pitchFamily="18" charset="0"/>
                <a:cs typeface="Times New Roman" pitchFamily="18" charset="0"/>
              </a:rPr>
              <a:t>sát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lăn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xuất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hiện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trong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trường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hợp</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nào</a:t>
            </a:r>
            <a:r>
              <a:rPr lang="en-US" altLang="en-US" sz="3600" b="1" dirty="0">
                <a:solidFill>
                  <a:srgbClr val="0000FF"/>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8" name="Rectangle 7"/>
          <p:cNvSpPr/>
          <p:nvPr/>
        </p:nvSpPr>
        <p:spPr>
          <a:xfrm>
            <a:off x="0" y="4572000"/>
            <a:ext cx="9144000" cy="1754326"/>
          </a:xfrm>
          <a:prstGeom prst="rect">
            <a:avLst/>
          </a:prstGeom>
        </p:spPr>
        <p:txBody>
          <a:bodyPr wrap="square">
            <a:spAutoFit/>
          </a:bodyPr>
          <a:lstStyle/>
          <a:p>
            <a:pPr algn="just"/>
            <a:r>
              <a:rPr lang="en-US" altLang="en-US" sz="3600" u="sng" dirty="0" err="1">
                <a:solidFill>
                  <a:srgbClr val="FF0000"/>
                </a:solidFill>
                <a:latin typeface="VNI-Helve" pitchFamily="2" charset="0"/>
              </a:rPr>
              <a:t>Vaäy</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Löïc</a:t>
            </a:r>
            <a:r>
              <a:rPr lang="en-US" altLang="en-US" sz="3600" dirty="0">
                <a:solidFill>
                  <a:srgbClr val="FF0000"/>
                </a:solidFill>
                <a:latin typeface="VNI-Helve" pitchFamily="2" charset="0"/>
              </a:rPr>
              <a:t> ma </a:t>
            </a:r>
            <a:r>
              <a:rPr lang="en-US" altLang="en-US" sz="3600" dirty="0" err="1">
                <a:solidFill>
                  <a:srgbClr val="FF0000"/>
                </a:solidFill>
                <a:latin typeface="VNI-Helve" pitchFamily="2" charset="0"/>
              </a:rPr>
              <a:t>saùt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laên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sinh</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ra</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khi</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moät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vaät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laên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treân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beà</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maët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moät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vaät</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khaùc</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vaø</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caûn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trôû</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chuyeån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ñoäng</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laên</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cuûa</a:t>
            </a:r>
            <a:r>
              <a:rPr lang="en-US" altLang="en-US" sz="3600" dirty="0">
                <a:solidFill>
                  <a:srgbClr val="FF0000"/>
                </a:solidFill>
                <a:latin typeface="VNI-Helve" pitchFamily="2" charset="0"/>
              </a:rPr>
              <a:t> </a:t>
            </a:r>
            <a:r>
              <a:rPr lang="en-US" altLang="en-US" sz="3600" dirty="0" err="1">
                <a:solidFill>
                  <a:srgbClr val="FF0000"/>
                </a:solidFill>
                <a:latin typeface="VNI-Helve" pitchFamily="2" charset="0"/>
              </a:rPr>
              <a:t>vaät</a:t>
            </a:r>
            <a:endParaRPr lang="en-US" altLang="en-US" sz="3600" dirty="0">
              <a:solidFill>
                <a:srgbClr val="FF0000"/>
              </a:solidFill>
              <a:latin typeface="VNI-Hel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plus(in)">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Horizont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58749" cy="584775"/>
          </a:xfrm>
          <a:prstGeom prst="rect">
            <a:avLst/>
          </a:prstGeom>
        </p:spPr>
        <p:txBody>
          <a:bodyPr wrap="none">
            <a:spAutoFit/>
          </a:bodyPr>
          <a:lstStyle/>
          <a:p>
            <a:r>
              <a:rPr lang="en-US" dirty="0"/>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p:txBody>
      </p:sp>
      <p:sp>
        <p:nvSpPr>
          <p:cNvPr id="5" name="Rectangle 4"/>
          <p:cNvSpPr/>
          <p:nvPr/>
        </p:nvSpPr>
        <p:spPr>
          <a:xfrm>
            <a:off x="0" y="533400"/>
            <a:ext cx="9144000" cy="2062103"/>
          </a:xfrm>
          <a:prstGeom prst="rect">
            <a:avLst/>
          </a:prstGeom>
        </p:spPr>
        <p:txBody>
          <a:bodyPr wrap="square">
            <a:spAutoFit/>
          </a:bodyPr>
          <a:lstStyle/>
          <a:p>
            <a:r>
              <a:rPr lang="vi-VN" sz="3200" dirty="0">
                <a:latin typeface="Times New Roman" pitchFamily="18" charset="0"/>
                <a:cs typeface="Times New Roman" pitchFamily="18" charset="0"/>
              </a:rPr>
              <a:t>+ Bước 1: Cắt bỏ phần đầu của hai chai cocacola sao cho có thể bỏ lọt vỏ hộp nhựa nhỏ có nắp ren hình trụ, chiều cao khoảng 3,5 cm và đường kính đáy khoảng 3 cm. Sau đó, đánh dấu chai số 1 và chai số 2.</a:t>
            </a:r>
            <a:endParaRPr lang="en-US" sz="3200" dirty="0">
              <a:latin typeface="Times New Roman" pitchFamily="18" charset="0"/>
              <a:cs typeface="Times New Roman" pitchFamily="18" charset="0"/>
            </a:endParaRPr>
          </a:p>
        </p:txBody>
      </p:sp>
      <p:sp>
        <p:nvSpPr>
          <p:cNvPr id="6" name="Rectangle 5"/>
          <p:cNvSpPr/>
          <p:nvPr/>
        </p:nvSpPr>
        <p:spPr>
          <a:xfrm>
            <a:off x="0" y="2514600"/>
            <a:ext cx="9144000" cy="1569660"/>
          </a:xfrm>
          <a:prstGeom prst="rect">
            <a:avLst/>
          </a:prstGeom>
        </p:spPr>
        <p:txBody>
          <a:bodyPr wrap="square">
            <a:spAutoFit/>
          </a:bodyPr>
          <a:lstStyle/>
          <a:p>
            <a:r>
              <a:rPr lang="vi-VN" sz="3200" dirty="0">
                <a:latin typeface="Times New Roman" pitchFamily="18" charset="0"/>
                <a:cs typeface="Times New Roman" pitchFamily="18" charset="0"/>
              </a:rPr>
              <a:t>+ Bước 2: Chai số 1 đổ nước trắng, chai số 2 hòa nước muối (cần pha nước muối đặc đến mức bão hòa, tức là hòa tan muối vào nước nhiều nhất có thể).</a:t>
            </a:r>
            <a:endParaRPr lang="en-US" sz="3200" dirty="0">
              <a:latin typeface="Times New Roman" pitchFamily="18" charset="0"/>
              <a:cs typeface="Times New Roman" pitchFamily="18" charset="0"/>
            </a:endParaRPr>
          </a:p>
        </p:txBody>
      </p:sp>
      <p:sp>
        <p:nvSpPr>
          <p:cNvPr id="7" name="Rectangle 6"/>
          <p:cNvSpPr/>
          <p:nvPr/>
        </p:nvSpPr>
        <p:spPr>
          <a:xfrm>
            <a:off x="0" y="4038600"/>
            <a:ext cx="9144000" cy="1569660"/>
          </a:xfrm>
          <a:prstGeom prst="rect">
            <a:avLst/>
          </a:prstGeom>
        </p:spPr>
        <p:txBody>
          <a:bodyPr wrap="square">
            <a:spAutoFit/>
          </a:bodyPr>
          <a:lstStyle/>
          <a:p>
            <a:r>
              <a:rPr lang="vi-VN" sz="3200" dirty="0">
                <a:latin typeface="Times New Roman" pitchFamily="18" charset="0"/>
                <a:cs typeface="Times New Roman" pitchFamily="18" charset="0"/>
              </a:rPr>
              <a:t>+ Bước 3: Cho sỏi hoặc cát vào hai vỏ hộp nhựa nhỏ có nắp ren hình trụ, chiều cao khoảng 3,5 cm và đường kính đáy khoảng 3 cm với số lượng bằng nhau.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 Bước 4: Buộc vào mỗi hộp sợi dây thật chắc để móc được lực kế vào các hộp nhựa nhỏ.</a:t>
            </a:r>
            <a:endParaRPr lang="en-US"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a:latin typeface="Times New Roman" pitchFamily="18" charset="0"/>
                <a:cs typeface="Times New Roman" pitchFamily="18" charset="0"/>
              </a:rPr>
              <a:t>+ Bước 5: Thả mỗi hộp nhựa nhỏ vào chai số 1 và chai số 2 cho chúng chìm hẳn xuống dưới đáy chai.</a:t>
            </a:r>
            <a:endParaRPr lang="en-US" sz="3200" dirty="0">
              <a:latin typeface="Times New Roman" pitchFamily="18" charset="0"/>
              <a:cs typeface="Times New Roman" pitchFamily="18" charset="0"/>
            </a:endParaRPr>
          </a:p>
        </p:txBody>
      </p:sp>
      <p:sp>
        <p:nvSpPr>
          <p:cNvPr id="6" name="Rectangle 5"/>
          <p:cNvSpPr/>
          <p:nvPr/>
        </p:nvSpPr>
        <p:spPr>
          <a:xfrm>
            <a:off x="0" y="2133600"/>
            <a:ext cx="9144000" cy="1077218"/>
          </a:xfrm>
          <a:prstGeom prst="rect">
            <a:avLst/>
          </a:prstGeom>
        </p:spPr>
        <p:txBody>
          <a:bodyPr wrap="square">
            <a:spAutoFit/>
          </a:bodyPr>
          <a:lstStyle/>
          <a:p>
            <a:r>
              <a:rPr lang="vi-VN" sz="3200" dirty="0">
                <a:latin typeface="Times New Roman" pitchFamily="18" charset="0"/>
                <a:cs typeface="Times New Roman" pitchFamily="18" charset="0"/>
              </a:rPr>
              <a:t>+ Bước 6: Cầm vào thân lực kế và từ từ kéo hộp nhựa lên, ghi lại số đo lực kế ở chai số 1 và chai số 2.</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0"/>
          <p:cNvSpPr>
            <a:spLocks noChangeArrowheads="1" noChangeShapeType="1" noTextEdit="1"/>
          </p:cNvSpPr>
          <p:nvPr/>
        </p:nvSpPr>
        <p:spPr bwMode="auto">
          <a:xfrm>
            <a:off x="1600200" y="4572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2362200"/>
            <a:ext cx="9144000" cy="2308324"/>
          </a:xfrm>
          <a:prstGeom prst="rect">
            <a:avLst/>
          </a:prstGeom>
        </p:spPr>
        <p:txBody>
          <a:bodyPr wrap="square">
            <a:spAutoFit/>
          </a:bodyPr>
          <a:lstStyle/>
          <a:p>
            <a:pPr>
              <a:buFontTx/>
              <a:buChar char="-"/>
            </a:pPr>
            <a:r>
              <a:rPr lang="en-US" altLang="en-US" sz="3600" b="1" dirty="0" err="1">
                <a:solidFill>
                  <a:srgbClr val="C00000"/>
                </a:solidFill>
                <a:latin typeface="Times New Roman" panose="02020603050405020304" pitchFamily="18" charset="0"/>
              </a:rPr>
              <a:t>Học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theo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nội</a:t>
            </a:r>
            <a:r>
              <a:rPr lang="en-US" altLang="en-US" sz="3600" b="1" dirty="0">
                <a:solidFill>
                  <a:srgbClr val="C00000"/>
                </a:solidFill>
                <a:latin typeface="Times New Roman" panose="02020603050405020304" pitchFamily="18" charset="0"/>
              </a:rPr>
              <a:t> dung </a:t>
            </a:r>
            <a:r>
              <a:rPr lang="en-US" altLang="en-US" sz="3600" b="1" dirty="0" err="1">
                <a:solidFill>
                  <a:srgbClr val="C00000"/>
                </a:solidFill>
                <a:latin typeface="Times New Roman" panose="02020603050405020304" pitchFamily="18" charset="0"/>
              </a:rPr>
              <a:t>vở</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ghi</a:t>
            </a:r>
            <a:endParaRPr lang="en-US" altLang="en-US" sz="3600" b="1" dirty="0">
              <a:solidFill>
                <a:srgbClr val="C00000"/>
              </a:solidFill>
              <a:latin typeface="Times New Roman" panose="02020603050405020304" pitchFamily="18" charset="0"/>
            </a:endParaRPr>
          </a:p>
          <a:p>
            <a:r>
              <a:rPr lang="vi-VN" altLang="en-US" sz="3600" b="1" dirty="0">
                <a:solidFill>
                  <a:srgbClr val="C00000"/>
                </a:solidFill>
                <a:latin typeface="Times New Roman" panose="02020603050405020304" pitchFamily="18" charset="0"/>
              </a:rPr>
              <a: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Làm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tập</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trong</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sách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tập</a:t>
            </a:r>
            <a:endParaRPr lang="en-US" altLang="en-US" sz="3600" b="1" dirty="0">
              <a:solidFill>
                <a:srgbClr val="C00000"/>
              </a:solidFill>
              <a:latin typeface="Times New Roman" panose="02020603050405020304" pitchFamily="18" charset="0"/>
            </a:endParaRPr>
          </a:p>
          <a:p>
            <a:pPr>
              <a:buFontTx/>
              <a:buChar char="-"/>
            </a:pPr>
            <a:r>
              <a:rPr lang="en-US" altLang="en-US" sz="3600" b="1" dirty="0" err="1">
                <a:solidFill>
                  <a:srgbClr val="C00000"/>
                </a:solidFill>
                <a:latin typeface="Times New Roman" panose="02020603050405020304" pitchFamily="18" charset="0"/>
              </a:rPr>
              <a:t>Đọc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trước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vi-VN" altLang="en-US" sz="3600" b="1" dirty="0">
                <a:solidFill>
                  <a:srgbClr val="C00000"/>
                </a:solidFill>
                <a:latin typeface="Times New Roman" panose="02020603050405020304" pitchFamily="18" charset="0"/>
              </a:rPr>
              <a:t>46</a:t>
            </a:r>
            <a:r>
              <a:rPr lang="en-US" altLang="en-US" sz="3600" b="1" dirty="0">
                <a:solidFill>
                  <a:srgbClr val="C00000"/>
                </a:solidFill>
                <a:latin typeface="Times New Roman" panose="02020603050405020304" pitchFamily="18" charset="0"/>
              </a:rPr>
              <a:t>:</a:t>
            </a:r>
            <a:r>
              <a:rPr lang="vi-VN" altLang="en-US" sz="3600" b="1" dirty="0">
                <a:solidFill>
                  <a:srgbClr val="C00000"/>
                </a:solidFill>
                <a:latin typeface="Times New Roman" panose="02020603050405020304" pitchFamily="18" charset="0"/>
              </a:rPr>
              <a:t>Năng lượng và sự truyền năng lượng </a:t>
            </a:r>
            <a:endParaRPr lang="en-US" altLang="en-US" sz="3600" b="1" dirty="0">
              <a:solidFill>
                <a:srgbClr val="C0000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alentine 05 03 "/>
          <p:cNvPicPr>
            <a:picLocks noChangeAspect="1" noChangeArrowheads="1"/>
          </p:cNvPicPr>
          <p:nvPr/>
        </p:nvPicPr>
        <p:blipFill>
          <a:blip r:embed="rId3">
            <a:extLst>
              <a:ext uri="{28A0092B-C50C-407E-A947-70E740481C1C}">
                <a14:useLocalDpi xmlns:a14="http://schemas.microsoft.com/office/drawing/2010/main" val="0"/>
              </a:ext>
            </a:extLst>
          </a:blip>
          <a:srcRect l="46288"/>
          <a:stretch>
            <a:fillRect/>
          </a:stretch>
        </p:blipFill>
        <p:spPr bwMode="auto">
          <a:xfrm>
            <a:off x="4233863" y="0"/>
            <a:ext cx="4910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Valentine 05 02 "/>
          <p:cNvPicPr>
            <a:picLocks noChangeAspect="1" noChangeArrowheads="1"/>
          </p:cNvPicPr>
          <p:nvPr/>
        </p:nvPicPr>
        <p:blipFill>
          <a:blip r:embed="rId4">
            <a:extLst>
              <a:ext uri="{28A0092B-C50C-407E-A947-70E740481C1C}">
                <a14:useLocalDpi xmlns:a14="http://schemas.microsoft.com/office/drawing/2010/main" val="0"/>
              </a:ext>
            </a:extLst>
          </a:blip>
          <a:srcRect r="46388"/>
          <a:stretch>
            <a:fillRect/>
          </a:stretch>
        </p:blipFill>
        <p:spPr bwMode="auto">
          <a:xfrm>
            <a:off x="0" y="0"/>
            <a:ext cx="49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76200" y="0"/>
            <a:ext cx="9144000" cy="6858000"/>
          </a:xfrm>
          <a:prstGeom prst="rect">
            <a:avLst/>
          </a:prstGeom>
          <a:gradFill rotWithShape="1">
            <a:gsLst>
              <a:gs pos="0">
                <a:srgbClr val="FF66FF">
                  <a:alpha val="35001"/>
                </a:srgbClr>
              </a:gs>
              <a:gs pos="50000">
                <a:srgbClr val="FFFFFF">
                  <a:alpha val="33000"/>
                </a:srgbClr>
              </a:gs>
              <a:gs pos="100000">
                <a:srgbClr val="FF66FF">
                  <a:alpha val="35001"/>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4997" name="Picture 5" descr="Sach  do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2420938"/>
            <a:ext cx="4114800" cy="15160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5638800" y="381000"/>
            <a:ext cx="3124200" cy="2743200"/>
            <a:chOff x="2592" y="1776"/>
            <a:chExt cx="3024" cy="2407"/>
          </a:xfrm>
        </p:grpSpPr>
        <p:pic>
          <p:nvPicPr>
            <p:cNvPr id="84999" name="Picture 7" descr="hoc tr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RDJ4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5001"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sp>
        <p:nvSpPr>
          <p:cNvPr id="85002" name="WordArt 10"/>
          <p:cNvSpPr>
            <a:spLocks noChangeArrowheads="1" noChangeShapeType="1" noTextEdit="1"/>
          </p:cNvSpPr>
          <p:nvPr/>
        </p:nvSpPr>
        <p:spPr bwMode="auto">
          <a:xfrm>
            <a:off x="469900" y="1498600"/>
            <a:ext cx="5410200" cy="828675"/>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pic>
        <p:nvPicPr>
          <p:cNvPr id="85003" name="Picture 11" descr="hoa h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05400"/>
            <a:ext cx="3429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5004" name="thu Gui Elise.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5001"/>
                                        </p:tgtEl>
                                        <p:attrNameLst>
                                          <p:attrName>style.visibility</p:attrName>
                                        </p:attrNameLst>
                                      </p:cBhvr>
                                      <p:to>
                                        <p:strVal val="visible"/>
                                      </p:to>
                                    </p:set>
                                    <p:anim by="(-#ppt_w*2)" calcmode="lin" valueType="num">
                                      <p:cBhvr rctx="PPT">
                                        <p:cTn id="7" dur="900" autoRev="1" fill="hold">
                                          <p:stCondLst>
                                            <p:cond delay="0"/>
                                          </p:stCondLst>
                                        </p:cTn>
                                        <p:tgtEl>
                                          <p:spTgt spid="85001"/>
                                        </p:tgtEl>
                                        <p:attrNameLst>
                                          <p:attrName>ppt_w</p:attrName>
                                        </p:attrNameLst>
                                      </p:cBhvr>
                                    </p:anim>
                                    <p:anim by="(#ppt_w*0.50)" calcmode="lin" valueType="num">
                                      <p:cBhvr>
                                        <p:cTn id="8" dur="900" decel="50000" autoRev="1" fill="hold">
                                          <p:stCondLst>
                                            <p:cond delay="0"/>
                                          </p:stCondLst>
                                        </p:cTn>
                                        <p:tgtEl>
                                          <p:spTgt spid="85001"/>
                                        </p:tgtEl>
                                        <p:attrNameLst>
                                          <p:attrName>ppt_x</p:attrName>
                                        </p:attrNameLst>
                                      </p:cBhvr>
                                    </p:anim>
                                    <p:anim from="(-#ppt_h/2)" to="(#ppt_y)" calcmode="lin" valueType="num">
                                      <p:cBhvr>
                                        <p:cTn id="9" dur="1800" fill="hold">
                                          <p:stCondLst>
                                            <p:cond delay="0"/>
                                          </p:stCondLst>
                                        </p:cTn>
                                        <p:tgtEl>
                                          <p:spTgt spid="85001"/>
                                        </p:tgtEl>
                                        <p:attrNameLst>
                                          <p:attrName>ppt_y</p:attrName>
                                        </p:attrNameLst>
                                      </p:cBhvr>
                                    </p:anim>
                                    <p:animRot by="21600000">
                                      <p:cBhvr>
                                        <p:cTn id="10" dur="1800" fill="hold">
                                          <p:stCondLst>
                                            <p:cond delay="0"/>
                                          </p:stCondLst>
                                        </p:cTn>
                                        <p:tgtEl>
                                          <p:spTgt spid="85001"/>
                                        </p:tgtEl>
                                        <p:attrNameLst>
                                          <p:attrName>r</p:attrName>
                                        </p:attrNameLst>
                                      </p:cBhvr>
                                    </p:animRot>
                                  </p:childTnLst>
                                </p:cTn>
                              </p:par>
                              <p:par>
                                <p:cTn id="11" presetID="32" presetClass="emph" presetSubtype="0" repeatCount="indefinite" fill="hold" nodeType="withEffect">
                                  <p:stCondLst>
                                    <p:cond delay="0"/>
                                  </p:stCondLst>
                                  <p:childTnLst>
                                    <p:animClr clrSpc="rgb" dir="cw">
                                      <p:cBhvr override="childStyle">
                                        <p:cTn id="12" dur="108" fill="hold"/>
                                        <p:tgtEl>
                                          <p:spTgt spid="85002"/>
                                        </p:tgtEl>
                                        <p:attrNameLst>
                                          <p:attrName>style.color</p:attrName>
                                        </p:attrNameLst>
                                      </p:cBhvr>
                                      <p:to>
                                        <a:schemeClr val="accent2"/>
                                      </p:to>
                                    </p:animClr>
                                    <p:animClr clrSpc="rgb" dir="cw">
                                      <p:cBhvr>
                                        <p:cTn id="13" dur="108" fill="hold"/>
                                        <p:tgtEl>
                                          <p:spTgt spid="85002"/>
                                        </p:tgtEl>
                                        <p:attrNameLst>
                                          <p:attrName>fillcolor</p:attrName>
                                        </p:attrNameLst>
                                      </p:cBhvr>
                                      <p:to>
                                        <a:schemeClr val="accent2"/>
                                      </p:to>
                                    </p:animClr>
                                    <p:set>
                                      <p:cBhvr>
                                        <p:cTn id="14" dur="108" fill="hold"/>
                                        <p:tgtEl>
                                          <p:spTgt spid="85002"/>
                                        </p:tgtEl>
                                        <p:attrNameLst>
                                          <p:attrName>fill.type</p:attrName>
                                        </p:attrNameLst>
                                      </p:cBhvr>
                                      <p:to>
                                        <p:strVal val="solid"/>
                                      </p:to>
                                    </p:set>
                                    <p:set>
                                      <p:cBhvr>
                                        <p:cTn id="15" dur="108" fill="hold"/>
                                        <p:tgtEl>
                                          <p:spTgt spid="85002"/>
                                        </p:tgtEl>
                                        <p:attrNameLst>
                                          <p:attrName>fill.on</p:attrName>
                                        </p:attrNameLst>
                                      </p:cBhvr>
                                      <p:to>
                                        <p:strVal val="true"/>
                                      </p:to>
                                    </p:set>
                                    <p:animRot by="120000">
                                      <p:cBhvr>
                                        <p:cTn id="16" dur="108" fill="hold">
                                          <p:stCondLst>
                                            <p:cond delay="0"/>
                                          </p:stCondLst>
                                        </p:cTn>
                                        <p:tgtEl>
                                          <p:spTgt spid="85002"/>
                                        </p:tgtEl>
                                        <p:attrNameLst>
                                          <p:attrName>r</p:attrName>
                                        </p:attrNameLst>
                                      </p:cBhvr>
                                    </p:animRot>
                                    <p:animRot by="-240000">
                                      <p:cBhvr>
                                        <p:cTn id="17" dur="216" fill="hold">
                                          <p:stCondLst>
                                            <p:cond delay="216"/>
                                          </p:stCondLst>
                                        </p:cTn>
                                        <p:tgtEl>
                                          <p:spTgt spid="85002"/>
                                        </p:tgtEl>
                                        <p:attrNameLst>
                                          <p:attrName>r</p:attrName>
                                        </p:attrNameLst>
                                      </p:cBhvr>
                                    </p:animRot>
                                    <p:animRot by="240000">
                                      <p:cBhvr>
                                        <p:cTn id="18" dur="216" fill="hold">
                                          <p:stCondLst>
                                            <p:cond delay="432"/>
                                          </p:stCondLst>
                                        </p:cTn>
                                        <p:tgtEl>
                                          <p:spTgt spid="85002"/>
                                        </p:tgtEl>
                                        <p:attrNameLst>
                                          <p:attrName>r</p:attrName>
                                        </p:attrNameLst>
                                      </p:cBhvr>
                                    </p:animRot>
                                    <p:animRot by="-240000">
                                      <p:cBhvr>
                                        <p:cTn id="19" dur="216" fill="hold">
                                          <p:stCondLst>
                                            <p:cond delay="648"/>
                                          </p:stCondLst>
                                        </p:cTn>
                                        <p:tgtEl>
                                          <p:spTgt spid="85002"/>
                                        </p:tgtEl>
                                        <p:attrNameLst>
                                          <p:attrName>r</p:attrName>
                                        </p:attrNameLst>
                                      </p:cBhvr>
                                    </p:animRot>
                                    <p:animRot by="120000">
                                      <p:cBhvr>
                                        <p:cTn id="20" dur="216" fill="hold">
                                          <p:stCondLst>
                                            <p:cond delay="864"/>
                                          </p:stCondLst>
                                        </p:cTn>
                                        <p:tgtEl>
                                          <p:spTgt spid="85002"/>
                                        </p:tgtEl>
                                        <p:attrNameLst>
                                          <p:attrName>r</p:attrName>
                                        </p:attrNameLst>
                                      </p:cBhvr>
                                    </p:animRot>
                                  </p:childTnLst>
                                </p:cTn>
                              </p:par>
                              <p:par>
                                <p:cTn id="21" presetID="1" presetClass="mediacall" presetSubtype="0" fill="hold" nodeType="withEffect">
                                  <p:stCondLst>
                                    <p:cond delay="0"/>
                                  </p:stCondLst>
                                  <p:childTnLst>
                                    <p:cmd type="call" cmd="playFrom(0.0)">
                                      <p:cBhvr>
                                        <p:cTn id="22" dur="205008" fill="hold"/>
                                        <p:tgtEl>
                                          <p:spTgt spid="85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5004"/>
                </p:tgtEl>
              </p:cMediaNode>
            </p:audio>
          </p:childTnLst>
        </p:cTn>
      </p:par>
    </p:tnLst>
    <p:bldLst>
      <p:bldP spid="850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8" y="1219200"/>
            <a:ext cx="9008038" cy="4985980"/>
          </a:xfrm>
          <a:prstGeom prst="rect">
            <a:avLst/>
          </a:prstGeom>
          <a:noFill/>
        </p:spPr>
        <p:txBody>
          <a:bodyPr wrap="square" lIns="91440" tIns="45720" rIns="91440" bIns="45720">
            <a:spAutoFit/>
          </a:bodyPr>
          <a:lstStyle/>
          <a:p>
            <a:pPr algn="ctr"/>
            <a:r>
              <a:rPr lang="vi-VN" sz="8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TIẾT </a:t>
            </a:r>
            <a:r>
              <a:rPr lang="en-US" sz="8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112,11</a:t>
            </a:r>
          </a:p>
          <a:p>
            <a:pPr algn="ctr"/>
            <a:r>
              <a:rPr lang="vi-VN" sz="8800" b="1" cap="none" spc="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mj-lt"/>
              </a:rPr>
              <a:t>BÀI 45. LỰC CẢN CỦA NƯỚC</a:t>
            </a:r>
            <a:br>
              <a:rPr lang="vi-VN" sz="54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54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2800"/>
            <a:ext cx="9144000" cy="1077218"/>
          </a:xfrm>
          <a:prstGeom prst="rect">
            <a:avLst/>
          </a:prstGeom>
        </p:spPr>
        <p:txBody>
          <a:bodyPr wrap="square">
            <a:spAutoFit/>
          </a:bodyPr>
          <a:lstStyle/>
          <a:p>
            <a:r>
              <a:rPr lang="vi-VN" sz="3200" dirty="0">
                <a:latin typeface="Times New Roman" pitchFamily="18" charset="0"/>
                <a:cs typeface="Times New Roman" pitchFamily="18" charset="0"/>
              </a:rPr>
              <a:t>Trong hai phương tiện ở trên thì tàu ngầm có tốc độ nhỏ hơn nhiều. Tại sao?</a:t>
            </a:r>
            <a:endParaRPr lang="en-US" sz="3200" dirty="0">
              <a:latin typeface="Times New Roman" pitchFamily="18" charset="0"/>
              <a:cs typeface="Times New Roman" pitchFamily="18" charset="0"/>
            </a:endParaRPr>
          </a:p>
        </p:txBody>
      </p:sp>
      <p:pic>
        <p:nvPicPr>
          <p:cNvPr id="1026" name="Picture 2" descr="Trong hai phương tiện ở trên thì tàu ngầm có tốc độ nhỏ hơn nhiều. Tại sao"/>
          <p:cNvPicPr>
            <a:picLocks noChangeAspect="1" noChangeArrowheads="1"/>
          </p:cNvPicPr>
          <p:nvPr/>
        </p:nvPicPr>
        <p:blipFill>
          <a:blip r:embed="rId2"/>
          <a:srcRect/>
          <a:stretch>
            <a:fillRect/>
          </a:stretch>
        </p:blipFill>
        <p:spPr bwMode="auto">
          <a:xfrm>
            <a:off x="0" y="0"/>
            <a:ext cx="9143999" cy="3429000"/>
          </a:xfrm>
          <a:prstGeom prst="rect">
            <a:avLst/>
          </a:prstGeom>
          <a:noFill/>
        </p:spPr>
      </p:pic>
      <p:sp>
        <p:nvSpPr>
          <p:cNvPr id="6" name="Rectangle 5"/>
          <p:cNvSpPr/>
          <p:nvPr/>
        </p:nvSpPr>
        <p:spPr>
          <a:xfrm>
            <a:off x="0" y="4572000"/>
            <a:ext cx="9144000" cy="1569660"/>
          </a:xfrm>
          <a:prstGeom prst="rect">
            <a:avLst/>
          </a:prstGeom>
        </p:spPr>
        <p:txBody>
          <a:bodyPr wrap="square">
            <a:spAutoFit/>
          </a:bodyPr>
          <a:lstStyle/>
          <a:p>
            <a:r>
              <a:rPr lang="vi-VN" sz="3200" dirty="0">
                <a:latin typeface="Times New Roman" pitchFamily="18" charset="0"/>
                <a:cs typeface="Times New Roman" pitchFamily="18" charset="0"/>
              </a:rPr>
              <a:t>Trong hai phương tiện ở trên thì tàu ngầm có tốc độ nhỏ hơn nhiều vì tàu ngầm chịu lực cản của nước và làm nó di chuyển chậm hơn.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55262" y="1676400"/>
            <a:ext cx="3388738" cy="4495800"/>
          </a:xfrm>
          <a:prstGeom prst="rect">
            <a:avLst/>
          </a:prstGeom>
        </p:spPr>
      </p:pic>
      <p:sp>
        <p:nvSpPr>
          <p:cNvPr id="6" name="TextBox 5"/>
          <p:cNvSpPr txBox="1"/>
          <p:nvPr/>
        </p:nvSpPr>
        <p:spPr>
          <a:xfrm>
            <a:off x="0" y="1066800"/>
            <a:ext cx="5601213" cy="5509200"/>
          </a:xfrm>
          <a:prstGeom prst="rect">
            <a:avLst/>
          </a:prstGeom>
          <a:noFill/>
        </p:spPr>
        <p:txBody>
          <a:bodyPr wrap="none" rtlCol="0">
            <a:spAutoFit/>
          </a:bodyPr>
          <a:lstStyle/>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(1)</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a:t>
            </a:r>
            <a:r>
              <a:rPr lang="en-US" sz="3200" dirty="0">
                <a:latin typeface="Times New Roman" pitchFamily="18" charset="0"/>
                <a:cs typeface="Times New Roman" pitchFamily="18" charset="0"/>
              </a:rPr>
              <a:t> (2)</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(3)</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ray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marL="342900" indent="-342900"/>
            <a:r>
              <a:rPr lang="en-US" sz="3200" dirty="0" err="1">
                <a:latin typeface="Times New Roman" pitchFamily="18" charset="0"/>
                <a:cs typeface="Times New Roman" pitchFamily="18" charset="0"/>
              </a:rPr>
              <a:t>rãnh</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(4)</a:t>
            </a:r>
            <a:endParaRPr lang="vi-VN" sz="3200" dirty="0">
              <a:latin typeface="Times New Roman" pitchFamily="18" charset="0"/>
              <a:cs typeface="Times New Roman" pitchFamily="18" charset="0"/>
            </a:endParaRP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ròng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(5)</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phễu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(6)</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mảnh</a:t>
            </a:r>
            <a:r>
              <a:rPr lang="en-US" sz="3200" dirty="0">
                <a:latin typeface="Times New Roman" pitchFamily="18" charset="0"/>
                <a:cs typeface="Times New Roman" pitchFamily="18" charset="0"/>
              </a:rPr>
              <a:t> (7)</a:t>
            </a:r>
          </a:p>
          <a:p>
            <a:pPr marL="342900" indent="-34290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GHĐ 5N (8)</a:t>
            </a:r>
          </a:p>
          <a:p>
            <a:pPr marL="342900" indent="-342900"/>
            <a:r>
              <a:rPr lang="en-US" sz="3200" dirty="0">
                <a:latin typeface="Times New Roman" pitchFamily="18" charset="0"/>
                <a:cs typeface="Times New Roman" pitchFamily="18" charset="0"/>
              </a:rPr>
              <a:t>1 van </a:t>
            </a:r>
            <a:r>
              <a:rPr lang="en-US" sz="3200" dirty="0" err="1">
                <a:latin typeface="Times New Roman" pitchFamily="18" charset="0"/>
                <a:cs typeface="Times New Roman" pitchFamily="18" charset="0"/>
              </a:rPr>
              <a:t>xả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(9)</a:t>
            </a:r>
          </a:p>
        </p:txBody>
      </p:sp>
      <p:sp>
        <p:nvSpPr>
          <p:cNvPr id="2" name="TextBox 1"/>
          <p:cNvSpPr txBox="1"/>
          <p:nvPr/>
        </p:nvSpPr>
        <p:spPr>
          <a:xfrm>
            <a:off x="0" y="0"/>
            <a:ext cx="8205773"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r>
              <a:rPr lang="vi-VN" sz="3600" b="1" dirty="0">
                <a:solidFill>
                  <a:srgbClr val="FF0000"/>
                </a:solidFill>
                <a:latin typeface="Times New Roman" pitchFamily="18" charset="0"/>
                <a:cs typeface="Times New Roman" pitchFamily="18" charset="0"/>
              </a:rPr>
              <a:t>.Thí nghiệm về lực cản của nước ( TN1)</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0" y="533400"/>
            <a:ext cx="2005677" cy="646331"/>
          </a:xfrm>
          <a:prstGeom prst="rect">
            <a:avLst/>
          </a:prstGeom>
        </p:spPr>
        <p:txBody>
          <a:bodyPr wrap="none">
            <a:spAutoFit/>
          </a:bodyPr>
          <a:lstStyle/>
          <a:p>
            <a:r>
              <a:rPr lang="vi-VN" sz="3600" dirty="0">
                <a:latin typeface="Times New Roman" pitchFamily="18" charset="0"/>
                <a:cs typeface="Times New Roman" pitchFamily="18" charset="0"/>
              </a:rPr>
              <a:t>Dụng cụ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751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KẾT QUẢ THÍ NGHIỆM 1</a:t>
            </a:r>
          </a:p>
        </p:txBody>
      </p:sp>
      <p:graphicFrame>
        <p:nvGraphicFramePr>
          <p:cNvPr id="4" name="Table 3"/>
          <p:cNvGraphicFramePr>
            <a:graphicFrameLocks noGrp="1"/>
          </p:cNvGraphicFramePr>
          <p:nvPr>
            <p:extLst>
              <p:ext uri="{D42A27DB-BD31-4B8C-83A1-F6EECF244321}">
                <p14:modId xmlns:p14="http://schemas.microsoft.com/office/powerpoint/2010/main" val="2922306187"/>
              </p:ext>
            </p:extLst>
          </p:nvPr>
        </p:nvGraphicFramePr>
        <p:xfrm>
          <a:off x="304801" y="1963644"/>
          <a:ext cx="8610600" cy="3903756"/>
        </p:xfrm>
        <a:graphic>
          <a:graphicData uri="http://schemas.openxmlformats.org/drawingml/2006/table">
            <a:tbl>
              <a:tblPr firstRow="1" firstCol="1" bandRow="1">
                <a:tableStyleId>{5C22544A-7EE6-4342-B048-85BDC9FD1C3A}</a:tableStyleId>
              </a:tblPr>
              <a:tblGrid>
                <a:gridCol w="4304612">
                  <a:extLst>
                    <a:ext uri="{9D8B030D-6E8A-4147-A177-3AD203B41FA5}">
                      <a16:colId xmlns:a16="http://schemas.microsoft.com/office/drawing/2014/main" val="3077090700"/>
                    </a:ext>
                  </a:extLst>
                </a:gridCol>
                <a:gridCol w="4305988">
                  <a:extLst>
                    <a:ext uri="{9D8B030D-6E8A-4147-A177-3AD203B41FA5}">
                      <a16:colId xmlns:a16="http://schemas.microsoft.com/office/drawing/2014/main" val="1017616337"/>
                    </a:ext>
                  </a:extLst>
                </a:gridCol>
              </a:tblGrid>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Trường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Số</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chỉ</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của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kế</a:t>
                      </a:r>
                      <a:r>
                        <a:rPr lang="en-US" sz="2800" dirty="0">
                          <a:effectLst/>
                          <a:latin typeface="Times New Roman" pitchFamily="18" charset="0"/>
                          <a:cs typeface="Times New Roman" pitchFamily="18" charset="0"/>
                        </a:rPr>
                        <a:t>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980272751"/>
                  </a:ext>
                </a:extLst>
              </a:tr>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Khi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chưa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đổ</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nước</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r>
                        <a:rPr lang="en-US" sz="2800" dirty="0">
                          <a:effectLst/>
                          <a:latin typeface="Times New Roman" pitchFamily="18" charset="0"/>
                          <a:cs typeface="Times New Roman" pitchFamily="18" charset="0"/>
                        </a:rPr>
                        <a:t>2.5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747076974"/>
                  </a:ext>
                </a:extLst>
              </a:tr>
              <a:tr h="1301252">
                <a:tc>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Sau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đổ</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nước</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r>
                        <a:rPr lang="en-US" sz="2800" dirty="0">
                          <a:effectLst/>
                          <a:latin typeface="Times New Roman" pitchFamily="18" charset="0"/>
                          <a:cs typeface="Times New Roman" pitchFamily="18" charset="0"/>
                        </a:rPr>
                        <a:t>3 N</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4065808430"/>
                  </a:ext>
                </a:extLst>
              </a:tr>
            </a:tbl>
          </a:graphicData>
        </a:graphic>
      </p:graphicFrame>
    </p:spTree>
    <p:extLst>
      <p:ext uri="{BB962C8B-B14F-4D97-AF65-F5344CB8AC3E}">
        <p14:creationId xmlns:p14="http://schemas.microsoft.com/office/powerpoint/2010/main" val="129702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91440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Tại sao khi có nước trong hộp thì số chỉ lực kế lớn hơn khi chưa có nước trong hộp?</a:t>
            </a:r>
            <a:endParaRPr lang="en-US" sz="3600" dirty="0">
              <a:solidFill>
                <a:schemeClr val="tx1"/>
              </a:solidFill>
              <a:latin typeface="Times New Roman" pitchFamily="18" charset="0"/>
              <a:cs typeface="Times New Roman" pitchFamily="18" charset="0"/>
            </a:endParaRPr>
          </a:p>
        </p:txBody>
      </p:sp>
      <p:pic>
        <p:nvPicPr>
          <p:cNvPr id="28674" name="Picture 2" descr="Tại sao khi có nước trong hộp thì số chỉ lực kế lớn hơn khi chưa có nước trong hộp"/>
          <p:cNvPicPr>
            <a:picLocks noChangeAspect="1" noChangeArrowheads="1"/>
          </p:cNvPicPr>
          <p:nvPr/>
        </p:nvPicPr>
        <p:blipFill>
          <a:blip r:embed="rId2"/>
          <a:srcRect/>
          <a:stretch>
            <a:fillRect/>
          </a:stretch>
        </p:blipFill>
        <p:spPr bwMode="auto">
          <a:xfrm>
            <a:off x="0" y="2362200"/>
            <a:ext cx="9144000" cy="2438400"/>
          </a:xfrm>
          <a:prstGeom prst="rect">
            <a:avLst/>
          </a:prstGeom>
          <a:noFill/>
        </p:spPr>
      </p:pic>
      <p:sp>
        <p:nvSpPr>
          <p:cNvPr id="6" name="Rectangle 5"/>
          <p:cNvSpPr/>
          <p:nvPr/>
        </p:nvSpPr>
        <p:spPr>
          <a:xfrm>
            <a:off x="0" y="4876800"/>
            <a:ext cx="9144000" cy="1754326"/>
          </a:xfrm>
          <a:prstGeom prst="rect">
            <a:avLst/>
          </a:prstGeom>
        </p:spPr>
        <p:txBody>
          <a:bodyPr wrap="square">
            <a:spAutoFit/>
          </a:bodyPr>
          <a:lstStyle/>
          <a:p>
            <a:r>
              <a:rPr lang="vi-VN" sz="3600" dirty="0">
                <a:latin typeface="Times New Roman" pitchFamily="18" charset="0"/>
                <a:cs typeface="Times New Roman" pitchFamily="18" charset="0"/>
              </a:rPr>
              <a:t>Khi có nước trong hộp thì số chỉ lực kế lớn hơn khi chưa có nước trong hộp vì lực cản của nước lớn hơn lực cản của không khí.</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1000" fill="hold"/>
                                        <p:tgtEl>
                                          <p:spTgt spid="28674"/>
                                        </p:tgtEl>
                                        <p:attrNameLst>
                                          <p:attrName>ppt_w</p:attrName>
                                        </p:attrNameLst>
                                      </p:cBhvr>
                                      <p:tavLst>
                                        <p:tav tm="0">
                                          <p:val>
                                            <p:strVal val="#ppt_w*0.70"/>
                                          </p:val>
                                        </p:tav>
                                        <p:tav tm="100000">
                                          <p:val>
                                            <p:strVal val="#ppt_w"/>
                                          </p:val>
                                        </p:tav>
                                      </p:tavLst>
                                    </p:anim>
                                    <p:anim calcmode="lin" valueType="num">
                                      <p:cBhvr>
                                        <p:cTn id="13" dur="1000" fill="hold"/>
                                        <p:tgtEl>
                                          <p:spTgt spid="28674"/>
                                        </p:tgtEl>
                                        <p:attrNameLst>
                                          <p:attrName>ppt_h</p:attrName>
                                        </p:attrNameLst>
                                      </p:cBhvr>
                                      <p:tavLst>
                                        <p:tav tm="0">
                                          <p:val>
                                            <p:strVal val="#ppt_h"/>
                                          </p:val>
                                        </p:tav>
                                        <p:tav tm="100000">
                                          <p:val>
                                            <p:strVal val="#ppt_h"/>
                                          </p:val>
                                        </p:tav>
                                      </p:tavLst>
                                    </p:anim>
                                    <p:animEffect transition="in" filter="fade">
                                      <p:cBhvr>
                                        <p:cTn id="14" dur="1000"/>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wrap="square">
            <a:spAutoFit/>
          </a:bodyPr>
          <a:lstStyle/>
          <a:p>
            <a:r>
              <a:rPr lang="vi-VN" sz="3600" dirty="0">
                <a:latin typeface="Times New Roman" pitchFamily="18" charset="0"/>
                <a:cs typeface="Times New Roman" pitchFamily="18" charset="0"/>
              </a:rPr>
              <a:t>Tìm hiểu thêm ví dụ về lực cản vật chuyển động trong nước.</a:t>
            </a:r>
            <a:endParaRPr lang="en-US" sz="3600" dirty="0">
              <a:latin typeface="Times New Roman" pitchFamily="18" charset="0"/>
              <a:cs typeface="Times New Roman" pitchFamily="18" charset="0"/>
            </a:endParaRPr>
          </a:p>
        </p:txBody>
      </p:sp>
      <p:pic>
        <p:nvPicPr>
          <p:cNvPr id="29698" name="Picture 2" descr="Tìm hiểu thêm ví dụ về lực cản vật chuyển động trong nước"/>
          <p:cNvPicPr>
            <a:picLocks noChangeAspect="1" noChangeArrowheads="1"/>
          </p:cNvPicPr>
          <p:nvPr/>
        </p:nvPicPr>
        <p:blipFill>
          <a:blip r:embed="rId2"/>
          <a:srcRect/>
          <a:stretch>
            <a:fillRect/>
          </a:stretch>
        </p:blipFill>
        <p:spPr bwMode="auto">
          <a:xfrm>
            <a:off x="3124200" y="685800"/>
            <a:ext cx="3429000" cy="3073146"/>
          </a:xfrm>
          <a:prstGeom prst="rect">
            <a:avLst/>
          </a:prstGeom>
          <a:noFill/>
        </p:spPr>
      </p:pic>
      <p:sp>
        <p:nvSpPr>
          <p:cNvPr id="5" name="Rectangle 4"/>
          <p:cNvSpPr/>
          <p:nvPr/>
        </p:nvSpPr>
        <p:spPr>
          <a:xfrm>
            <a:off x="0" y="3657600"/>
            <a:ext cx="8991600" cy="1077218"/>
          </a:xfrm>
          <a:prstGeom prst="rect">
            <a:avLst/>
          </a:prstGeom>
        </p:spPr>
        <p:txBody>
          <a:bodyPr wrap="square">
            <a:spAutoFit/>
          </a:bodyPr>
          <a:lstStyle/>
          <a:p>
            <a:r>
              <a:rPr lang="vi-VN" sz="3200" dirty="0">
                <a:latin typeface="Times New Roman" pitchFamily="18" charset="0"/>
                <a:cs typeface="Times New Roman" pitchFamily="18" charset="0"/>
              </a:rPr>
              <a:t>- Thả hòn bi trong không khí và trong nước ở cùng một độ cao. </a:t>
            </a:r>
            <a:endParaRPr lang="en-US" sz="3200" dirty="0">
              <a:latin typeface="Times New Roman" pitchFamily="18" charset="0"/>
              <a:cs typeface="Times New Roman" pitchFamily="18" charset="0"/>
            </a:endParaRPr>
          </a:p>
        </p:txBody>
      </p:sp>
      <p:sp>
        <p:nvSpPr>
          <p:cNvPr id="6" name="Rectangle 5"/>
          <p:cNvSpPr/>
          <p:nvPr/>
        </p:nvSpPr>
        <p:spPr>
          <a:xfrm>
            <a:off x="0" y="4572000"/>
            <a:ext cx="9144000" cy="2062103"/>
          </a:xfrm>
          <a:prstGeom prst="rect">
            <a:avLst/>
          </a:prstGeom>
        </p:spPr>
        <p:txBody>
          <a:bodyPr wrap="square">
            <a:spAutoFit/>
          </a:bodyPr>
          <a:lstStyle/>
          <a:p>
            <a:r>
              <a:rPr lang="vi-VN" dirty="0"/>
              <a:t> </a:t>
            </a:r>
            <a:r>
              <a:rPr lang="vi-VN" sz="3200" dirty="0">
                <a:latin typeface="Times New Roman" pitchFamily="18" charset="0"/>
                <a:cs typeface="Times New Roman" pitchFamily="18" charset="0"/>
              </a:rPr>
              <a:t>Ta thấy hòn bi thả trong không khí sẽ rơi nhanh hơn hòn bi thả trong nước do lực cản của nước tác dụng vào hòn bi lớn hơn lực cản của không khí tác dụng vào hòn bi.</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p:cTn id="13" dur="1000" fill="hold"/>
                                        <p:tgtEl>
                                          <p:spTgt spid="29698"/>
                                        </p:tgtEl>
                                        <p:attrNameLst>
                                          <p:attrName>ppt_w</p:attrName>
                                        </p:attrNameLst>
                                      </p:cBhvr>
                                      <p:tavLst>
                                        <p:tav tm="0">
                                          <p:val>
                                            <p:strVal val="#ppt_w*0.70"/>
                                          </p:val>
                                        </p:tav>
                                        <p:tav tm="100000">
                                          <p:val>
                                            <p:strVal val="#ppt_w"/>
                                          </p:val>
                                        </p:tav>
                                      </p:tavLst>
                                    </p:anim>
                                    <p:anim calcmode="lin" valueType="num">
                                      <p:cBhvr>
                                        <p:cTn id="14" dur="1000" fill="hold"/>
                                        <p:tgtEl>
                                          <p:spTgt spid="29698"/>
                                        </p:tgtEl>
                                        <p:attrNameLst>
                                          <p:attrName>ppt_h</p:attrName>
                                        </p:attrNameLst>
                                      </p:cBhvr>
                                      <p:tavLst>
                                        <p:tav tm="0">
                                          <p:val>
                                            <p:strVal val="#ppt_h"/>
                                          </p:val>
                                        </p:tav>
                                        <p:tav tm="100000">
                                          <p:val>
                                            <p:strVal val="#ppt_h"/>
                                          </p:val>
                                        </p:tav>
                                      </p:tavLst>
                                    </p:anim>
                                    <p:animEffect transition="in" filter="fade">
                                      <p:cBhvr>
                                        <p:cTn id="15" dur="1000"/>
                                        <p:tgtEl>
                                          <p:spTgt spid="2969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86700" cy="618811"/>
          </a:xfrm>
        </p:spPr>
        <p:txBody>
          <a:bodyPr>
            <a:normAutofit/>
          </a:bodyPr>
          <a:lstStyle/>
          <a:p>
            <a:pPr algn="l"/>
            <a:r>
              <a:rPr lang="en-US" sz="3200" b="1" dirty="0">
                <a:solidFill>
                  <a:srgbClr val="FF0000"/>
                </a:solidFill>
                <a:latin typeface="Times New Roman" pitchFamily="18" charset="0"/>
                <a:cs typeface="Times New Roman" pitchFamily="18" charset="0"/>
              </a:rPr>
              <a:t>THÍ NGHIỆM 2</a:t>
            </a:r>
          </a:p>
        </p:txBody>
      </p:sp>
      <p:pic>
        <p:nvPicPr>
          <p:cNvPr id="3" name="Picture 2"/>
          <p:cNvPicPr>
            <a:picLocks noChangeAspect="1"/>
          </p:cNvPicPr>
          <p:nvPr/>
        </p:nvPicPr>
        <p:blipFill>
          <a:blip r:embed="rId2"/>
          <a:stretch>
            <a:fillRect/>
          </a:stretch>
        </p:blipFill>
        <p:spPr>
          <a:xfrm>
            <a:off x="4811476" y="609600"/>
            <a:ext cx="4150738" cy="5070550"/>
          </a:xfrm>
          <a:prstGeom prst="rect">
            <a:avLst/>
          </a:prstGeom>
        </p:spPr>
      </p:pic>
      <p:sp>
        <p:nvSpPr>
          <p:cNvPr id="4" name="TextBox 3"/>
          <p:cNvSpPr txBox="1"/>
          <p:nvPr/>
        </p:nvSpPr>
        <p:spPr>
          <a:xfrm>
            <a:off x="0" y="5486400"/>
            <a:ext cx="9144000" cy="1077218"/>
          </a:xfrm>
          <a:prstGeom prst="rect">
            <a:avLst/>
          </a:prstGeom>
          <a:noFill/>
        </p:spPr>
        <p:txBody>
          <a:bodyPr wrap="square" rtlCol="0">
            <a:spAutoFit/>
          </a:bodyPr>
          <a:lstStyle/>
          <a:p>
            <a:pPr marL="342900" indent="-342900"/>
            <a:r>
              <a:rPr lang="vi-VN" sz="2800" dirty="0">
                <a:latin typeface="Times New Roman" pitchFamily="18" charset="0"/>
                <a:cs typeface="Times New Roman" pitchFamily="18" charset="0"/>
              </a:rPr>
              <a:t>-</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2</a:t>
            </a:r>
          </a:p>
        </p:txBody>
      </p:sp>
      <p:sp>
        <p:nvSpPr>
          <p:cNvPr id="5"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mj-lt"/>
                <a:ea typeface="+mj-ea"/>
                <a:cs typeface="+mj-cs"/>
              </a:rPr>
              <a:t>2.Lực cản của nước phụ thuộc yếu tố nào?</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0" y="838200"/>
            <a:ext cx="3589444" cy="584775"/>
          </a:xfrm>
          <a:prstGeom prst="rect">
            <a:avLst/>
          </a:prstGeom>
        </p:spPr>
        <p:txBody>
          <a:bodyPr wrap="none">
            <a:spAutoFit/>
          </a:bodyPr>
          <a:lstStyle/>
          <a:p>
            <a:pPr marL="342900" indent="-342900"/>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p>
        </p:txBody>
      </p:sp>
      <p:sp>
        <p:nvSpPr>
          <p:cNvPr id="7" name="Rectangle 6"/>
          <p:cNvSpPr/>
          <p:nvPr/>
        </p:nvSpPr>
        <p:spPr>
          <a:xfrm>
            <a:off x="0" y="1295400"/>
            <a:ext cx="4876800" cy="1569660"/>
          </a:xfrm>
          <a:prstGeom prst="rect">
            <a:avLst/>
          </a:prstGeom>
        </p:spPr>
        <p:txBody>
          <a:bodyPr wrap="square">
            <a:spAutoFit/>
          </a:bodyPr>
          <a:lstStyle/>
          <a:p>
            <a:pPr marL="342900" indent="-342900"/>
            <a:r>
              <a:rPr lang="vi-VN" u="sng" dirty="0">
                <a:latin typeface="Times New Roman" pitchFamily="18" charset="0"/>
                <a:cs typeface="Times New Roman" pitchFamily="18" charset="0"/>
              </a:rPr>
              <a:t>-</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1:Lắp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(3).</a:t>
            </a:r>
            <a:endParaRPr lang="vi-VN" sz="3200" dirty="0">
              <a:latin typeface="Times New Roman" pitchFamily="18" charset="0"/>
              <a:cs typeface="Times New Roman" pitchFamily="18" charset="0"/>
            </a:endParaRPr>
          </a:p>
        </p:txBody>
      </p:sp>
      <p:sp>
        <p:nvSpPr>
          <p:cNvPr id="8" name="Rectangle 7"/>
          <p:cNvSpPr/>
          <p:nvPr/>
        </p:nvSpPr>
        <p:spPr>
          <a:xfrm>
            <a:off x="0" y="2819400"/>
            <a:ext cx="4793300" cy="1077218"/>
          </a:xfrm>
          <a:prstGeom prst="rect">
            <a:avLst/>
          </a:prstGeom>
        </p:spPr>
        <p:txBody>
          <a:bodyPr wrap="none">
            <a:spAutoFit/>
          </a:bodyPr>
          <a:lstStyle/>
          <a:p>
            <a:pPr marL="342900" indent="-342900"/>
            <a:r>
              <a:rPr lang="vi-VN"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endParaRPr lang="vi-VN" sz="3200" dirty="0">
              <a:latin typeface="Times New Roman" pitchFamily="18" charset="0"/>
              <a:cs typeface="Times New Roman" pitchFamily="18" charset="0"/>
            </a:endParaRPr>
          </a:p>
          <a:p>
            <a:pPr marL="342900" indent="-342900"/>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9" name="Rectangle 8"/>
          <p:cNvSpPr/>
          <p:nvPr/>
        </p:nvSpPr>
        <p:spPr>
          <a:xfrm>
            <a:off x="0" y="3810000"/>
            <a:ext cx="4876800" cy="1569660"/>
          </a:xfrm>
          <a:prstGeom prst="rect">
            <a:avLst/>
          </a:prstGeom>
        </p:spPr>
        <p:txBody>
          <a:bodyPr wrap="square">
            <a:spAutoFit/>
          </a:bodyPr>
          <a:lstStyle/>
          <a:p>
            <a:pPr marL="342900" indent="-342900"/>
            <a:r>
              <a:rPr lang="vi-VN" dirty="0">
                <a:latin typeface="Times New Roman" pitchFamily="18" charset="0"/>
                <a:cs typeface="Times New Roman" pitchFamily="18" charset="0"/>
              </a:rPr>
              <a:t>-</a:t>
            </a:r>
            <a:r>
              <a:rPr lang="en-US" sz="3200" dirty="0">
                <a:latin typeface="Times New Roman" pitchFamily="18" charset="0"/>
                <a:cs typeface="Times New Roman" pitchFamily="18" charset="0"/>
              </a:rPr>
              <a:t>Bước3:Thay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877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plus(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4)">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1615</Words>
  <Application>Microsoft Office PowerPoint</Application>
  <PresentationFormat>On-screen Show (4:3)</PresentationFormat>
  <Paragraphs>119</Paragraphs>
  <Slides>23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.VnTimeH</vt:lpstr>
      <vt:lpstr>Arial</vt:lpstr>
      <vt:lpstr>Calibri</vt:lpstr>
      <vt:lpstr>Times New Roman</vt:lpstr>
      <vt:lpstr>VNI-Helve</vt:lpstr>
      <vt:lpstr>VNI-Times</vt:lpstr>
      <vt:lpstr>Office Theme</vt:lpstr>
      <vt:lpstr>PowerPoint Presentation</vt:lpstr>
      <vt:lpstr>Kiểm tra bài cũ</vt:lpstr>
      <vt:lpstr>PowerPoint Presentation</vt:lpstr>
      <vt:lpstr>PowerPoint Presentation</vt:lpstr>
      <vt:lpstr>PowerPoint Presentation</vt:lpstr>
      <vt:lpstr>KẾT QUẢ THÍ NGHIỆM 1</vt:lpstr>
      <vt:lpstr>PowerPoint Presentation</vt:lpstr>
      <vt:lpstr>PowerPoint Presentation</vt:lpstr>
      <vt:lpstr>THÍ NGHIỆM 2</vt:lpstr>
      <vt:lpstr>KẾT QUẢ THÍ NGHIỆM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45. LỰC CẢN CỦA NƯỚC </dc:title>
  <dc:creator>user</dc:creator>
  <cp:lastModifiedBy>Administrator</cp:lastModifiedBy>
  <cp:revision>47</cp:revision>
  <dcterms:created xsi:type="dcterms:W3CDTF">2021-10-16T08:18:33Z</dcterms:created>
  <dcterms:modified xsi:type="dcterms:W3CDTF">2023-04-02T14:26:51Z</dcterms:modified>
</cp:coreProperties>
</file>