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80" r:id="rId5"/>
    <p:sldId id="258" r:id="rId6"/>
    <p:sldId id="287" r:id="rId7"/>
    <p:sldId id="288" r:id="rId8"/>
    <p:sldId id="289" r:id="rId9"/>
    <p:sldId id="282" r:id="rId10"/>
    <p:sldId id="281" r:id="rId11"/>
    <p:sldId id="276" r:id="rId12"/>
    <p:sldId id="266" r:id="rId13"/>
    <p:sldId id="283" r:id="rId14"/>
    <p:sldId id="269" r:id="rId15"/>
    <p:sldId id="284" r:id="rId16"/>
    <p:sldId id="270" r:id="rId17"/>
    <p:sldId id="285" r:id="rId18"/>
    <p:sldId id="272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88B374-5052-4109-AFE5-B35BB8B7A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4D87D6-680E-4536-812E-12D9DEE35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BE5F8C-9CF7-4A0B-B529-7286CA80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9C4EAA-24B6-4D64-9E50-442EAA32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4D1629-3537-4B0E-9320-3DA9BC3F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8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AEEC12-FE29-47EF-B17C-5D5418BD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C2D4CF-92AD-4948-9F6B-E89BEDA2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6E5D8B-5A36-4556-93BF-2135DF0A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C89B74-A250-4AA3-A31F-C301301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8F5A3A-D988-4B75-8E00-C4F4E9CD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4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66B355-331B-461E-8DC1-3C4055595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4364E2A-0E3D-43E7-8EE6-277A474E3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EB8D51-DDF6-475A-A345-07FD61EA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10DA66-3332-40BF-A7F1-80536D3F6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D1D020-160E-4A99-96DB-D92AD236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1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F6917-67E2-4862-AF00-85184FDC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1B6D5A-E4FE-4D34-A4F2-3198AB3F3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768013-CDCE-4918-AB51-B9DCA872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7C5C59-8371-42EA-AA4D-DBA8E1AA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602F55-2F88-4FBE-BCEC-4DCD9D6D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340FE1-0DA1-46FF-BC6B-092B1227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4B8837-D720-4631-BD48-494896B39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F0E758-2DCA-4219-B5B4-6DD9C435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3A0B99-6CE1-4B5F-BF29-E64F2D56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F1B71E-FF41-4ED0-A1A4-B28406C7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6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62DF00-C902-4E70-B629-9579DC10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B3BAC0-7961-43E5-BB38-A0EEA7E6E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E91847-3404-4C78-91A9-D26B37E73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E6B2B1-1ADB-4B96-8F53-A17A4E1F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3C9ACE-CE83-4773-BD14-37C9ADE6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05D31C-DDE4-4ED0-A6B5-E73ECD31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C7EB0D-8926-489C-AE12-1EA92198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CA7E7D-5D0C-4788-A367-FDA8DA67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5DCD29-FDBF-4885-9862-F8F1EBE05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8DE957A-C630-4D0B-8DD0-BAF4B5EE4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D9E3E1-1979-4735-A431-AAB8EB910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60E89F9-6B43-491F-B1B9-0A12201D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F53FDC3-C282-491B-8EAA-254499BB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BFD67B-1BB2-4D2B-9DDA-9AE2B536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C54CB2-6A5B-4BCB-A7AB-3A4A9B35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8C40B1-696C-4F21-B262-2DA64E4D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FA9417-7815-40C2-B0A3-9C3F5DDD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2D8B09-5FE9-449D-9E7F-3D1F50FF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783E4C-8D48-4D04-B473-98A85334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CD90FC8-4783-4EC2-9895-B760F3B9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7D2FAD8-46CC-435E-8C73-B54C3AF5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4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EE9BD3-C25C-45C7-A502-6ED86096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CA296C-A77C-48D8-84C3-4EF68499F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84BE65-12EC-4506-9AA3-B19DC58FC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E98AA8-630E-4441-8518-6133D75C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31C6F2-D334-42B7-8B60-116001D3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D65F8F-AD53-4FD5-998E-137B48F9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8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7A583D-B8B9-4E67-A67C-202AF332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BADD1E-FCD0-449B-BFF0-513B450F1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654B05-4E15-4488-8BC6-3DA07A798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43D436-4187-45C4-8CC0-F2FECEBD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E418AAF-DB2A-4784-BDE6-244A046E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068AC8-762A-4A58-84C8-0D78257D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0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D17866-B86E-45DF-AA30-639E053A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109F0D-8643-4C21-9DE5-3CC6EA9E0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BCD654-5A4D-497A-B188-0650815AA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A78F5-CD88-48A6-8F34-5A77518F8DEF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2BC1D1-DA1F-40B8-A788-6823CA9EA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28D7A6-0321-4AA5-8CF1-84032A89D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73F7D9-808D-427A-AD73-BD144313B6D5}"/>
              </a:ext>
            </a:extLst>
          </p:cNvPr>
          <p:cNvSpPr txBox="1"/>
          <p:nvPr/>
        </p:nvSpPr>
        <p:spPr>
          <a:xfrm>
            <a:off x="754912" y="1691427"/>
            <a:ext cx="10887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3D68F71-7643-4191-8BD3-C1BD829D0801}"/>
              </a:ext>
            </a:extLst>
          </p:cNvPr>
          <p:cNvSpPr/>
          <p:nvPr/>
        </p:nvSpPr>
        <p:spPr>
          <a:xfrm>
            <a:off x="3025645" y="553744"/>
            <a:ext cx="511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KIỂM TRA BÀI CŨ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9BED99-2E1B-4651-BBF4-77A94B59A147}"/>
              </a:ext>
            </a:extLst>
          </p:cNvPr>
          <p:cNvSpPr txBox="1"/>
          <p:nvPr/>
        </p:nvSpPr>
        <p:spPr>
          <a:xfrm>
            <a:off x="829340" y="2828836"/>
            <a:ext cx="108133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tennis hay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3A90F6-0439-4DA4-A409-29BBC3B4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0" t="31896" r="21067" b="16778"/>
          <a:stretch/>
        </p:blipFill>
        <p:spPr>
          <a:xfrm>
            <a:off x="5541851" y="581732"/>
            <a:ext cx="6062077" cy="4218138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410310" y="2094722"/>
            <a:ext cx="4829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- Hình 41.5a: Lực của dây câu tác dụng lên con cá có phương thẳng đứng, chiều từ dưới lên trên.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10310" y="3325659"/>
            <a:ext cx="4821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- Hình 41.5b: Lực của tay người bắn cung có phương nằm ngang, chiều từ phải qua trái.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383931" y="4574149"/>
            <a:ext cx="4961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- Hình 41.5c: Lực của vận động viên tác dụng lên ván nhảy có phương thẳng đứng, chiều từ trên xuống dưới.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  <p:bldP spid="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88CE08-4B92-41E2-8FCF-11D63F1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5" y="355002"/>
            <a:ext cx="10994316" cy="55939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97CE11-551D-457F-8A0E-EBEB44CE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4" y="1099988"/>
            <a:ext cx="5270498" cy="276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8BC5E7-BF25-48B0-8D8D-913D76302017}"/>
              </a:ext>
            </a:extLst>
          </p:cNvPr>
          <p:cNvSpPr txBox="1"/>
          <p:nvPr/>
        </p:nvSpPr>
        <p:spPr>
          <a:xfrm>
            <a:off x="7101220" y="1098773"/>
            <a:ext cx="48826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sĩ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tác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thẳng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đứng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trên</a:t>
            </a:r>
            <a:endParaRPr lang="en-US" sz="2600" b="1" dirty="0">
              <a:solidFill>
                <a:srgbClr val="000099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C7774A-46BA-440C-BAF6-BA07E2467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" y="1098773"/>
            <a:ext cx="6758479" cy="4840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1547E6-C02D-4582-B9FE-33EA20EEEA85}"/>
              </a:ext>
            </a:extLst>
          </p:cNvPr>
          <p:cNvSpPr txBox="1"/>
          <p:nvPr/>
        </p:nvSpPr>
        <p:spPr>
          <a:xfrm>
            <a:off x="6925374" y="3313355"/>
            <a:ext cx="5266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dịch chuyển của xe máy từ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phải</a:t>
            </a:r>
            <a:endParaRPr lang="en-US" sz="2400" b="1" dirty="0">
              <a:solidFill>
                <a:srgbClr val="000099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869" y="5275385"/>
            <a:ext cx="5363308" cy="307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246FF5-9060-4CB5-9658-2C49714A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6" t="19061" r="13401" b="47056"/>
          <a:stretch/>
        </p:blipFill>
        <p:spPr>
          <a:xfrm>
            <a:off x="762639" y="0"/>
            <a:ext cx="11309403" cy="4314741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3" y="297116"/>
            <a:ext cx="505654" cy="37593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428392" y="4850295"/>
            <a:ext cx="2505878" cy="112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7594" y="4457699"/>
            <a:ext cx="3173436" cy="7954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Lực tác dụng theo phương nằm ngang, chiều từ trái sang phải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157592" y="5457867"/>
            <a:ext cx="3173437" cy="78519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Lực tác dụng theo phương nằm ngang, chiều từ phải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smtClean="0">
                <a:solidFill>
                  <a:sysClr val="windowText" lastClr="000000"/>
                </a:solidFill>
              </a:rPr>
              <a:t>sang </a:t>
            </a:r>
            <a:r>
              <a:rPr lang="en-US">
                <a:solidFill>
                  <a:sysClr val="windowText" lastClr="000000"/>
                </a:solidFill>
              </a:rPr>
              <a:t>trái</a:t>
            </a:r>
          </a:p>
        </p:txBody>
      </p:sp>
      <p:cxnSp>
        <p:nvCxnSpPr>
          <p:cNvPr id="226" name="Straight Arrow Connector 225"/>
          <p:cNvCxnSpPr/>
          <p:nvPr/>
        </p:nvCxnSpPr>
        <p:spPr>
          <a:xfrm flipH="1">
            <a:off x="3579224" y="5850463"/>
            <a:ext cx="2204213" cy="3892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6673471" y="4587786"/>
            <a:ext cx="2918398" cy="7954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Lực tác dụng theo phương thẳng đứng chiều từ trên xuống dưới</a:t>
            </a:r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228" name="Straight Arrow Connector 227"/>
          <p:cNvCxnSpPr/>
          <p:nvPr/>
        </p:nvCxnSpPr>
        <p:spPr>
          <a:xfrm flipH="1">
            <a:off x="10030408" y="4655541"/>
            <a:ext cx="30764" cy="80232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" grpId="0" animBg="1"/>
      <p:bldP spid="2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A1BB4C-2115-4C66-8349-926107C35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7" t="11253" r="13272" b="6736"/>
          <a:stretch/>
        </p:blipFill>
        <p:spPr>
          <a:xfrm>
            <a:off x="795988" y="297175"/>
            <a:ext cx="9570322" cy="62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698932" y="441235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38A643-451F-4272-861F-483B734B9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1" t="33270" r="11245" b="15010"/>
          <a:stretch/>
        </p:blipFill>
        <p:spPr>
          <a:xfrm>
            <a:off x="5777514" y="389723"/>
            <a:ext cx="5966856" cy="3433899"/>
          </a:xfrm>
          <a:prstGeom prst="rect">
            <a:avLst/>
          </a:prstGeom>
        </p:spPr>
      </p:pic>
      <p:sp>
        <p:nvSpPr>
          <p:cNvPr id="230" name="Rectangle 229"/>
          <p:cNvSpPr/>
          <p:nvPr/>
        </p:nvSpPr>
        <p:spPr>
          <a:xfrm>
            <a:off x="297536" y="441235"/>
            <a:ext cx="5401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HP001 4 hàng" pitchFamily="34" charset="0"/>
              </a:rPr>
              <a:t>- Lực được vẽ trong hình a) có:</a:t>
            </a:r>
          </a:p>
          <a:p>
            <a:r>
              <a:rPr lang="vi-VN" b="1" dirty="0" smtClean="0">
                <a:latin typeface="HP001 4 hàng" pitchFamily="34" charset="0"/>
              </a:rPr>
              <a:t>+ Gốc: chính là điểm đặt tại vật chịu lực tác dụng.</a:t>
            </a:r>
          </a:p>
          <a:p>
            <a:r>
              <a:rPr lang="vi-VN" b="1" dirty="0" smtClean="0">
                <a:latin typeface="HP001 4 hàng" pitchFamily="34" charset="0"/>
              </a:rPr>
              <a:t>+ Phương: nằm ngang.</a:t>
            </a:r>
          </a:p>
          <a:p>
            <a:r>
              <a:rPr lang="vi-VN" b="1" dirty="0" smtClean="0">
                <a:latin typeface="HP001 4 hàng" pitchFamily="34" charset="0"/>
              </a:rPr>
              <a:t>+ Chiều: từ trái sang phải.</a:t>
            </a:r>
          </a:p>
          <a:p>
            <a:r>
              <a:rPr lang="vi-VN" b="1" dirty="0" smtClean="0">
                <a:latin typeface="HP001 4 hàng" pitchFamily="34" charset="0"/>
              </a:rPr>
              <a:t>+ Độ lớn: 2 </a:t>
            </a:r>
            <a:r>
              <a:rPr lang="vi-VN" b="1" dirty="0" smtClean="0">
                <a:latin typeface="+mj-lt"/>
              </a:rPr>
              <a:t>N</a:t>
            </a:r>
            <a:r>
              <a:rPr lang="vi-VN" b="1" dirty="0" smtClean="0">
                <a:latin typeface="HP001 4 hàng" pitchFamily="34" charset="0"/>
              </a:rPr>
              <a:t> (vì độ dài của mũi tên trong hình bằng 2 cm).</a:t>
            </a:r>
            <a:endParaRPr lang="vi-VN" b="1" dirty="0">
              <a:latin typeface="HP001 4 hàng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-69861" y="3103781"/>
            <a:ext cx="11063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HP001 4 hàng" pitchFamily="34" charset="0"/>
              </a:rPr>
              <a:t>- Lực được vẽ trong hình b) có:</a:t>
            </a:r>
          </a:p>
          <a:p>
            <a:r>
              <a:rPr lang="vi-VN" b="1" dirty="0" smtClean="0">
                <a:latin typeface="HP001 4 hàng" pitchFamily="34" charset="0"/>
              </a:rPr>
              <a:t>+ Gốc: chính là điểm đặt tại vật chịu lực tác dụng.</a:t>
            </a:r>
          </a:p>
          <a:p>
            <a:r>
              <a:rPr lang="vi-VN" b="1" dirty="0" smtClean="0">
                <a:latin typeface="HP001 4 hàng" pitchFamily="34" charset="0"/>
              </a:rPr>
              <a:t>+ Phương: thẳng đứng.</a:t>
            </a:r>
          </a:p>
          <a:p>
            <a:r>
              <a:rPr lang="vi-VN" b="1" dirty="0" smtClean="0">
                <a:latin typeface="HP001 4 hàng" pitchFamily="34" charset="0"/>
              </a:rPr>
              <a:t>+ Chiều: từ trên xuống dưới.</a:t>
            </a:r>
          </a:p>
          <a:p>
            <a:r>
              <a:rPr lang="vi-VN" b="1" dirty="0" smtClean="0">
                <a:latin typeface="HP001 4 hàng" pitchFamily="34" charset="0"/>
              </a:rPr>
              <a:t>+ Độ lớn</a:t>
            </a:r>
            <a:r>
              <a:rPr lang="vi-VN" b="1" smtClean="0">
                <a:latin typeface="HP001 4 hàng" pitchFamily="34" charset="0"/>
              </a:rPr>
              <a:t>: </a:t>
            </a:r>
            <a:r>
              <a:rPr lang="en-US" b="1" smtClean="0">
                <a:latin typeface="HP001 4 hàng" pitchFamily="34" charset="0"/>
              </a:rPr>
              <a:t>4</a:t>
            </a:r>
            <a:r>
              <a:rPr lang="vi-VN" b="1" smtClean="0">
                <a:latin typeface="HP001 4 hàng" pitchFamily="34" charset="0"/>
              </a:rPr>
              <a:t> </a:t>
            </a:r>
            <a:r>
              <a:rPr lang="vi-VN" b="1" dirty="0" smtClean="0">
                <a:latin typeface="+mj-lt"/>
              </a:rPr>
              <a:t>N</a:t>
            </a:r>
            <a:r>
              <a:rPr lang="vi-VN" b="1" dirty="0" smtClean="0">
                <a:latin typeface="HP001 4 hàng" pitchFamily="34" charset="0"/>
              </a:rPr>
              <a:t> (vì độ dài của mũi tên trong hình </a:t>
            </a:r>
            <a:r>
              <a:rPr lang="vi-VN" b="1" smtClean="0">
                <a:latin typeface="HP001 4 hàng" pitchFamily="34" charset="0"/>
              </a:rPr>
              <a:t>bằng </a:t>
            </a:r>
            <a:r>
              <a:rPr lang="en-US" b="1" smtClean="0">
                <a:latin typeface="HP001 4 hàng" pitchFamily="34" charset="0"/>
              </a:rPr>
              <a:t>4</a:t>
            </a:r>
            <a:r>
              <a:rPr lang="vi-VN" b="1" smtClean="0">
                <a:latin typeface="HP001 4 hàng" pitchFamily="34" charset="0"/>
              </a:rPr>
              <a:t> </a:t>
            </a:r>
            <a:r>
              <a:rPr lang="vi-VN" b="1" dirty="0" smtClean="0">
                <a:latin typeface="HP001 4 hàng" pitchFamily="34" charset="0"/>
              </a:rPr>
              <a:t>cm).</a:t>
            </a:r>
            <a:endParaRPr lang="vi-VN" b="1" dirty="0">
              <a:latin typeface="HP001 4 hàng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88401" y="5001607"/>
            <a:ext cx="10905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- Lực được vẽ trong hình c) có:</a:t>
            </a:r>
          </a:p>
          <a:p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+ Gốc: chính là điểm đặt tại vật chịu lực tác dụng.</a:t>
            </a:r>
          </a:p>
          <a:p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+ Phương:hợp với phương nằm ngang 1 góc 45</a:t>
            </a:r>
            <a:r>
              <a:rPr lang="vi-VN" b="1" baseline="30000" dirty="0" smtClean="0">
                <a:latin typeface="HP001 4 hàng" pitchFamily="34" charset="0"/>
                <a:cs typeface="HP001 5H" pitchFamily="34" charset="0"/>
              </a:rPr>
              <a:t>0</a:t>
            </a:r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.</a:t>
            </a:r>
          </a:p>
          <a:p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+ Chiều: từ dưới lên trên</a:t>
            </a:r>
          </a:p>
          <a:p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+ Độ lớn</a:t>
            </a:r>
            <a:r>
              <a:rPr lang="vi-VN" b="1" smtClean="0">
                <a:latin typeface="HP001 4 hàng" pitchFamily="34" charset="0"/>
                <a:cs typeface="HP001 5H" pitchFamily="34" charset="0"/>
              </a:rPr>
              <a:t>: </a:t>
            </a:r>
            <a:r>
              <a:rPr lang="en-US" b="1" smtClean="0">
                <a:latin typeface="HP001 4 hàng" pitchFamily="34" charset="0"/>
                <a:cs typeface="HP001 5H" pitchFamily="34" charset="0"/>
              </a:rPr>
              <a:t>3 </a:t>
            </a:r>
            <a:r>
              <a:rPr lang="vi-VN" b="1" smtClean="0">
                <a:latin typeface="+mj-lt"/>
                <a:cs typeface="HP001 5H" pitchFamily="34" charset="0"/>
              </a:rPr>
              <a:t>N</a:t>
            </a:r>
            <a:r>
              <a:rPr lang="vi-VN" b="1" smtClean="0">
                <a:latin typeface="HP001 4 hàng" pitchFamily="34" charset="0"/>
                <a:cs typeface="HP001 5H" pitchFamily="34" charset="0"/>
              </a:rPr>
              <a:t> </a:t>
            </a:r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(vì độ dài của mũi tên trong hình </a:t>
            </a:r>
            <a:r>
              <a:rPr lang="vi-VN" b="1" smtClean="0">
                <a:latin typeface="HP001 4 hàng" pitchFamily="34" charset="0"/>
                <a:cs typeface="HP001 5H" pitchFamily="34" charset="0"/>
              </a:rPr>
              <a:t>bằng </a:t>
            </a:r>
            <a:r>
              <a:rPr lang="en-US" b="1" smtClean="0">
                <a:latin typeface="HP001 4 hàng" pitchFamily="34" charset="0"/>
                <a:cs typeface="HP001 5H" pitchFamily="34" charset="0"/>
              </a:rPr>
              <a:t>3</a:t>
            </a:r>
            <a:r>
              <a:rPr lang="vi-VN" b="1" smtClean="0">
                <a:latin typeface="HP001 4 hàng" pitchFamily="34" charset="0"/>
                <a:cs typeface="HP001 5H" pitchFamily="34" charset="0"/>
              </a:rPr>
              <a:t> </a:t>
            </a:r>
            <a:r>
              <a:rPr lang="vi-VN" b="1" dirty="0" smtClean="0">
                <a:latin typeface="HP001 4 hàng" pitchFamily="34" charset="0"/>
                <a:cs typeface="HP001 5H" pitchFamily="34" charset="0"/>
              </a:rPr>
              <a:t>cm).</a:t>
            </a:r>
            <a:endParaRPr lang="vi-VN" b="1" dirty="0">
              <a:latin typeface="HP001 4 hàng" pitchFamily="34" charset="0"/>
              <a:cs typeface="HP001 5H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61854" y="2262480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2cm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1" name="Rectangle 210"/>
          <p:cNvSpPr/>
          <p:nvPr/>
        </p:nvSpPr>
        <p:spPr>
          <a:xfrm rot="5400000">
            <a:off x="8521955" y="2106672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4 cm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 rot="18149410">
            <a:off x="9071706" y="2419277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3 cm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98458" y="0"/>
            <a:ext cx="12227281" cy="68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6098041" y="427347"/>
            <a:ext cx="5622105" cy="4241075"/>
          </a:xfrm>
          <a:prstGeom prst="rect">
            <a:avLst/>
          </a:prstGeom>
        </p:spPr>
      </p:pic>
      <p:grpSp>
        <p:nvGrpSpPr>
          <p:cNvPr id="246" name="Group 245"/>
          <p:cNvGrpSpPr/>
          <p:nvPr/>
        </p:nvGrpSpPr>
        <p:grpSpPr>
          <a:xfrm flipH="1" flipV="1">
            <a:off x="8378889" y="427347"/>
            <a:ext cx="205273" cy="1336139"/>
            <a:chOff x="3663472" y="1925515"/>
            <a:chExt cx="117220" cy="1846385"/>
          </a:xfrm>
        </p:grpSpPr>
        <p:cxnSp>
          <p:nvCxnSpPr>
            <p:cNvPr id="233" name="Straight Arrow Connector 232"/>
            <p:cNvCxnSpPr/>
            <p:nvPr/>
          </p:nvCxnSpPr>
          <p:spPr>
            <a:xfrm rot="16200000" flipH="1">
              <a:off x="2804745" y="2839915"/>
              <a:ext cx="1846385" cy="1758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683976" y="2294790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669327" y="265819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63472" y="3021606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675200" y="339380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7033936" y="3546166"/>
            <a:ext cx="413238" cy="272562"/>
            <a:chOff x="3912577" y="3253153"/>
            <a:chExt cx="413238" cy="272562"/>
          </a:xfrm>
        </p:grpSpPr>
        <p:cxnSp>
          <p:nvCxnSpPr>
            <p:cNvPr id="231" name="Straight Arrow Connector 230"/>
            <p:cNvCxnSpPr/>
            <p:nvPr/>
          </p:nvCxnSpPr>
          <p:spPr>
            <a:xfrm rot="10800000" flipV="1">
              <a:off x="3912577" y="3253153"/>
              <a:ext cx="413238" cy="2725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16200000" flipH="1">
              <a:off x="4106007" y="3358662"/>
              <a:ext cx="61546" cy="4396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Rectangle 247"/>
          <p:cNvSpPr/>
          <p:nvPr/>
        </p:nvSpPr>
        <p:spPr>
          <a:xfrm>
            <a:off x="348761" y="995597"/>
            <a:ext cx="5805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  <a:cs typeface="HP001 5H" pitchFamily="34" charset="0"/>
              </a:rPr>
              <a:t>a) Lực của nam châm tác dụng lên kẹp giấy (0,5 N) có: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Gốc: tại kẹp giấy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Phương: trùng với phương của lực hút của nam châm.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chiều: từ trên xuống dưới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Tỉ lệ xích: quy ước 1 cm ứng với 0,25 N thì mũi tên có độ dài là: 2 cm và được biểu diễn như sau:</a:t>
            </a:r>
            <a:endParaRPr lang="vi-VN" b="1" dirty="0">
              <a:latin typeface="+mj-lt"/>
              <a:cs typeface="HP001 5H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366347" y="3070582"/>
            <a:ext cx="5867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  <a:cs typeface="HP001 5H" pitchFamily="34" charset="0"/>
              </a:rPr>
              <a:t>b) Lực của lực sĩ tác dụng lên quả tạ (50 N) có: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Gốc: tại viên đạn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Phương: thẳng đứng.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Chiều: từ dưới lên trên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Tỉ lệ xích: quy ước 1 cm ứng với 10 N thì mũi tên có độ dài là: 5 cm và được biểu diễn như sau:</a:t>
            </a:r>
            <a:endParaRPr lang="vi-VN" b="1" dirty="0">
              <a:latin typeface="+mj-lt"/>
              <a:cs typeface="HP001 5H" pitchFamily="34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586154" y="4892767"/>
            <a:ext cx="11046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HP001 4 hàng" pitchFamily="34" charset="0"/>
              </a:rPr>
              <a:t>c) Lực của dây cao su tác dụng lên viên đạn đất (mỗi dây 6 </a:t>
            </a:r>
            <a:r>
              <a:rPr lang="vi-VN" b="1" dirty="0" smtClean="0">
                <a:latin typeface="+mj-lt"/>
              </a:rPr>
              <a:t>N</a:t>
            </a:r>
            <a:r>
              <a:rPr lang="vi-VN" b="1" dirty="0" smtClean="0">
                <a:latin typeface="HP001 4 hàng" pitchFamily="34" charset="0"/>
              </a:rPr>
              <a:t>) có:</a:t>
            </a:r>
          </a:p>
          <a:p>
            <a:r>
              <a:rPr lang="vi-VN" b="1" dirty="0" smtClean="0">
                <a:latin typeface="HP001 4 hàng" pitchFamily="34" charset="0"/>
              </a:rPr>
              <a:t>- Gốc: tại </a:t>
            </a:r>
            <a:r>
              <a:rPr lang="en-GB" b="1" dirty="0" err="1" smtClean="0">
                <a:latin typeface="HP001 4 hàng" pitchFamily="34" charset="0"/>
              </a:rPr>
              <a:t>viên</a:t>
            </a:r>
            <a:r>
              <a:rPr lang="en-GB" b="1" dirty="0" smtClean="0">
                <a:latin typeface="HP001 4 hàng" pitchFamily="34" charset="0"/>
              </a:rPr>
              <a:t> </a:t>
            </a:r>
            <a:r>
              <a:rPr lang="en-GB" b="1" dirty="0" err="1" smtClean="0">
                <a:latin typeface="HP001 4 hàng" pitchFamily="34" charset="0"/>
              </a:rPr>
              <a:t>đạn</a:t>
            </a:r>
            <a:r>
              <a:rPr lang="en-GB" b="1" dirty="0" smtClean="0">
                <a:latin typeface="HP001 4 hàng" pitchFamily="34" charset="0"/>
              </a:rPr>
              <a:t> </a:t>
            </a:r>
            <a:r>
              <a:rPr lang="en-GB" b="1" dirty="0" err="1" smtClean="0">
                <a:latin typeface="HP001 4 hàng" pitchFamily="34" charset="0"/>
              </a:rPr>
              <a:t>đất</a:t>
            </a:r>
            <a:r>
              <a:rPr lang="vi-VN" b="1" dirty="0" smtClean="0">
                <a:latin typeface="HP001 4 hàng" pitchFamily="34" charset="0"/>
              </a:rPr>
              <a:t>.</a:t>
            </a:r>
          </a:p>
          <a:p>
            <a:r>
              <a:rPr lang="vi-VN" b="1" dirty="0" smtClean="0">
                <a:latin typeface="HP001 4 hàng" pitchFamily="34" charset="0"/>
              </a:rPr>
              <a:t>- Phương: trùng với phương của lực tác dụng</a:t>
            </a:r>
            <a:r>
              <a:rPr lang="en-GB" b="1" dirty="0" smtClean="0">
                <a:latin typeface="HP001 4 hàng" pitchFamily="34" charset="0"/>
              </a:rPr>
              <a:t>.</a:t>
            </a:r>
            <a:endParaRPr lang="vi-VN" b="1" dirty="0" smtClean="0">
              <a:latin typeface="HP001 4 hàng" pitchFamily="34" charset="0"/>
            </a:endParaRPr>
          </a:p>
          <a:p>
            <a:r>
              <a:rPr lang="vi-VN" b="1" dirty="0" smtClean="0">
                <a:latin typeface="HP001 4 hàng" pitchFamily="34" charset="0"/>
              </a:rPr>
              <a:t>- Chiều: từ dưới</a:t>
            </a:r>
            <a:r>
              <a:rPr lang="en-GB" b="1" dirty="0" smtClean="0">
                <a:latin typeface="HP001 4 hàng" pitchFamily="34" charset="0"/>
              </a:rPr>
              <a:t> </a:t>
            </a:r>
            <a:r>
              <a:rPr lang="en-GB" b="1" dirty="0" err="1" smtClean="0">
                <a:latin typeface="HP001 4 hàng" pitchFamily="34" charset="0"/>
              </a:rPr>
              <a:t>lên</a:t>
            </a:r>
            <a:r>
              <a:rPr lang="en-GB" b="1" dirty="0" smtClean="0">
                <a:latin typeface="HP001 4 hàng" pitchFamily="34" charset="0"/>
              </a:rPr>
              <a:t> </a:t>
            </a:r>
            <a:r>
              <a:rPr lang="en-GB" b="1" dirty="0" err="1" smtClean="0">
                <a:latin typeface="HP001 4 hàng" pitchFamily="34" charset="0"/>
              </a:rPr>
              <a:t>trên</a:t>
            </a:r>
            <a:r>
              <a:rPr lang="en-GB" b="1" dirty="0" smtClean="0">
                <a:latin typeface="HP001 4 hàng" pitchFamily="34" charset="0"/>
              </a:rPr>
              <a:t>.</a:t>
            </a:r>
            <a:endParaRPr lang="vi-VN" b="1" dirty="0" smtClean="0">
              <a:latin typeface="HP001 4 hàng" pitchFamily="34" charset="0"/>
            </a:endParaRPr>
          </a:p>
          <a:p>
            <a:r>
              <a:rPr lang="vi-VN" b="1" dirty="0" smtClean="0">
                <a:latin typeface="HP001 4 hàng" pitchFamily="34" charset="0"/>
              </a:rPr>
              <a:t>- Tỉ lệ xích: quy ước 1 cm ứng với </a:t>
            </a:r>
            <a:r>
              <a:rPr lang="en-GB" b="1" dirty="0" smtClean="0">
                <a:latin typeface="HP001 4 hàng" pitchFamily="34" charset="0"/>
              </a:rPr>
              <a:t>2</a:t>
            </a:r>
            <a:r>
              <a:rPr lang="vi-VN" b="1" dirty="0" smtClean="0">
                <a:latin typeface="HP001 4 hàng" pitchFamily="34" charset="0"/>
              </a:rPr>
              <a:t> </a:t>
            </a:r>
            <a:r>
              <a:rPr lang="vi-VN" b="1" dirty="0" smtClean="0">
                <a:latin typeface="+mj-lt"/>
              </a:rPr>
              <a:t>N</a:t>
            </a:r>
            <a:r>
              <a:rPr lang="vi-VN" b="1" dirty="0" smtClean="0">
                <a:latin typeface="HP001 4 hàng" pitchFamily="34" charset="0"/>
              </a:rPr>
              <a:t> thì mũi tên có độ dài là: </a:t>
            </a:r>
            <a:r>
              <a:rPr lang="en-GB" b="1" dirty="0" smtClean="0">
                <a:latin typeface="HP001 4 hàng" pitchFamily="34" charset="0"/>
              </a:rPr>
              <a:t>3</a:t>
            </a:r>
            <a:r>
              <a:rPr lang="vi-VN" b="1" dirty="0" smtClean="0">
                <a:latin typeface="HP001 4 hàng" pitchFamily="34" charset="0"/>
              </a:rPr>
              <a:t> cm và được biểu diễn như sau:</a:t>
            </a:r>
            <a:endParaRPr lang="vi-VN" b="1" dirty="0">
              <a:latin typeface="HP001 4 hàng" pitchFamily="34" charset="0"/>
            </a:endParaRPr>
          </a:p>
        </p:txBody>
      </p:sp>
      <p:grpSp>
        <p:nvGrpSpPr>
          <p:cNvPr id="257" name="Group 256"/>
          <p:cNvGrpSpPr/>
          <p:nvPr/>
        </p:nvGrpSpPr>
        <p:grpSpPr>
          <a:xfrm rot="10554715">
            <a:off x="10227606" y="3323582"/>
            <a:ext cx="562708" cy="571500"/>
            <a:chOff x="8563707" y="4923692"/>
            <a:chExt cx="562708" cy="571500"/>
          </a:xfrm>
        </p:grpSpPr>
        <p:cxnSp>
          <p:nvCxnSpPr>
            <p:cNvPr id="252" name="Straight Arrow Connector 251"/>
            <p:cNvCxnSpPr/>
            <p:nvPr/>
          </p:nvCxnSpPr>
          <p:spPr>
            <a:xfrm rot="5400000">
              <a:off x="8559311" y="4928088"/>
              <a:ext cx="571500" cy="5627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8906607" y="5055578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8751287" y="5243146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7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49" grpId="0"/>
      <p:bldP spid="2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FA28BA-9B23-4AAB-B8CF-D50157FB0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8" t="28843" r="40552" b="31868"/>
          <a:stretch/>
        </p:blipFill>
        <p:spPr>
          <a:xfrm>
            <a:off x="976224" y="239558"/>
            <a:ext cx="10820803" cy="576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1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7279A0-31FF-4F5D-8D97-19CB9DC9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18152" r="22291" b="24535"/>
          <a:stretch/>
        </p:blipFill>
        <p:spPr>
          <a:xfrm>
            <a:off x="2472808" y="901863"/>
            <a:ext cx="5951228" cy="4353887"/>
          </a:xfrm>
          <a:prstGeom prst="rect">
            <a:avLst/>
          </a:prstGeom>
        </p:spPr>
      </p:pic>
      <p:sp>
        <p:nvSpPr>
          <p:cNvPr id="230" name="Oval 229"/>
          <p:cNvSpPr/>
          <p:nvPr/>
        </p:nvSpPr>
        <p:spPr>
          <a:xfrm>
            <a:off x="6041392" y="2679682"/>
            <a:ext cx="316523" cy="3165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2744276" y="5326165"/>
            <a:ext cx="5591908" cy="474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b - d - c - a</a:t>
            </a:r>
            <a:endParaRPr lang="en-GB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93B23D-F7C8-4359-AD12-010BD85DA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4" t="36019" r="21357" b="23463"/>
          <a:stretch/>
        </p:blipFill>
        <p:spPr>
          <a:xfrm>
            <a:off x="454556" y="197770"/>
            <a:ext cx="11664025" cy="54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37612" y="463455"/>
            <a:ext cx="721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LỰC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656492" y="2422212"/>
            <a:ext cx="10958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latin typeface="HP001 5 hàng" pitchFamily="34" charset="0"/>
              </a:rPr>
              <a:t>- </a:t>
            </a:r>
            <a:r>
              <a:rPr lang="en-GB" sz="2400" b="1" dirty="0" err="1" smtClean="0">
                <a:latin typeface="HP001 5 hàng" pitchFamily="34" charset="0"/>
              </a:rPr>
              <a:t>Khi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đặt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một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hộp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bút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lên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tay</a:t>
            </a:r>
            <a:r>
              <a:rPr lang="en-GB" sz="2400" b="1" dirty="0" smtClean="0">
                <a:latin typeface="HP001 5 hàng" pitchFamily="34" charset="0"/>
              </a:rPr>
              <a:t>, </a:t>
            </a:r>
            <a:r>
              <a:rPr lang="en-GB" sz="2400" b="1" dirty="0" err="1" smtClean="0">
                <a:latin typeface="HP001 5 hàng" pitchFamily="34" charset="0"/>
              </a:rPr>
              <a:t>ta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dễ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dàng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cảm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thấy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có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lưck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tác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dụng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lên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bàn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tay</a:t>
            </a:r>
            <a:r>
              <a:rPr lang="en-GB" sz="2400" b="1" dirty="0" smtClean="0">
                <a:latin typeface="HP001 5 hàng" pitchFamily="34" charset="0"/>
              </a:rPr>
              <a:t>. </a:t>
            </a:r>
            <a:r>
              <a:rPr lang="en-GB" sz="2400" b="1" dirty="0" err="1" smtClean="0">
                <a:latin typeface="HP001 5 hàng" pitchFamily="34" charset="0"/>
              </a:rPr>
              <a:t>Tuy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nhiên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ta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không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thể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nhìn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thấy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lực</a:t>
            </a:r>
            <a:r>
              <a:rPr lang="en-GB" sz="2400" b="1" dirty="0" smtClean="0">
                <a:latin typeface="HP001 5 hàng" pitchFamily="34" charset="0"/>
              </a:rPr>
              <a:t>. </a:t>
            </a:r>
            <a:r>
              <a:rPr lang="en-GB" sz="2400" b="1" dirty="0" err="1" smtClean="0">
                <a:latin typeface="HP001 5 hàng" pitchFamily="34" charset="0"/>
              </a:rPr>
              <a:t>Vậy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theo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em</a:t>
            </a:r>
            <a:r>
              <a:rPr lang="en-GB" sz="2400" b="1" dirty="0" smtClean="0">
                <a:latin typeface="HP001 5 hàng" pitchFamily="34" charset="0"/>
              </a:rPr>
              <a:t>, </a:t>
            </a:r>
            <a:r>
              <a:rPr lang="en-GB" sz="2400" b="1" dirty="0" err="1" smtClean="0">
                <a:latin typeface="HP001 5 hàng" pitchFamily="34" charset="0"/>
              </a:rPr>
              <a:t>làm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thế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nào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để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biểu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diễn</a:t>
            </a:r>
            <a:r>
              <a:rPr lang="en-GB" sz="2400" b="1" dirty="0" smtClean="0">
                <a:latin typeface="HP001 5 hàng" pitchFamily="34" charset="0"/>
              </a:rPr>
              <a:t> ( </a:t>
            </a:r>
            <a:r>
              <a:rPr lang="en-GB" sz="2400" b="1" dirty="0" err="1" smtClean="0">
                <a:latin typeface="HP001 5 hàng" pitchFamily="34" charset="0"/>
              </a:rPr>
              <a:t>vẽ</a:t>
            </a:r>
            <a:r>
              <a:rPr lang="en-GB" sz="2400" b="1" dirty="0" smtClean="0">
                <a:latin typeface="HP001 5 hàng" pitchFamily="34" charset="0"/>
              </a:rPr>
              <a:t>) </a:t>
            </a:r>
            <a:r>
              <a:rPr lang="en-GB" sz="2400" b="1" dirty="0" err="1" smtClean="0">
                <a:latin typeface="HP001 5 hàng" pitchFamily="34" charset="0"/>
              </a:rPr>
              <a:t>lực</a:t>
            </a:r>
            <a:r>
              <a:rPr lang="en-GB" sz="2400" b="1" dirty="0" smtClean="0">
                <a:latin typeface="HP001 5 hàng" pitchFamily="34" charset="0"/>
              </a:rPr>
              <a:t> ?</a:t>
            </a:r>
            <a:endParaRPr lang="vi-VN" sz="2400" b="1" dirty="0">
              <a:latin typeface="HP001 5 hàng" pitchFamily="34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805961" y="3653130"/>
            <a:ext cx="10676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HP001 5 hàng" pitchFamily="34" charset="0"/>
              </a:rPr>
              <a:t>Ta </a:t>
            </a:r>
            <a:r>
              <a:rPr lang="en-GB" sz="2400" b="1" dirty="0" err="1" smtClean="0">
                <a:latin typeface="HP001 5 hàng" pitchFamily="34" charset="0"/>
              </a:rPr>
              <a:t>không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nhìn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thấy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lực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nhưng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lại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có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thể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nhận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biết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được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các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đặc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chưng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của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mỗi</a:t>
            </a:r>
            <a:r>
              <a:rPr lang="en-GB" sz="2400" b="1" dirty="0" smtClean="0">
                <a:latin typeface="HP001 5 hàng" pitchFamily="34" charset="0"/>
              </a:rPr>
              <a:t> </a:t>
            </a:r>
            <a:r>
              <a:rPr lang="en-GB" sz="2400" b="1" dirty="0" err="1" smtClean="0">
                <a:latin typeface="HP001 5 hàng" pitchFamily="34" charset="0"/>
              </a:rPr>
              <a:t>lực</a:t>
            </a:r>
            <a:r>
              <a:rPr lang="en-GB" sz="2400" b="1" dirty="0" smtClean="0">
                <a:latin typeface="HP001 5 hàng" pitchFamily="34" charset="0"/>
              </a:rPr>
              <a:t>.</a:t>
            </a:r>
            <a:endParaRPr lang="vi-VN" sz="2400" b="1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256347" y="42668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75345" y="989738"/>
            <a:ext cx="3701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5348795" y="884133"/>
            <a:ext cx="6333412" cy="4737037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515644" y="1475511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HP001 5 hàng" pitchFamily="34" charset="0"/>
                <a:cs typeface="Times New Roman" panose="02020603050405020304" pitchFamily="18" charset="0"/>
              </a:rPr>
              <a:t>1.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Oval Callout 213"/>
          <p:cNvSpPr/>
          <p:nvPr/>
        </p:nvSpPr>
        <p:spPr>
          <a:xfrm>
            <a:off x="923192" y="2031023"/>
            <a:ext cx="3121270" cy="2901462"/>
          </a:xfrm>
          <a:prstGeom prst="wedgeEllipseCallout">
            <a:avLst>
              <a:gd name="adj1" fmla="val -45622"/>
              <a:gd name="adj2" fmla="val 846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41.1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xắp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664817" y="5839428"/>
            <a:ext cx="860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HP001 5 hàng" pitchFamily="34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6" y="5369896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211" grpId="0"/>
      <p:bldP spid="214" grpId="0" animBg="1"/>
      <p:bldP spid="2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5937859" y="831380"/>
            <a:ext cx="5812321" cy="4347290"/>
          </a:xfrm>
          <a:prstGeom prst="rect">
            <a:avLst/>
          </a:prstGeom>
        </p:spPr>
      </p:pic>
      <p:sp>
        <p:nvSpPr>
          <p:cNvPr id="212" name="Flowchart: Punched Tape 211"/>
          <p:cNvSpPr/>
          <p:nvPr/>
        </p:nvSpPr>
        <p:spPr>
          <a:xfrm>
            <a:off x="545122" y="2066192"/>
            <a:ext cx="5169877" cy="2655277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 dirty="0">
              <a:solidFill>
                <a:srgbClr val="000099"/>
              </a:solidFill>
              <a:latin typeface="HP001 4 hàng" pitchFamily="34" charset="0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79241" y="2716798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người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đẩy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xe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ô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tô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là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mạnh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nhất</a:t>
            </a:r>
            <a:endParaRPr lang="en-GB" b="1" dirty="0" smtClean="0">
              <a:solidFill>
                <a:srgbClr val="000099"/>
              </a:solidFill>
              <a:latin typeface="HP001 4 hàng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84028" y="2998154"/>
            <a:ext cx="389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người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bảo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vệ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đẩy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cánh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cửa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677978" y="3314682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người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mẹ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kéo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cửa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phòng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541713" y="3622413"/>
            <a:ext cx="509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em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bé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ấn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nút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chuông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cửa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là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nhỏ</a:t>
            </a:r>
            <a:r>
              <a:rPr lang="en-GB" b="1" dirty="0" smtClean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rgbClr val="000099"/>
                </a:solidFill>
                <a:latin typeface="HP001 4 hàng" pitchFamily="34" charset="0"/>
              </a:rPr>
              <a:t>nhất</a:t>
            </a:r>
            <a:endParaRPr lang="en-GB" b="1" dirty="0">
              <a:solidFill>
                <a:srgbClr val="000099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6" grpId="0"/>
      <p:bldP spid="217" grpId="0"/>
      <p:bldP spid="218" grpId="0"/>
      <p:bldP spid="2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4329949" y="1427749"/>
            <a:ext cx="7497997" cy="3463199"/>
          </a:xfrm>
          <a:prstGeom prst="rect">
            <a:avLst/>
          </a:prstGeom>
        </p:spPr>
      </p:pic>
      <p:sp>
        <p:nvSpPr>
          <p:cNvPr id="212" name="Oval Callout 211"/>
          <p:cNvSpPr/>
          <p:nvPr/>
        </p:nvSpPr>
        <p:spPr>
          <a:xfrm>
            <a:off x="642561" y="1708617"/>
            <a:ext cx="3121270" cy="2901462"/>
          </a:xfrm>
          <a:prstGeom prst="wedgeEllipseCallout">
            <a:avLst>
              <a:gd name="adj1" fmla="val -45622"/>
              <a:gd name="adj2" fmla="val 846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41.2a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41.2b</a:t>
            </a:r>
            <a:endParaRPr lang="en-GB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375138" y="116972"/>
            <a:ext cx="3810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HP001 5 hàng" pitchFamily="34" charset="0"/>
              </a:rPr>
              <a:t> </a:t>
            </a:r>
            <a:r>
              <a:rPr lang="en-GB" sz="2400" b="1" dirty="0" smtClean="0">
                <a:solidFill>
                  <a:srgbClr val="002060"/>
                </a:solidFill>
                <a:latin typeface="HP001 5 hàng" pitchFamily="34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HP001 5 hàng" pitchFamily="34" charset="0"/>
              </a:rPr>
              <a:t>Trong hình 41.2a: độ lớn lực kéo của 2 đội là bằng nhau vì băng đỏ buộc giữa sợi dây đứng yên.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309195" y="3893400"/>
            <a:ext cx="3941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HP001 5 hàng" pitchFamily="34" charset="0"/>
              </a:rPr>
              <a:t>- Trong hình 41.2b: độ lớn lực kéo của đội bên phải lớn hơn độ lớn lực kéo của đội bên trái vì băng đỏ buộc giữa bị kéo lệch về bên phải.</a:t>
            </a:r>
            <a:endParaRPr lang="vi-VN" sz="2400" b="1" dirty="0">
              <a:solidFill>
                <a:srgbClr val="002060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2" grpId="1" animBg="1"/>
      <p:bldP spid="214" grpId="0"/>
      <p:bldP spid="2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9440F6-48BE-4C18-9571-60E5E376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t="13133" r="17769" b="23041"/>
          <a:stretch/>
        </p:blipFill>
        <p:spPr>
          <a:xfrm>
            <a:off x="487030" y="252284"/>
            <a:ext cx="9785974" cy="64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95CAD4-8EA6-42B5-A0D1-46F82DB2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t="15880" r="55644" b="14590"/>
          <a:stretch/>
        </p:blipFill>
        <p:spPr>
          <a:xfrm>
            <a:off x="1013032" y="135565"/>
            <a:ext cx="7972348" cy="67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48F5CD-1324-48AC-99FE-E48E0328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9" t="15880" r="14715" b="14590"/>
          <a:stretch/>
        </p:blipFill>
        <p:spPr>
          <a:xfrm>
            <a:off x="1803129" y="150520"/>
            <a:ext cx="7070284" cy="65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>
            <a:extLst>
              <a:ext uri="{FF2B5EF4-FFF2-40B4-BE49-F238E27FC236}">
                <a16:creationId xmlns=""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5525704" y="460599"/>
            <a:ext cx="6088936" cy="2812377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28254" y="3283203"/>
            <a:ext cx="697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-Ta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co ở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41.2a</a:t>
            </a:r>
            <a:endParaRPr lang="en-US" sz="2400" b="1" i="1" dirty="0">
              <a:solidFill>
                <a:srgbClr val="00206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0" name="Oval Callout 219"/>
          <p:cNvSpPr/>
          <p:nvPr/>
        </p:nvSpPr>
        <p:spPr>
          <a:xfrm>
            <a:off x="1330696" y="595673"/>
            <a:ext cx="2212425" cy="2198076"/>
          </a:xfrm>
          <a:prstGeom prst="wedgeEllipseCallout">
            <a:avLst>
              <a:gd name="adj1" fmla="val -45904"/>
              <a:gd name="adj2" fmla="val 5310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GB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92758" y="3752134"/>
            <a:ext cx="11209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sợi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dây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tỏ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rằng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. Ta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endParaRPr lang="en-US" sz="2400" b="1" i="1" dirty="0">
              <a:solidFill>
                <a:srgbClr val="00206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83937" y="4604983"/>
            <a:ext cx="1115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. Ta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ta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 smtClean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3" y="2793749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0" grpId="0" animBg="1"/>
      <p:bldP spid="220" grpId="1" animBg="1"/>
      <p:bldP spid="223" grpId="0"/>
      <p:bldP spid="2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600</Words>
  <Application>Microsoft Office PowerPoint</Application>
  <PresentationFormat>Widescreen</PresentationFormat>
  <Paragraphs>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HP001 5 hàng</vt:lpstr>
      <vt:lpstr>HP001 5H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tập: Em hãy xác định phương và chiều của lực  trong các trường hợp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53</cp:revision>
  <dcterms:created xsi:type="dcterms:W3CDTF">2021-09-16T16:11:09Z</dcterms:created>
  <dcterms:modified xsi:type="dcterms:W3CDTF">2022-03-19T00:09:28Z</dcterms:modified>
</cp:coreProperties>
</file>