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0" r:id="rId2"/>
    <p:sldMasterId id="2147483715" r:id="rId3"/>
    <p:sldMasterId id="2147483730" r:id="rId4"/>
    <p:sldMasterId id="2147483742" r:id="rId5"/>
    <p:sldMasterId id="2147483760" r:id="rId6"/>
    <p:sldMasterId id="2147483789" r:id="rId7"/>
    <p:sldMasterId id="2147483804" r:id="rId8"/>
    <p:sldMasterId id="2147483828" r:id="rId9"/>
    <p:sldMasterId id="2147483857" r:id="rId10"/>
  </p:sldMasterIdLst>
  <p:notesMasterIdLst>
    <p:notesMasterId r:id="rId41"/>
  </p:notesMasterIdLst>
  <p:sldIdLst>
    <p:sldId id="339" r:id="rId11"/>
    <p:sldId id="344" r:id="rId12"/>
    <p:sldId id="345" r:id="rId13"/>
    <p:sldId id="346" r:id="rId14"/>
    <p:sldId id="347" r:id="rId15"/>
    <p:sldId id="349" r:id="rId16"/>
    <p:sldId id="348" r:id="rId17"/>
    <p:sldId id="288" r:id="rId18"/>
    <p:sldId id="354" r:id="rId19"/>
    <p:sldId id="328" r:id="rId20"/>
    <p:sldId id="353" r:id="rId21"/>
    <p:sldId id="341" r:id="rId22"/>
    <p:sldId id="331" r:id="rId23"/>
    <p:sldId id="332" r:id="rId24"/>
    <p:sldId id="333" r:id="rId25"/>
    <p:sldId id="290" r:id="rId26"/>
    <p:sldId id="342" r:id="rId27"/>
    <p:sldId id="334" r:id="rId28"/>
    <p:sldId id="340" r:id="rId29"/>
    <p:sldId id="323" r:id="rId30"/>
    <p:sldId id="324" r:id="rId31"/>
    <p:sldId id="325" r:id="rId32"/>
    <p:sldId id="326" r:id="rId33"/>
    <p:sldId id="358" r:id="rId34"/>
    <p:sldId id="359" r:id="rId35"/>
    <p:sldId id="355" r:id="rId36"/>
    <p:sldId id="356" r:id="rId37"/>
    <p:sldId id="357" r:id="rId38"/>
    <p:sldId id="343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0033CC"/>
    <a:srgbClr val="FFFF99"/>
    <a:srgbClr val="FFCCFF"/>
    <a:srgbClr val="99FF66"/>
    <a:srgbClr val="00FFFF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638B-4BCA-41F8-8E2D-CB58A0AF9A1A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6577B-C527-472A-B15B-A00805A0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75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0E9F55-BB62-4D72-93A5-456EE5714E0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237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B5B2F6-B745-452E-A281-EED1B7C74B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27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5329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B7362-F791-4894-BEBB-CE32770E5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2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E79D-9D1E-4725-81A3-B306227D1F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141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B4558A-C5F5-436F-9BC6-F9E05ACC555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114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7BEA9C1-196E-41CA-8DDD-0ADC2A9C409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892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82DE35C-95FC-4F5A-834F-147CA5CCE71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515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31EE7C4-67F4-42C5-AAC1-7CB1B603CDF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527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95C4F13-AD6A-4F48-8423-28807AD968F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188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31CDA4C-554A-47A1-BD7E-BD689B7E2E3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445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95A2EEE-084F-492E-887F-506385974FD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11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99A42B0-2A24-4AB5-B489-65D74CB5515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3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0F9F5B0-9BF7-4489-817A-8623B19EC39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215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A0B0DF2-15D7-45C3-985A-6027ED73D1E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9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68B0-DF4D-4657-8EEF-570FA8CCE6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795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C9FDDDC-604B-4987-955A-3134FCC6EB9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518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6FCD791-2B7B-466B-92C0-18BD8E16203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632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2A41C98-9154-49F0-BE9B-22C6766F1A2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676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01FA050-5795-4D68-9903-F27D2FC0EE2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583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9730D91-B9C0-457A-BC92-5F5F5D61103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187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94D2219-8CEC-4DB2-98BC-445A429CA3F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252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6AB096E-6F57-481E-84BF-E6FC0DFB16E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010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CA1F36B-9ACE-4948-BE85-6DFC78D5840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386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97FBCEC-B8DC-46C3-859A-2EF5EC832CF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105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42F1781-3B6D-4D31-BE3D-86071234E27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5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91C1-1862-445A-9831-A56E05E3BB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640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42F1781-3B6D-4D31-BE3D-86071234E27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3386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42F1781-3B6D-4D31-BE3D-86071234E27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225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42F1781-3B6D-4D31-BE3D-86071234E27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28939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42F1781-3B6D-4D31-BE3D-86071234E27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896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3B7A41A-6C1E-4607-8364-2B2C6EC3C5BD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158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245D5B4-B9CD-48D6-8E06-B72909C15E2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555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64909-F7B8-45CC-9DB3-A31578B2923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290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408F2-E798-42B5-9D5F-D3D7D6DBC25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2842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33D796-87FB-416E-B7DB-7FE43276C5A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6636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3F8085-4EB9-455D-94CC-A6AA5F1DF71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96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DFE343C-BD2E-4F14-8687-7DD42519F863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9FFC978-C415-4E86-B80C-9C2AC668E25C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17428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4A4DB4-42FA-473E-B6B9-BC98EE9655D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9222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97F4C7-C832-44BF-8E21-9F6ED2265ED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837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B6FEA6-0ED6-4752-AB09-CB1920496DB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375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5A2B6-44DA-41DE-8119-8881F7E3AA4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038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46FEB-EC98-41FA-9050-DBE6B030E35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7965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31DA3-F423-40A0-91A0-66EE1BCD332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382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31DA3-F423-40A0-91A0-66EE1BCD332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8145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31DA3-F423-40A0-91A0-66EE1BCD332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9873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31DA3-F423-40A0-91A0-66EE1BCD332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406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31DA3-F423-40A0-91A0-66EE1BCD332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0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3D82685C-9A04-4C1F-BE1E-E40F3D4B4F41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324A261-B98C-44B5-9017-0932DB0DF762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6057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D23622-2179-48C9-876F-CA711A992B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6040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1CF97F-FE87-48D6-BDAF-9C4214ED31B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43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4988F46-BDEF-4ED7-9088-E4B30ABE4F2A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721083-FD5C-44E4-AC7A-2AAFE1C748F4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5261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567A0F4-E1CA-42CB-84C1-026E7E0EAAB6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EC6E678-D4DE-434F-9AAF-36917B57D025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924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61C8305-F551-4992-9052-8D9ADAE3AF16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C5CFB46-04A4-4FC1-882E-08325B512728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1249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340D3E7-2D6D-4969-AF0F-60E178B8544B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A391DC7-E2E6-4410-B332-09D164883F44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1510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045B447-04EF-41D6-9999-8600B209E3B0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2986E47-1B85-459C-B558-6D7CDB3F0A0A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308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01C43-EA81-4357-97E4-EFA991D3B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04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49456EE-46F7-407B-BB79-E8AB67459BA6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A31ADAA-689E-4C39-B254-C1B4F48F62A7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7055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8DC8AA3-2295-4CD5-993C-EB360956F64A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C4DE1F2-79C3-412A-B4E6-A0D0AED9F08D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315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E2C9ED7-A47B-49F3-AF54-1293353D687B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5C0CE81-9FD1-4892-9548-65FA01EEF265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7755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503302D-B228-47A4-8903-777EF3F34670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A04A00D-23D2-4161-8E96-77D96154B2C1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323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48F793-D82D-4B5F-9732-127AF05318D9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4E3CC30-03B0-4526-BFEE-F42DE7441BB3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730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92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5218D0B-00B6-4418-AE61-0C07F7EF676A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0BD0419-482E-4B97-85B7-94B5BAACE426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9840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135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135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6C35600-0427-4841-90C7-5B8EBA87FC7E}" type="slidenum">
              <a:rPr lang="vi-VN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5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B7FBCAF-7314-43D1-8C40-549447FA4071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DC1AD71-EEDE-4FE4-ABAA-A89A3F8425D6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4912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3FB6215-FF01-441A-BF2B-8ACFDB1FDA85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A722AE9-6E25-4791-84D0-668B925E070A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557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81829FB-29E3-4628-B129-37CC38B31473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D57BB2-4961-4507-9B38-C84697524AE1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573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4C059-5C53-4471-8423-37DEC4117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28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450BDF-3FFF-43DE-9F2C-1E850AD40824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7CE738B-9984-4B82-B59B-8EB275ECE7A9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3934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02CFD6D-8848-437F-A41D-910851C71F91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93A523-F6EE-4E74-B890-AEC80B096E31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9415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5A5820C-FC3A-401D-B253-FA25627DB899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3C94848-01D3-46E5-B975-C0EF0494DADD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9871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EA723C6-283A-4860-A272-F2CD8DF046BB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6FAD24D-9A84-49B8-994A-162EDE42A022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4147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BA6A156-2AB9-45BD-AE9C-00E7625D6F46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6905935-9D4C-4A18-B20B-52777696C539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4545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FEBAF4-BD2F-4568-8BA4-6639F24032C1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D8D1040-5F60-4549-8BB5-84A19129E5B0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944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8EA682B-8D2A-4697-B475-32EE473F45C4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75772BD-78A8-4B3E-86A0-0478867B86DF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1385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A9F8A67-9AD3-4AF9-9BCC-925F63B4D65F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A4EC00-07B6-4B3F-B9D0-9DEECAAEC49D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2875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C921AE-DDA8-489B-9AA2-9158E8081D67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1994267-4595-4789-B8A4-8D398F0540E6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9983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28CBB5-ADEA-4A73-94E3-9748DE7AD852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8FCBA58-3BDF-4655-8840-711825D3520B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330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65766-5051-4F50-8D68-5D5BB278EF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99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135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135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D81E271-54EC-4972-92F9-6A6F68905C16}" type="slidenum">
              <a:rPr lang="vi-VN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16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C9FDDDC-604B-4987-955A-3134FCC6EB9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42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6FCD791-2B7B-466B-92C0-18BD8E16203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01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2A41C98-9154-49F0-BE9B-22C6766F1A2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18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01FA050-5795-4D68-9903-F27D2FC0EE2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48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9730D91-B9C0-457A-BC92-5F5F5D61103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12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94D2219-8CEC-4DB2-98BC-445A429CA3FF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97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6AB096E-6F57-481E-84BF-E6FC0DFB16E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12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CA1F36B-9ACE-4948-BE85-6DFC78D5840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14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97FBCEC-B8DC-46C3-859A-2EF5EC832CF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8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4240-E9A5-4C10-8451-B2D5383A8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66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3B7A41A-6C1E-4607-8364-2B2C6EC3C5BD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13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245D5B4-B9CD-48D6-8E06-B72909C15E2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33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2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64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23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77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85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51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51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8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64563-C926-4091-B6C9-FDD0048C4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76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535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585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3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9122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9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41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0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E5C72-9988-4585-AB0B-15F76DBE2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603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28946A2-7FCA-4B37-9364-F6F30FE8133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1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CFFB7-0601-4392-8CB1-9FA9B5EA8B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367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B4558A-C5F5-436F-9BC6-F9E05ACC555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133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7BEA9C1-196E-41CA-8DDD-0ADC2A9C409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607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82DE35C-95FC-4F5A-834F-147CA5CCE71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97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31EE7C4-67F4-42C5-AAC1-7CB1B603CDFB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020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95C4F13-AD6A-4F48-8423-28807AD968F2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800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31CDA4C-554A-47A1-BD7E-BD689B7E2E3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866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95A2EEE-084F-492E-887F-506385974FD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549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99A42B0-2A24-4AB5-B489-65D74CB55156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822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0759E3B-00FC-4AC6-8F3C-1D80C29F179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886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0759E3B-00FC-4AC6-8F3C-1D80C29F179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3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AA40E-92F2-4AE8-86E1-47C03093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52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0759E3B-00FC-4AC6-8F3C-1D80C29F179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84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0759E3B-00FC-4AC6-8F3C-1D80C29F179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4221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0759E3B-00FC-4AC6-8F3C-1D80C29F179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439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0F9F5B0-9BF7-4489-817A-8623B19EC39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04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A0B0DF2-15D7-45C3-985A-6027ED73D1E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38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B7FBCAF-7314-43D1-8C40-549447FA4071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DC1AD71-EEDE-4FE4-ABAA-A89A3F8425D6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0733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3FB6215-FF01-441A-BF2B-8ACFDB1FDA85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A722AE9-6E25-4791-84D0-668B925E070A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6253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81829FB-29E3-4628-B129-37CC38B31473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D57BB2-4961-4507-9B38-C84697524AE1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70657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F450BDF-3FFF-43DE-9F2C-1E850AD40824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7CE738B-9984-4B82-B59B-8EB275ECE7A9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10925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02CFD6D-8848-437F-A41D-910851C71F91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93A523-F6EE-4E74-B890-AEC80B096E31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3221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C479-FB6B-451E-AC64-3DDA4C3D6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014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5A5820C-FC3A-401D-B253-FA25627DB899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3C94848-01D3-46E5-B975-C0EF0494DADD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620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EA723C6-283A-4860-A272-F2CD8DF046BB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6FAD24D-9A84-49B8-994A-162EDE42A022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3518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BA6A156-2AB9-45BD-AE9C-00E7625D6F46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6905935-9D4C-4A18-B20B-52777696C539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55978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FEBAF4-BD2F-4568-8BA4-6639F24032C1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D8D1040-5F60-4549-8BB5-84A19129E5B0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65577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8EA682B-8D2A-4697-B475-32EE473F45C4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75772BD-78A8-4B3E-86A0-0478867B86DF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7868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A9F8A67-9AD3-4AF9-9BCC-925F63B4D65F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A4EC00-07B6-4B3F-B9D0-9DEECAAEC49D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5818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AC921AE-DDA8-489B-9AA2-9158E8081D67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1994267-4595-4789-B8A4-8D398F0540E6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70944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F28CBB5-ADEA-4A73-94E3-9748DE7AD852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8FCBA58-3BDF-4655-8840-711825D3520B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0625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135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135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D81E271-54EC-4972-92F9-6A6F68905C16}" type="slidenum">
              <a:rPr lang="vi-VN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350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28946A2-7FCA-4B37-9364-F6F30FE8133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2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26552-86D9-4057-AC92-DBC835ACDC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26552-86D9-4057-AC92-DBC835ACDCF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1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CA8CE7D-F0D7-4C14-86D5-332B99EE3CEC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+mn-lt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622965-DB1C-470A-86B3-CC9D3C6AAA4C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8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2866AA2-3C66-479D-8CBC-370E2B05D5FB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+mn-lt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BD51F4-888C-41D4-ADA6-7ED11734A6C9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42F1781-3B6D-4D31-BE3D-86071234E27C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2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D5F6-10AC-4812-BE8B-1126CC855B0C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AB7F1E-66F1-4746-940E-D54C52A6E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0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26552-86D9-4057-AC92-DBC835ACDCF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0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+mn-lt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2866AA2-3C66-479D-8CBC-370E2B05D5FB}" type="datetimeFigureOut">
              <a:rPr 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27/11/2023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+mn-lt"/>
                <a:cs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BD51F4-888C-41D4-ADA6-7ED11734A6C9}" type="slidenum">
              <a:rPr lang="en-US" altLang="en-US" sz="1350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7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22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0759E3B-00FC-4AC6-8F3C-1D80C29F179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0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626552-86D9-4057-AC92-DBC835ACDCF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9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2.jpeg"/><Relationship Id="rId5" Type="http://schemas.openxmlformats.org/officeDocument/2006/relationships/hyperlink" Target="http://images.google.com.vn/imgres?imgurl=http://www.daunhotvang.com/oil/upload/240707castrol.jpg&amp;imgrefurl=http://www.daunhotvang.com/oil/tintuc_chitiet6.php&amp;usg=__6jvgf_RMcfWu0UCuskLUqmQ_XyE=&amp;h=350&amp;w=492&amp;sz=41&amp;hl=vi&amp;start=1&amp;tbnid=EJD1JL7yjcrXjM:&amp;tbnh=92&amp;tbnw=130&amp;prev=/images?q=d%E1%BA%A7u+nh%E1%BB%9Bt&amp;gbv=2&amp;hl=vi" TargetMode="Externa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www.daunhotvang.com/oil/upload/240707castrol.jpg&amp;imgrefurl=http://www.daunhotvang.com/oil/tintuc_chitiet6.php&amp;usg=__6jvgf_RMcfWu0UCuskLUqmQ_XyE=&amp;h=350&amp;w=492&amp;sz=41&amp;hl=vi&amp;start=1&amp;tbnid=EJD1JL7yjcrXjM:&amp;tbnh=92&amp;tbnw=130&amp;prev=/images?q=d%E1%BA%A7u+nh%E1%BB%9Bt&amp;gbv=2&amp;hl=vi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slide0013_image0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4364038"/>
            <a:ext cx="1971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1" descr="slide0013_image0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484688"/>
            <a:ext cx="1238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rainbow_pot_of_go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7696"/>
            <a:ext cx="201612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61419" y="295315"/>
            <a:ext cx="3048000" cy="16764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Tuần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13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056" name="Picture 6" descr="BOOK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56" y="3060191"/>
            <a:ext cx="247808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 descr="at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3067696"/>
            <a:ext cx="13462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" y="1800751"/>
            <a:ext cx="9143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Text Box 2"/>
          <p:cNvSpPr txBox="1">
            <a:spLocks noChangeArrowheads="1"/>
          </p:cNvSpPr>
          <p:nvPr/>
        </p:nvSpPr>
        <p:spPr bwMode="auto">
          <a:xfrm>
            <a:off x="2987675" y="1682750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CC6600"/>
              </a:solidFill>
              <a:cs typeface="Arial" charset="0"/>
            </a:endParaRPr>
          </a:p>
        </p:txBody>
      </p:sp>
      <p:grpSp>
        <p:nvGrpSpPr>
          <p:cNvPr id="16403" name="Group 3"/>
          <p:cNvGrpSpPr>
            <a:grpSpLocks/>
          </p:cNvGrpSpPr>
          <p:nvPr/>
        </p:nvGrpSpPr>
        <p:grpSpPr bwMode="auto">
          <a:xfrm>
            <a:off x="0" y="-304800"/>
            <a:ext cx="9144000" cy="3886200"/>
            <a:chOff x="0" y="1056"/>
            <a:chExt cx="5760" cy="3263"/>
          </a:xfrm>
        </p:grpSpPr>
        <p:grpSp>
          <p:nvGrpSpPr>
            <p:cNvPr id="16404" name="Group 4"/>
            <p:cNvGrpSpPr>
              <a:grpSpLocks/>
            </p:cNvGrpSpPr>
            <p:nvPr/>
          </p:nvGrpSpPr>
          <p:grpSpPr bwMode="auto">
            <a:xfrm>
              <a:off x="0" y="1056"/>
              <a:ext cx="5760" cy="3263"/>
              <a:chOff x="0" y="384"/>
              <a:chExt cx="6000" cy="3936"/>
            </a:xfrm>
          </p:grpSpPr>
          <p:pic>
            <p:nvPicPr>
              <p:cNvPr id="16405" name="Picture 5" descr="bach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06" name="Text Box 6"/>
              <p:cNvSpPr txBox="1">
                <a:spLocks noChangeArrowheads="1"/>
              </p:cNvSpPr>
              <p:nvPr/>
            </p:nvSpPr>
            <p:spPr bwMode="auto">
              <a:xfrm>
                <a:off x="63" y="1730"/>
                <a:ext cx="527" cy="1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Đinh sắt trong không khí khô</a:t>
                </a:r>
              </a:p>
            </p:txBody>
          </p:sp>
          <p:sp>
            <p:nvSpPr>
              <p:cNvPr id="16407" name="Text Box 7"/>
              <p:cNvSpPr txBox="1">
                <a:spLocks noChangeArrowheads="1"/>
              </p:cNvSpPr>
              <p:nvPr/>
            </p:nvSpPr>
            <p:spPr bwMode="auto">
              <a:xfrm>
                <a:off x="1439" y="1730"/>
                <a:ext cx="530" cy="2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Đinh sắt trong nước có hòa tan oxi</a:t>
                </a:r>
              </a:p>
            </p:txBody>
          </p:sp>
          <p:sp>
            <p:nvSpPr>
              <p:cNvPr id="16408" name="Text Box 8"/>
              <p:cNvSpPr txBox="1">
                <a:spLocks noChangeArrowheads="1"/>
              </p:cNvSpPr>
              <p:nvPr/>
            </p:nvSpPr>
            <p:spPr bwMode="auto">
              <a:xfrm>
                <a:off x="4511" y="1730"/>
                <a:ext cx="529" cy="1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Đinh sắt trong nước cất</a:t>
                </a:r>
                <a:r>
                  <a:rPr lang="en-US" b="1">
                    <a:solidFill>
                      <a:schemeClr val="bg1"/>
                    </a:solidFill>
                    <a:latin typeface=".VnTime" pitchFamily="34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16409" name="Text Box 9"/>
              <p:cNvSpPr txBox="1">
                <a:spLocks noChangeArrowheads="1"/>
              </p:cNvSpPr>
              <p:nvPr/>
            </p:nvSpPr>
            <p:spPr bwMode="auto">
              <a:xfrm>
                <a:off x="3024" y="1730"/>
                <a:ext cx="527" cy="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Đinh sắt trong dung dịch muối ăn</a:t>
                </a:r>
              </a:p>
            </p:txBody>
          </p:sp>
        </p:grpSp>
        <p:sp>
          <p:nvSpPr>
            <p:cNvPr id="16410" name="Text Box 10"/>
            <p:cNvSpPr txBox="1">
              <a:spLocks noChangeArrowheads="1"/>
            </p:cNvSpPr>
            <p:nvPr/>
          </p:nvSpPr>
          <p:spPr bwMode="auto">
            <a:xfrm>
              <a:off x="528" y="225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cs typeface="Arial" charset="0"/>
                </a:rPr>
                <a:t>(1)</a:t>
              </a:r>
            </a:p>
          </p:txBody>
        </p:sp>
        <p:sp>
          <p:nvSpPr>
            <p:cNvPr id="16411" name="Text Box 11"/>
            <p:cNvSpPr txBox="1">
              <a:spLocks noChangeArrowheads="1"/>
            </p:cNvSpPr>
            <p:nvPr/>
          </p:nvSpPr>
          <p:spPr bwMode="auto">
            <a:xfrm>
              <a:off x="1968" y="2257"/>
              <a:ext cx="5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cs typeface="Arial" charset="0"/>
                </a:rPr>
                <a:t>(2)</a:t>
              </a:r>
            </a:p>
          </p:txBody>
        </p:sp>
        <p:sp>
          <p:nvSpPr>
            <p:cNvPr id="16412" name="Text Box 12"/>
            <p:cNvSpPr txBox="1">
              <a:spLocks noChangeArrowheads="1"/>
            </p:cNvSpPr>
            <p:nvPr/>
          </p:nvSpPr>
          <p:spPr bwMode="auto">
            <a:xfrm>
              <a:off x="3505" y="2257"/>
              <a:ext cx="57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cs typeface="Arial" charset="0"/>
                </a:rPr>
                <a:t>(3)</a:t>
              </a:r>
            </a:p>
          </p:txBody>
        </p:sp>
        <p:sp>
          <p:nvSpPr>
            <p:cNvPr id="16413" name="Text Box 13"/>
            <p:cNvSpPr txBox="1">
              <a:spLocks noChangeArrowheads="1"/>
            </p:cNvSpPr>
            <p:nvPr/>
          </p:nvSpPr>
          <p:spPr bwMode="auto">
            <a:xfrm>
              <a:off x="4943" y="2257"/>
              <a:ext cx="4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cs typeface="Arial" charset="0"/>
                </a:rPr>
                <a:t>(4)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458075" y="3827463"/>
            <a:ext cx="1457325" cy="1735137"/>
            <a:chOff x="4698" y="2976"/>
            <a:chExt cx="918" cy="1200"/>
          </a:xfrm>
        </p:grpSpPr>
        <p:pic>
          <p:nvPicPr>
            <p:cNvPr id="14355" name="Picture 19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8" y="2976"/>
              <a:ext cx="912" cy="12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6416" name="Text Box 20"/>
            <p:cNvSpPr txBox="1">
              <a:spLocks noChangeArrowheads="1"/>
            </p:cNvSpPr>
            <p:nvPr/>
          </p:nvSpPr>
          <p:spPr bwMode="auto">
            <a:xfrm>
              <a:off x="4752" y="3072"/>
              <a:ext cx="864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Đinh sắt không bị ăn mòn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30200" y="3929063"/>
            <a:ext cx="1447800" cy="1735137"/>
            <a:chOff x="208" y="3040"/>
            <a:chExt cx="912" cy="1200"/>
          </a:xfrm>
        </p:grpSpPr>
        <p:pic>
          <p:nvPicPr>
            <p:cNvPr id="2" name="Picture 16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8" y="3040"/>
              <a:ext cx="912" cy="12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248" y="3245"/>
              <a:ext cx="864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Đinh sắt không bị ăn mòn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2667000" y="3903663"/>
            <a:ext cx="1524000" cy="1735137"/>
            <a:chOff x="1680" y="3024"/>
            <a:chExt cx="960" cy="1200"/>
          </a:xfrm>
        </p:grpSpPr>
        <p:pic>
          <p:nvPicPr>
            <p:cNvPr id="14353" name="Picture 17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0" y="3024"/>
              <a:ext cx="912" cy="12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6422" name="Text Box 22"/>
            <p:cNvSpPr txBox="1">
              <a:spLocks noChangeArrowheads="1"/>
            </p:cNvSpPr>
            <p:nvPr/>
          </p:nvSpPr>
          <p:spPr bwMode="auto">
            <a:xfrm>
              <a:off x="1728" y="3072"/>
              <a:ext cx="912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Đinh sắt bị ăn mòn ít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181600" y="3903663"/>
            <a:ext cx="1447800" cy="1735137"/>
            <a:chOff x="3264" y="3024"/>
            <a:chExt cx="912" cy="1200"/>
          </a:xfrm>
        </p:grpSpPr>
        <p:pic>
          <p:nvPicPr>
            <p:cNvPr id="14354" name="Picture 18" descr="cyclones_q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4" y="3024"/>
              <a:ext cx="912" cy="1200"/>
            </a:xfrm>
            <a:prstGeom prst="rect">
              <a:avLst/>
            </a:prstGeom>
            <a:noFill/>
            <a:effectLst>
              <a:outerShdw dist="107763" dir="2700000" algn="ctr" rotWithShape="0">
                <a:srgbClr val="4D4D4D">
                  <a:alpha val="50000"/>
                </a:srgbClr>
              </a:outerShdw>
            </a:effectLst>
          </p:spPr>
        </p:pic>
        <p:sp>
          <p:nvSpPr>
            <p:cNvPr id="16425" name="Text Box 23"/>
            <p:cNvSpPr txBox="1">
              <a:spLocks noChangeArrowheads="1"/>
            </p:cNvSpPr>
            <p:nvPr/>
          </p:nvSpPr>
          <p:spPr bwMode="auto">
            <a:xfrm>
              <a:off x="3264" y="3072"/>
              <a:ext cx="912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i="1">
                  <a:solidFill>
                    <a:srgbClr val="FFFF00"/>
                  </a:solidFill>
                  <a:latin typeface="Times New Roman" pitchFamily="18" charset="0"/>
                  <a:cs typeface="Arial" charset="0"/>
                </a:rPr>
                <a:t>Đinh sắt bị ăn mòn nhiều</a:t>
              </a:r>
            </a:p>
          </p:txBody>
        </p:sp>
      </p:grpSp>
      <p:sp>
        <p:nvSpPr>
          <p:cNvPr id="16426" name="Line 28"/>
          <p:cNvSpPr>
            <a:spLocks noChangeShapeType="1"/>
          </p:cNvSpPr>
          <p:nvPr/>
        </p:nvSpPr>
        <p:spPr bwMode="auto">
          <a:xfrm>
            <a:off x="1066800" y="3344863"/>
            <a:ext cx="1588" cy="693737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41"/>
          <p:cNvSpPr>
            <a:spLocks noChangeShapeType="1"/>
          </p:cNvSpPr>
          <p:nvPr/>
        </p:nvSpPr>
        <p:spPr bwMode="auto">
          <a:xfrm>
            <a:off x="3505200" y="3268663"/>
            <a:ext cx="1588" cy="693737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42"/>
          <p:cNvSpPr>
            <a:spLocks noChangeShapeType="1"/>
          </p:cNvSpPr>
          <p:nvPr/>
        </p:nvSpPr>
        <p:spPr bwMode="auto">
          <a:xfrm>
            <a:off x="5867400" y="3240088"/>
            <a:ext cx="1588" cy="693737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Line 43"/>
          <p:cNvSpPr>
            <a:spLocks noChangeShapeType="1"/>
          </p:cNvSpPr>
          <p:nvPr/>
        </p:nvSpPr>
        <p:spPr bwMode="auto">
          <a:xfrm>
            <a:off x="8229600" y="3111500"/>
            <a:ext cx="1588" cy="693738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37794" y="5703019"/>
            <a:ext cx="876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F050C">
                        <a:alpha val="99001"/>
                      </a:srgbClr>
                    </a:gs>
                    <a:gs pos="100000">
                      <a:srgbClr val="996633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F050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Töø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thí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nghieäm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treân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haõy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bieát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söï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aên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moøn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kim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loaïi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khoâng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xaûy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hoaëc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xaûy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ra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nhanh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hay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chaäm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phuï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thuoäc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vaøo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yeáu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toá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naøo</a:t>
            </a:r>
            <a:r>
              <a:rPr lang="en-US" sz="2400" b="1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0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>
            <a:off x="6057900" y="1096566"/>
            <a:ext cx="0" cy="26753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387" name="Text Box 79"/>
          <p:cNvSpPr txBox="1">
            <a:spLocks noChangeArrowheads="1"/>
          </p:cNvSpPr>
          <p:nvPr/>
        </p:nvSpPr>
        <p:spPr bwMode="auto">
          <a:xfrm>
            <a:off x="85725" y="1017985"/>
            <a:ext cx="571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II.NHỮNG YẾU TỐ NÀO ẢNH HƯỞNG ĐẾN SỰ ĂN MÒN KIM LOẠI?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14325" y="1600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Ảnh hưởng của các chất trong môi trường:</a:t>
            </a:r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71438" y="1909273"/>
            <a:ext cx="65151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   Sự ăn mòn kim lọai không xảy ra hoặc xảy ra nhanh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 hay chậm phụ thuộc vào các chất có trong môi trường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</a:rPr>
              <a:t> mà nó tiếp xúc. 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162675" y="1262063"/>
            <a:ext cx="2667000" cy="170816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Ngoài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môi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tố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hưởng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mòm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kim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76238" y="2878931"/>
            <a:ext cx="3543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4" name="Picture 12" descr="Ảnh039"/>
          <p:cNvPicPr>
            <a:picLocks noChangeAspect="1" noChangeArrowheads="1"/>
          </p:cNvPicPr>
          <p:nvPr/>
        </p:nvPicPr>
        <p:blipFill>
          <a:blip r:embed="rId2" cstate="print">
            <a:lum bright="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" y="3890963"/>
            <a:ext cx="3681413" cy="1984772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14325" y="3126581"/>
            <a:ext cx="56864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mòn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lọai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197204" y="2324100"/>
            <a:ext cx="2667000" cy="10618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Nhiệt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ảnh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hưởng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mòm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kim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100" dirty="0">
                <a:solidFill>
                  <a:srgbClr val="FF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pic>
        <p:nvPicPr>
          <p:cNvPr id="18" name="Picture 6" descr="2921299123_b11ca4ef3a_o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72" y="3771900"/>
            <a:ext cx="4619625" cy="206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32" y="2693194"/>
            <a:ext cx="75009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57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6" grpId="0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2E356D-B9A3-44F2-BF58-FEA2343A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11BBB-CAD9-41DD-B7F9-43E59BE9C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Ảnh0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762000"/>
            <a:ext cx="4483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57200" y="3048000"/>
            <a:ext cx="35814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Sơn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phủ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bề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</a:rPr>
              <a:t>mặt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67592" name="Picture 8" descr="yfn1283931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343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6134100" y="3072825"/>
            <a:ext cx="22479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men</a:t>
            </a:r>
          </a:p>
        </p:txBody>
      </p:sp>
      <p:pic>
        <p:nvPicPr>
          <p:cNvPr id="67594" name="Picture 10" descr="Ảnh0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1640681" y="5949280"/>
            <a:ext cx="210661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M¹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kÏm</a:t>
            </a:r>
            <a:endParaRPr lang="en-US" sz="32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67597" name="Picture 7" descr="240707castro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4900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5029200" y="6047636"/>
            <a:ext cx="24384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1" animBg="1"/>
      <p:bldP spid="67593" grpId="1" animBg="1"/>
      <p:bldP spid="67595" grpId="1" animBg="1"/>
      <p:bldP spid="6759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-152400" y="62484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</a:rPr>
              <a:t>Sơn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chống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ăn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mòn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kết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cấu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thép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các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công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trình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trên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biển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3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CC"/>
                </a:solidFill>
              </a:rPr>
              <a:t>Thép được bôi dầu mỡ</a:t>
            </a:r>
          </a:p>
        </p:txBody>
      </p:sp>
      <p:pic>
        <p:nvPicPr>
          <p:cNvPr id="25603" name="Picture 5" descr="SAN-PHAM-ONG-TH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 b="13568"/>
          <a:stretch>
            <a:fillRect/>
          </a:stretch>
        </p:blipFill>
        <p:spPr bwMode="auto">
          <a:xfrm>
            <a:off x="1066800" y="2286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240707castro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810000"/>
            <a:ext cx="21526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9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98809" y="1817960"/>
            <a:ext cx="813737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8"/>
          <p:cNvSpPr txBox="1">
            <a:spLocks noChangeArrowheads="1"/>
          </p:cNvSpPr>
          <p:nvPr/>
        </p:nvSpPr>
        <p:spPr>
          <a:xfrm>
            <a:off x="107504" y="988420"/>
            <a:ext cx="8001000" cy="121920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LÀM THẾ NÀO ĐỂ BẢO VỆ CÁC ĐỒ VẬT BẰNG KIM LOẠI KHÔNG BỊ ĂN MÒN?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11560" y="2303735"/>
            <a:ext cx="6383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men,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463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5511D2-B132-4C4A-899D-240FA712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E4AF29-F734-4647-8A58-3DA5B3F1F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̉nh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0"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15" descr="2_2009723134113_GE18_-3306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7" descr="1191817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1660" r="10083" b="7054"/>
          <a:stretch>
            <a:fillRect/>
          </a:stretch>
        </p:blipFill>
        <p:spPr bwMode="auto">
          <a:xfrm>
            <a:off x="0" y="1"/>
            <a:ext cx="370790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Bai 20 Hop kim sat Ghang  Thep Hoa hoc 9\Hủy-vé-máy-bay-Vietnam-Airlines-mất-bao-nhiêu-tiền-1-600x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6" y="2924945"/>
            <a:ext cx="4369668" cy="29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0" y="5943600"/>
            <a:ext cx="5724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/>
              <a:t>Chế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hợp</a:t>
            </a:r>
            <a:r>
              <a:rPr lang="en-US" sz="3200" b="1" dirty="0"/>
              <a:t> </a:t>
            </a:r>
            <a:r>
              <a:rPr lang="en-US" sz="3200" b="1" dirty="0" err="1"/>
              <a:t>kim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gỉ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707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98809" y="1817960"/>
            <a:ext cx="813737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8"/>
          <p:cNvSpPr txBox="1">
            <a:spLocks noChangeArrowheads="1"/>
          </p:cNvSpPr>
          <p:nvPr/>
        </p:nvSpPr>
        <p:spPr>
          <a:xfrm>
            <a:off x="107504" y="988420"/>
            <a:ext cx="8001000" cy="121920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LÀM THẾ NÀO ĐỂ BẢO VỆ CÁC ĐỒ VẬT BẰNG KIM LOẠI KHÔNG BỊ ĂN MÒN?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611560" y="2303735"/>
            <a:ext cx="6383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men,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7809" y="2827038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:Inox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912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57250" y="1644253"/>
            <a:ext cx="6286500" cy="41549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1.Hợp kim là gì? Hợp kim của sắt có những loại nào?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42975" y="2101454"/>
            <a:ext cx="7029450" cy="738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Hợp kim là chất rắn thu được sau khi làm nguội hỗn hợp kim loại với kim loại hoặc kim loại với phi kim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57250" y="2858691"/>
            <a:ext cx="6972300" cy="7386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2.Gang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thép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014413" y="3569494"/>
            <a:ext cx="70949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Giống: đều là hợp kim của sắt với cácbon Và 1 lượng nhỏ các nguyên tố khác như :Si, Mn, S,…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- Cứng  và ít bị ăn mòn hơn sắt </a:t>
            </a:r>
            <a:b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034654" y="4629150"/>
            <a:ext cx="27432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sym typeface="Wingdings" panose="05000000000000000000" pitchFamily="2" charset="2"/>
              </a:rPr>
              <a:t>Gang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35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Hàm lượng C từ 2% - 5%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 giòn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920854" y="4686300"/>
            <a:ext cx="25146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100">
                <a:solidFill>
                  <a:srgbClr val="000000"/>
                </a:solidFill>
                <a:sym typeface="Wingdings" panose="05000000000000000000" pitchFamily="2" charset="2"/>
              </a:rPr>
              <a:t>Thép</a:t>
            </a:r>
            <a:r>
              <a:rPr lang="en-US" altLang="en-US" sz="210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135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Hàm lượng C dưới 2%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>
                <a:solidFill>
                  <a:srgbClr val="0000FF"/>
                </a:solidFill>
                <a:sym typeface="Wingdings" panose="05000000000000000000" pitchFamily="2" charset="2"/>
              </a:rPr>
              <a:t> đàn hồi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altLang="en-US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971800" y="914400"/>
            <a:ext cx="3092054" cy="571500"/>
          </a:xfrm>
          <a:prstGeom prst="cloudCallout">
            <a:avLst>
              <a:gd name="adj1" fmla="val -56028"/>
              <a:gd name="adj2" fmla="val 1578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66"/>
                </a:solidFill>
                <a:latin typeface="VNI-Time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560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5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2" grpId="0" animBg="1"/>
      <p:bldP spid="3" grpId="0" animBg="1"/>
      <p:bldP spid="3082" grpId="0"/>
      <p:bldP spid="3083" grpId="0" animBg="1"/>
      <p:bldP spid="30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81013" y="5689600"/>
            <a:ext cx="7010400" cy="838200"/>
            <a:chOff x="504" y="1008"/>
            <a:chExt cx="4416" cy="765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VNI-Souvir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 dirty="0" err="1" smtClean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Laø</a:t>
              </a:r>
              <a:r>
                <a:rPr lang="en-US" sz="2400" b="1" dirty="0" smtClean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söï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taùc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duïng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cuûa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loaïi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hôïp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vôùi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caùc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chaát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khoâng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khí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000099"/>
                </a:solidFill>
                <a:latin typeface="VNI-Souvir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34974" y="4475164"/>
            <a:ext cx="8191139" cy="1266357"/>
            <a:chOff x="504" y="1008"/>
            <a:chExt cx="4416" cy="10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latin typeface="VNI-Souvir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gray">
            <a:xfrm>
              <a:off x="699" y="1025"/>
              <a:ext cx="397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700" b="1" dirty="0">
                  <a:solidFill>
                    <a:srgbClr val="0000FF"/>
                  </a:solidFill>
                  <a:latin typeface="VNI-Souvir" pitchFamily="2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söï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phaù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huûy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loaïi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hôïp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do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tieáp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xuùc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vôùi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caùc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chaát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coù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moâi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tröôøng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axit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töï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nhieân</a:t>
              </a:r>
              <a:endParaRPr lang="en-US" sz="2700" b="1" dirty="0">
                <a:latin typeface="VNI-Souvir" pitchFamily="2" charset="0"/>
                <a:cs typeface="Times New Roman" panose="02020603050405020304" pitchFamily="18" charset="0"/>
                <a:sym typeface="Wingdings" pitchFamily="2" charset="2"/>
              </a:endParaRP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57200" y="3216275"/>
            <a:ext cx="8168914" cy="881991"/>
            <a:chOff x="504" y="1008"/>
            <a:chExt cx="4416" cy="783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VNI-Souvir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gray">
            <a:xfrm>
              <a:off x="704" y="1012"/>
              <a:ext cx="4216" cy="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700" b="1" dirty="0">
                  <a:solidFill>
                    <a:srgbClr val="0000FF"/>
                  </a:solidFill>
                  <a:latin typeface="VNI-Souvir" pitchFamily="2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söï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phaù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huûy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loaïi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hôïp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do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taùc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duïng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hoùa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hoïc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moâi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tröôøng</a:t>
              </a:r>
              <a:endParaRPr lang="en-US" sz="2700" b="1" dirty="0">
                <a:solidFill>
                  <a:srgbClr val="0000FF"/>
                </a:solidFill>
                <a:latin typeface="VNI-Souvir" pitchFamily="2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-280987" y="4394200"/>
            <a:ext cx="1371600" cy="152400"/>
            <a:chOff x="0" y="1896"/>
            <a:chExt cx="5760" cy="120"/>
          </a:xfrm>
        </p:grpSpPr>
        <p:sp>
          <p:nvSpPr>
            <p:cNvPr id="61453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-214312" y="3317875"/>
            <a:ext cx="1238250" cy="152400"/>
            <a:chOff x="0" y="1896"/>
            <a:chExt cx="5760" cy="120"/>
          </a:xfrm>
        </p:grpSpPr>
        <p:sp>
          <p:nvSpPr>
            <p:cNvPr id="61456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 rot="5400000">
            <a:off x="-280987" y="5689600"/>
            <a:ext cx="1371600" cy="152400"/>
            <a:chOff x="0" y="1896"/>
            <a:chExt cx="5760" cy="120"/>
          </a:xfrm>
        </p:grpSpPr>
        <p:sp>
          <p:nvSpPr>
            <p:cNvPr id="61459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VNI-Times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-138112" y="1870075"/>
            <a:ext cx="1085850" cy="152400"/>
            <a:chOff x="0" y="1896"/>
            <a:chExt cx="5760" cy="120"/>
          </a:xfrm>
        </p:grpSpPr>
        <p:sp>
          <p:nvSpPr>
            <p:cNvPr id="61462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395537" y="1918610"/>
            <a:ext cx="8569790" cy="1230954"/>
            <a:chOff x="504" y="931"/>
            <a:chExt cx="4598" cy="1184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VNI-Souvir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61466" name="Text Box 26"/>
            <p:cNvSpPr txBox="1">
              <a:spLocks noChangeArrowheads="1"/>
            </p:cNvSpPr>
            <p:nvPr/>
          </p:nvSpPr>
          <p:spPr bwMode="gray">
            <a:xfrm>
              <a:off x="724" y="931"/>
              <a:ext cx="4378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600" b="1" dirty="0">
                  <a:solidFill>
                    <a:srgbClr val="0000FF"/>
                  </a:solidFill>
                  <a:latin typeface="VNI-Souvir" pitchFamily="2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söï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phaù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huûy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loaïi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hôïp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do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kim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loaïi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phaûn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öùng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hoùa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hoïc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vôùi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chaát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khí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vaø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hôi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nöôùc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ôû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nhieät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ñoä</a:t>
              </a:r>
              <a:r>
                <a:rPr lang="en-US" sz="2400" b="1" dirty="0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99"/>
                  </a:solidFill>
                  <a:latin typeface="VNI-Souvir" pitchFamily="2" charset="0"/>
                  <a:cs typeface="Times New Roman" panose="02020603050405020304" pitchFamily="18" charset="0"/>
                </a:rPr>
                <a:t>cao</a:t>
              </a:r>
              <a:endParaRPr lang="en-US" sz="2700" b="1" dirty="0">
                <a:solidFill>
                  <a:srgbClr val="0000FF"/>
                </a:solidFill>
                <a:latin typeface="VNI-Souvir" pitchFamily="2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-146050" y="1879601"/>
            <a:ext cx="931863" cy="990600"/>
            <a:chOff x="144" y="1177"/>
            <a:chExt cx="586" cy="624"/>
          </a:xfrm>
        </p:grpSpPr>
        <p:grpSp>
          <p:nvGrpSpPr>
            <p:cNvPr id="61468" name="Group 28"/>
            <p:cNvGrpSpPr>
              <a:grpSpLocks/>
            </p:cNvGrpSpPr>
            <p:nvPr/>
          </p:nvGrpSpPr>
          <p:grpSpPr bwMode="auto">
            <a:xfrm rot="5400000">
              <a:off x="125" y="1196"/>
              <a:ext cx="624" cy="586"/>
              <a:chOff x="1874" y="1824"/>
              <a:chExt cx="2012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72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73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75" name="Oval 35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77" name="Oval 37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35" y="1296"/>
              <a:ext cx="279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-128588" y="3114676"/>
            <a:ext cx="931863" cy="990600"/>
            <a:chOff x="144" y="1177"/>
            <a:chExt cx="586" cy="624"/>
          </a:xfrm>
        </p:grpSpPr>
        <p:grpSp>
          <p:nvGrpSpPr>
            <p:cNvPr id="61480" name="Group 40"/>
            <p:cNvGrpSpPr>
              <a:grpSpLocks/>
            </p:cNvGrpSpPr>
            <p:nvPr/>
          </p:nvGrpSpPr>
          <p:grpSpPr bwMode="auto">
            <a:xfrm rot="5400000">
              <a:off x="125" y="1196"/>
              <a:ext cx="624" cy="586"/>
              <a:chOff x="1874" y="1824"/>
              <a:chExt cx="2012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84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85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87" name="Oval 47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89" name="Oval 49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38" y="1296"/>
              <a:ext cx="27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-119063" y="4446587"/>
            <a:ext cx="931863" cy="990600"/>
            <a:chOff x="144" y="1177"/>
            <a:chExt cx="586" cy="624"/>
          </a:xfrm>
        </p:grpSpPr>
        <p:grpSp>
          <p:nvGrpSpPr>
            <p:cNvPr id="61492" name="Group 52"/>
            <p:cNvGrpSpPr>
              <a:grpSpLocks/>
            </p:cNvGrpSpPr>
            <p:nvPr/>
          </p:nvGrpSpPr>
          <p:grpSpPr bwMode="auto">
            <a:xfrm rot="5400000">
              <a:off x="125" y="1196"/>
              <a:ext cx="624" cy="586"/>
              <a:chOff x="1874" y="1824"/>
              <a:chExt cx="2012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96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97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99" name="Oval 59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01" name="Oval 61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33" y="1296"/>
              <a:ext cx="28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-109538" y="5613401"/>
            <a:ext cx="931863" cy="990600"/>
            <a:chOff x="144" y="1177"/>
            <a:chExt cx="586" cy="624"/>
          </a:xfrm>
        </p:grpSpPr>
        <p:grpSp>
          <p:nvGrpSpPr>
            <p:cNvPr id="61504" name="Group 64"/>
            <p:cNvGrpSpPr>
              <a:grpSpLocks/>
            </p:cNvGrpSpPr>
            <p:nvPr/>
          </p:nvGrpSpPr>
          <p:grpSpPr bwMode="auto">
            <a:xfrm rot="5400000">
              <a:off x="125" y="1196"/>
              <a:ext cx="624" cy="586"/>
              <a:chOff x="1874" y="1824"/>
              <a:chExt cx="2012" cy="1821"/>
            </a:xfrm>
          </p:grpSpPr>
          <p:sp>
            <p:nvSpPr>
              <p:cNvPr id="1337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08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09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2" name="Oval 70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11" name="Oval 71"/>
              <p:cNvSpPr>
                <a:spLocks noChangeArrowheads="1"/>
              </p:cNvSpPr>
              <p:nvPr/>
            </p:nvSpPr>
            <p:spPr bwMode="gray">
              <a:xfrm>
                <a:off x="2317" y="2891"/>
                <a:ext cx="1143" cy="25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13" name="Oval 73"/>
              <p:cNvSpPr>
                <a:spLocks noChangeArrowheads="1"/>
              </p:cNvSpPr>
              <p:nvPr/>
            </p:nvSpPr>
            <p:spPr bwMode="gray">
              <a:xfrm>
                <a:off x="2311" y="2081"/>
                <a:ext cx="114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VNI-Times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386" name="Text Box 74"/>
            <p:cNvSpPr txBox="1">
              <a:spLocks noChangeArrowheads="1"/>
            </p:cNvSpPr>
            <p:nvPr/>
          </p:nvSpPr>
          <p:spPr bwMode="gray">
            <a:xfrm>
              <a:off x="333" y="1296"/>
              <a:ext cx="28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3388" name="AutoShape 76" descr="Recycled paper"/>
          <p:cNvSpPr>
            <a:spLocks noChangeArrowheads="1"/>
          </p:cNvSpPr>
          <p:nvPr/>
        </p:nvSpPr>
        <p:spPr bwMode="gray">
          <a:xfrm>
            <a:off x="-19050" y="620688"/>
            <a:ext cx="7524750" cy="969818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rgbClr val="0000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3392" name="Text Box 8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7538" y="673532"/>
            <a:ext cx="6653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u="sng">
                <a:solidFill>
                  <a:srgbClr val="FF3300"/>
                </a:solidFill>
              </a:rPr>
              <a:t>Sự ăn mòn kim loại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30" name="AutoShape 118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663825" y="0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i="1" dirty="0" err="1" smtClean="0">
                <a:latin typeface="Tahoma" pitchFamily="34" charset="0"/>
              </a:rPr>
              <a:t>Bài</a:t>
            </a:r>
            <a:r>
              <a:rPr lang="en-US" sz="2800" b="1" i="1" dirty="0" smtClean="0">
                <a:latin typeface="Tahoma" pitchFamily="34" charset="0"/>
              </a:rPr>
              <a:t> </a:t>
            </a:r>
            <a:r>
              <a:rPr lang="en-US" sz="2800" b="1" i="1" dirty="0" err="1" smtClean="0">
                <a:latin typeface="Tahoma" pitchFamily="34" charset="0"/>
              </a:rPr>
              <a:t>tập</a:t>
            </a:r>
            <a:endParaRPr lang="en-US" sz="2800" b="1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550863" y="5565788"/>
            <a:ext cx="8075250" cy="838199"/>
            <a:chOff x="548" y="895"/>
            <a:chExt cx="4416" cy="765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gray">
            <a:xfrm>
              <a:off x="548" y="895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gray">
            <a:xfrm>
              <a:off x="739" y="1067"/>
              <a:ext cx="3976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vi-VN" sz="2800" dirty="0">
                  <a:solidFill>
                    <a:srgbClr val="0000CC"/>
                  </a:solidFill>
                  <a:latin typeface="Candara" panose="020E0502030303020204" pitchFamily="34" charset="0"/>
                </a:rPr>
                <a:t>Dung dịch muối ăn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34974" y="4475164"/>
            <a:ext cx="8191139" cy="909637"/>
            <a:chOff x="504" y="1008"/>
            <a:chExt cx="4416" cy="7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latin typeface="Tahoma" pitchFamily="34" charset="0"/>
              </a:endParaRPr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gray">
            <a:xfrm>
              <a:off x="683" y="1198"/>
              <a:ext cx="397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800" dirty="0" smtClean="0">
                  <a:solidFill>
                    <a:srgbClr val="0000CC"/>
                  </a:solidFill>
                  <a:latin typeface="Candara" panose="020E0502030303020204" pitchFamily="34" charset="0"/>
                </a:rPr>
                <a:t> </a:t>
              </a:r>
              <a:r>
                <a:rPr lang="vi-VN" sz="2800" dirty="0" smtClean="0">
                  <a:solidFill>
                    <a:srgbClr val="0000CC"/>
                  </a:solidFill>
                  <a:latin typeface="Candara" panose="020E0502030303020204" pitchFamily="34" charset="0"/>
                </a:rPr>
                <a:t>Nước </a:t>
              </a:r>
              <a:r>
                <a:rPr lang="vi-VN" sz="2800" dirty="0">
                  <a:solidFill>
                    <a:srgbClr val="0000CC"/>
                  </a:solidFill>
                  <a:latin typeface="Candara" panose="020E0502030303020204" pitchFamily="34" charset="0"/>
                </a:rPr>
                <a:t>có hòa tan khí oxi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57200" y="3216275"/>
            <a:ext cx="8168914" cy="861715"/>
            <a:chOff x="504" y="1008"/>
            <a:chExt cx="4416" cy="765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gray">
            <a:xfrm>
              <a:off x="691" y="1157"/>
              <a:ext cx="421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vi-VN" sz="2800" dirty="0" smtClean="0">
                  <a:solidFill>
                    <a:srgbClr val="0000CC"/>
                  </a:solidFill>
                  <a:latin typeface="Candara" panose="020E0502030303020204" pitchFamily="34" charset="0"/>
                </a:rPr>
                <a:t>Trong </a:t>
              </a:r>
              <a:r>
                <a:rPr lang="vi-VN" sz="2800" dirty="0">
                  <a:solidFill>
                    <a:srgbClr val="0000CC"/>
                  </a:solidFill>
                  <a:latin typeface="Candara" panose="020E0502030303020204" pitchFamily="34" charset="0"/>
                </a:rPr>
                <a:t>nước cất có hòa tan khí oxi</a:t>
              </a: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-280987" y="4394200"/>
            <a:ext cx="1371600" cy="152400"/>
            <a:chOff x="0" y="1896"/>
            <a:chExt cx="5760" cy="120"/>
          </a:xfrm>
        </p:grpSpPr>
        <p:sp>
          <p:nvSpPr>
            <p:cNvPr id="61453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-214312" y="3317875"/>
            <a:ext cx="1238250" cy="152400"/>
            <a:chOff x="0" y="1896"/>
            <a:chExt cx="5760" cy="120"/>
          </a:xfrm>
        </p:grpSpPr>
        <p:sp>
          <p:nvSpPr>
            <p:cNvPr id="61456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 rot="5400000">
            <a:off x="-280987" y="5689600"/>
            <a:ext cx="1371600" cy="152400"/>
            <a:chOff x="0" y="1896"/>
            <a:chExt cx="5760" cy="120"/>
          </a:xfrm>
        </p:grpSpPr>
        <p:sp>
          <p:nvSpPr>
            <p:cNvPr id="61459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-138112" y="1870075"/>
            <a:ext cx="1085850" cy="152400"/>
            <a:chOff x="0" y="1896"/>
            <a:chExt cx="5760" cy="120"/>
          </a:xfrm>
        </p:grpSpPr>
        <p:sp>
          <p:nvSpPr>
            <p:cNvPr id="61462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395537" y="1998663"/>
            <a:ext cx="8571654" cy="795337"/>
            <a:chOff x="504" y="1008"/>
            <a:chExt cx="4599" cy="765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66" name="Text Box 26"/>
            <p:cNvSpPr txBox="1">
              <a:spLocks noChangeArrowheads="1"/>
            </p:cNvSpPr>
            <p:nvPr/>
          </p:nvSpPr>
          <p:spPr bwMode="gray">
            <a:xfrm>
              <a:off x="725" y="1131"/>
              <a:ext cx="4378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vi-VN" sz="2800" dirty="0" smtClean="0">
                  <a:solidFill>
                    <a:srgbClr val="0000CC"/>
                  </a:solidFill>
                  <a:latin typeface="Candara" panose="020E0502030303020204" pitchFamily="34" charset="0"/>
                </a:rPr>
                <a:t>Không </a:t>
              </a:r>
              <a:r>
                <a:rPr lang="vi-VN" sz="2800" dirty="0">
                  <a:solidFill>
                    <a:srgbClr val="0000CC"/>
                  </a:solidFill>
                  <a:latin typeface="Candara" panose="020E0502030303020204" pitchFamily="34" charset="0"/>
                </a:rPr>
                <a:t>khi khô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-146050" y="1878013"/>
            <a:ext cx="931863" cy="992187"/>
            <a:chOff x="144" y="1176"/>
            <a:chExt cx="586" cy="625"/>
          </a:xfrm>
        </p:grpSpPr>
        <p:grpSp>
          <p:nvGrpSpPr>
            <p:cNvPr id="61468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2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73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5" name="Oval 35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7" name="Oval 37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40" y="1296"/>
              <a:ext cx="269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-128588" y="3113088"/>
            <a:ext cx="931863" cy="992187"/>
            <a:chOff x="144" y="1176"/>
            <a:chExt cx="586" cy="625"/>
          </a:xfrm>
        </p:grpSpPr>
        <p:grpSp>
          <p:nvGrpSpPr>
            <p:cNvPr id="61480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4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85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7" name="Oval 47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9" name="Oval 49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40" y="1296"/>
              <a:ext cx="270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-119063" y="4445000"/>
            <a:ext cx="931863" cy="992188"/>
            <a:chOff x="144" y="1176"/>
            <a:chExt cx="586" cy="625"/>
          </a:xfrm>
        </p:grpSpPr>
        <p:grpSp>
          <p:nvGrpSpPr>
            <p:cNvPr id="61492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6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97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9" name="Oval 59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1" name="Oval 61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42" y="1296"/>
              <a:ext cx="26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</p:grp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-109538" y="5611813"/>
            <a:ext cx="931863" cy="992187"/>
            <a:chOff x="144" y="1176"/>
            <a:chExt cx="586" cy="625"/>
          </a:xfrm>
        </p:grpSpPr>
        <p:grpSp>
          <p:nvGrpSpPr>
            <p:cNvPr id="61504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7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8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09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2" name="Oval 70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1" name="Oval 71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3" name="Oval 73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86" name="Text Box 74"/>
            <p:cNvSpPr txBox="1">
              <a:spLocks noChangeArrowheads="1"/>
            </p:cNvSpPr>
            <p:nvPr/>
          </p:nvSpPr>
          <p:spPr bwMode="gray">
            <a:xfrm>
              <a:off x="333" y="1296"/>
              <a:ext cx="28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-19050" y="620688"/>
            <a:ext cx="8645164" cy="1066800"/>
            <a:chOff x="156" y="192"/>
            <a:chExt cx="5460" cy="528"/>
          </a:xfrm>
        </p:grpSpPr>
        <p:sp>
          <p:nvSpPr>
            <p:cNvPr id="1338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0000FF"/>
                  </a:solidFill>
                  <a:latin typeface="Tahoma" pitchFamily="34" charset="0"/>
                </a:rPr>
                <a:t> </a:t>
              </a:r>
            </a:p>
          </p:txBody>
        </p:sp>
        <p:grpSp>
          <p:nvGrpSpPr>
            <p:cNvPr id="61517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61518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19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</p:grpSp>
      <p:sp>
        <p:nvSpPr>
          <p:cNvPr id="13392" name="Text Box 8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79160" y="817548"/>
            <a:ext cx="7492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2800" b="1">
                <a:solidFill>
                  <a:srgbClr val="FF0000"/>
                </a:solidFill>
                <a:latin typeface="Candara" panose="020E0502030303020204" pitchFamily="34" charset="0"/>
              </a:rPr>
              <a:t>Đinh sắt bị ăn mòn nhanh trong môi trường:</a:t>
            </a:r>
            <a:endParaRPr lang="vi-VN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3430" name="AutoShape 118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03200" y="50800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i="1" smtClean="0">
                <a:latin typeface="Tahoma" pitchFamily="34" charset="0"/>
              </a:rPr>
              <a:t>Luyên tập</a:t>
            </a:r>
            <a:endParaRPr lang="en-US" sz="2800" b="1" i="1">
              <a:latin typeface="Tahoma" pitchFamily="34" charset="0"/>
            </a:endParaRPr>
          </a:p>
        </p:txBody>
      </p:sp>
      <p:sp>
        <p:nvSpPr>
          <p:cNvPr id="61560" name="Text Box 120"/>
          <p:cNvSpPr txBox="1">
            <a:spLocks noChangeArrowheads="1"/>
          </p:cNvSpPr>
          <p:nvPr/>
        </p:nvSpPr>
        <p:spPr bwMode="auto">
          <a:xfrm>
            <a:off x="2819400" y="1666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HÃY 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15479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9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9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9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79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29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79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9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79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29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79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29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81013" y="5689600"/>
            <a:ext cx="7010400" cy="838200"/>
            <a:chOff x="504" y="1008"/>
            <a:chExt cx="4416" cy="765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ngâm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trong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nước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muối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một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thời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gian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34974" y="4475164"/>
            <a:ext cx="8191139" cy="909637"/>
            <a:chOff x="504" y="1008"/>
            <a:chExt cx="4416" cy="7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latin typeface="Tahoma" pitchFamily="34" charset="0"/>
              </a:endParaRPr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gray">
            <a:xfrm>
              <a:off x="699" y="1025"/>
              <a:ext cx="397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sau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khi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dùng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rửa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sạch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lau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khô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</a:t>
              </a:r>
              <a:endParaRPr lang="en-US" sz="2400" dirty="0">
                <a:latin typeface="Times New Roman" pitchFamily="18" charset="0"/>
                <a:cs typeface="Arial" charset="0"/>
                <a:sym typeface="Wingdings" pitchFamily="2" charset="2"/>
              </a:endParaRP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57200" y="3216275"/>
            <a:ext cx="8168914" cy="861715"/>
            <a:chOff x="504" y="1008"/>
            <a:chExt cx="4416" cy="765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gray">
            <a:xfrm>
              <a:off x="704" y="1012"/>
              <a:ext cx="4216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ngâm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trong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nước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tự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nhiên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hoặc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nước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máy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lâu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ngày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-280987" y="4394200"/>
            <a:ext cx="1371600" cy="152400"/>
            <a:chOff x="0" y="1896"/>
            <a:chExt cx="5760" cy="120"/>
          </a:xfrm>
        </p:grpSpPr>
        <p:sp>
          <p:nvSpPr>
            <p:cNvPr id="61453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-214312" y="3317875"/>
            <a:ext cx="1238250" cy="152400"/>
            <a:chOff x="0" y="1896"/>
            <a:chExt cx="5760" cy="120"/>
          </a:xfrm>
        </p:grpSpPr>
        <p:sp>
          <p:nvSpPr>
            <p:cNvPr id="61456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 rot="5400000">
            <a:off x="-280987" y="5689600"/>
            <a:ext cx="1371600" cy="152400"/>
            <a:chOff x="0" y="1896"/>
            <a:chExt cx="5760" cy="120"/>
          </a:xfrm>
        </p:grpSpPr>
        <p:sp>
          <p:nvSpPr>
            <p:cNvPr id="61459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-138112" y="1870075"/>
            <a:ext cx="1085850" cy="152400"/>
            <a:chOff x="0" y="1896"/>
            <a:chExt cx="5760" cy="120"/>
          </a:xfrm>
        </p:grpSpPr>
        <p:sp>
          <p:nvSpPr>
            <p:cNvPr id="61462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395537" y="1918610"/>
            <a:ext cx="8569790" cy="875391"/>
            <a:chOff x="504" y="931"/>
            <a:chExt cx="4598" cy="842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66" name="Text Box 26"/>
            <p:cNvSpPr txBox="1">
              <a:spLocks noChangeArrowheads="1"/>
            </p:cNvSpPr>
            <p:nvPr/>
          </p:nvSpPr>
          <p:spPr bwMode="gray">
            <a:xfrm>
              <a:off x="724" y="931"/>
              <a:ext cx="437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cắt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chanh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rồi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không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rửa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.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-146050" y="1878013"/>
            <a:ext cx="931863" cy="992187"/>
            <a:chOff x="144" y="1176"/>
            <a:chExt cx="586" cy="625"/>
          </a:xfrm>
        </p:grpSpPr>
        <p:grpSp>
          <p:nvGrpSpPr>
            <p:cNvPr id="61468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2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73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5" name="Oval 35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7" name="Oval 37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40" y="1296"/>
              <a:ext cx="269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-128588" y="3113088"/>
            <a:ext cx="931863" cy="992187"/>
            <a:chOff x="144" y="1176"/>
            <a:chExt cx="586" cy="625"/>
          </a:xfrm>
        </p:grpSpPr>
        <p:grpSp>
          <p:nvGrpSpPr>
            <p:cNvPr id="61480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4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85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7" name="Oval 47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9" name="Oval 49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40" y="1296"/>
              <a:ext cx="270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-119063" y="4445000"/>
            <a:ext cx="931863" cy="992188"/>
            <a:chOff x="144" y="1176"/>
            <a:chExt cx="586" cy="625"/>
          </a:xfrm>
        </p:grpSpPr>
        <p:grpSp>
          <p:nvGrpSpPr>
            <p:cNvPr id="61492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6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97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9" name="Oval 59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1" name="Oval 61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42" y="1296"/>
              <a:ext cx="26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</p:grp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-109538" y="5611813"/>
            <a:ext cx="931863" cy="992187"/>
            <a:chOff x="144" y="1176"/>
            <a:chExt cx="586" cy="625"/>
          </a:xfrm>
        </p:grpSpPr>
        <p:grpSp>
          <p:nvGrpSpPr>
            <p:cNvPr id="61504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7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8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09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2" name="Oval 70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1" name="Oval 71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3" name="Oval 73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86" name="Text Box 74"/>
            <p:cNvSpPr txBox="1">
              <a:spLocks noChangeArrowheads="1"/>
            </p:cNvSpPr>
            <p:nvPr/>
          </p:nvSpPr>
          <p:spPr bwMode="gray">
            <a:xfrm>
              <a:off x="333" y="1296"/>
              <a:ext cx="28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-19050" y="620688"/>
            <a:ext cx="7524750" cy="1066800"/>
            <a:chOff x="156" y="192"/>
            <a:chExt cx="5460" cy="528"/>
          </a:xfrm>
        </p:grpSpPr>
        <p:sp>
          <p:nvSpPr>
            <p:cNvPr id="1338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0000FF"/>
                  </a:solidFill>
                  <a:latin typeface="Tahoma" pitchFamily="34" charset="0"/>
                </a:rPr>
                <a:t> </a:t>
              </a:r>
            </a:p>
          </p:txBody>
        </p:sp>
        <p:grpSp>
          <p:nvGrpSpPr>
            <p:cNvPr id="61517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61518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19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</p:grpSp>
      <p:sp>
        <p:nvSpPr>
          <p:cNvPr id="13392" name="Text Box 8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7538" y="673532"/>
            <a:ext cx="6653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 làm bằng thép sẽ không bị gỉ nếu: </a:t>
            </a:r>
          </a:p>
        </p:txBody>
      </p:sp>
      <p:sp>
        <p:nvSpPr>
          <p:cNvPr id="13430" name="AutoShape 118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03200" y="50800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i="1" smtClean="0">
                <a:latin typeface="Tahoma" pitchFamily="34" charset="0"/>
              </a:rPr>
              <a:t>Vận dụng</a:t>
            </a:r>
            <a:endParaRPr lang="en-US" sz="2800" b="1" i="1">
              <a:latin typeface="Tahoma" pitchFamily="34" charset="0"/>
            </a:endParaRPr>
          </a:p>
        </p:txBody>
      </p:sp>
      <p:sp>
        <p:nvSpPr>
          <p:cNvPr id="61560" name="Text Box 120"/>
          <p:cNvSpPr txBox="1">
            <a:spLocks noChangeArrowheads="1"/>
          </p:cNvSpPr>
          <p:nvPr/>
        </p:nvSpPr>
        <p:spPr bwMode="auto">
          <a:xfrm>
            <a:off x="2819400" y="1666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HÃY 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1718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4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64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14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640"/>
                            </p:stCondLst>
                            <p:childTnLst>
                              <p:par>
                                <p:cTn id="8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81013" y="5689600"/>
            <a:ext cx="8209573" cy="838200"/>
            <a:chOff x="504" y="1008"/>
            <a:chExt cx="4416" cy="765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45" name="Text Box 5"/>
            <p:cNvSpPr txBox="1">
              <a:spLocks noChangeArrowheads="1"/>
            </p:cNvSpPr>
            <p:nvPr/>
          </p:nvSpPr>
          <p:spPr bwMode="gray">
            <a:xfrm>
              <a:off x="729" y="1153"/>
              <a:ext cx="3976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Làm cho các </a:t>
              </a:r>
              <a:r>
                <a:rPr lang="en-US" sz="2400" b="1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dụng cụ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trên bị ăn mòn.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434974" y="4475164"/>
            <a:ext cx="8191138" cy="909637"/>
            <a:chOff x="504" y="1008"/>
            <a:chExt cx="4416" cy="7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>
                <a:latin typeface="Tahoma" pitchFamily="34" charset="0"/>
              </a:endParaRPr>
            </a:p>
          </p:txBody>
        </p:sp>
        <p:sp>
          <p:nvSpPr>
            <p:cNvPr id="61448" name="Text Box 8"/>
            <p:cNvSpPr txBox="1">
              <a:spLocks noChangeArrowheads="1"/>
            </p:cNvSpPr>
            <p:nvPr/>
          </p:nvSpPr>
          <p:spPr bwMode="gray">
            <a:xfrm>
              <a:off x="677" y="1263"/>
              <a:ext cx="397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Bảo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quản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các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dụng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cụ</a:t>
              </a: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không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bị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gỉ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57200" y="3216275"/>
            <a:ext cx="8168914" cy="861715"/>
            <a:chOff x="504" y="1008"/>
            <a:chExt cx="4416" cy="765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gray">
            <a:xfrm>
              <a:off x="704" y="1180"/>
              <a:ext cx="421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7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Để sau này bán lại không bị lỗ.</a:t>
              </a: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-280987" y="4394200"/>
            <a:ext cx="1371600" cy="152400"/>
            <a:chOff x="0" y="1896"/>
            <a:chExt cx="5760" cy="120"/>
          </a:xfrm>
        </p:grpSpPr>
        <p:sp>
          <p:nvSpPr>
            <p:cNvPr id="61453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-214312" y="3317875"/>
            <a:ext cx="1238250" cy="152400"/>
            <a:chOff x="0" y="1896"/>
            <a:chExt cx="5760" cy="120"/>
          </a:xfrm>
        </p:grpSpPr>
        <p:sp>
          <p:nvSpPr>
            <p:cNvPr id="61456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0" name="Group 18"/>
          <p:cNvGrpSpPr>
            <a:grpSpLocks/>
          </p:cNvGrpSpPr>
          <p:nvPr/>
        </p:nvGrpSpPr>
        <p:grpSpPr bwMode="auto">
          <a:xfrm rot="5400000">
            <a:off x="-280987" y="5689600"/>
            <a:ext cx="1371600" cy="152400"/>
            <a:chOff x="0" y="1896"/>
            <a:chExt cx="5760" cy="120"/>
          </a:xfrm>
        </p:grpSpPr>
        <p:sp>
          <p:nvSpPr>
            <p:cNvPr id="61459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-138112" y="1870075"/>
            <a:ext cx="1085850" cy="152400"/>
            <a:chOff x="0" y="1896"/>
            <a:chExt cx="5760" cy="120"/>
          </a:xfrm>
        </p:grpSpPr>
        <p:sp>
          <p:nvSpPr>
            <p:cNvPr id="61462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hangingPunct="0"/>
              <a:endParaRPr lang="en-US" sz="1400"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395537" y="1998663"/>
            <a:ext cx="8640959" cy="795337"/>
            <a:chOff x="504" y="1008"/>
            <a:chExt cx="4598" cy="765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400" b="1">
                <a:latin typeface="Tahoma" pitchFamily="34" charset="0"/>
              </a:endParaRPr>
            </a:p>
          </p:txBody>
        </p:sp>
        <p:sp>
          <p:nvSpPr>
            <p:cNvPr id="61466" name="Text Box 26"/>
            <p:cNvSpPr txBox="1">
              <a:spLocks noChangeArrowheads="1"/>
            </p:cNvSpPr>
            <p:nvPr/>
          </p:nvSpPr>
          <p:spPr bwMode="gray">
            <a:xfrm>
              <a:off x="724" y="1148"/>
              <a:ext cx="437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cho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mau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</a:rPr>
                <a:t>bén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-146050" y="1878013"/>
            <a:ext cx="931863" cy="992187"/>
            <a:chOff x="144" y="1176"/>
            <a:chExt cx="586" cy="625"/>
          </a:xfrm>
        </p:grpSpPr>
        <p:grpSp>
          <p:nvGrpSpPr>
            <p:cNvPr id="61468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2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73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5" name="Oval 35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77" name="Oval 37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40" y="1296"/>
              <a:ext cx="269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-128588" y="3113088"/>
            <a:ext cx="931863" cy="992187"/>
            <a:chOff x="144" y="1176"/>
            <a:chExt cx="586" cy="625"/>
          </a:xfrm>
        </p:grpSpPr>
        <p:grpSp>
          <p:nvGrpSpPr>
            <p:cNvPr id="61480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4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85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7" name="Oval 47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89" name="Oval 49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40" y="1296"/>
              <a:ext cx="270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-119063" y="4445000"/>
            <a:ext cx="931863" cy="992188"/>
            <a:chOff x="144" y="1176"/>
            <a:chExt cx="586" cy="625"/>
          </a:xfrm>
        </p:grpSpPr>
        <p:grpSp>
          <p:nvGrpSpPr>
            <p:cNvPr id="61492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6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497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499" name="Oval 59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1" name="Oval 61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42" y="1296"/>
              <a:ext cx="26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</a:t>
              </a:r>
            </a:p>
          </p:txBody>
        </p:sp>
      </p:grp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-109538" y="5611813"/>
            <a:ext cx="931863" cy="992187"/>
            <a:chOff x="144" y="1176"/>
            <a:chExt cx="586" cy="625"/>
          </a:xfrm>
        </p:grpSpPr>
        <p:grpSp>
          <p:nvGrpSpPr>
            <p:cNvPr id="61504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7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2" y="2526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1337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E8F3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08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09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2" name="Oval 70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1" name="Oval 71"/>
              <p:cNvSpPr>
                <a:spLocks noChangeArrowheads="1"/>
              </p:cNvSpPr>
              <p:nvPr/>
            </p:nvSpPr>
            <p:spPr bwMode="gray">
              <a:xfrm>
                <a:off x="2397" y="2928"/>
                <a:ext cx="98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84" name="Oval 72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234545"/>
                  </a:gs>
                  <a:gs pos="50000">
                    <a:schemeClr val="hlink"/>
                  </a:gs>
                  <a:gs pos="100000">
                    <a:srgbClr val="234545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 sz="1400">
                  <a:latin typeface="Tahoma" pitchFamily="34" charset="0"/>
                </a:endParaRPr>
              </a:p>
            </p:txBody>
          </p:sp>
          <p:sp>
            <p:nvSpPr>
              <p:cNvPr id="61513" name="Oval 73"/>
              <p:cNvSpPr>
                <a:spLocks noChangeArrowheads="1"/>
              </p:cNvSpPr>
              <p:nvPr/>
            </p:nvSpPr>
            <p:spPr bwMode="gray">
              <a:xfrm>
                <a:off x="2391" y="2081"/>
                <a:ext cx="983" cy="109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  <p:sp>
          <p:nvSpPr>
            <p:cNvPr id="13386" name="Text Box 74"/>
            <p:cNvSpPr txBox="1">
              <a:spLocks noChangeArrowheads="1"/>
            </p:cNvSpPr>
            <p:nvPr/>
          </p:nvSpPr>
          <p:spPr bwMode="gray">
            <a:xfrm>
              <a:off x="333" y="1296"/>
              <a:ext cx="28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D</a:t>
              </a:r>
            </a:p>
          </p:txBody>
        </p:sp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-19050" y="620688"/>
            <a:ext cx="9163050" cy="1066800"/>
            <a:chOff x="156" y="192"/>
            <a:chExt cx="5460" cy="528"/>
          </a:xfrm>
        </p:grpSpPr>
        <p:sp>
          <p:nvSpPr>
            <p:cNvPr id="1338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4000" b="1">
                  <a:solidFill>
                    <a:srgbClr val="0000FF"/>
                  </a:solidFill>
                  <a:latin typeface="Tahoma" pitchFamily="34" charset="0"/>
                </a:rPr>
                <a:t> </a:t>
              </a:r>
            </a:p>
          </p:txBody>
        </p:sp>
        <p:grpSp>
          <p:nvGrpSpPr>
            <p:cNvPr id="61517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61518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61519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/>
              <a:p>
                <a:pPr eaLnBrk="0" hangingPunct="0"/>
                <a:endParaRPr lang="en-US" sz="1400">
                  <a:latin typeface="Tahoma" pitchFamily="34" charset="0"/>
                  <a:cs typeface="Arial" charset="0"/>
                </a:endParaRPr>
              </a:p>
            </p:txBody>
          </p:sp>
        </p:grpSp>
      </p:grpSp>
      <p:sp>
        <p:nvSpPr>
          <p:cNvPr id="13392" name="Text Box 8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7538" y="673532"/>
            <a:ext cx="80085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 err="1">
                <a:solidFill>
                  <a:srgbClr val="FF0000"/>
                </a:solidFill>
              </a:rPr>
              <a:t>Các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dụng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cụ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như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 err="1">
                <a:solidFill>
                  <a:srgbClr val="FF0000"/>
                </a:solidFill>
              </a:rPr>
              <a:t>cuốc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xẻng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dao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rựa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búa</a:t>
            </a:r>
            <a:r>
              <a:rPr lang="en-US" sz="2000" b="1" dirty="0">
                <a:solidFill>
                  <a:srgbClr val="FF0000"/>
                </a:solidFill>
              </a:rPr>
              <a:t> …</a:t>
            </a:r>
            <a:r>
              <a:rPr lang="en-US" sz="2000" b="1" dirty="0" err="1">
                <a:solidFill>
                  <a:srgbClr val="FF0000"/>
                </a:solidFill>
              </a:rPr>
              <a:t>khi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lao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động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xong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người</a:t>
            </a:r>
            <a:r>
              <a:rPr lang="en-US" sz="2000" b="1" dirty="0">
                <a:solidFill>
                  <a:srgbClr val="FF0000"/>
                </a:solidFill>
              </a:rPr>
              <a:t> ta </a:t>
            </a:r>
            <a:r>
              <a:rPr lang="en-US" sz="2000" b="1" dirty="0" err="1">
                <a:solidFill>
                  <a:srgbClr val="FF0000"/>
                </a:solidFill>
              </a:rPr>
              <a:t>phải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lau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chùi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vệ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sinh</a:t>
            </a:r>
            <a:r>
              <a:rPr lang="en-US" sz="2000" b="1" dirty="0">
                <a:solidFill>
                  <a:srgbClr val="FF0000"/>
                </a:solidFill>
              </a:rPr>
              <a:t> ) </a:t>
            </a:r>
            <a:r>
              <a:rPr lang="en-US" sz="2000" b="1" dirty="0" err="1">
                <a:solidFill>
                  <a:srgbClr val="FF0000"/>
                </a:solidFill>
              </a:rPr>
              <a:t>các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thiết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bị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này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r>
              <a:rPr lang="en-US" sz="2000" b="1" dirty="0" err="1">
                <a:solidFill>
                  <a:srgbClr val="FF0000"/>
                </a:solidFill>
              </a:rPr>
              <a:t>Việc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làm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này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nhằm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mục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đích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430" name="AutoShape 118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03200" y="50800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i="1" smtClean="0">
                <a:latin typeface="Tahoma" pitchFamily="34" charset="0"/>
              </a:rPr>
              <a:t>vận dụng</a:t>
            </a:r>
            <a:endParaRPr lang="en-US" sz="2800" b="1" i="1">
              <a:latin typeface="Tahoma" pitchFamily="34" charset="0"/>
            </a:endParaRPr>
          </a:p>
        </p:txBody>
      </p:sp>
      <p:sp>
        <p:nvSpPr>
          <p:cNvPr id="61560" name="Text Box 120"/>
          <p:cNvSpPr txBox="1">
            <a:spLocks noChangeArrowheads="1"/>
          </p:cNvSpPr>
          <p:nvPr/>
        </p:nvSpPr>
        <p:spPr bwMode="auto">
          <a:xfrm>
            <a:off x="4282713" y="182692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HÃY 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29597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63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13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81000" y="1066800"/>
            <a:ext cx="8534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xẻng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rựa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búa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nhằm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93700" y="4657725"/>
            <a:ext cx="661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  D.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 sau này bán lại không bị lỗ.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81000" y="3429000"/>
            <a:ext cx="642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  B. L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àm các thiết bị không bị gỉ.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271463" y="4048125"/>
            <a:ext cx="4986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 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C.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 cho mau bén.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81000" y="2886075"/>
            <a:ext cx="85344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  A. Th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ể hiện tính cẩn thận của người lao động.</a:t>
            </a:r>
          </a:p>
        </p:txBody>
      </p:sp>
      <p:sp>
        <p:nvSpPr>
          <p:cNvPr id="12" name="Text Box 42"/>
          <p:cNvSpPr txBox="1">
            <a:spLocks noChangeArrowheads="1"/>
          </p:cNvSpPr>
          <p:nvPr/>
        </p:nvSpPr>
        <p:spPr bwMode="auto">
          <a:xfrm>
            <a:off x="381000" y="5267325"/>
            <a:ext cx="421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    E.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Để cho đẹp. </a:t>
            </a:r>
          </a:p>
        </p:txBody>
      </p:sp>
      <p:sp>
        <p:nvSpPr>
          <p:cNvPr id="13" name="Oval 49"/>
          <p:cNvSpPr>
            <a:spLocks noChangeArrowheads="1"/>
          </p:cNvSpPr>
          <p:nvPr/>
        </p:nvSpPr>
        <p:spPr bwMode="auto">
          <a:xfrm>
            <a:off x="762000" y="34290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801" name="Horizontal Scroll 4"/>
          <p:cNvSpPr>
            <a:spLocks noChangeArrowheads="1"/>
          </p:cNvSpPr>
          <p:nvPr/>
        </p:nvSpPr>
        <p:spPr bwMode="auto">
          <a:xfrm>
            <a:off x="838200" y="152400"/>
            <a:ext cx="7239000" cy="8001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25400" algn="ctr">
            <a:solidFill>
              <a:schemeClr val="accent1">
                <a:lumMod val="1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 HỎI, BÀI TẬP CỦNG CỐ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762000" y="1143000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tập 5/ 67/ SGK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457200" y="1828800"/>
            <a:ext cx="838835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thép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gỉ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rửa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rửa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49"/>
          <p:cNvSpPr>
            <a:spLocks noChangeArrowheads="1"/>
          </p:cNvSpPr>
          <p:nvPr/>
        </p:nvSpPr>
        <p:spPr bwMode="auto">
          <a:xfrm>
            <a:off x="457200" y="3124200"/>
            <a:ext cx="457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905660" y="342900"/>
            <a:ext cx="7239000" cy="8001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25400" algn="ctr">
            <a:solidFill>
              <a:schemeClr val="accent1">
                <a:lumMod val="1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 HỎI, BÀI TẬP CỦNG CỐ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199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/>
      <p:bldP spid="81931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1143000" y="3257550"/>
            <a:ext cx="657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5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32"/>
          <p:cNvSpPr txBox="1">
            <a:spLocks noChangeArrowheads="1"/>
          </p:cNvSpPr>
          <p:nvPr/>
        </p:nvSpPr>
        <p:spPr bwMode="auto">
          <a:xfrm>
            <a:off x="1314450" y="5372100"/>
            <a:ext cx="39433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>
                <a:solidFill>
                  <a:srgbClr val="FF3300"/>
                </a:solidFill>
                <a:latin typeface="VNI-Times" pitchFamily="2" charset="0"/>
              </a:rPr>
              <a:t>      </a:t>
            </a:r>
            <a:endParaRPr lang="en-US" altLang="en-US" sz="15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 Box 38"/>
          <p:cNvSpPr txBox="1">
            <a:spLocks noChangeArrowheads="1"/>
          </p:cNvSpPr>
          <p:nvPr/>
        </p:nvSpPr>
        <p:spPr bwMode="auto">
          <a:xfrm>
            <a:off x="1428750" y="4743450"/>
            <a:ext cx="3829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3300"/>
                </a:solidFill>
                <a:latin typeface="VNI-Times" pitchFamily="2" charset="0"/>
              </a:rPr>
              <a:t>     </a:t>
            </a:r>
            <a:endParaRPr lang="en-US" altLang="en-US" sz="15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Text Box 39"/>
          <p:cNvSpPr txBox="1">
            <a:spLocks noChangeArrowheads="1"/>
          </p:cNvSpPr>
          <p:nvPr/>
        </p:nvSpPr>
        <p:spPr bwMode="auto">
          <a:xfrm>
            <a:off x="1371600" y="5029200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3300"/>
                </a:solidFill>
                <a:latin typeface="VNI-Times" pitchFamily="2" charset="0"/>
              </a:rPr>
              <a:t>      </a:t>
            </a:r>
            <a:endParaRPr lang="en-US" altLang="en-US" sz="15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1031588" y="3303449"/>
            <a:ext cx="7547173" cy="1938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mòn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kẽm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hông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kẽm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mòn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kẽm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mòn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893094" y="1069753"/>
            <a:ext cx="4900613" cy="61436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spc="75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 TÌM TÒI MỞ RỘNG</a:t>
            </a:r>
            <a:endParaRPr lang="en-US" sz="2700" b="1" spc="75" dirty="0">
              <a:ln w="180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rgbClr val="BBE0E3">
                    <a:satMod val="200000"/>
                    <a:shade val="1000"/>
                    <a:alpha val="60000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</a:endParaRPr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1257300" y="2971800"/>
            <a:ext cx="6629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21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1031588" y="1887765"/>
            <a:ext cx="6457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mòn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53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228600" y="1295400"/>
            <a:ext cx="8686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 tan 9g hỗn hợp kim loại gồm Cu và Zn trong dung dịch HCl. Phản ứng xảy ra hoàn toàn thu được 896ml khí H</a:t>
            </a:r>
            <a:r>
              <a:rPr kumimoji="0" lang="nl-NL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nl-NL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đktc. Xác định thành phần % về khối lượng của kim loại trong hỗn hợp ban đầu.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835696" y="681037"/>
            <a:ext cx="4900613" cy="614363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75" normalizeH="0" baseline="0" noProof="0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TÌM TÒI MỞ RỘNG</a:t>
            </a:r>
            <a:endParaRPr kumimoji="0" lang="en-US" sz="2700" b="1" i="0" u="none" strike="noStrike" kern="0" cap="none" spc="75" normalizeH="0" baseline="0" noProof="0" dirty="0">
              <a:ln w="180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rgbClr val="BBE0E3">
                    <a:satMod val="200000"/>
                    <a:shade val="1000"/>
                    <a:alpha val="6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971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28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có Zn tác dụng với dung dịch HCl</a:t>
            </a: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PTHH:  Zn + 2HCl → ZnCl</a:t>
            </a:r>
            <a:r>
              <a:rPr kumimoji="0" lang="nl-NL" altLang="en-US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H</a:t>
            </a:r>
            <a:r>
              <a:rPr kumimoji="0" lang="nl-NL" altLang="en-US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↑</a:t>
            </a: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0,896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nZn = nH</a:t>
            </a:r>
            <a:r>
              <a:rPr kumimoji="0" lang="nl-NL" altLang="en-US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               = 0,04 mol</a:t>
            </a: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22,4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0,04 . 65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%Zn =                   . 100  = 28,9%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kumimoji="0" lang="nl-NL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%Cu = 100 – 28,9 = 71,1 %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867" name="Horizontal Scroll 4"/>
          <p:cNvSpPr>
            <a:spLocks noChangeArrowheads="1"/>
          </p:cNvSpPr>
          <p:nvPr/>
        </p:nvSpPr>
        <p:spPr bwMode="auto">
          <a:xfrm>
            <a:off x="838200" y="152400"/>
            <a:ext cx="7239000" cy="8001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25400" algn="ctr">
            <a:solidFill>
              <a:schemeClr val="accent1">
                <a:lumMod val="1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 HỎI, BÀI TẬP CỦNG CỐ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0" y="3276600"/>
            <a:ext cx="11430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4572000"/>
            <a:ext cx="1447800" cy="15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96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900334-0369-4A4A-891F-1F1E322A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3338"/>
            <a:ext cx="907732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4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5" name="Picture 3" descr="samp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3543300"/>
            <a:ext cx="41576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6" name="Picture 4" descr="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9" y="3543300"/>
            <a:ext cx="42291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8" name="Picture 6" descr="PRO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3051"/>
            <a:ext cx="4229100" cy="18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1143000" y="648153"/>
            <a:ext cx="6858000" cy="571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vi-VN" altLang="en-US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vi-VN" altLang="en-US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vi-VN" altLang="en-US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vi-VN" altLang="en-US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Cứ 1 giây qua đi khoảng </a:t>
            </a:r>
            <a:r>
              <a:rPr lang="en-US" altLang="en-US" b="1" dirty="0" err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hơn</a:t>
            </a:r>
            <a:r>
              <a:rPr lang="vi-VN" altLang="en-US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hai tấn thép trên phạm vi toàn cầu đã biến thành gỉ.</a:t>
            </a:r>
            <a:br>
              <a:rPr lang="vi-VN" altLang="en-US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vi-VN" altLang="en-US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vi-VN" altLang="en-US" b="1" dirty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endParaRPr lang="vi-VN" altLang="en-US" b="1" dirty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4" descr="An m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543050"/>
            <a:ext cx="4043363" cy="194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93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838200" y="1702004"/>
            <a:ext cx="8001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3 </a:t>
            </a:r>
            <a:r>
              <a:rPr lang="en-US" sz="2400" dirty="0">
                <a:latin typeface="Times New Roman" pitchFamily="18" charset="0"/>
              </a:rPr>
              <a:t>SGK/67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</a:rPr>
              <a:t> m</a:t>
            </a:r>
            <a:r>
              <a:rPr lang="vi-VN" sz="2400" dirty="0">
                <a:latin typeface="Times New Roman" pitchFamily="18" charset="0"/>
              </a:rPr>
              <a:t>ục</a:t>
            </a:r>
            <a:r>
              <a:rPr lang="en-US" sz="2400" dirty="0">
                <a:latin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</a:rPr>
              <a:t> c</a:t>
            </a:r>
            <a:r>
              <a:rPr lang="vi-VN" sz="2400" dirty="0">
                <a:latin typeface="Times New Roman" pitchFamily="18" charset="0"/>
              </a:rPr>
              <a:t>ó</a:t>
            </a:r>
            <a:r>
              <a:rPr lang="en-US" sz="2400" dirty="0">
                <a:latin typeface="Times New Roman" pitchFamily="18" charset="0"/>
              </a:rPr>
              <a:t> bi</a:t>
            </a:r>
            <a:r>
              <a:rPr lang="vi-VN" sz="2400" dirty="0">
                <a:latin typeface="Times New Roman" pitchFamily="18" charset="0"/>
              </a:rPr>
              <a:t>ết</a:t>
            </a:r>
            <a:r>
              <a:rPr lang="en-US" sz="2400" dirty="0" smtClean="0">
                <a:latin typeface="Times New Roman" pitchFamily="18" charset="0"/>
              </a:rPr>
              <a:t>”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38200" y="2924944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“LUYỆN TẬP CHƯƠNG 2”</a:t>
            </a:r>
          </a:p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676400" y="152400"/>
            <a:ext cx="5791200" cy="1371600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981200" y="487363"/>
            <a:ext cx="525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42244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8298"/>
            <a:ext cx="3892154" cy="230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vancanh_pn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3"/>
          <a:stretch>
            <a:fillRect/>
          </a:stretch>
        </p:blipFill>
        <p:spPr bwMode="auto">
          <a:xfrm>
            <a:off x="400050" y="1143000"/>
            <a:ext cx="3949304" cy="213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An mo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263629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7998"/>
            <a:ext cx="4286250" cy="20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069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94" name="Group 122"/>
          <p:cNvGrpSpPr>
            <a:grpSpLocks/>
          </p:cNvGrpSpPr>
          <p:nvPr/>
        </p:nvGrpSpPr>
        <p:grpSpPr bwMode="auto">
          <a:xfrm>
            <a:off x="1834754" y="4723214"/>
            <a:ext cx="5257800" cy="715567"/>
            <a:chOff x="528" y="2928"/>
            <a:chExt cx="4416" cy="601"/>
          </a:xfrm>
        </p:grpSpPr>
        <p:sp>
          <p:nvSpPr>
            <p:cNvPr id="11320" name="AutoShape 7"/>
            <p:cNvSpPr>
              <a:spLocks noChangeArrowheads="1"/>
            </p:cNvSpPr>
            <p:nvPr/>
          </p:nvSpPr>
          <p:spPr bwMode="gray">
            <a:xfrm>
              <a:off x="528" y="2928"/>
              <a:ext cx="4416" cy="57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05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21" name="Text Box 8"/>
            <p:cNvSpPr txBox="1">
              <a:spLocks noChangeArrowheads="1"/>
            </p:cNvSpPr>
            <p:nvPr/>
          </p:nvSpPr>
          <p:spPr bwMode="gray">
            <a:xfrm>
              <a:off x="816" y="2928"/>
              <a:ext cx="397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25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25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Làm thế nào để bảo vệ các đồ vật bằng kim loại không bị ăn mòn?</a:t>
              </a:r>
              <a:endParaRPr lang="en-US" altLang="en-US" sz="2025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66" name="Group 9"/>
          <p:cNvGrpSpPr>
            <a:grpSpLocks/>
          </p:cNvGrpSpPr>
          <p:nvPr/>
        </p:nvGrpSpPr>
        <p:grpSpPr bwMode="auto">
          <a:xfrm>
            <a:off x="1725216" y="3431382"/>
            <a:ext cx="5257800" cy="780863"/>
            <a:chOff x="504" y="1008"/>
            <a:chExt cx="4416" cy="924"/>
          </a:xfrm>
        </p:grpSpPr>
        <p:sp>
          <p:nvSpPr>
            <p:cNvPr id="11318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05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9" name="Text Box 11"/>
            <p:cNvSpPr txBox="1">
              <a:spLocks noChangeArrowheads="1"/>
            </p:cNvSpPr>
            <p:nvPr/>
          </p:nvSpPr>
          <p:spPr bwMode="gray">
            <a:xfrm>
              <a:off x="736" y="1085"/>
              <a:ext cx="3976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25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25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Những yếu tố nào ảnh hưởng đến sự ăn mòn kim loại?</a:t>
              </a:r>
            </a:p>
          </p:txBody>
        </p:sp>
      </p:grpSp>
      <p:grpSp>
        <p:nvGrpSpPr>
          <p:cNvPr id="67" name="Group 12"/>
          <p:cNvGrpSpPr>
            <a:grpSpLocks/>
          </p:cNvGrpSpPr>
          <p:nvPr/>
        </p:nvGrpSpPr>
        <p:grpSpPr bwMode="auto">
          <a:xfrm rot="5400000">
            <a:off x="1044179" y="4425554"/>
            <a:ext cx="1028700" cy="114300"/>
            <a:chOff x="0" y="1896"/>
            <a:chExt cx="5760" cy="120"/>
          </a:xfrm>
        </p:grpSpPr>
        <p:sp>
          <p:nvSpPr>
            <p:cNvPr id="11316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105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7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105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15"/>
          <p:cNvGrpSpPr>
            <a:grpSpLocks/>
          </p:cNvGrpSpPr>
          <p:nvPr/>
        </p:nvGrpSpPr>
        <p:grpSpPr bwMode="auto">
          <a:xfrm rot="5400000">
            <a:off x="1084660" y="3438525"/>
            <a:ext cx="928688" cy="114300"/>
            <a:chOff x="0" y="1896"/>
            <a:chExt cx="5760" cy="120"/>
          </a:xfrm>
        </p:grpSpPr>
        <p:sp>
          <p:nvSpPr>
            <p:cNvPr id="11314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105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5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105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21"/>
          <p:cNvGrpSpPr>
            <a:grpSpLocks/>
          </p:cNvGrpSpPr>
          <p:nvPr/>
        </p:nvGrpSpPr>
        <p:grpSpPr bwMode="auto">
          <a:xfrm rot="5400000">
            <a:off x="1154906" y="2451497"/>
            <a:ext cx="814388" cy="114300"/>
            <a:chOff x="0" y="1896"/>
            <a:chExt cx="5760" cy="120"/>
          </a:xfrm>
        </p:grpSpPr>
        <p:sp>
          <p:nvSpPr>
            <p:cNvPr id="11312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105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3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105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24"/>
          <p:cNvGrpSpPr>
            <a:grpSpLocks/>
          </p:cNvGrpSpPr>
          <p:nvPr/>
        </p:nvGrpSpPr>
        <p:grpSpPr bwMode="auto">
          <a:xfrm>
            <a:off x="1683544" y="2522935"/>
            <a:ext cx="5257800" cy="596503"/>
            <a:chOff x="504" y="1008"/>
            <a:chExt cx="4416" cy="765"/>
          </a:xfrm>
        </p:grpSpPr>
        <p:sp>
          <p:nvSpPr>
            <p:cNvPr id="11310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05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1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95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025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Thế nào là sự ăn mòn kim loại?</a:t>
              </a:r>
            </a:p>
          </p:txBody>
        </p:sp>
      </p:grpSp>
      <p:grpSp>
        <p:nvGrpSpPr>
          <p:cNvPr id="73" name="Group 27"/>
          <p:cNvGrpSpPr>
            <a:grpSpLocks/>
          </p:cNvGrpSpPr>
          <p:nvPr/>
        </p:nvGrpSpPr>
        <p:grpSpPr bwMode="auto">
          <a:xfrm>
            <a:off x="1109662" y="2428876"/>
            <a:ext cx="691754" cy="736997"/>
            <a:chOff x="150" y="1175"/>
            <a:chExt cx="580" cy="619"/>
          </a:xfrm>
        </p:grpSpPr>
        <p:grpSp>
          <p:nvGrpSpPr>
            <p:cNvPr id="11299" name="Group 28"/>
            <p:cNvGrpSpPr>
              <a:grpSpLocks/>
            </p:cNvGrpSpPr>
            <p:nvPr/>
          </p:nvGrpSpPr>
          <p:grpSpPr bwMode="auto">
            <a:xfrm rot="5400000">
              <a:off x="130" y="1195"/>
              <a:ext cx="619" cy="580"/>
              <a:chOff x="1867" y="1824"/>
              <a:chExt cx="1993" cy="1800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16" y="2499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02" y="2460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17" y="3416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530" y="2159"/>
                <a:ext cx="702" cy="9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7" name="Oval 35"/>
              <p:cNvSpPr>
                <a:spLocks noChangeArrowheads="1"/>
              </p:cNvSpPr>
              <p:nvPr/>
            </p:nvSpPr>
            <p:spPr bwMode="gray">
              <a:xfrm>
                <a:off x="2534" y="2167"/>
                <a:ext cx="702" cy="9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27" y="2160"/>
                <a:ext cx="1095" cy="9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09" name="Oval 37"/>
              <p:cNvSpPr>
                <a:spLocks noChangeArrowheads="1"/>
              </p:cNvSpPr>
              <p:nvPr/>
            </p:nvSpPr>
            <p:spPr bwMode="gray">
              <a:xfrm>
                <a:off x="2337" y="2167"/>
                <a:ext cx="1096" cy="92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47" y="1296"/>
              <a:ext cx="264" cy="34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I</a:t>
              </a:r>
            </a:p>
          </p:txBody>
        </p:sp>
      </p:grpSp>
      <p:grpSp>
        <p:nvGrpSpPr>
          <p:cNvPr id="75" name="Group 39"/>
          <p:cNvGrpSpPr>
            <a:grpSpLocks/>
          </p:cNvGrpSpPr>
          <p:nvPr/>
        </p:nvGrpSpPr>
        <p:grpSpPr bwMode="auto">
          <a:xfrm>
            <a:off x="1190625" y="3380185"/>
            <a:ext cx="691754" cy="736997"/>
            <a:chOff x="150" y="1175"/>
            <a:chExt cx="580" cy="619"/>
          </a:xfrm>
        </p:grpSpPr>
        <p:grpSp>
          <p:nvGrpSpPr>
            <p:cNvPr id="11288" name="Group 40"/>
            <p:cNvGrpSpPr>
              <a:grpSpLocks/>
            </p:cNvGrpSpPr>
            <p:nvPr/>
          </p:nvGrpSpPr>
          <p:grpSpPr bwMode="auto">
            <a:xfrm rot="5400000">
              <a:off x="130" y="1195"/>
              <a:ext cx="619" cy="580"/>
              <a:chOff x="1867" y="1824"/>
              <a:chExt cx="1993" cy="1800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16" y="2499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02" y="2460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17" y="3416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93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94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530" y="2159"/>
                <a:ext cx="702" cy="9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96" name="Oval 47"/>
              <p:cNvSpPr>
                <a:spLocks noChangeArrowheads="1"/>
              </p:cNvSpPr>
              <p:nvPr/>
            </p:nvSpPr>
            <p:spPr bwMode="gray">
              <a:xfrm>
                <a:off x="2534" y="2167"/>
                <a:ext cx="702" cy="9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27" y="2160"/>
                <a:ext cx="1095" cy="9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98" name="Oval 49"/>
              <p:cNvSpPr>
                <a:spLocks noChangeArrowheads="1"/>
              </p:cNvSpPr>
              <p:nvPr/>
            </p:nvSpPr>
            <p:spPr bwMode="gray">
              <a:xfrm>
                <a:off x="2337" y="2167"/>
                <a:ext cx="1096" cy="92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288" y="1296"/>
              <a:ext cx="373" cy="34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II</a:t>
              </a:r>
            </a:p>
          </p:txBody>
        </p:sp>
      </p:grpSp>
      <p:grpSp>
        <p:nvGrpSpPr>
          <p:cNvPr id="77" name="Group 51"/>
          <p:cNvGrpSpPr>
            <a:grpSpLocks/>
          </p:cNvGrpSpPr>
          <p:nvPr/>
        </p:nvGrpSpPr>
        <p:grpSpPr bwMode="auto">
          <a:xfrm>
            <a:off x="1190625" y="4694635"/>
            <a:ext cx="691754" cy="736997"/>
            <a:chOff x="150" y="1175"/>
            <a:chExt cx="580" cy="619"/>
          </a:xfrm>
        </p:grpSpPr>
        <p:grpSp>
          <p:nvGrpSpPr>
            <p:cNvPr id="11277" name="Group 52"/>
            <p:cNvGrpSpPr>
              <a:grpSpLocks/>
            </p:cNvGrpSpPr>
            <p:nvPr/>
          </p:nvGrpSpPr>
          <p:grpSpPr bwMode="auto">
            <a:xfrm rot="5400000">
              <a:off x="130" y="1195"/>
              <a:ext cx="619" cy="580"/>
              <a:chOff x="1867" y="1824"/>
              <a:chExt cx="1993" cy="1800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16" y="2499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02" y="2460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17" y="3416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2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3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530" y="2159"/>
                <a:ext cx="702" cy="9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5" name="Oval 59"/>
              <p:cNvSpPr>
                <a:spLocks noChangeArrowheads="1"/>
              </p:cNvSpPr>
              <p:nvPr/>
            </p:nvSpPr>
            <p:spPr bwMode="gray">
              <a:xfrm>
                <a:off x="2534" y="2167"/>
                <a:ext cx="702" cy="9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27" y="2160"/>
                <a:ext cx="1095" cy="92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7" name="Oval 61"/>
              <p:cNvSpPr>
                <a:spLocks noChangeArrowheads="1"/>
              </p:cNvSpPr>
              <p:nvPr/>
            </p:nvSpPr>
            <p:spPr bwMode="gray">
              <a:xfrm>
                <a:off x="2337" y="2167"/>
                <a:ext cx="1096" cy="92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vi-VN" altLang="en-US" sz="1050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188" y="1327"/>
              <a:ext cx="481" cy="34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III</a:t>
              </a:r>
            </a:p>
          </p:txBody>
        </p:sp>
      </p:grpSp>
      <p:sp>
        <p:nvSpPr>
          <p:cNvPr id="11275" name="AutoShape 76" descr="Recycled paper"/>
          <p:cNvSpPr>
            <a:spLocks noChangeArrowheads="1"/>
          </p:cNvSpPr>
          <p:nvPr/>
        </p:nvSpPr>
        <p:spPr bwMode="gray">
          <a:xfrm>
            <a:off x="1198154" y="888526"/>
            <a:ext cx="6858000" cy="1012031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372791" y="1031329"/>
            <a:ext cx="63436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VÀ BẢO VỆ KIM LOẠI KHỎI SỰ ĂN MÒN</a:t>
            </a:r>
          </a:p>
        </p:txBody>
      </p:sp>
    </p:spTree>
    <p:extLst>
      <p:ext uri="{BB962C8B-B14F-4D97-AF65-F5344CB8AC3E}">
        <p14:creationId xmlns:p14="http://schemas.microsoft.com/office/powerpoint/2010/main" val="327148552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_vit_luc_giac_inox"/>
          <p:cNvPicPr/>
          <p:nvPr/>
        </p:nvPicPr>
        <p:blipFill rotWithShape="1">
          <a:blip r:embed="rId2" cstate="print"/>
          <a:srcRect b="12815"/>
          <a:stretch/>
        </p:blipFill>
        <p:spPr>
          <a:xfrm>
            <a:off x="-874" y="293966"/>
            <a:ext cx="2928085" cy="2522211"/>
          </a:xfrm>
          <a:prstGeom prst="rect">
            <a:avLst/>
          </a:prstGeom>
        </p:spPr>
      </p:pic>
      <p:pic>
        <p:nvPicPr>
          <p:cNvPr id="3" name="Picture 2" descr="images (7)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8530" y="247460"/>
            <a:ext cx="2816389" cy="2551050"/>
          </a:xfrm>
          <a:prstGeom prst="rect">
            <a:avLst/>
          </a:prstGeom>
        </p:spPr>
      </p:pic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232885" y="17172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Thêi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®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iÓm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ban ®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Çu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95536" y="293966"/>
            <a:ext cx="5646198" cy="3557619"/>
            <a:chOff x="2594248" y="-592313"/>
            <a:chExt cx="5646198" cy="6328026"/>
          </a:xfrm>
        </p:grpSpPr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>
              <a:off x="2594248" y="5278513"/>
              <a:ext cx="609600" cy="457200"/>
            </a:xfrm>
            <a:prstGeom prst="notchedRightArrow">
              <a:avLst>
                <a:gd name="adj1" fmla="val 50000"/>
                <a:gd name="adj2" fmla="val 3333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5268646" y="-592313"/>
              <a:ext cx="2971800" cy="82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Sau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mét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thêi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gian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pic>
        <p:nvPicPr>
          <p:cNvPr id="11" name="Picture 10" descr="hh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899" y="4293096"/>
            <a:ext cx="2808312" cy="2480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xe-dap-bi-ri-set-sau-khi-su-dung-mot-thoi-gian-dai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69934" y="4293097"/>
            <a:ext cx="298724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D:\Bai 20 Hop kim sat Ghang  Thep Hoa hoc 9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38" y="3293299"/>
            <a:ext cx="2946491" cy="25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Bai 20 Hop kim sat Ghang  Thep Hoa hoc 9\ngu dan2_tsx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38" y="638254"/>
            <a:ext cx="2962552" cy="26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43"/>
          <p:cNvSpPr>
            <a:spLocks noChangeArrowheads="1"/>
          </p:cNvSpPr>
          <p:nvPr/>
        </p:nvSpPr>
        <p:spPr bwMode="auto">
          <a:xfrm>
            <a:off x="1041861" y="3257688"/>
            <a:ext cx="4466243" cy="886968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?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Thế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sự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ăn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mòn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kim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loại</a:t>
            </a:r>
            <a:endParaRPr kumimoji="0" lang="en-US" sz="24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ach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8069" r="17851" b="5844"/>
          <a:stretch>
            <a:fillRect/>
          </a:stretch>
        </p:blipFill>
        <p:spPr bwMode="auto">
          <a:xfrm>
            <a:off x="2460318" y="1368335"/>
            <a:ext cx="2264568" cy="17597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5" descr="Ảnh0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3"/>
          <a:stretch>
            <a:fillRect/>
          </a:stretch>
        </p:blipFill>
        <p:spPr bwMode="auto">
          <a:xfrm>
            <a:off x="126800" y="1368335"/>
            <a:ext cx="2260997" cy="20665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819952" y="1966829"/>
            <a:ext cx="3064415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Gỉ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4813785" y="1208175"/>
            <a:ext cx="307058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4832924" y="3352856"/>
            <a:ext cx="3032303" cy="64633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3.Các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866747" y="4534209"/>
            <a:ext cx="296465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4.Hiện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gỉ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2460318" y="5668832"/>
            <a:ext cx="6622796" cy="10483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spc="75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Vậy</a:t>
            </a:r>
            <a:r>
              <a:rPr lang="en-US" sz="2400" b="1" spc="75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thế</a:t>
            </a:r>
            <a:r>
              <a:rPr lang="en-US" sz="2400" b="1" spc="75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nào</a:t>
            </a:r>
            <a:r>
              <a:rPr lang="en-US" sz="2400" b="1" spc="75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là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sự</a:t>
            </a:r>
            <a:r>
              <a:rPr lang="en-US" sz="2400" b="1" spc="75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ăn</a:t>
            </a:r>
            <a:r>
              <a:rPr lang="en-US" sz="2400" b="1" spc="75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mòn</a:t>
            </a:r>
            <a:r>
              <a:rPr lang="en-US" sz="2400" b="1" spc="75" dirty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kim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loại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?</a:t>
            </a:r>
          </a:p>
          <a:p>
            <a:pPr lvl="0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Nguyên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nhân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nào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làm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kim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loại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bị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ăn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 </a:t>
            </a:r>
            <a:r>
              <a:rPr lang="en-US" sz="2400" b="1" spc="75" dirty="0" err="1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mòn</a:t>
            </a:r>
            <a:r>
              <a:rPr lang="en-US" sz="2400" b="1" spc="75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rgbClr val="BBE0E3">
                      <a:satMod val="200000"/>
                      <a:shade val="1000"/>
                      <a:alpha val="6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charset="0"/>
              </a:rPr>
              <a:t>?</a:t>
            </a:r>
            <a:r>
              <a:rPr lang="en-US" altLang="en-US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pc="75" dirty="0">
              <a:ln w="180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rgbClr val="BBE0E3">
                    <a:satMod val="200000"/>
                    <a:shade val="1000"/>
                    <a:alpha val="60000"/>
                  </a:srgbClr>
                </a:outerShdw>
                <a:reflection blurRad="6350" stA="55000" endA="300" endPos="45500" dir="5400000" sy="-100000" algn="bl" rotWithShape="0"/>
              </a:effectLst>
              <a:latin typeface="Arial" charset="0"/>
            </a:endParaRPr>
          </a:p>
        </p:txBody>
      </p:sp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-184547" y="998934"/>
            <a:ext cx="4286251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THẾ NÀO LÀ SỰ ĂN MÒN KIM LOẠI?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7668904" y="1293391"/>
            <a:ext cx="1143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gỉ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540249" y="2628037"/>
            <a:ext cx="4763768" cy="6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Gỉ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giòn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xốp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bẻ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endParaRPr lang="en-US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511114" y="4062675"/>
            <a:ext cx="457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511114" y="5127781"/>
            <a:ext cx="428625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306" name="Picture 3" descr="vancanh_pnf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35368"/>
          <a:stretch>
            <a:fillRect/>
          </a:stretch>
        </p:blipFill>
        <p:spPr bwMode="auto">
          <a:xfrm>
            <a:off x="112507" y="3528835"/>
            <a:ext cx="2260997" cy="17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-31750" y="58718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EBEBEB">
                <a:alpha val="50000"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images (7)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077" y="5382575"/>
            <a:ext cx="2301975" cy="1358794"/>
          </a:xfrm>
          <a:prstGeom prst="rect">
            <a:avLst/>
          </a:prstGeom>
        </p:spPr>
      </p:pic>
      <p:pic>
        <p:nvPicPr>
          <p:cNvPr id="22" name="Picture 21" descr="xe-dap-bi-ri-set-sau-khi-su-dung-mot-thoi-gian-dai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64401" y="3128079"/>
            <a:ext cx="244162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54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animBg="1"/>
      <p:bldP spid="90126" grpId="0" animBg="1"/>
      <p:bldP spid="90129" grpId="0" animBg="1"/>
      <p:bldP spid="14" grpId="0" animBg="1"/>
      <p:bldP spid="24" grpId="0" animBg="1"/>
      <p:bldP spid="12311" grpId="0"/>
      <p:bldP spid="12312" grpId="0"/>
      <p:bldP spid="12313" grpId="0"/>
      <p:bldP spid="12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685" y="1403795"/>
            <a:ext cx="8532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altLang="en-US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Khái</a:t>
            </a:r>
            <a:r>
              <a:rPr lang="en-US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niệm</a:t>
            </a:r>
            <a:r>
              <a:rPr lang="en-US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sz="28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itchFamily="18" charset="0"/>
                <a:sym typeface="Wingdings" panose="05000000000000000000" pitchFamily="2" charset="2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mòn kim loại là sự phá hủy kim loại hoặc hợp kim do tác dụng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chất trong môi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sym typeface="Wingdings" panose="05000000000000000000" pitchFamily="2" charset="2"/>
              </a:rPr>
              <a:t>      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Kim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ăn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mòn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do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kim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môi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oxi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),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môi</a:t>
            </a:r>
            <a:r>
              <a:rPr lang="en-US" alt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08720"/>
            <a:ext cx="687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96" y="4512338"/>
            <a:ext cx="7954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II-</a:t>
            </a:r>
            <a:r>
              <a:rPr lang="vi-VN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YẾU TỐ NÀO ẢNH HƯỞNG ĐẾN SỰ ĂN MÒN KIM LOẠI? </a:t>
            </a:r>
            <a:endParaRPr lang="vi-VN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97788" y="5597971"/>
            <a:ext cx="8076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>
            <a:off x="1524000" y="733425"/>
            <a:ext cx="73152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514350" y="1383507"/>
            <a:ext cx="7977188" cy="1959769"/>
            <a:chOff x="0" y="1056"/>
            <a:chExt cx="5760" cy="3264"/>
          </a:xfrm>
        </p:grpSpPr>
        <p:grpSp>
          <p:nvGrpSpPr>
            <p:cNvPr id="15374" name="Group 7"/>
            <p:cNvGrpSpPr>
              <a:grpSpLocks/>
            </p:cNvGrpSpPr>
            <p:nvPr/>
          </p:nvGrpSpPr>
          <p:grpSpPr bwMode="auto">
            <a:xfrm>
              <a:off x="0" y="1056"/>
              <a:ext cx="5760" cy="3264"/>
              <a:chOff x="0" y="384"/>
              <a:chExt cx="6000" cy="3936"/>
            </a:xfrm>
          </p:grpSpPr>
          <p:pic>
            <p:nvPicPr>
              <p:cNvPr id="15379" name="Picture 8" descr="bach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4"/>
                <a:ext cx="6000" cy="3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0" name="Text Box 9"/>
              <p:cNvSpPr txBox="1">
                <a:spLocks noChangeArrowheads="1"/>
              </p:cNvSpPr>
              <p:nvPr/>
            </p:nvSpPr>
            <p:spPr bwMode="auto">
              <a:xfrm>
                <a:off x="39" y="1730"/>
                <a:ext cx="528" cy="2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6858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Đinh sắt trong không khí khô</a:t>
                </a:r>
              </a:p>
            </p:txBody>
          </p:sp>
          <p:sp>
            <p:nvSpPr>
              <p:cNvPr id="15381" name="Text Box 10"/>
              <p:cNvSpPr txBox="1">
                <a:spLocks noChangeArrowheads="1"/>
              </p:cNvSpPr>
              <p:nvPr/>
            </p:nvSpPr>
            <p:spPr bwMode="auto">
              <a:xfrm>
                <a:off x="1449" y="1436"/>
                <a:ext cx="528" cy="2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6858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Đinh sắt trong nước có hòa tan</a:t>
                </a:r>
                <a:r>
                  <a:rPr lang="en-US" altLang="en-US" sz="15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oxi</a:t>
                </a:r>
              </a:p>
            </p:txBody>
          </p:sp>
          <p:sp>
            <p:nvSpPr>
              <p:cNvPr id="15382" name="Text Box 11"/>
              <p:cNvSpPr txBox="1">
                <a:spLocks noChangeArrowheads="1"/>
              </p:cNvSpPr>
              <p:nvPr/>
            </p:nvSpPr>
            <p:spPr bwMode="auto">
              <a:xfrm>
                <a:off x="4522" y="1578"/>
                <a:ext cx="530" cy="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6858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35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Đinh sắt trong nước cất</a:t>
                </a:r>
              </a:p>
            </p:txBody>
          </p:sp>
          <p:sp>
            <p:nvSpPr>
              <p:cNvPr id="15383" name="Text Box 12"/>
              <p:cNvSpPr txBox="1">
                <a:spLocks noChangeArrowheads="1"/>
              </p:cNvSpPr>
              <p:nvPr/>
            </p:nvSpPr>
            <p:spPr bwMode="auto">
              <a:xfrm>
                <a:off x="3023" y="1218"/>
                <a:ext cx="527" cy="2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6858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Đinh sắt trong dung dịch muối ăn</a:t>
                </a:r>
              </a:p>
            </p:txBody>
          </p:sp>
        </p:grpSp>
        <p:sp>
          <p:nvSpPr>
            <p:cNvPr id="15375" name="Text Box 13"/>
            <p:cNvSpPr txBox="1">
              <a:spLocks noChangeArrowheads="1"/>
            </p:cNvSpPr>
            <p:nvPr/>
          </p:nvSpPr>
          <p:spPr bwMode="auto">
            <a:xfrm>
              <a:off x="528" y="2254"/>
              <a:ext cx="480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(1)</a:t>
              </a:r>
            </a:p>
          </p:txBody>
        </p:sp>
        <p:sp>
          <p:nvSpPr>
            <p:cNvPr id="15376" name="Text Box 14"/>
            <p:cNvSpPr txBox="1">
              <a:spLocks noChangeArrowheads="1"/>
            </p:cNvSpPr>
            <p:nvPr/>
          </p:nvSpPr>
          <p:spPr bwMode="auto">
            <a:xfrm>
              <a:off x="1968" y="2254"/>
              <a:ext cx="576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(2)</a:t>
              </a: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3504" y="2254"/>
              <a:ext cx="576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(3)</a:t>
              </a:r>
            </a:p>
          </p:txBody>
        </p:sp>
        <p:sp>
          <p:nvSpPr>
            <p:cNvPr id="15378" name="Text Box 16"/>
            <p:cNvSpPr txBox="1">
              <a:spLocks noChangeArrowheads="1"/>
            </p:cNvSpPr>
            <p:nvPr/>
          </p:nvSpPr>
          <p:spPr bwMode="auto">
            <a:xfrm>
              <a:off x="4944" y="2254"/>
              <a:ext cx="480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(4)</a:t>
              </a:r>
            </a:p>
          </p:txBody>
        </p:sp>
      </p:grp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400050" y="997744"/>
            <a:ext cx="6858000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57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II.NHỮNG YẾU TỐ NÀO ẢNH HƯỞNG ĐẾN SỰ ĂN MÒN KIM LOẠI ?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378619" y="4225529"/>
            <a:ext cx="3781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Nguyên nhân nào mà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đinh sắt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ống nghiệm (1)-(4)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 bị ăn mòn?</a:t>
            </a:r>
          </a:p>
        </p:txBody>
      </p:sp>
      <p:sp>
        <p:nvSpPr>
          <p:cNvPr id="15365" name="Text Box 27"/>
          <p:cNvSpPr txBox="1">
            <a:spLocks noChangeArrowheads="1"/>
          </p:cNvSpPr>
          <p:nvPr/>
        </p:nvSpPr>
        <p:spPr bwMode="auto">
          <a:xfrm>
            <a:off x="558404" y="1220391"/>
            <a:ext cx="645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1- Ảnh hưởng của các chất có trong môi trường: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348854" y="3576638"/>
            <a:ext cx="3684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 nhân nào mà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đinh sắt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ống nghiệm (2)–(3) bị ăn mòn?</a:t>
            </a:r>
          </a:p>
        </p:txBody>
      </p:sp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457200" y="3251597"/>
            <a:ext cx="3399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 nhóm thảo luận :4 phút</a:t>
            </a:r>
          </a:p>
        </p:txBody>
      </p:sp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348854" y="4936331"/>
            <a:ext cx="377190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Rút ra nhận xét :</a:t>
            </a:r>
            <a:r>
              <a:rPr lang="en-US" altLang="en-US" sz="165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 thành phần các chất trong môi trường có ảnh hưởng gì tới sự ăn mòn kim loại?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4192191" y="3308748"/>
            <a:ext cx="23813" cy="245864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4343400" y="3443288"/>
            <a:ext cx="4572000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1.-</a:t>
            </a:r>
            <a:r>
              <a:rPr lang="en-US" altLang="en-US" sz="16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ống nghiệm (2):</a:t>
            </a: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chứa nước tự nhiên và oxi tạo phản ứng hóa học với sắt làm sắt bị ăn mòn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4Fe +  3O</a:t>
            </a:r>
            <a:r>
              <a:rPr lang="en-US" altLang="en-US" sz="165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</a:t>
            </a: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+6H</a:t>
            </a:r>
            <a:r>
              <a:rPr lang="en-US" altLang="en-US" sz="165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 4Fe(OH)</a:t>
            </a:r>
            <a:r>
              <a:rPr lang="en-US" altLang="en-US" sz="165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lang="en-US" altLang="en-US" sz="165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- </a:t>
            </a:r>
            <a:r>
              <a:rPr lang="en-US" altLang="en-US" sz="16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ống nghiệm (3):</a:t>
            </a: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chứa nước, muối tác nhân gây ăn mòn nhanh đinh sắt.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457700" y="4808935"/>
            <a:ext cx="44577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16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.-ống nghiệm 1:</a:t>
            </a: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chỉ có không khí khô nên đinh sắt không bị ăn mòn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16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-ống nghiệm (4):</a:t>
            </a:r>
            <a:r>
              <a:rPr lang="en-US" altLang="en-US" sz="165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chỉ chứa nước cất tinh khiết nên  đinh sắt không bị ăn mòn.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0816" y="0"/>
            <a:ext cx="9143999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ĂN MÒN KIM LOẠI &amp; BẢO VỆ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 KHÔNG BỊ ĂN MÒN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1757</Words>
  <Application>Microsoft Office PowerPoint</Application>
  <PresentationFormat>On-screen Show (4:3)</PresentationFormat>
  <Paragraphs>203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.VnTime</vt:lpstr>
      <vt:lpstr>Arial</vt:lpstr>
      <vt:lpstr>Calibri</vt:lpstr>
      <vt:lpstr>Candara</vt:lpstr>
      <vt:lpstr>Symbol</vt:lpstr>
      <vt:lpstr>Tahoma</vt:lpstr>
      <vt:lpstr>Times New Roman</vt:lpstr>
      <vt:lpstr>Trebuchet MS</vt:lpstr>
      <vt:lpstr>VNI-Souvir</vt:lpstr>
      <vt:lpstr>VNI-Times</vt:lpstr>
      <vt:lpstr>Wingdings</vt:lpstr>
      <vt:lpstr>Wingdings 3</vt:lpstr>
      <vt:lpstr>1_Default Design</vt:lpstr>
      <vt:lpstr>3_Default Design</vt:lpstr>
      <vt:lpstr>4_Default Design</vt:lpstr>
      <vt:lpstr>Default Design</vt:lpstr>
      <vt:lpstr>Facet</vt:lpstr>
      <vt:lpstr>1_Facet</vt:lpstr>
      <vt:lpstr>5_Default Design</vt:lpstr>
      <vt:lpstr>2_Default Design</vt:lpstr>
      <vt:lpstr>2_Facet</vt:lpstr>
      <vt:lpstr>3_Facet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Thép được bôi dầu mỡ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109</cp:revision>
  <dcterms:created xsi:type="dcterms:W3CDTF">2020-11-27T12:20:22Z</dcterms:created>
  <dcterms:modified xsi:type="dcterms:W3CDTF">2023-11-27T13:25:22Z</dcterms:modified>
</cp:coreProperties>
</file>