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08" r:id="rId5"/>
  </p:sldMasterIdLst>
  <p:notesMasterIdLst>
    <p:notesMasterId r:id="rId31"/>
  </p:notesMasterIdLst>
  <p:sldIdLst>
    <p:sldId id="358" r:id="rId6"/>
    <p:sldId id="274" r:id="rId7"/>
    <p:sldId id="280" r:id="rId8"/>
    <p:sldId id="281" r:id="rId9"/>
    <p:sldId id="283" r:id="rId10"/>
    <p:sldId id="257" r:id="rId11"/>
    <p:sldId id="285" r:id="rId12"/>
    <p:sldId id="256" r:id="rId13"/>
    <p:sldId id="259" r:id="rId14"/>
    <p:sldId id="371" r:id="rId15"/>
    <p:sldId id="372" r:id="rId16"/>
    <p:sldId id="287" r:id="rId17"/>
    <p:sldId id="261" r:id="rId18"/>
    <p:sldId id="363" r:id="rId19"/>
    <p:sldId id="370" r:id="rId20"/>
    <p:sldId id="362" r:id="rId21"/>
    <p:sldId id="373" r:id="rId22"/>
    <p:sldId id="365" r:id="rId23"/>
    <p:sldId id="359" r:id="rId24"/>
    <p:sldId id="369" r:id="rId25"/>
    <p:sldId id="360" r:id="rId26"/>
    <p:sldId id="374" r:id="rId27"/>
    <p:sldId id="366" r:id="rId28"/>
    <p:sldId id="367" r:id="rId29"/>
    <p:sldId id="36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F88EC1-B854-4110-AC19-9BAEA8606A3B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2887EB-AB5D-4AF9-A8C3-E47BE755C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932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Vậy</a:t>
            </a:r>
            <a:r>
              <a:rPr lang="en-US" dirty="0"/>
              <a:t> TB </a:t>
            </a:r>
            <a:r>
              <a:rPr lang="en-US" dirty="0" err="1"/>
              <a:t>đc</a:t>
            </a:r>
            <a:r>
              <a:rPr lang="en-US" dirty="0"/>
              <a:t> </a:t>
            </a:r>
            <a:r>
              <a:rPr lang="en-US" dirty="0" err="1"/>
              <a:t>cấu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TB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2887EB-AB5D-4AF9-A8C3-E47BE755CA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714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2887EB-AB5D-4AF9-A8C3-E47BE755CA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39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2887EB-AB5D-4AF9-A8C3-E47BE755CAE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28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3F80E-A70A-44EF-8417-302BAFDE6BD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1FF4F-A4BE-4D26-B698-C86E514CD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413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3F80E-A70A-44EF-8417-302BAFDE6BD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1FF4F-A4BE-4D26-B698-C86E514CD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520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3F80E-A70A-44EF-8417-302BAFDE6BD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1FF4F-A4BE-4D26-B698-C86E514CD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72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11918-BD9C-4CA4-B62D-2C8A33E7BA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97D4F-5D61-4DBE-AAF2-51FE8A49CC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660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11918-BD9C-4CA4-B62D-2C8A33E7BA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97D4F-5D61-4DBE-AAF2-51FE8A49CC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020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11918-BD9C-4CA4-B62D-2C8A33E7BA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97D4F-5D61-4DBE-AAF2-51FE8A49CC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929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11918-BD9C-4CA4-B62D-2C8A33E7BA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97D4F-5D61-4DBE-AAF2-51FE8A49CC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115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11918-BD9C-4CA4-B62D-2C8A33E7BA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97D4F-5D61-4DBE-AAF2-51FE8A49CC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064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11918-BD9C-4CA4-B62D-2C8A33E7BA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97D4F-5D61-4DBE-AAF2-51FE8A49CC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8651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11918-BD9C-4CA4-B62D-2C8A33E7BA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97D4F-5D61-4DBE-AAF2-51FE8A49CC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0384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11918-BD9C-4CA4-B62D-2C8A33E7BA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97D4F-5D61-4DBE-AAF2-51FE8A49CC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873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3F80E-A70A-44EF-8417-302BAFDE6BD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1FF4F-A4BE-4D26-B698-C86E514CD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213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11918-BD9C-4CA4-B62D-2C8A33E7BA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97D4F-5D61-4DBE-AAF2-51FE8A49CC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481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11918-BD9C-4CA4-B62D-2C8A33E7BA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97D4F-5D61-4DBE-AAF2-51FE8A49CC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9302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11918-BD9C-4CA4-B62D-2C8A33E7BA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97D4F-5D61-4DBE-AAF2-51FE8A49CC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7103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9CE843-37B0-4B35-8C1D-584A6BD84E7B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7177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B797E1-E85E-4CB9-A702-4994E43D31FD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1189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E63954-8EC5-452D-BD65-B51C276653B6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1030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76672" cy="45259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1"/>
            <a:ext cx="5376672" cy="45259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BDEC4E-9E7D-4616-AB65-E218CD849906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5084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E9344A1-1128-48E8-BA1A-F887DACFA4C7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6585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25C8D5-EDE4-41F3-8549-8928325304EC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2337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E12F37-8313-4780-9840-EC02A19F009F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654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3F80E-A70A-44EF-8417-302BAFDE6BD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1FF4F-A4BE-4D26-B698-C86E514CD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7904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CE0CA1A-095F-4775-A45C-730F09A90877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5239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25D0254-C11D-4A71-89E6-64F832A8B7FB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5279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5ACB997-A57C-49AB-AC7D-C8A9F5AC14B4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2897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70573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1B0C6C-726A-40BA-8513-D2688180BF5E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5835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9CE843-37B0-4B35-8C1D-584A6BD84E7B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113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B797E1-E85E-4CB9-A702-4994E43D31FD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3013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E63954-8EC5-452D-BD65-B51C276653B6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199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76672" cy="45259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1"/>
            <a:ext cx="5376672" cy="45259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BDEC4E-9E7D-4616-AB65-E218CD849906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0961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E9344A1-1128-48E8-BA1A-F887DACFA4C7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2916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25C8D5-EDE4-41F3-8549-8928325304EC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657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3F80E-A70A-44EF-8417-302BAFDE6BD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1FF4F-A4BE-4D26-B698-C86E514CD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99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E12F37-8313-4780-9840-EC02A19F009F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296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CE0CA1A-095F-4775-A45C-730F09A90877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6972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25D0254-C11D-4A71-89E6-64F832A8B7FB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9301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5ACB997-A57C-49AB-AC7D-C8A9F5AC14B4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1607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70573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1B0C6C-726A-40BA-8513-D2688180BF5E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9884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78163-B7EB-454B-9FD1-02BF88D51C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22FF71-2A0F-410B-B61F-28A039C62E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00D1C-6A24-4005-934B-40C9A2B2F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F1720-AE2F-4BD8-BA44-C1D74E7DB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FA876-505F-4389-BBD6-99754ECF7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701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62C7-38D6-42F2-B18E-E2796A442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FDE2A-5701-4116-96D4-CC52B62D3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7E803-BD98-4529-8A6A-DD0519904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0A981-13B5-40FA-A0B2-540DBCBCE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D0CEF-8821-4B08-8C9C-93870EF5C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941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5A21E-A231-4538-A7AA-5D37B2B23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73A9BC-4EF2-4B7D-887E-DC0C3CBE4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CD531C-6D2F-43D7-9B58-D763A6A6A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CCB51-8086-4F04-84CC-3F4CCF6DC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D7469-1682-4FFB-8E24-C08349A6B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4910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FCF44-9117-44EC-8BCA-588FA8C5C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AE39E-EBE6-489C-82E4-E0A639E5E2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C89506-B24E-40B0-ACF0-6D075FB1D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79CE9F-5887-4443-904C-770CFDEB2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7CF8DC-F291-4AC4-B18B-EEF292218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768CA6-F076-41CE-903B-EC3DFA498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7544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CB9E2-DC06-48D7-B20D-4E6AFE22C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EFE42-F5F5-43F5-BA11-B61C26031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EC66F0-E6E1-4E0A-8DB9-33BD915E89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9CC362-40E6-469B-95CA-DC6CABB9F1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77B811-E7B8-46E8-B7A5-813C0D5098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C853F7-07E7-4439-B5AF-59F4F0456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E58784-75FC-400E-8BAD-698F3817D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745C7B-5CF2-4962-9044-AD37C5E89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54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3F80E-A70A-44EF-8417-302BAFDE6BD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1FF4F-A4BE-4D26-B698-C86E514CD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724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BB8F9-B5A4-4B20-809A-E49D02771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CABCBB-B3CB-4C92-A47C-EC50FF67E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F6F404-3F73-4BE5-B677-29632B06C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C45B83-432B-4E33-81B1-E875A7FCC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371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74EBBE-7216-4B44-A3FB-D13DD334B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35BA1E-309B-4D4E-A234-C15BD368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CA7B78-7D4E-4327-B235-F3C562FA4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4250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2AE2C-1429-4ACA-8B0E-517827E41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67694-9956-4B44-94B6-05EC8DAF1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7FC4E6-D6EB-421A-8077-237C36822E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27434A-B104-4177-A08F-036704A58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E43B4A-F0DD-46DA-9615-45564A85E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75E9F-F5D2-4E48-9AC1-5805DAEDC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355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90BA2-79C5-479A-A4DB-8485D5A79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D452BD-E528-4CF2-A824-618BF2E3C8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C40F09-93BA-4761-8496-A14CECD585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C178F8-9063-4402-A00C-FA37BC54E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3CEE75-9BE1-4560-993D-3E618AF77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790F-753B-4576-A5C8-9FD37182E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8201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66B67-B998-423A-95B9-C600DC280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41F78F-0536-45DC-AAF8-8A17D17DA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468CF-C74C-4EF0-B35D-89ED93FD9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E0BB6-0F5C-4085-B57A-4D31193AF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C893A-A5EA-4091-A01A-D0ECB9A61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554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03B662-4BFE-4C3C-A743-43E2BD0C95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3022C9-2918-4896-8E40-BA52C981CB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48BAC-4344-4463-B5C7-30A7BA921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AADBC-07B9-4969-A1C7-A2BBFFCF5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09A5C-4659-4E2A-95CE-8178D8F10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62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3F80E-A70A-44EF-8417-302BAFDE6BD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1FF4F-A4BE-4D26-B698-C86E514CD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70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3F80E-A70A-44EF-8417-302BAFDE6BD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1FF4F-A4BE-4D26-B698-C86E514CD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520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3F80E-A70A-44EF-8417-302BAFDE6BD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1FF4F-A4BE-4D26-B698-C86E514CD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791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3F80E-A70A-44EF-8417-302BAFDE6BD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1FF4F-A4BE-4D26-B698-C86E514CD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490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3F80E-A70A-44EF-8417-302BAFDE6BD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1FF4F-A4BE-4D26-B698-C86E514CD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550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11918-BD9C-4CA4-B62D-2C8A33E7BAF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597D4F-5D61-4DBE-AAF2-51FE8A49CC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698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7" name="Text Placeholder 1026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ea typeface="SimSun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a typeface="SimSun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SimSun" panose="02010600030101010101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A30400-69A4-4A5A-A6A9-76BBB0EA7790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96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7" name="Text Placeholder 1026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ea typeface="SimSun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a typeface="SimSun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SimSun" panose="02010600030101010101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A30400-69A4-4A5A-A6A9-76BBB0EA7790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295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C767F0D-CE45-429F-9054-B7A6FA2FD6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2C3BDAE-5BCE-4C52-AE1C-394F97D838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5BDF73B-78D1-4472-BD32-E03594AF20E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0AA886BF-161E-47AF-B3EE-0BD0037BFE49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7206319-A269-47D8-955E-815418A7625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93CE67E-089A-4C1D-A17E-64060ADC07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A373744-8820-403A-9D25-138EF7E49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09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slide" Target="slide19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audio" Target="../media/audio4.wav"/><Relationship Id="rId11" Type="http://schemas.openxmlformats.org/officeDocument/2006/relationships/image" Target="../media/image6.gif"/><Relationship Id="rId5" Type="http://schemas.openxmlformats.org/officeDocument/2006/relationships/audio" Target="../media/audio3.wav"/><Relationship Id="rId10" Type="http://schemas.openxmlformats.org/officeDocument/2006/relationships/image" Target="../media/image5.gif"/><Relationship Id="rId4" Type="http://schemas.openxmlformats.org/officeDocument/2006/relationships/audio" Target="../media/audio2.wav"/><Relationship Id="rId9" Type="http://schemas.openxmlformats.org/officeDocument/2006/relationships/audio" Target="../media/audio5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11" Type="http://schemas.openxmlformats.org/officeDocument/2006/relationships/image" Target="../media/image6.gif"/><Relationship Id="rId5" Type="http://schemas.openxmlformats.org/officeDocument/2006/relationships/audio" Target="../media/audio3.wav"/><Relationship Id="rId10" Type="http://schemas.openxmlformats.org/officeDocument/2006/relationships/image" Target="../media/image5.gif"/><Relationship Id="rId4" Type="http://schemas.openxmlformats.org/officeDocument/2006/relationships/audio" Target="../media/audio2.wav"/><Relationship Id="rId9" Type="http://schemas.openxmlformats.org/officeDocument/2006/relationships/audio" Target="../media/audio5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6.wav"/><Relationship Id="rId7" Type="http://schemas.openxmlformats.org/officeDocument/2006/relationships/audio" Target="../media/audio4.wav"/><Relationship Id="rId12" Type="http://schemas.openxmlformats.org/officeDocument/2006/relationships/image" Target="../media/image6.g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6" Type="http://schemas.openxmlformats.org/officeDocument/2006/relationships/audio" Target="../media/audio3.wav"/><Relationship Id="rId11" Type="http://schemas.openxmlformats.org/officeDocument/2006/relationships/image" Target="../media/image5.gif"/><Relationship Id="rId5" Type="http://schemas.openxmlformats.org/officeDocument/2006/relationships/audio" Target="../media/audio1.wav"/><Relationship Id="rId10" Type="http://schemas.openxmlformats.org/officeDocument/2006/relationships/audio" Target="../media/audio5.wav"/><Relationship Id="rId4" Type="http://schemas.openxmlformats.org/officeDocument/2006/relationships/audio" Target="../media/audio2.wav"/><Relationship Id="rId9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J023">
            <a:extLst>
              <a:ext uri="{FF2B5EF4-FFF2-40B4-BE49-F238E27FC236}">
                <a16:creationId xmlns:a16="http://schemas.microsoft.com/office/drawing/2014/main" id="{C4CC9C2C-0230-47DD-A13C-1D621601C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556" r="5833" b="333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WordArt 5">
            <a:extLst>
              <a:ext uri="{FF2B5EF4-FFF2-40B4-BE49-F238E27FC236}">
                <a16:creationId xmlns:a16="http://schemas.microsoft.com/office/drawing/2014/main" id="{2747A95E-80CF-4BEA-BFDF-5EFF9081158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43200" y="1143000"/>
            <a:ext cx="7162800" cy="19050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Chào mừng quý thầy cô đến thăm lớp  </a:t>
            </a:r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D5A4B137-0ED2-4A55-A09C-3A70FB608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670" y="3198674"/>
            <a:ext cx="811033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KHOA HỌCTỰ NHIÊN 6 </a:t>
            </a:r>
          </a:p>
        </p:txBody>
      </p:sp>
    </p:spTree>
    <p:extLst>
      <p:ext uri="{BB962C8B-B14F-4D97-AF65-F5344CB8AC3E}">
        <p14:creationId xmlns:p14="http://schemas.microsoft.com/office/powerpoint/2010/main" val="143296130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A1F2A7-1045-548E-EE1D-5589DED57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80" y="173182"/>
            <a:ext cx="10695709" cy="61606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CEC60D-5E06-F3B4-5F61-01ADE8564EF7}"/>
              </a:ext>
            </a:extLst>
          </p:cNvPr>
          <p:cNvSpPr txBox="1"/>
          <p:nvPr/>
        </p:nvSpPr>
        <p:spPr>
          <a:xfrm>
            <a:off x="742950" y="5234940"/>
            <a:ext cx="43434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8D6A7F-6FA7-AE54-EC15-FA6595C2A0BC}"/>
              </a:ext>
            </a:extLst>
          </p:cNvPr>
          <p:cNvSpPr txBox="1"/>
          <p:nvPr/>
        </p:nvSpPr>
        <p:spPr>
          <a:xfrm>
            <a:off x="10736580" y="5465772"/>
            <a:ext cx="43434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964C97-0B21-63A1-01A8-A4E7F1DD3115}"/>
              </a:ext>
            </a:extLst>
          </p:cNvPr>
          <p:cNvSpPr txBox="1"/>
          <p:nvPr/>
        </p:nvSpPr>
        <p:spPr>
          <a:xfrm>
            <a:off x="1154430" y="426720"/>
            <a:ext cx="43434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7898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66566"/>
            <a:ext cx="12032055" cy="1137955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BÀI 19: CẤU TẠO VÀ CHỨC NĂNG CÁC THÀNH PHẦN CỦA TẾ BÀO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037" t="29709" b="32726"/>
          <a:stretch/>
        </p:blipFill>
        <p:spPr>
          <a:xfrm>
            <a:off x="2789054" y="2250341"/>
            <a:ext cx="7804597" cy="4076331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583422" y="1231203"/>
            <a:ext cx="4725910" cy="2319569"/>
          </a:xfrm>
          <a:prstGeom prst="wedgeEllipseCallout">
            <a:avLst>
              <a:gd name="adj1" fmla="val 37332"/>
              <a:gd name="adj2" fmla="val 39916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938242" y="1092953"/>
            <a:ext cx="28504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-74207" y="3691377"/>
            <a:ext cx="3784349" cy="3440316"/>
          </a:xfrm>
          <a:prstGeom prst="wedgeEllipseCallout">
            <a:avLst>
              <a:gd name="adj1" fmla="val 55426"/>
              <a:gd name="adj2" fmla="val -7316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8050924" y="1731728"/>
            <a:ext cx="4230688" cy="3833769"/>
          </a:xfrm>
          <a:prstGeom prst="wedgeEllipseCallout">
            <a:avLst>
              <a:gd name="adj1" fmla="val -45332"/>
              <a:gd name="adj2" fmla="val 3517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Oval 14"/>
          <p:cNvSpPr/>
          <p:nvPr/>
        </p:nvSpPr>
        <p:spPr>
          <a:xfrm flipH="1" flipV="1">
            <a:off x="7974150" y="4075569"/>
            <a:ext cx="45719" cy="499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flipV="1">
            <a:off x="7031820" y="2978591"/>
            <a:ext cx="45719" cy="924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982135" y="4277921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725514" y="4430321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660621" y="4320179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668183" y="3929354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748152" y="3656253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036341" y="3247339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197803" y="3110026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458853" y="2972716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710850" y="2844442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999038" y="2779558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133313" y="2723736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412469" y="2667897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664462" y="2657354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689295" y="3805638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907395" y="2646793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484480" y="5488071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6990790" y="5595210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002457" y="5747598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4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 noChangeArrowheads="1"/>
          </p:cNvSpPr>
          <p:nvPr>
            <p:ph type="title"/>
          </p:nvPr>
        </p:nvSpPr>
        <p:spPr>
          <a:xfrm>
            <a:off x="1124976" y="973988"/>
            <a:ext cx="9937976" cy="566738"/>
          </a:xfrm>
          <a:solidFill>
            <a:schemeClr val="bg1"/>
          </a:solidFill>
        </p:spPr>
        <p:txBody>
          <a:bodyPr/>
          <a:lstStyle/>
          <a:p>
            <a:pPr algn="l" eaLnBrk="1" hangingPunct="1"/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II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. T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ế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bào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nhân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sơ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tế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bào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nhân</a:t>
            </a:r>
            <a:r>
              <a:rPr lang="en-US" altLang="zh-CN" sz="3200" b="1" dirty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thực</a:t>
            </a:r>
            <a:endParaRPr lang="en-US" altLang="zh-CN" sz="3200" b="1" dirty="0">
              <a:solidFill>
                <a:srgbClr val="7030A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0242" name="Content Placeholder 2"/>
          <p:cNvSpPr>
            <a:spLocks noGrp="1" noChangeArrowheads="1"/>
          </p:cNvSpPr>
          <p:nvPr>
            <p:ph sz="half" idx="1"/>
          </p:nvPr>
        </p:nvSpPr>
        <p:spPr>
          <a:xfrm>
            <a:off x="1091879" y="1522647"/>
            <a:ext cx="10108448" cy="1066007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2800" b="1" dirty="0">
                <a:solidFill>
                  <a:srgbClr val="F90101"/>
                </a:solidFill>
                <a:latin typeface="Times New Roman" panose="02020603050405020304" pitchFamily="18" charset="0"/>
              </a:rPr>
              <a:t>Quan </a:t>
            </a:r>
            <a:r>
              <a:rPr lang="en-US" altLang="en-US" sz="2800" b="1" dirty="0" err="1">
                <a:solidFill>
                  <a:srgbClr val="F90101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2800" b="1" dirty="0">
                <a:solidFill>
                  <a:srgbClr val="F9010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90101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F9010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90101"/>
                </a:solidFill>
                <a:latin typeface="Times New Roman" panose="02020603050405020304" pitchFamily="18" charset="0"/>
              </a:rPr>
              <a:t>thảo</a:t>
            </a:r>
            <a:r>
              <a:rPr lang="en-US" altLang="en-US" sz="2800" b="1" dirty="0">
                <a:solidFill>
                  <a:srgbClr val="F9010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90101"/>
                </a:solidFill>
                <a:latin typeface="Times New Roman" panose="02020603050405020304" pitchFamily="18" charset="0"/>
              </a:rPr>
              <a:t>luận</a:t>
            </a:r>
            <a:r>
              <a:rPr lang="en-US" altLang="en-US" sz="2800" b="1" dirty="0">
                <a:solidFill>
                  <a:srgbClr val="F9010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90101"/>
                </a:solidFill>
                <a:latin typeface="Times New Roman" panose="02020603050405020304" pitchFamily="18" charset="0"/>
              </a:rPr>
              <a:t>nhóm</a:t>
            </a:r>
            <a:r>
              <a:rPr lang="en-US" altLang="en-US" sz="2800" b="1" dirty="0">
                <a:solidFill>
                  <a:srgbClr val="F9010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90101"/>
                </a:solidFill>
                <a:latin typeface="Times New Roman" panose="02020603050405020304" pitchFamily="18" charset="0"/>
              </a:rPr>
              <a:t>c</a:t>
            </a:r>
            <a:r>
              <a:rPr lang="en-US" altLang="zh-CN" sz="2800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hỉ</a:t>
            </a:r>
            <a:r>
              <a:rPr lang="en-US" altLang="zh-CN" sz="2800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ra</a:t>
            </a:r>
            <a:r>
              <a:rPr lang="en-US" altLang="zh-CN" sz="2800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điểm</a:t>
            </a:r>
            <a:r>
              <a:rPr lang="en-US" altLang="zh-CN" sz="2800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giống</a:t>
            </a:r>
            <a:r>
              <a:rPr lang="en-US" altLang="zh-CN" sz="2800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altLang="zh-CN" sz="2800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khác</a:t>
            </a:r>
            <a:r>
              <a:rPr lang="en-US" altLang="zh-CN" sz="2800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nhau</a:t>
            </a:r>
            <a:r>
              <a:rPr lang="en-US" altLang="zh-CN" sz="2800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altLang="zh-CN" sz="2800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thành</a:t>
            </a:r>
            <a:r>
              <a:rPr lang="en-US" altLang="zh-CN" sz="2800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phần</a:t>
            </a:r>
            <a:r>
              <a:rPr lang="en-US" altLang="zh-CN" sz="2800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cấu</a:t>
            </a:r>
            <a:r>
              <a:rPr lang="en-US" altLang="zh-CN" sz="2800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tạo</a:t>
            </a:r>
            <a:r>
              <a:rPr lang="en-US" altLang="zh-CN" sz="2800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giữa</a:t>
            </a:r>
            <a:r>
              <a:rPr lang="en-US" altLang="zh-CN" sz="2800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tế</a:t>
            </a:r>
            <a:r>
              <a:rPr lang="en-US" altLang="zh-CN" sz="2800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bào</a:t>
            </a:r>
            <a:r>
              <a:rPr lang="en-US" altLang="zh-CN" sz="2800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nhân</a:t>
            </a:r>
            <a:r>
              <a:rPr lang="en-US" altLang="zh-CN" sz="2800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sơ</a:t>
            </a:r>
            <a:r>
              <a:rPr lang="en-US" altLang="zh-CN" sz="2800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altLang="zh-CN" sz="2800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nhân</a:t>
            </a:r>
            <a:r>
              <a:rPr lang="en-US" altLang="zh-CN" sz="2800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800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thực</a:t>
            </a:r>
            <a:r>
              <a:rPr lang="en-US" altLang="zh-CN" sz="2800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</p:txBody>
      </p:sp>
      <p:grpSp>
        <p:nvGrpSpPr>
          <p:cNvPr id="10244" name="Group 15"/>
          <p:cNvGrpSpPr>
            <a:grpSpLocks/>
          </p:cNvGrpSpPr>
          <p:nvPr/>
        </p:nvGrpSpPr>
        <p:grpSpPr bwMode="auto">
          <a:xfrm>
            <a:off x="437882" y="115910"/>
            <a:ext cx="11178861" cy="6742089"/>
            <a:chOff x="-36" y="0"/>
            <a:chExt cx="5847" cy="4320"/>
          </a:xfrm>
        </p:grpSpPr>
        <p:pic>
          <p:nvPicPr>
            <p:cNvPr id="10246" name="Picture 16" descr="BDRSC0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" y="0"/>
              <a:ext cx="62" cy="4320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7" name="Picture 17" descr="BDRSC0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858" y="-2858"/>
              <a:ext cx="96" cy="5811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8" descr="BDRSC0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4" y="0"/>
              <a:ext cx="62" cy="4320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9" name="Picture 19" descr="BDRSC0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822" y="1361"/>
              <a:ext cx="96" cy="5811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48" name="Picture 2" descr="IMG_25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673" y="2588654"/>
            <a:ext cx="9560441" cy="3945497"/>
          </a:xfrm>
        </p:spPr>
      </p:pic>
      <p:sp>
        <p:nvSpPr>
          <p:cNvPr id="10" name="Title 1"/>
          <p:cNvSpPr txBox="1">
            <a:spLocks noChangeArrowheads="1"/>
          </p:cNvSpPr>
          <p:nvPr/>
        </p:nvSpPr>
        <p:spPr bwMode="auto">
          <a:xfrm>
            <a:off x="1200531" y="406223"/>
            <a:ext cx="9353343" cy="6012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19: CẤU TẠO VÀ CHỨC NĂNG </a:t>
            </a:r>
          </a:p>
          <a:p>
            <a:pPr eaLnBrk="1" hangingPunct="1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altLang="zh-CN" sz="2400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4486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20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 animBg="1"/>
      <p:bldP spid="10242" grpId="0" uiExpand="1" build="p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64709" y="1668780"/>
            <a:ext cx="89205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128" t="39235" r="8759" b="44018"/>
          <a:stretch/>
        </p:blipFill>
        <p:spPr>
          <a:xfrm>
            <a:off x="668068" y="1310696"/>
            <a:ext cx="10363304" cy="1660316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000110"/>
              </p:ext>
            </p:extLst>
          </p:nvPr>
        </p:nvGraphicFramePr>
        <p:xfrm>
          <a:off x="295564" y="2971012"/>
          <a:ext cx="11465905" cy="37452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851">
                  <a:extLst>
                    <a:ext uri="{9D8B030D-6E8A-4147-A177-3AD203B41FA5}">
                      <a16:colId xmlns:a16="http://schemas.microsoft.com/office/drawing/2014/main" val="2370457902"/>
                    </a:ext>
                  </a:extLst>
                </a:gridCol>
                <a:gridCol w="1016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07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514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27745">
                <a:tc gridSpan="2">
                  <a:txBody>
                    <a:bodyPr/>
                    <a:lstStyle/>
                    <a:p>
                      <a:pPr algn="ctr"/>
                      <a:endParaRPr lang="en-US" sz="27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7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7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7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7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7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7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72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endParaRPr lang="en-US" sz="27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7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5566">
                <a:tc rowSpan="2"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27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700" baseline="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700" baseline="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7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9031">
                <a:tc vMerge="1">
                  <a:txBody>
                    <a:bodyPr/>
                    <a:lstStyle/>
                    <a:p>
                      <a:endParaRPr lang="en-US" sz="27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27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338980" y="3359666"/>
            <a:ext cx="281038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7356388" y="3411040"/>
            <a:ext cx="418255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74F11B5-8AD1-A850-84C4-798000029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516" y="244689"/>
            <a:ext cx="9900694" cy="1066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en-US" altLang="en-US" b="1" dirty="0">
                <a:solidFill>
                  <a:srgbClr val="F90101"/>
                </a:solidFill>
                <a:latin typeface="Times New Roman" panose="02020603050405020304" pitchFamily="18" charset="0"/>
              </a:rPr>
              <a:t>Quan </a:t>
            </a:r>
            <a:r>
              <a:rPr lang="en-US" altLang="en-US" b="1" dirty="0" err="1">
                <a:solidFill>
                  <a:srgbClr val="F90101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b="1" dirty="0">
                <a:solidFill>
                  <a:srgbClr val="F9010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90101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rgbClr val="F9010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F90101"/>
                </a:solidFill>
                <a:latin typeface="Times New Roman" panose="02020603050405020304" pitchFamily="18" charset="0"/>
              </a:rPr>
              <a:t>thảo</a:t>
            </a:r>
            <a:r>
              <a:rPr lang="en-US" altLang="en-US" b="1" dirty="0">
                <a:solidFill>
                  <a:srgbClr val="F9010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90101"/>
                </a:solidFill>
                <a:latin typeface="Times New Roman" panose="02020603050405020304" pitchFamily="18" charset="0"/>
              </a:rPr>
              <a:t>luận</a:t>
            </a:r>
            <a:r>
              <a:rPr lang="en-US" altLang="en-US" b="1" dirty="0">
                <a:solidFill>
                  <a:srgbClr val="F9010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90101"/>
                </a:solidFill>
                <a:latin typeface="Times New Roman" panose="02020603050405020304" pitchFamily="18" charset="0"/>
              </a:rPr>
              <a:t>nhóm</a:t>
            </a:r>
            <a:r>
              <a:rPr lang="en-US" altLang="en-US" b="1" dirty="0">
                <a:solidFill>
                  <a:srgbClr val="F90101"/>
                </a:solidFill>
                <a:latin typeface="Times New Roman" panose="02020603050405020304" pitchFamily="18" charset="0"/>
              </a:rPr>
              <a:t> (5 </a:t>
            </a:r>
            <a:r>
              <a:rPr lang="en-US" altLang="en-US" b="1" dirty="0" err="1">
                <a:solidFill>
                  <a:srgbClr val="F90101"/>
                </a:solidFill>
                <a:latin typeface="Times New Roman" panose="02020603050405020304" pitchFamily="18" charset="0"/>
              </a:rPr>
              <a:t>phút</a:t>
            </a:r>
            <a:r>
              <a:rPr lang="en-US" altLang="en-US" b="1" dirty="0">
                <a:solidFill>
                  <a:srgbClr val="F90101"/>
                </a:solidFill>
                <a:latin typeface="Times New Roman" panose="02020603050405020304" pitchFamily="18" charset="0"/>
              </a:rPr>
              <a:t>) </a:t>
            </a:r>
            <a:r>
              <a:rPr lang="en-US" altLang="en-US" b="1" dirty="0" err="1">
                <a:solidFill>
                  <a:srgbClr val="F90101"/>
                </a:solidFill>
                <a:latin typeface="Times New Roman" panose="02020603050405020304" pitchFamily="18" charset="0"/>
              </a:rPr>
              <a:t>c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hỉ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ra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điểm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giống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khác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nhau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thành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phần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cấu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tạo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giữa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tế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bào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nhân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sơ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nhân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thực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307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0DC574E-4501-9950-89FF-77A60E5B8A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606894"/>
              </p:ext>
            </p:extLst>
          </p:nvPr>
        </p:nvGraphicFramePr>
        <p:xfrm>
          <a:off x="1930400" y="1773382"/>
          <a:ext cx="8848436" cy="315883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03564">
                  <a:extLst>
                    <a:ext uri="{9D8B030D-6E8A-4147-A177-3AD203B41FA5}">
                      <a16:colId xmlns:a16="http://schemas.microsoft.com/office/drawing/2014/main" val="2796894516"/>
                    </a:ext>
                  </a:extLst>
                </a:gridCol>
                <a:gridCol w="8044872">
                  <a:extLst>
                    <a:ext uri="{9D8B030D-6E8A-4147-A177-3AD203B41FA5}">
                      <a16:colId xmlns:a16="http://schemas.microsoft.com/office/drawing/2014/main" val="1376185142"/>
                    </a:ext>
                  </a:extLst>
                </a:gridCol>
              </a:tblGrid>
              <a:tr h="63176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STT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Tiêu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chí</a:t>
                      </a:r>
                      <a:r>
                        <a:rPr lang="en-US" sz="2400" dirty="0"/>
                        <a:t>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0621022"/>
                  </a:ext>
                </a:extLst>
              </a:tr>
              <a:tr h="63176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Phân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công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nhiệm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vụ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trong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nhóm</a:t>
                      </a:r>
                      <a:r>
                        <a:rPr lang="en-US" sz="2400" dirty="0"/>
                        <a:t>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5653849"/>
                  </a:ext>
                </a:extLst>
              </a:tr>
              <a:tr h="63176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Sự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tích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cực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của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các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thành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viên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trong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nhóm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1947722"/>
                  </a:ext>
                </a:extLst>
              </a:tr>
              <a:tr h="63176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Hình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thức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trình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bày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sản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phẩm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0946106"/>
                  </a:ext>
                </a:extLst>
              </a:tr>
              <a:tr h="63176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Nội</a:t>
                      </a:r>
                      <a:r>
                        <a:rPr lang="en-US" sz="2400" dirty="0"/>
                        <a:t> dung </a:t>
                      </a:r>
                      <a:r>
                        <a:rPr lang="en-US" sz="2400" dirty="0" err="1"/>
                        <a:t>kiến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thức</a:t>
                      </a:r>
                      <a:r>
                        <a:rPr lang="en-US" sz="2400" dirty="0"/>
                        <a:t>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797625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CFAF86D-9C6F-3046-7A74-0DD0444FD237}"/>
              </a:ext>
            </a:extLst>
          </p:cNvPr>
          <p:cNvSpPr txBox="1"/>
          <p:nvPr/>
        </p:nvSpPr>
        <p:spPr>
          <a:xfrm>
            <a:off x="2881744" y="946403"/>
            <a:ext cx="6567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159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64709" y="1668780"/>
            <a:ext cx="89205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128" t="39235" r="8759" b="44018"/>
          <a:stretch/>
        </p:blipFill>
        <p:spPr>
          <a:xfrm>
            <a:off x="668068" y="1310696"/>
            <a:ext cx="10363304" cy="1660316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7803359"/>
              </p:ext>
            </p:extLst>
          </p:nvPr>
        </p:nvGraphicFramePr>
        <p:xfrm>
          <a:off x="295562" y="2971012"/>
          <a:ext cx="11557346" cy="37452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4961">
                  <a:extLst>
                    <a:ext uri="{9D8B030D-6E8A-4147-A177-3AD203B41FA5}">
                      <a16:colId xmlns:a16="http://schemas.microsoft.com/office/drawing/2014/main" val="2370457902"/>
                    </a:ext>
                  </a:extLst>
                </a:gridCol>
                <a:gridCol w="10249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19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877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27745">
                <a:tc gridSpan="2">
                  <a:txBody>
                    <a:bodyPr/>
                    <a:lstStyle/>
                    <a:p>
                      <a:pPr algn="ctr"/>
                      <a:endParaRPr lang="en-US" sz="27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7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7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7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7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7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7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72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endParaRPr lang="en-US" sz="27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7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5566">
                <a:tc rowSpan="2"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27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700" baseline="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700" baseline="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7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9031">
                <a:tc vMerge="1">
                  <a:txBody>
                    <a:bodyPr/>
                    <a:lstStyle/>
                    <a:p>
                      <a:endParaRPr lang="en-US" sz="27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27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338980" y="3359666"/>
            <a:ext cx="281038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7447828" y="3411040"/>
            <a:ext cx="418255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74F11B5-8AD1-A850-84C4-798000029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516" y="244689"/>
            <a:ext cx="9900694" cy="1066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en-US" altLang="en-US" b="1" dirty="0">
                <a:solidFill>
                  <a:srgbClr val="F90101"/>
                </a:solidFill>
                <a:latin typeface="Times New Roman" panose="02020603050405020304" pitchFamily="18" charset="0"/>
              </a:rPr>
              <a:t>Quan </a:t>
            </a:r>
            <a:r>
              <a:rPr lang="en-US" altLang="en-US" b="1" dirty="0" err="1">
                <a:solidFill>
                  <a:srgbClr val="F90101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b="1" dirty="0">
                <a:solidFill>
                  <a:srgbClr val="F9010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90101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rgbClr val="F9010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F90101"/>
                </a:solidFill>
                <a:latin typeface="Times New Roman" panose="02020603050405020304" pitchFamily="18" charset="0"/>
              </a:rPr>
              <a:t>thảo</a:t>
            </a:r>
            <a:r>
              <a:rPr lang="en-US" altLang="en-US" b="1" dirty="0">
                <a:solidFill>
                  <a:srgbClr val="F9010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90101"/>
                </a:solidFill>
                <a:latin typeface="Times New Roman" panose="02020603050405020304" pitchFamily="18" charset="0"/>
              </a:rPr>
              <a:t>luận</a:t>
            </a:r>
            <a:r>
              <a:rPr lang="en-US" altLang="en-US" b="1" dirty="0">
                <a:solidFill>
                  <a:srgbClr val="F9010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90101"/>
                </a:solidFill>
                <a:latin typeface="Times New Roman" panose="02020603050405020304" pitchFamily="18" charset="0"/>
              </a:rPr>
              <a:t>nhóm</a:t>
            </a:r>
            <a:r>
              <a:rPr lang="en-US" altLang="en-US" b="1" dirty="0">
                <a:solidFill>
                  <a:srgbClr val="F90101"/>
                </a:solidFill>
                <a:latin typeface="Times New Roman" panose="02020603050405020304" pitchFamily="18" charset="0"/>
              </a:rPr>
              <a:t> (5 </a:t>
            </a:r>
            <a:r>
              <a:rPr lang="en-US" altLang="en-US" b="1" dirty="0" err="1">
                <a:solidFill>
                  <a:srgbClr val="F90101"/>
                </a:solidFill>
                <a:latin typeface="Times New Roman" panose="02020603050405020304" pitchFamily="18" charset="0"/>
              </a:rPr>
              <a:t>phút</a:t>
            </a:r>
            <a:r>
              <a:rPr lang="en-US" altLang="en-US" b="1" dirty="0">
                <a:solidFill>
                  <a:srgbClr val="F90101"/>
                </a:solidFill>
                <a:latin typeface="Times New Roman" panose="02020603050405020304" pitchFamily="18" charset="0"/>
              </a:rPr>
              <a:t>) </a:t>
            </a:r>
            <a:r>
              <a:rPr lang="en-US" altLang="en-US" b="1" dirty="0" err="1">
                <a:solidFill>
                  <a:srgbClr val="F90101"/>
                </a:solidFill>
                <a:latin typeface="Times New Roman" panose="02020603050405020304" pitchFamily="18" charset="0"/>
              </a:rPr>
              <a:t>c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hỉ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ra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điểm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giống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khác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nhau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thành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phần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cấu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tạo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giữa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tế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bào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nhân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sơ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nhân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b="1" dirty="0" err="1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thực</a:t>
            </a:r>
            <a:r>
              <a:rPr lang="en-US" altLang="zh-CN" b="1" dirty="0">
                <a:solidFill>
                  <a:srgbClr val="F9010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7FB5A47-3CAA-1929-90CB-CDE277E0CAC2}"/>
              </a:ext>
            </a:extLst>
          </p:cNvPr>
          <p:cNvGraphicFramePr>
            <a:graphicFrameLocks noGrp="1"/>
          </p:cNvGraphicFramePr>
          <p:nvPr/>
        </p:nvGraphicFramePr>
        <p:xfrm>
          <a:off x="13098780" y="4206240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231445356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bg1"/>
                      </a:solidFill>
                      <a:prstDash val="solid"/>
                    </a:lnL>
                    <a:lnR w="12700" cmpd="sng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chemeClr val="bg1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08869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759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98466"/>
            <a:ext cx="12112028" cy="769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40 -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19: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TẠO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VÀ CHỨC NĂNG CÁC THÀNH PHẦN CỦA TẾ BÀO</a:t>
            </a:r>
          </a:p>
        </p:txBody>
      </p:sp>
      <p:sp>
        <p:nvSpPr>
          <p:cNvPr id="5" name="Rectangle 4"/>
          <p:cNvSpPr/>
          <p:nvPr/>
        </p:nvSpPr>
        <p:spPr>
          <a:xfrm>
            <a:off x="1964709" y="1543050"/>
            <a:ext cx="89205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128" t="39235" r="8759" b="44018"/>
          <a:stretch/>
        </p:blipFill>
        <p:spPr>
          <a:xfrm>
            <a:off x="855596" y="922369"/>
            <a:ext cx="10480808" cy="1606356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502571"/>
              </p:ext>
            </p:extLst>
          </p:nvPr>
        </p:nvGraphicFramePr>
        <p:xfrm>
          <a:off x="288572" y="2382120"/>
          <a:ext cx="11614857" cy="43356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0062">
                  <a:extLst>
                    <a:ext uri="{9D8B030D-6E8A-4147-A177-3AD203B41FA5}">
                      <a16:colId xmlns:a16="http://schemas.microsoft.com/office/drawing/2014/main" val="2133898105"/>
                    </a:ext>
                  </a:extLst>
                </a:gridCol>
                <a:gridCol w="1030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41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105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71526">
                <a:tc gridSpan="2">
                  <a:txBody>
                    <a:bodyPr/>
                    <a:lstStyle/>
                    <a:p>
                      <a:pPr algn="ctr"/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7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7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7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7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7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7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67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7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7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2354">
                <a:tc rowSpan="2"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7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700" baseline="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700" baseline="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7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9128">
                <a:tc vMerge="1">
                  <a:txBody>
                    <a:bodyPr/>
                    <a:lstStyle/>
                    <a:p>
                      <a:endParaRPr lang="en-US" sz="27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27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7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593619" y="2848514"/>
            <a:ext cx="25202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khuẩn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7840980" y="2770950"/>
            <a:ext cx="37385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4633051" y="3489075"/>
            <a:ext cx="40767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95172" y="4368567"/>
            <a:ext cx="4508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màng</a:t>
            </a:r>
            <a:r>
              <a:rPr lang="en-US" sz="240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bọc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ó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309091" y="4368567"/>
            <a:ext cx="51387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màng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Ribosome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629275" y="5885913"/>
            <a:ext cx="4498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395172" y="6005511"/>
            <a:ext cx="43165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Hoàn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6FFAAE3-A244-6EBE-B7EF-41FAD0954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007" y="386141"/>
            <a:ext cx="10182299" cy="5667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Arial" pitchFamily="34" charset="0"/>
              </a:rPr>
              <a:t>II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Arial" pitchFamily="34" charset="0"/>
              </a:rPr>
              <a:t>. T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itchFamily="34" charset="0"/>
              </a:rPr>
              <a:t>ế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itchFamily="34" charset="0"/>
              </a:rPr>
              <a:t>bào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itchFamily="34" charset="0"/>
              </a:rPr>
              <a:t>nhân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itchFamily="34" charset="0"/>
              </a:rPr>
              <a:t>sơ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itchFamily="34" charset="0"/>
              </a:rPr>
              <a:t>và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itchFamily="34" charset="0"/>
              </a:rPr>
              <a:t>tế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itchFamily="34" charset="0"/>
              </a:rPr>
              <a:t>bào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itchFamily="34" charset="0"/>
              </a:rPr>
              <a:t>nhân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itchFamily="34" charset="0"/>
              </a:rPr>
              <a:t>thực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79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B57AE6-C761-6059-8605-B5B843583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12" y="628650"/>
            <a:ext cx="10925175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5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ế bào đã cắt - Trim">
            <a:hlinkClick r:id="" action="ppaction://media"/>
            <a:extLst>
              <a:ext uri="{FF2B5EF4-FFF2-40B4-BE49-F238E27FC236}">
                <a16:creationId xmlns:a16="http://schemas.microsoft.com/office/drawing/2014/main" id="{A4EA281E-BFA3-9DB7-FA52-1B48A6DE97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76B2F5D-45DE-7AD8-5CB7-C37B1710EE4B}"/>
              </a:ext>
            </a:extLst>
          </p:cNvPr>
          <p:cNvSpPr/>
          <p:nvPr/>
        </p:nvSpPr>
        <p:spPr>
          <a:xfrm>
            <a:off x="10866120" y="5977890"/>
            <a:ext cx="1325880" cy="72009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hlinkClick r:id="rId5" action="ppaction://hlinksldjump"/>
              </a:rPr>
              <a:t>skip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17419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28AF498-2344-3D62-9FBD-265184C9D7D1}"/>
              </a:ext>
            </a:extLst>
          </p:cNvPr>
          <p:cNvSpPr/>
          <p:nvPr/>
        </p:nvSpPr>
        <p:spPr>
          <a:xfrm>
            <a:off x="8908796" y="5690810"/>
            <a:ext cx="474446" cy="9144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45720"/>
                </a:moveTo>
                <a:lnTo>
                  <a:pt x="474446" y="45720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3383473-66C6-3F26-DAC5-050D06A38625}"/>
              </a:ext>
            </a:extLst>
          </p:cNvPr>
          <p:cNvSpPr/>
          <p:nvPr/>
        </p:nvSpPr>
        <p:spPr>
          <a:xfrm>
            <a:off x="5508675" y="4868621"/>
            <a:ext cx="474446" cy="5100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237223" y="0"/>
                </a:lnTo>
                <a:lnTo>
                  <a:pt x="237223" y="510030"/>
                </a:lnTo>
                <a:lnTo>
                  <a:pt x="474446" y="510030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D709F98-C61E-0AC3-EDC9-4302CF65EFE4}"/>
              </a:ext>
            </a:extLst>
          </p:cNvPr>
          <p:cNvSpPr/>
          <p:nvPr/>
        </p:nvSpPr>
        <p:spPr>
          <a:xfrm>
            <a:off x="8886199" y="4507181"/>
            <a:ext cx="474446" cy="9144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45720"/>
                </a:moveTo>
                <a:lnTo>
                  <a:pt x="474446" y="45720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2B3742B-E85E-598E-0BE0-59075FC10F06}"/>
              </a:ext>
            </a:extLst>
          </p:cNvPr>
          <p:cNvSpPr/>
          <p:nvPr/>
        </p:nvSpPr>
        <p:spPr>
          <a:xfrm>
            <a:off x="5525170" y="4358591"/>
            <a:ext cx="474446" cy="51003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510030"/>
                </a:moveTo>
                <a:lnTo>
                  <a:pt x="237223" y="510030"/>
                </a:lnTo>
                <a:lnTo>
                  <a:pt x="237223" y="0"/>
                </a:lnTo>
                <a:lnTo>
                  <a:pt x="474446" y="0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C906FAC-1333-6789-067B-497BB91CCFC8}"/>
              </a:ext>
            </a:extLst>
          </p:cNvPr>
          <p:cNvSpPr/>
          <p:nvPr/>
        </p:nvSpPr>
        <p:spPr>
          <a:xfrm>
            <a:off x="2670836" y="3478342"/>
            <a:ext cx="643864" cy="256635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222017" y="0"/>
                </a:lnTo>
                <a:lnTo>
                  <a:pt x="222017" y="1264547"/>
                </a:lnTo>
                <a:lnTo>
                  <a:pt x="459240" y="1264547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C1C9892-1D07-4C94-6649-53FDC6CBE1CA}"/>
              </a:ext>
            </a:extLst>
          </p:cNvPr>
          <p:cNvSpPr/>
          <p:nvPr/>
        </p:nvSpPr>
        <p:spPr>
          <a:xfrm>
            <a:off x="5508675" y="2266529"/>
            <a:ext cx="474446" cy="102006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237223" y="0"/>
                </a:lnTo>
                <a:lnTo>
                  <a:pt x="237223" y="1020060"/>
                </a:lnTo>
                <a:lnTo>
                  <a:pt x="474446" y="1020060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B17CDF6-97EF-5D6D-0982-6F6946E37247}"/>
              </a:ext>
            </a:extLst>
          </p:cNvPr>
          <p:cNvSpPr/>
          <p:nvPr/>
        </p:nvSpPr>
        <p:spPr>
          <a:xfrm>
            <a:off x="5525170" y="2204171"/>
            <a:ext cx="474446" cy="9144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45720"/>
                </a:moveTo>
                <a:lnTo>
                  <a:pt x="474446" y="45720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E3783D0-52F5-3451-93B3-EFCC176E120D}"/>
              </a:ext>
            </a:extLst>
          </p:cNvPr>
          <p:cNvSpPr/>
          <p:nvPr/>
        </p:nvSpPr>
        <p:spPr>
          <a:xfrm>
            <a:off x="5512789" y="1230219"/>
            <a:ext cx="474446" cy="102006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020060"/>
                </a:moveTo>
                <a:lnTo>
                  <a:pt x="237223" y="1020060"/>
                </a:lnTo>
                <a:lnTo>
                  <a:pt x="237223" y="0"/>
                </a:lnTo>
                <a:lnTo>
                  <a:pt x="474446" y="0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DB7DB8A-97D2-9D4D-7A0D-0F25107AD429}"/>
              </a:ext>
            </a:extLst>
          </p:cNvPr>
          <p:cNvSpPr/>
          <p:nvPr/>
        </p:nvSpPr>
        <p:spPr>
          <a:xfrm>
            <a:off x="2663234" y="2147021"/>
            <a:ext cx="459240" cy="128560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285602"/>
                </a:moveTo>
                <a:lnTo>
                  <a:pt x="222017" y="1285602"/>
                </a:lnTo>
                <a:lnTo>
                  <a:pt x="222017" y="0"/>
                </a:lnTo>
                <a:lnTo>
                  <a:pt x="459240" y="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D99F25A-2EB2-4D25-7977-127E793C61D4}"/>
              </a:ext>
            </a:extLst>
          </p:cNvPr>
          <p:cNvSpPr/>
          <p:nvPr/>
        </p:nvSpPr>
        <p:spPr>
          <a:xfrm>
            <a:off x="93852" y="2970229"/>
            <a:ext cx="2588414" cy="879068"/>
          </a:xfrm>
          <a:custGeom>
            <a:avLst/>
            <a:gdLst>
              <a:gd name="connsiteX0" fmla="*/ 0 w 2588414"/>
              <a:gd name="connsiteY0" fmla="*/ 0 h 879068"/>
              <a:gd name="connsiteX1" fmla="*/ 2588414 w 2588414"/>
              <a:gd name="connsiteY1" fmla="*/ 0 h 879068"/>
              <a:gd name="connsiteX2" fmla="*/ 2588414 w 2588414"/>
              <a:gd name="connsiteY2" fmla="*/ 879068 h 879068"/>
              <a:gd name="connsiteX3" fmla="*/ 0 w 2588414"/>
              <a:gd name="connsiteY3" fmla="*/ 879068 h 879068"/>
              <a:gd name="connsiteX4" fmla="*/ 0 w 2588414"/>
              <a:gd name="connsiteY4" fmla="*/ 0 h 879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8414" h="879068">
                <a:moveTo>
                  <a:pt x="0" y="0"/>
                </a:moveTo>
                <a:lnTo>
                  <a:pt x="2588414" y="0"/>
                </a:lnTo>
                <a:lnTo>
                  <a:pt x="2588414" y="879068"/>
                </a:lnTo>
                <a:lnTo>
                  <a:pt x="0" y="879068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marL="0" lvl="0" indent="0"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4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8055E0B-A6F2-C4A7-CA4B-1D58C47AE0A5}"/>
              </a:ext>
            </a:extLst>
          </p:cNvPr>
          <p:cNvSpPr/>
          <p:nvPr/>
        </p:nvSpPr>
        <p:spPr>
          <a:xfrm>
            <a:off x="3152937" y="1842405"/>
            <a:ext cx="2372232" cy="723530"/>
          </a:xfrm>
          <a:custGeom>
            <a:avLst/>
            <a:gdLst>
              <a:gd name="connsiteX0" fmla="*/ 0 w 2372232"/>
              <a:gd name="connsiteY0" fmla="*/ 0 h 723530"/>
              <a:gd name="connsiteX1" fmla="*/ 2372232 w 2372232"/>
              <a:gd name="connsiteY1" fmla="*/ 0 h 723530"/>
              <a:gd name="connsiteX2" fmla="*/ 2372232 w 2372232"/>
              <a:gd name="connsiteY2" fmla="*/ 723530 h 723530"/>
              <a:gd name="connsiteX3" fmla="*/ 0 w 2372232"/>
              <a:gd name="connsiteY3" fmla="*/ 723530 h 723530"/>
              <a:gd name="connsiteX4" fmla="*/ 0 w 2372232"/>
              <a:gd name="connsiteY4" fmla="*/ 0 h 723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2232" h="723530">
                <a:moveTo>
                  <a:pt x="0" y="0"/>
                </a:moveTo>
                <a:lnTo>
                  <a:pt x="2372232" y="0"/>
                </a:lnTo>
                <a:lnTo>
                  <a:pt x="2372232" y="723530"/>
                </a:lnTo>
                <a:lnTo>
                  <a:pt x="0" y="7235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b="1" kern="1200" dirty="0" err="1"/>
              <a:t>Cấu</a:t>
            </a:r>
            <a:r>
              <a:rPr lang="en-US" sz="3600" b="1" kern="1200" dirty="0"/>
              <a:t> </a:t>
            </a:r>
            <a:r>
              <a:rPr lang="en-US" sz="3600" b="1" kern="1200" dirty="0" err="1"/>
              <a:t>tạo</a:t>
            </a:r>
            <a:endParaRPr lang="en-US" sz="3600" b="1" kern="120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DBC33DF-67FA-2E2E-9E2C-1C3827635BEF}"/>
              </a:ext>
            </a:extLst>
          </p:cNvPr>
          <p:cNvSpPr/>
          <p:nvPr/>
        </p:nvSpPr>
        <p:spPr>
          <a:xfrm>
            <a:off x="5999615" y="856635"/>
            <a:ext cx="3212439" cy="807220"/>
          </a:xfrm>
          <a:custGeom>
            <a:avLst/>
            <a:gdLst>
              <a:gd name="connsiteX0" fmla="*/ 0 w 2372232"/>
              <a:gd name="connsiteY0" fmla="*/ 0 h 723530"/>
              <a:gd name="connsiteX1" fmla="*/ 2372232 w 2372232"/>
              <a:gd name="connsiteY1" fmla="*/ 0 h 723530"/>
              <a:gd name="connsiteX2" fmla="*/ 2372232 w 2372232"/>
              <a:gd name="connsiteY2" fmla="*/ 723530 h 723530"/>
              <a:gd name="connsiteX3" fmla="*/ 0 w 2372232"/>
              <a:gd name="connsiteY3" fmla="*/ 723530 h 723530"/>
              <a:gd name="connsiteX4" fmla="*/ 0 w 2372232"/>
              <a:gd name="connsiteY4" fmla="*/ 0 h 723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2232" h="723530">
                <a:moveTo>
                  <a:pt x="0" y="0"/>
                </a:moveTo>
                <a:lnTo>
                  <a:pt x="2372232" y="0"/>
                </a:lnTo>
                <a:lnTo>
                  <a:pt x="2372232" y="723530"/>
                </a:lnTo>
                <a:lnTo>
                  <a:pt x="0" y="72353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000" b="1" kern="1200" dirty="0" err="1"/>
              <a:t>Màng</a:t>
            </a:r>
            <a:r>
              <a:rPr lang="en-US" sz="3000" b="1" kern="1200" dirty="0"/>
              <a:t> </a:t>
            </a:r>
            <a:r>
              <a:rPr lang="en-US" sz="3000" b="1" kern="1200" dirty="0" err="1"/>
              <a:t>tế</a:t>
            </a:r>
            <a:r>
              <a:rPr lang="en-US" sz="3000" b="1" kern="1200" dirty="0"/>
              <a:t> </a:t>
            </a:r>
            <a:r>
              <a:rPr lang="en-US" sz="3000" b="1" kern="1200" dirty="0" err="1"/>
              <a:t>bào</a:t>
            </a:r>
            <a:endParaRPr lang="en-US" sz="3000" b="1" kern="120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9E058E2-7805-21D4-F25D-9929C7A5BE49}"/>
              </a:ext>
            </a:extLst>
          </p:cNvPr>
          <p:cNvSpPr/>
          <p:nvPr/>
        </p:nvSpPr>
        <p:spPr>
          <a:xfrm>
            <a:off x="6023777" y="1903858"/>
            <a:ext cx="3212438" cy="597800"/>
          </a:xfrm>
          <a:custGeom>
            <a:avLst/>
            <a:gdLst>
              <a:gd name="connsiteX0" fmla="*/ 0 w 2372232"/>
              <a:gd name="connsiteY0" fmla="*/ 0 h 723530"/>
              <a:gd name="connsiteX1" fmla="*/ 2372232 w 2372232"/>
              <a:gd name="connsiteY1" fmla="*/ 0 h 723530"/>
              <a:gd name="connsiteX2" fmla="*/ 2372232 w 2372232"/>
              <a:gd name="connsiteY2" fmla="*/ 723530 h 723530"/>
              <a:gd name="connsiteX3" fmla="*/ 0 w 2372232"/>
              <a:gd name="connsiteY3" fmla="*/ 723530 h 723530"/>
              <a:gd name="connsiteX4" fmla="*/ 0 w 2372232"/>
              <a:gd name="connsiteY4" fmla="*/ 0 h 723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2232" h="723530">
                <a:moveTo>
                  <a:pt x="0" y="0"/>
                </a:moveTo>
                <a:lnTo>
                  <a:pt x="2372232" y="0"/>
                </a:lnTo>
                <a:lnTo>
                  <a:pt x="2372232" y="723530"/>
                </a:lnTo>
                <a:lnTo>
                  <a:pt x="0" y="723530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000" b="1" kern="1200" dirty="0" err="1"/>
              <a:t>Tế</a:t>
            </a:r>
            <a:r>
              <a:rPr lang="en-US" sz="3000" b="1" kern="1200" dirty="0"/>
              <a:t> </a:t>
            </a:r>
            <a:r>
              <a:rPr lang="en-US" sz="3000" b="1" kern="1200" dirty="0" err="1"/>
              <a:t>bào</a:t>
            </a:r>
            <a:r>
              <a:rPr lang="en-US" sz="3000" b="1" kern="1200" dirty="0"/>
              <a:t> </a:t>
            </a:r>
            <a:r>
              <a:rPr lang="en-US" sz="3000" b="1" kern="1200" dirty="0" err="1"/>
              <a:t>chất</a:t>
            </a:r>
            <a:r>
              <a:rPr lang="en-US" sz="3000" b="1" kern="120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BE9AEA6-0581-0825-16C8-09CE405D659F}"/>
              </a:ext>
            </a:extLst>
          </p:cNvPr>
          <p:cNvSpPr/>
          <p:nvPr/>
        </p:nvSpPr>
        <p:spPr>
          <a:xfrm>
            <a:off x="5999616" y="2748491"/>
            <a:ext cx="3289120" cy="931726"/>
          </a:xfrm>
          <a:custGeom>
            <a:avLst/>
            <a:gdLst>
              <a:gd name="connsiteX0" fmla="*/ 0 w 2372232"/>
              <a:gd name="connsiteY0" fmla="*/ 0 h 723530"/>
              <a:gd name="connsiteX1" fmla="*/ 2372232 w 2372232"/>
              <a:gd name="connsiteY1" fmla="*/ 0 h 723530"/>
              <a:gd name="connsiteX2" fmla="*/ 2372232 w 2372232"/>
              <a:gd name="connsiteY2" fmla="*/ 723530 h 723530"/>
              <a:gd name="connsiteX3" fmla="*/ 0 w 2372232"/>
              <a:gd name="connsiteY3" fmla="*/ 723530 h 723530"/>
              <a:gd name="connsiteX4" fmla="*/ 0 w 2372232"/>
              <a:gd name="connsiteY4" fmla="*/ 0 h 723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2232" h="723530">
                <a:moveTo>
                  <a:pt x="0" y="0"/>
                </a:moveTo>
                <a:lnTo>
                  <a:pt x="2372232" y="0"/>
                </a:lnTo>
                <a:lnTo>
                  <a:pt x="2372232" y="723530"/>
                </a:lnTo>
                <a:lnTo>
                  <a:pt x="0" y="7235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000" b="1" kern="1200" dirty="0" err="1"/>
              <a:t>Nhân</a:t>
            </a:r>
            <a:r>
              <a:rPr lang="en-US" sz="3000" b="1" kern="1200" dirty="0"/>
              <a:t> </a:t>
            </a:r>
            <a:r>
              <a:rPr lang="en-US" sz="3000" b="1" kern="1200" dirty="0" err="1"/>
              <a:t>hoặc</a:t>
            </a:r>
            <a:r>
              <a:rPr lang="en-US" sz="3000" b="1" kern="1200" dirty="0"/>
              <a:t> </a:t>
            </a:r>
            <a:r>
              <a:rPr lang="en-US" sz="3000" b="1" kern="1200" dirty="0" err="1"/>
              <a:t>vùng</a:t>
            </a:r>
            <a:r>
              <a:rPr lang="en-US" sz="3000" b="1" kern="1200" dirty="0"/>
              <a:t> </a:t>
            </a:r>
            <a:r>
              <a:rPr lang="en-US" sz="3000" b="1" kern="1200" dirty="0" err="1"/>
              <a:t>nhân</a:t>
            </a:r>
            <a:r>
              <a:rPr lang="en-US" sz="3000" b="1" kern="1200" dirty="0"/>
              <a:t> 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97DA1A9-4A65-5B2F-75FA-03AA72E7F4CA}"/>
              </a:ext>
            </a:extLst>
          </p:cNvPr>
          <p:cNvSpPr/>
          <p:nvPr/>
        </p:nvSpPr>
        <p:spPr>
          <a:xfrm>
            <a:off x="3164367" y="4346836"/>
            <a:ext cx="2372232" cy="723530"/>
          </a:xfrm>
          <a:custGeom>
            <a:avLst/>
            <a:gdLst>
              <a:gd name="connsiteX0" fmla="*/ 0 w 2372232"/>
              <a:gd name="connsiteY0" fmla="*/ 0 h 723530"/>
              <a:gd name="connsiteX1" fmla="*/ 2372232 w 2372232"/>
              <a:gd name="connsiteY1" fmla="*/ 0 h 723530"/>
              <a:gd name="connsiteX2" fmla="*/ 2372232 w 2372232"/>
              <a:gd name="connsiteY2" fmla="*/ 723530 h 723530"/>
              <a:gd name="connsiteX3" fmla="*/ 0 w 2372232"/>
              <a:gd name="connsiteY3" fmla="*/ 723530 h 723530"/>
              <a:gd name="connsiteX4" fmla="*/ 0 w 2372232"/>
              <a:gd name="connsiteY4" fmla="*/ 0 h 723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2232" h="723530">
                <a:moveTo>
                  <a:pt x="0" y="0"/>
                </a:moveTo>
                <a:lnTo>
                  <a:pt x="2372232" y="0"/>
                </a:lnTo>
                <a:lnTo>
                  <a:pt x="2372232" y="723530"/>
                </a:lnTo>
                <a:lnTo>
                  <a:pt x="0" y="723530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b="1" kern="1200" dirty="0" err="1"/>
              <a:t>Phân</a:t>
            </a:r>
            <a:r>
              <a:rPr lang="en-US" sz="3600" b="1" kern="1200" dirty="0"/>
              <a:t> </a:t>
            </a:r>
            <a:r>
              <a:rPr lang="en-US" sz="3600" b="1" kern="1200" dirty="0" err="1"/>
              <a:t>loại</a:t>
            </a:r>
            <a:r>
              <a:rPr lang="en-US" sz="3600" b="1" kern="1200" dirty="0"/>
              <a:t> 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A411091-E378-F1CA-9E3B-6E678F788EF2}"/>
              </a:ext>
            </a:extLst>
          </p:cNvPr>
          <p:cNvSpPr/>
          <p:nvPr/>
        </p:nvSpPr>
        <p:spPr>
          <a:xfrm>
            <a:off x="5999615" y="4035525"/>
            <a:ext cx="3018654" cy="936372"/>
          </a:xfrm>
          <a:custGeom>
            <a:avLst/>
            <a:gdLst>
              <a:gd name="connsiteX0" fmla="*/ 0 w 2372232"/>
              <a:gd name="connsiteY0" fmla="*/ 0 h 723530"/>
              <a:gd name="connsiteX1" fmla="*/ 2372232 w 2372232"/>
              <a:gd name="connsiteY1" fmla="*/ 0 h 723530"/>
              <a:gd name="connsiteX2" fmla="*/ 2372232 w 2372232"/>
              <a:gd name="connsiteY2" fmla="*/ 723530 h 723530"/>
              <a:gd name="connsiteX3" fmla="*/ 0 w 2372232"/>
              <a:gd name="connsiteY3" fmla="*/ 723530 h 723530"/>
              <a:gd name="connsiteX4" fmla="*/ 0 w 2372232"/>
              <a:gd name="connsiteY4" fmla="*/ 0 h 723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2232" h="723530">
                <a:moveTo>
                  <a:pt x="0" y="0"/>
                </a:moveTo>
                <a:lnTo>
                  <a:pt x="2372232" y="0"/>
                </a:lnTo>
                <a:lnTo>
                  <a:pt x="2372232" y="723530"/>
                </a:lnTo>
                <a:lnTo>
                  <a:pt x="0" y="723530"/>
                </a:lnTo>
                <a:lnTo>
                  <a:pt x="0" y="0"/>
                </a:ln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000" b="1" kern="1200" dirty="0" err="1"/>
              <a:t>Tế</a:t>
            </a:r>
            <a:r>
              <a:rPr lang="en-US" sz="3000" b="1" kern="1200" dirty="0"/>
              <a:t> </a:t>
            </a:r>
            <a:r>
              <a:rPr lang="en-US" sz="3000" b="1" kern="1200" dirty="0" err="1"/>
              <a:t>bào</a:t>
            </a:r>
            <a:r>
              <a:rPr lang="en-US" sz="3000" b="1" kern="1200" dirty="0"/>
              <a:t> </a:t>
            </a:r>
            <a:r>
              <a:rPr lang="en-US" sz="3000" b="1" kern="1200" dirty="0" err="1"/>
              <a:t>nhân</a:t>
            </a:r>
            <a:r>
              <a:rPr lang="en-US" sz="3000" b="1" kern="1200" dirty="0"/>
              <a:t> </a:t>
            </a:r>
            <a:r>
              <a:rPr lang="en-US" sz="3000" b="1" kern="1200" dirty="0" err="1"/>
              <a:t>sơ</a:t>
            </a:r>
            <a:endParaRPr lang="en-US" sz="3000" b="1" kern="120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D8B4059-32B1-5204-2410-EE25114E5B05}"/>
              </a:ext>
            </a:extLst>
          </p:cNvPr>
          <p:cNvSpPr/>
          <p:nvPr/>
        </p:nvSpPr>
        <p:spPr>
          <a:xfrm>
            <a:off x="9360644" y="3851910"/>
            <a:ext cx="2544207" cy="1291356"/>
          </a:xfrm>
          <a:custGeom>
            <a:avLst/>
            <a:gdLst>
              <a:gd name="connsiteX0" fmla="*/ 0 w 2372232"/>
              <a:gd name="connsiteY0" fmla="*/ 0 h 723530"/>
              <a:gd name="connsiteX1" fmla="*/ 2372232 w 2372232"/>
              <a:gd name="connsiteY1" fmla="*/ 0 h 723530"/>
              <a:gd name="connsiteX2" fmla="*/ 2372232 w 2372232"/>
              <a:gd name="connsiteY2" fmla="*/ 723530 h 723530"/>
              <a:gd name="connsiteX3" fmla="*/ 0 w 2372232"/>
              <a:gd name="connsiteY3" fmla="*/ 723530 h 723530"/>
              <a:gd name="connsiteX4" fmla="*/ 0 w 2372232"/>
              <a:gd name="connsiteY4" fmla="*/ 0 h 723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2232" h="723530">
                <a:moveTo>
                  <a:pt x="0" y="0"/>
                </a:moveTo>
                <a:lnTo>
                  <a:pt x="2372232" y="0"/>
                </a:lnTo>
                <a:lnTo>
                  <a:pt x="2372232" y="723530"/>
                </a:lnTo>
                <a:lnTo>
                  <a:pt x="0" y="72353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/>
              <a:t>Nhân</a:t>
            </a:r>
            <a:r>
              <a:rPr lang="en-US" sz="2400" kern="1200" dirty="0"/>
              <a:t> </a:t>
            </a:r>
            <a:r>
              <a:rPr lang="en-US" sz="2400" kern="1200" dirty="0" err="1"/>
              <a:t>chưa</a:t>
            </a:r>
            <a:r>
              <a:rPr lang="en-US" sz="2400" kern="1200" dirty="0"/>
              <a:t> </a:t>
            </a:r>
            <a:r>
              <a:rPr lang="en-US" sz="2400" kern="1200" dirty="0" err="1"/>
              <a:t>hoàn</a:t>
            </a:r>
            <a:r>
              <a:rPr lang="en-US" sz="2400" kern="1200" dirty="0"/>
              <a:t> </a:t>
            </a:r>
            <a:r>
              <a:rPr lang="en-US" sz="2400" kern="1200" dirty="0" err="1"/>
              <a:t>chỉnh</a:t>
            </a:r>
            <a:r>
              <a:rPr lang="en-US" sz="2400" kern="1200" dirty="0"/>
              <a:t> (</a:t>
            </a:r>
            <a:r>
              <a:rPr lang="en-US" sz="2400" kern="1200" dirty="0" err="1"/>
              <a:t>Không</a:t>
            </a:r>
            <a:r>
              <a:rPr lang="en-US" sz="2400" kern="1200" dirty="0"/>
              <a:t> </a:t>
            </a:r>
            <a:r>
              <a:rPr lang="en-US" sz="2400" kern="1200" dirty="0" err="1"/>
              <a:t>có</a:t>
            </a:r>
            <a:r>
              <a:rPr lang="en-US" sz="2400" kern="1200" dirty="0"/>
              <a:t> </a:t>
            </a:r>
            <a:r>
              <a:rPr lang="en-US" sz="2400" kern="1200" dirty="0" err="1"/>
              <a:t>màng</a:t>
            </a:r>
            <a:r>
              <a:rPr lang="en-US" sz="2400" kern="1200" dirty="0"/>
              <a:t> </a:t>
            </a:r>
            <a:r>
              <a:rPr lang="en-US" sz="2400" kern="1200" dirty="0" err="1"/>
              <a:t>nhân</a:t>
            </a:r>
            <a:r>
              <a:rPr lang="en-US" sz="2400" kern="1200" dirty="0"/>
              <a:t>)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CFEBE6A-C1F0-22A9-361B-C389733CEBA4}"/>
              </a:ext>
            </a:extLst>
          </p:cNvPr>
          <p:cNvSpPr/>
          <p:nvPr/>
        </p:nvSpPr>
        <p:spPr>
          <a:xfrm>
            <a:off x="5999615" y="5222625"/>
            <a:ext cx="3018654" cy="936371"/>
          </a:xfrm>
          <a:custGeom>
            <a:avLst/>
            <a:gdLst>
              <a:gd name="connsiteX0" fmla="*/ 0 w 2372232"/>
              <a:gd name="connsiteY0" fmla="*/ 0 h 723530"/>
              <a:gd name="connsiteX1" fmla="*/ 2372232 w 2372232"/>
              <a:gd name="connsiteY1" fmla="*/ 0 h 723530"/>
              <a:gd name="connsiteX2" fmla="*/ 2372232 w 2372232"/>
              <a:gd name="connsiteY2" fmla="*/ 723530 h 723530"/>
              <a:gd name="connsiteX3" fmla="*/ 0 w 2372232"/>
              <a:gd name="connsiteY3" fmla="*/ 723530 h 723530"/>
              <a:gd name="connsiteX4" fmla="*/ 0 w 2372232"/>
              <a:gd name="connsiteY4" fmla="*/ 0 h 723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2232" h="723530">
                <a:moveTo>
                  <a:pt x="0" y="0"/>
                </a:moveTo>
                <a:lnTo>
                  <a:pt x="2372232" y="0"/>
                </a:lnTo>
                <a:lnTo>
                  <a:pt x="2372232" y="723530"/>
                </a:lnTo>
                <a:lnTo>
                  <a:pt x="0" y="723530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000" b="1" kern="1200" dirty="0" err="1"/>
              <a:t>Tế</a:t>
            </a:r>
            <a:r>
              <a:rPr lang="en-US" sz="3000" b="1" kern="1200" dirty="0"/>
              <a:t> </a:t>
            </a:r>
            <a:r>
              <a:rPr lang="en-US" sz="3000" b="1" kern="1200" dirty="0" err="1"/>
              <a:t>bào</a:t>
            </a:r>
            <a:r>
              <a:rPr lang="en-US" sz="3000" b="1" kern="1200" dirty="0"/>
              <a:t> </a:t>
            </a:r>
            <a:r>
              <a:rPr lang="en-US" sz="3000" b="1" kern="1200" dirty="0" err="1"/>
              <a:t>nhân</a:t>
            </a:r>
            <a:r>
              <a:rPr lang="en-US" sz="3000" b="1" kern="1200" dirty="0"/>
              <a:t> </a:t>
            </a:r>
            <a:r>
              <a:rPr lang="en-US" sz="3000" b="1" kern="1200" dirty="0" err="1"/>
              <a:t>thực</a:t>
            </a:r>
            <a:r>
              <a:rPr lang="en-US" sz="3000" b="1" kern="1200" dirty="0"/>
              <a:t> 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B6A3147A-5CB8-824D-9CC3-6A47EF033419}"/>
              </a:ext>
            </a:extLst>
          </p:cNvPr>
          <p:cNvSpPr/>
          <p:nvPr/>
        </p:nvSpPr>
        <p:spPr>
          <a:xfrm>
            <a:off x="9337785" y="5287211"/>
            <a:ext cx="2544206" cy="1142110"/>
          </a:xfrm>
          <a:custGeom>
            <a:avLst/>
            <a:gdLst>
              <a:gd name="connsiteX0" fmla="*/ 0 w 2372232"/>
              <a:gd name="connsiteY0" fmla="*/ 0 h 723530"/>
              <a:gd name="connsiteX1" fmla="*/ 2372232 w 2372232"/>
              <a:gd name="connsiteY1" fmla="*/ 0 h 723530"/>
              <a:gd name="connsiteX2" fmla="*/ 2372232 w 2372232"/>
              <a:gd name="connsiteY2" fmla="*/ 723530 h 723530"/>
              <a:gd name="connsiteX3" fmla="*/ 0 w 2372232"/>
              <a:gd name="connsiteY3" fmla="*/ 723530 h 723530"/>
              <a:gd name="connsiteX4" fmla="*/ 0 w 2372232"/>
              <a:gd name="connsiteY4" fmla="*/ 0 h 723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2232" h="723530">
                <a:moveTo>
                  <a:pt x="0" y="0"/>
                </a:moveTo>
                <a:lnTo>
                  <a:pt x="2372232" y="0"/>
                </a:lnTo>
                <a:lnTo>
                  <a:pt x="2372232" y="723530"/>
                </a:lnTo>
                <a:lnTo>
                  <a:pt x="0" y="72353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/>
              <a:t>Nhân</a:t>
            </a:r>
            <a:r>
              <a:rPr lang="en-US" sz="2400" kern="1200" dirty="0"/>
              <a:t> </a:t>
            </a:r>
            <a:r>
              <a:rPr lang="en-US" sz="2400" kern="1200" dirty="0" err="1"/>
              <a:t>hoàn</a:t>
            </a:r>
            <a:r>
              <a:rPr lang="en-US" sz="2400" kern="1200" dirty="0"/>
              <a:t> </a:t>
            </a:r>
            <a:r>
              <a:rPr lang="en-US" sz="2400" kern="1200" dirty="0" err="1"/>
              <a:t>chỉnh</a:t>
            </a:r>
            <a:r>
              <a:rPr lang="en-US" sz="2400" kern="1200" dirty="0"/>
              <a:t> (</a:t>
            </a:r>
            <a:r>
              <a:rPr lang="en-US" sz="2400" kern="1200" dirty="0" err="1"/>
              <a:t>Có</a:t>
            </a:r>
            <a:r>
              <a:rPr lang="en-US" sz="2400" kern="1200" dirty="0"/>
              <a:t> </a:t>
            </a:r>
            <a:r>
              <a:rPr lang="en-US" sz="2400" kern="1200" dirty="0" err="1"/>
              <a:t>màng</a:t>
            </a:r>
            <a:r>
              <a:rPr lang="en-US" sz="2400" kern="1200" dirty="0"/>
              <a:t> </a:t>
            </a:r>
            <a:r>
              <a:rPr lang="en-US" sz="2400" kern="1200" dirty="0" err="1"/>
              <a:t>nhân</a:t>
            </a:r>
            <a:r>
              <a:rPr lang="en-US" sz="2400" kern="1200" dirty="0"/>
              <a:t>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751B0-F4DD-2D5E-0824-97CEDC683432}"/>
              </a:ext>
            </a:extLst>
          </p:cNvPr>
          <p:cNvSpPr txBox="1">
            <a:spLocks/>
          </p:cNvSpPr>
          <p:nvPr/>
        </p:nvSpPr>
        <p:spPr>
          <a:xfrm>
            <a:off x="0" y="27264"/>
            <a:ext cx="12112028" cy="769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19: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CHỨC NĂNG CÁC THÀNH PHẦN CỦA TẾ BÀO</a:t>
            </a:r>
          </a:p>
        </p:txBody>
      </p:sp>
    </p:spTree>
    <p:extLst>
      <p:ext uri="{BB962C8B-B14F-4D97-AF65-F5344CB8AC3E}">
        <p14:creationId xmlns:p14="http://schemas.microsoft.com/office/powerpoint/2010/main" val="111350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91727" y="834830"/>
            <a:ext cx="7408545" cy="1637664"/>
            <a:chOff x="1011936" y="719327"/>
            <a:chExt cx="7408545" cy="1637664"/>
          </a:xfrm>
        </p:grpSpPr>
        <p:sp>
          <p:nvSpPr>
            <p:cNvPr id="3" name="object 3"/>
            <p:cNvSpPr/>
            <p:nvPr/>
          </p:nvSpPr>
          <p:spPr>
            <a:xfrm>
              <a:off x="1019556" y="726947"/>
              <a:ext cx="7393305" cy="1529080"/>
            </a:xfrm>
            <a:custGeom>
              <a:avLst/>
              <a:gdLst/>
              <a:ahLst/>
              <a:cxnLst/>
              <a:rect l="l" t="t" r="r" b="b"/>
              <a:pathLst>
                <a:path w="7393305" h="1529080">
                  <a:moveTo>
                    <a:pt x="7392924" y="0"/>
                  </a:moveTo>
                  <a:lnTo>
                    <a:pt x="4851654" y="0"/>
                  </a:lnTo>
                  <a:lnTo>
                    <a:pt x="4778603" y="3240"/>
                  </a:lnTo>
                  <a:lnTo>
                    <a:pt x="4715154" y="12265"/>
                  </a:lnTo>
                  <a:lnTo>
                    <a:pt x="4665116" y="26032"/>
                  </a:lnTo>
                  <a:lnTo>
                    <a:pt x="4632299" y="43501"/>
                  </a:lnTo>
                  <a:lnTo>
                    <a:pt x="4620514" y="63626"/>
                  </a:lnTo>
                  <a:lnTo>
                    <a:pt x="4632299" y="83766"/>
                  </a:lnTo>
                  <a:lnTo>
                    <a:pt x="4665116" y="101265"/>
                  </a:lnTo>
                  <a:lnTo>
                    <a:pt x="4715154" y="115071"/>
                  </a:lnTo>
                  <a:lnTo>
                    <a:pt x="4778603" y="124127"/>
                  </a:lnTo>
                  <a:lnTo>
                    <a:pt x="4851654" y="127380"/>
                  </a:lnTo>
                  <a:lnTo>
                    <a:pt x="5313680" y="127380"/>
                  </a:lnTo>
                  <a:lnTo>
                    <a:pt x="5386717" y="130634"/>
                  </a:lnTo>
                  <a:lnTo>
                    <a:pt x="5450134" y="139690"/>
                  </a:lnTo>
                  <a:lnTo>
                    <a:pt x="5500135" y="153496"/>
                  </a:lnTo>
                  <a:lnTo>
                    <a:pt x="5532920" y="170995"/>
                  </a:lnTo>
                  <a:lnTo>
                    <a:pt x="5544693" y="191135"/>
                  </a:lnTo>
                  <a:lnTo>
                    <a:pt x="5532920" y="211212"/>
                  </a:lnTo>
                  <a:lnTo>
                    <a:pt x="5500135" y="228674"/>
                  </a:lnTo>
                  <a:lnTo>
                    <a:pt x="5450134" y="242460"/>
                  </a:lnTo>
                  <a:lnTo>
                    <a:pt x="5386717" y="251509"/>
                  </a:lnTo>
                  <a:lnTo>
                    <a:pt x="5313680" y="254762"/>
                  </a:lnTo>
                  <a:lnTo>
                    <a:pt x="2079244" y="254762"/>
                  </a:lnTo>
                  <a:lnTo>
                    <a:pt x="2006206" y="251509"/>
                  </a:lnTo>
                  <a:lnTo>
                    <a:pt x="1942789" y="242460"/>
                  </a:lnTo>
                  <a:lnTo>
                    <a:pt x="1892788" y="228674"/>
                  </a:lnTo>
                  <a:lnTo>
                    <a:pt x="1848231" y="191135"/>
                  </a:lnTo>
                  <a:lnTo>
                    <a:pt x="1860003" y="170995"/>
                  </a:lnTo>
                  <a:lnTo>
                    <a:pt x="1892788" y="153496"/>
                  </a:lnTo>
                  <a:lnTo>
                    <a:pt x="1942789" y="139690"/>
                  </a:lnTo>
                  <a:lnTo>
                    <a:pt x="2006206" y="130634"/>
                  </a:lnTo>
                  <a:lnTo>
                    <a:pt x="2079244" y="127380"/>
                  </a:lnTo>
                  <a:lnTo>
                    <a:pt x="2541270" y="127380"/>
                  </a:lnTo>
                  <a:lnTo>
                    <a:pt x="2614307" y="124140"/>
                  </a:lnTo>
                  <a:lnTo>
                    <a:pt x="2677724" y="115115"/>
                  </a:lnTo>
                  <a:lnTo>
                    <a:pt x="2727725" y="101348"/>
                  </a:lnTo>
                  <a:lnTo>
                    <a:pt x="2760510" y="83879"/>
                  </a:lnTo>
                  <a:lnTo>
                    <a:pt x="2772283" y="63753"/>
                  </a:lnTo>
                  <a:lnTo>
                    <a:pt x="2760510" y="43614"/>
                  </a:lnTo>
                  <a:lnTo>
                    <a:pt x="2727725" y="26115"/>
                  </a:lnTo>
                  <a:lnTo>
                    <a:pt x="2677724" y="12309"/>
                  </a:lnTo>
                  <a:lnTo>
                    <a:pt x="2614307" y="3253"/>
                  </a:lnTo>
                  <a:lnTo>
                    <a:pt x="2541270" y="0"/>
                  </a:lnTo>
                  <a:lnTo>
                    <a:pt x="0" y="0"/>
                  </a:lnTo>
                  <a:lnTo>
                    <a:pt x="924051" y="636904"/>
                  </a:lnTo>
                  <a:lnTo>
                    <a:pt x="0" y="1273810"/>
                  </a:lnTo>
                  <a:lnTo>
                    <a:pt x="1848231" y="1273810"/>
                  </a:lnTo>
                  <a:lnTo>
                    <a:pt x="1848231" y="1464817"/>
                  </a:lnTo>
                  <a:lnTo>
                    <a:pt x="1860003" y="1484957"/>
                  </a:lnTo>
                  <a:lnTo>
                    <a:pt x="1892788" y="1502456"/>
                  </a:lnTo>
                  <a:lnTo>
                    <a:pt x="1942789" y="1516262"/>
                  </a:lnTo>
                  <a:lnTo>
                    <a:pt x="2006206" y="1525318"/>
                  </a:lnTo>
                  <a:lnTo>
                    <a:pt x="2079244" y="1528572"/>
                  </a:lnTo>
                  <a:lnTo>
                    <a:pt x="5313680" y="1528572"/>
                  </a:lnTo>
                  <a:lnTo>
                    <a:pt x="5386717" y="1525318"/>
                  </a:lnTo>
                  <a:lnTo>
                    <a:pt x="5450134" y="1516262"/>
                  </a:lnTo>
                  <a:lnTo>
                    <a:pt x="5500135" y="1502456"/>
                  </a:lnTo>
                  <a:lnTo>
                    <a:pt x="5544693" y="1464817"/>
                  </a:lnTo>
                  <a:lnTo>
                    <a:pt x="5544693" y="1273810"/>
                  </a:lnTo>
                  <a:lnTo>
                    <a:pt x="7392924" y="1273810"/>
                  </a:lnTo>
                  <a:lnTo>
                    <a:pt x="6468745" y="636904"/>
                  </a:lnTo>
                  <a:lnTo>
                    <a:pt x="7392924" y="0"/>
                  </a:lnTo>
                  <a:close/>
                </a:path>
              </a:pathLst>
            </a:custGeom>
            <a:solidFill>
              <a:srgbClr val="92278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2867787" y="790701"/>
              <a:ext cx="3696970" cy="191135"/>
            </a:xfrm>
            <a:custGeom>
              <a:avLst/>
              <a:gdLst/>
              <a:ahLst/>
              <a:cxnLst/>
              <a:rect l="l" t="t" r="r" b="b"/>
              <a:pathLst>
                <a:path w="3696970" h="191134">
                  <a:moveTo>
                    <a:pt x="924051" y="0"/>
                  </a:moveTo>
                  <a:lnTo>
                    <a:pt x="879494" y="37594"/>
                  </a:lnTo>
                  <a:lnTo>
                    <a:pt x="829493" y="51361"/>
                  </a:lnTo>
                  <a:lnTo>
                    <a:pt x="766076" y="60386"/>
                  </a:lnTo>
                  <a:lnTo>
                    <a:pt x="693038" y="63626"/>
                  </a:lnTo>
                  <a:lnTo>
                    <a:pt x="231012" y="63626"/>
                  </a:lnTo>
                  <a:lnTo>
                    <a:pt x="157975" y="66880"/>
                  </a:lnTo>
                  <a:lnTo>
                    <a:pt x="94558" y="75936"/>
                  </a:lnTo>
                  <a:lnTo>
                    <a:pt x="44557" y="89742"/>
                  </a:lnTo>
                  <a:lnTo>
                    <a:pt x="11772" y="107241"/>
                  </a:lnTo>
                  <a:lnTo>
                    <a:pt x="0" y="127381"/>
                  </a:lnTo>
                  <a:lnTo>
                    <a:pt x="11772" y="147458"/>
                  </a:lnTo>
                  <a:lnTo>
                    <a:pt x="44557" y="164920"/>
                  </a:lnTo>
                  <a:lnTo>
                    <a:pt x="94558" y="178706"/>
                  </a:lnTo>
                  <a:lnTo>
                    <a:pt x="157975" y="187755"/>
                  </a:lnTo>
                  <a:lnTo>
                    <a:pt x="231012" y="191008"/>
                  </a:lnTo>
                  <a:lnTo>
                    <a:pt x="924051" y="191008"/>
                  </a:lnTo>
                  <a:lnTo>
                    <a:pt x="924051" y="0"/>
                  </a:lnTo>
                  <a:close/>
                </a:path>
                <a:path w="3696970" h="191134">
                  <a:moveTo>
                    <a:pt x="2772283" y="0"/>
                  </a:moveTo>
                  <a:lnTo>
                    <a:pt x="2772283" y="191008"/>
                  </a:lnTo>
                  <a:lnTo>
                    <a:pt x="3465449" y="191008"/>
                  </a:lnTo>
                  <a:lnTo>
                    <a:pt x="3538486" y="187755"/>
                  </a:lnTo>
                  <a:lnTo>
                    <a:pt x="3601903" y="178706"/>
                  </a:lnTo>
                  <a:lnTo>
                    <a:pt x="3651904" y="164920"/>
                  </a:lnTo>
                  <a:lnTo>
                    <a:pt x="3696462" y="127381"/>
                  </a:lnTo>
                  <a:lnTo>
                    <a:pt x="3684689" y="107241"/>
                  </a:lnTo>
                  <a:lnTo>
                    <a:pt x="3601903" y="75936"/>
                  </a:lnTo>
                  <a:lnTo>
                    <a:pt x="3538486" y="66880"/>
                  </a:lnTo>
                  <a:lnTo>
                    <a:pt x="3465449" y="63626"/>
                  </a:lnTo>
                  <a:lnTo>
                    <a:pt x="3003423" y="63626"/>
                  </a:lnTo>
                  <a:lnTo>
                    <a:pt x="2930372" y="60386"/>
                  </a:lnTo>
                  <a:lnTo>
                    <a:pt x="2866923" y="51361"/>
                  </a:lnTo>
                  <a:lnTo>
                    <a:pt x="2816885" y="37594"/>
                  </a:lnTo>
                  <a:lnTo>
                    <a:pt x="2784068" y="20125"/>
                  </a:lnTo>
                  <a:lnTo>
                    <a:pt x="2772283" y="0"/>
                  </a:lnTo>
                  <a:close/>
                </a:path>
              </a:pathLst>
            </a:custGeom>
            <a:solidFill>
              <a:srgbClr val="751F7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019556" y="726947"/>
              <a:ext cx="7393305" cy="1529080"/>
            </a:xfrm>
            <a:custGeom>
              <a:avLst/>
              <a:gdLst/>
              <a:ahLst/>
              <a:cxnLst/>
              <a:rect l="l" t="t" r="r" b="b"/>
              <a:pathLst>
                <a:path w="7393305" h="1529080">
                  <a:moveTo>
                    <a:pt x="0" y="0"/>
                  </a:moveTo>
                  <a:lnTo>
                    <a:pt x="2541270" y="0"/>
                  </a:lnTo>
                  <a:lnTo>
                    <a:pt x="2614307" y="3253"/>
                  </a:lnTo>
                  <a:lnTo>
                    <a:pt x="2677724" y="12309"/>
                  </a:lnTo>
                  <a:lnTo>
                    <a:pt x="2727725" y="26115"/>
                  </a:lnTo>
                  <a:lnTo>
                    <a:pt x="2760510" y="43614"/>
                  </a:lnTo>
                  <a:lnTo>
                    <a:pt x="2772283" y="63753"/>
                  </a:lnTo>
                  <a:lnTo>
                    <a:pt x="2760510" y="83879"/>
                  </a:lnTo>
                  <a:lnTo>
                    <a:pt x="2727725" y="101348"/>
                  </a:lnTo>
                  <a:lnTo>
                    <a:pt x="2677724" y="115115"/>
                  </a:lnTo>
                  <a:lnTo>
                    <a:pt x="2614307" y="124140"/>
                  </a:lnTo>
                  <a:lnTo>
                    <a:pt x="2541270" y="127380"/>
                  </a:lnTo>
                  <a:lnTo>
                    <a:pt x="2079244" y="127380"/>
                  </a:lnTo>
                  <a:lnTo>
                    <a:pt x="2006206" y="130634"/>
                  </a:lnTo>
                  <a:lnTo>
                    <a:pt x="1942789" y="139690"/>
                  </a:lnTo>
                  <a:lnTo>
                    <a:pt x="1892788" y="153496"/>
                  </a:lnTo>
                  <a:lnTo>
                    <a:pt x="1860003" y="170995"/>
                  </a:lnTo>
                  <a:lnTo>
                    <a:pt x="1848231" y="191135"/>
                  </a:lnTo>
                  <a:lnTo>
                    <a:pt x="1860003" y="211212"/>
                  </a:lnTo>
                  <a:lnTo>
                    <a:pt x="1892788" y="228674"/>
                  </a:lnTo>
                  <a:lnTo>
                    <a:pt x="1942789" y="242460"/>
                  </a:lnTo>
                  <a:lnTo>
                    <a:pt x="2006206" y="251509"/>
                  </a:lnTo>
                  <a:lnTo>
                    <a:pt x="2079244" y="254762"/>
                  </a:lnTo>
                  <a:lnTo>
                    <a:pt x="5313680" y="254762"/>
                  </a:lnTo>
                  <a:lnTo>
                    <a:pt x="5386717" y="251509"/>
                  </a:lnTo>
                  <a:lnTo>
                    <a:pt x="5450134" y="242460"/>
                  </a:lnTo>
                  <a:lnTo>
                    <a:pt x="5500135" y="228674"/>
                  </a:lnTo>
                  <a:lnTo>
                    <a:pt x="5544693" y="191135"/>
                  </a:lnTo>
                  <a:lnTo>
                    <a:pt x="5532920" y="170995"/>
                  </a:lnTo>
                  <a:lnTo>
                    <a:pt x="5500135" y="153496"/>
                  </a:lnTo>
                  <a:lnTo>
                    <a:pt x="5450134" y="139690"/>
                  </a:lnTo>
                  <a:lnTo>
                    <a:pt x="5386717" y="130634"/>
                  </a:lnTo>
                  <a:lnTo>
                    <a:pt x="5313680" y="127380"/>
                  </a:lnTo>
                  <a:lnTo>
                    <a:pt x="4851654" y="127380"/>
                  </a:lnTo>
                  <a:lnTo>
                    <a:pt x="4778603" y="124127"/>
                  </a:lnTo>
                  <a:lnTo>
                    <a:pt x="4715154" y="115071"/>
                  </a:lnTo>
                  <a:lnTo>
                    <a:pt x="4665116" y="101265"/>
                  </a:lnTo>
                  <a:lnTo>
                    <a:pt x="4632299" y="83766"/>
                  </a:lnTo>
                  <a:lnTo>
                    <a:pt x="4620514" y="63626"/>
                  </a:lnTo>
                  <a:lnTo>
                    <a:pt x="4632299" y="43501"/>
                  </a:lnTo>
                  <a:lnTo>
                    <a:pt x="4665116" y="26032"/>
                  </a:lnTo>
                  <a:lnTo>
                    <a:pt x="4715154" y="12265"/>
                  </a:lnTo>
                  <a:lnTo>
                    <a:pt x="4778603" y="3240"/>
                  </a:lnTo>
                  <a:lnTo>
                    <a:pt x="4851654" y="0"/>
                  </a:lnTo>
                  <a:lnTo>
                    <a:pt x="7392924" y="0"/>
                  </a:lnTo>
                  <a:lnTo>
                    <a:pt x="6468745" y="636904"/>
                  </a:lnTo>
                  <a:lnTo>
                    <a:pt x="7392924" y="1273810"/>
                  </a:lnTo>
                  <a:lnTo>
                    <a:pt x="5544693" y="1273810"/>
                  </a:lnTo>
                  <a:lnTo>
                    <a:pt x="5544693" y="1464817"/>
                  </a:lnTo>
                  <a:lnTo>
                    <a:pt x="5532920" y="1484957"/>
                  </a:lnTo>
                  <a:lnTo>
                    <a:pt x="5500135" y="1502456"/>
                  </a:lnTo>
                  <a:lnTo>
                    <a:pt x="5450134" y="1516262"/>
                  </a:lnTo>
                  <a:lnTo>
                    <a:pt x="5386717" y="1525318"/>
                  </a:lnTo>
                  <a:lnTo>
                    <a:pt x="5313680" y="1528572"/>
                  </a:lnTo>
                  <a:lnTo>
                    <a:pt x="2079244" y="1528572"/>
                  </a:lnTo>
                  <a:lnTo>
                    <a:pt x="2006206" y="1525318"/>
                  </a:lnTo>
                  <a:lnTo>
                    <a:pt x="1942789" y="1516262"/>
                  </a:lnTo>
                  <a:lnTo>
                    <a:pt x="1892788" y="1502456"/>
                  </a:lnTo>
                  <a:lnTo>
                    <a:pt x="1848231" y="1464817"/>
                  </a:lnTo>
                  <a:lnTo>
                    <a:pt x="1848231" y="1273810"/>
                  </a:lnTo>
                  <a:lnTo>
                    <a:pt x="0" y="1273810"/>
                  </a:lnTo>
                  <a:lnTo>
                    <a:pt x="924051" y="636904"/>
                  </a:lnTo>
                  <a:lnTo>
                    <a:pt x="0" y="0"/>
                  </a:lnTo>
                  <a:close/>
                </a:path>
                <a:path w="7393305" h="1529080">
                  <a:moveTo>
                    <a:pt x="2772283" y="63753"/>
                  </a:moveTo>
                  <a:lnTo>
                    <a:pt x="2772283" y="254762"/>
                  </a:lnTo>
                </a:path>
                <a:path w="7393305" h="1529080">
                  <a:moveTo>
                    <a:pt x="4620514" y="254762"/>
                  </a:moveTo>
                  <a:lnTo>
                    <a:pt x="4620514" y="63753"/>
                  </a:lnTo>
                </a:path>
                <a:path w="7393305" h="1529080">
                  <a:moveTo>
                    <a:pt x="1848231" y="1273810"/>
                  </a:moveTo>
                  <a:lnTo>
                    <a:pt x="1848231" y="191135"/>
                  </a:lnTo>
                </a:path>
                <a:path w="7393305" h="1529080">
                  <a:moveTo>
                    <a:pt x="5544693" y="191135"/>
                  </a:moveTo>
                  <a:lnTo>
                    <a:pt x="5544693" y="1273810"/>
                  </a:lnTo>
                </a:path>
              </a:pathLst>
            </a:custGeom>
            <a:ln w="15240">
              <a:solidFill>
                <a:srgbClr val="6A1A6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2526791" y="851915"/>
              <a:ext cx="4374641" cy="150495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247578" y="1201703"/>
            <a:ext cx="351218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70050" algn="l"/>
              </a:tabLst>
            </a:pPr>
            <a:r>
              <a:rPr sz="5400" b="1" dirty="0">
                <a:solidFill>
                  <a:srgbClr val="FFFFFF"/>
                </a:solidFill>
                <a:latin typeface="Times New Roman"/>
                <a:cs typeface="Times New Roman"/>
              </a:rPr>
              <a:t>TRÒ	</a:t>
            </a:r>
            <a:r>
              <a:rPr sz="5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CHƠI</a:t>
            </a:r>
            <a:endParaRPr sz="5400" dirty="0">
              <a:latin typeface="Times New Roman"/>
              <a:cs typeface="Times New Roma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099055" y="3420999"/>
            <a:ext cx="1790700" cy="1361440"/>
            <a:chOff x="1011936" y="3360420"/>
            <a:chExt cx="1790700" cy="1361440"/>
          </a:xfrm>
        </p:grpSpPr>
        <p:sp>
          <p:nvSpPr>
            <p:cNvPr id="9" name="object 9"/>
            <p:cNvSpPr/>
            <p:nvPr/>
          </p:nvSpPr>
          <p:spPr>
            <a:xfrm>
              <a:off x="1019556" y="3368040"/>
              <a:ext cx="1775460" cy="1346200"/>
            </a:xfrm>
            <a:custGeom>
              <a:avLst/>
              <a:gdLst/>
              <a:ahLst/>
              <a:cxnLst/>
              <a:rect l="l" t="t" r="r" b="b"/>
              <a:pathLst>
                <a:path w="1775460" h="1346200">
                  <a:moveTo>
                    <a:pt x="887730" y="0"/>
                  </a:moveTo>
                  <a:lnTo>
                    <a:pt x="678180" y="513969"/>
                  </a:lnTo>
                  <a:lnTo>
                    <a:pt x="0" y="513969"/>
                  </a:lnTo>
                  <a:lnTo>
                    <a:pt x="548640" y="831723"/>
                  </a:lnTo>
                  <a:lnTo>
                    <a:pt x="339090" y="1345692"/>
                  </a:lnTo>
                  <a:lnTo>
                    <a:pt x="887730" y="1028065"/>
                  </a:lnTo>
                  <a:lnTo>
                    <a:pt x="1436370" y="1345692"/>
                  </a:lnTo>
                  <a:lnTo>
                    <a:pt x="1226820" y="831723"/>
                  </a:lnTo>
                  <a:lnTo>
                    <a:pt x="1775460" y="513969"/>
                  </a:lnTo>
                  <a:lnTo>
                    <a:pt x="1097280" y="513969"/>
                  </a:lnTo>
                  <a:lnTo>
                    <a:pt x="887730" y="0"/>
                  </a:lnTo>
                  <a:close/>
                </a:path>
              </a:pathLst>
            </a:custGeom>
            <a:solidFill>
              <a:srgbClr val="92278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019556" y="3368040"/>
              <a:ext cx="1775460" cy="1346200"/>
            </a:xfrm>
            <a:custGeom>
              <a:avLst/>
              <a:gdLst/>
              <a:ahLst/>
              <a:cxnLst/>
              <a:rect l="l" t="t" r="r" b="b"/>
              <a:pathLst>
                <a:path w="1775460" h="1346200">
                  <a:moveTo>
                    <a:pt x="0" y="513969"/>
                  </a:moveTo>
                  <a:lnTo>
                    <a:pt x="678180" y="513969"/>
                  </a:lnTo>
                  <a:lnTo>
                    <a:pt x="887730" y="0"/>
                  </a:lnTo>
                  <a:lnTo>
                    <a:pt x="1097280" y="513969"/>
                  </a:lnTo>
                  <a:lnTo>
                    <a:pt x="1775460" y="513969"/>
                  </a:lnTo>
                  <a:lnTo>
                    <a:pt x="1226820" y="831723"/>
                  </a:lnTo>
                  <a:lnTo>
                    <a:pt x="1436370" y="1345692"/>
                  </a:lnTo>
                  <a:lnTo>
                    <a:pt x="887730" y="1028065"/>
                  </a:lnTo>
                  <a:lnTo>
                    <a:pt x="339090" y="1345692"/>
                  </a:lnTo>
                  <a:lnTo>
                    <a:pt x="548640" y="831723"/>
                  </a:lnTo>
                  <a:lnTo>
                    <a:pt x="0" y="513969"/>
                  </a:lnTo>
                  <a:close/>
                </a:path>
              </a:pathLst>
            </a:custGeom>
            <a:ln w="15239">
              <a:solidFill>
                <a:srgbClr val="6A1A6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804434" y="3677539"/>
            <a:ext cx="3683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endParaRPr kumimoji="0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867782" y="3428619"/>
            <a:ext cx="1790700" cy="1361440"/>
            <a:chOff x="3049523" y="3360420"/>
            <a:chExt cx="1790700" cy="1361440"/>
          </a:xfrm>
        </p:grpSpPr>
        <p:sp>
          <p:nvSpPr>
            <p:cNvPr id="13" name="object 13"/>
            <p:cNvSpPr/>
            <p:nvPr/>
          </p:nvSpPr>
          <p:spPr>
            <a:xfrm>
              <a:off x="3057143" y="3368040"/>
              <a:ext cx="1775460" cy="1346200"/>
            </a:xfrm>
            <a:custGeom>
              <a:avLst/>
              <a:gdLst/>
              <a:ahLst/>
              <a:cxnLst/>
              <a:rect l="l" t="t" r="r" b="b"/>
              <a:pathLst>
                <a:path w="1775460" h="1346200">
                  <a:moveTo>
                    <a:pt x="887730" y="0"/>
                  </a:moveTo>
                  <a:lnTo>
                    <a:pt x="678180" y="513969"/>
                  </a:lnTo>
                  <a:lnTo>
                    <a:pt x="0" y="513969"/>
                  </a:lnTo>
                  <a:lnTo>
                    <a:pt x="548640" y="831723"/>
                  </a:lnTo>
                  <a:lnTo>
                    <a:pt x="339090" y="1345692"/>
                  </a:lnTo>
                  <a:lnTo>
                    <a:pt x="887730" y="1028065"/>
                  </a:lnTo>
                  <a:lnTo>
                    <a:pt x="1436370" y="1345692"/>
                  </a:lnTo>
                  <a:lnTo>
                    <a:pt x="1226820" y="831723"/>
                  </a:lnTo>
                  <a:lnTo>
                    <a:pt x="1775459" y="513969"/>
                  </a:lnTo>
                  <a:lnTo>
                    <a:pt x="1097280" y="513969"/>
                  </a:lnTo>
                  <a:lnTo>
                    <a:pt x="887730" y="0"/>
                  </a:lnTo>
                  <a:close/>
                </a:path>
              </a:pathLst>
            </a:custGeom>
            <a:solidFill>
              <a:srgbClr val="92278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3057143" y="3368040"/>
              <a:ext cx="1775460" cy="1346200"/>
            </a:xfrm>
            <a:custGeom>
              <a:avLst/>
              <a:gdLst/>
              <a:ahLst/>
              <a:cxnLst/>
              <a:rect l="l" t="t" r="r" b="b"/>
              <a:pathLst>
                <a:path w="1775460" h="1346200">
                  <a:moveTo>
                    <a:pt x="0" y="513969"/>
                  </a:moveTo>
                  <a:lnTo>
                    <a:pt x="678180" y="513969"/>
                  </a:lnTo>
                  <a:lnTo>
                    <a:pt x="887730" y="0"/>
                  </a:lnTo>
                  <a:lnTo>
                    <a:pt x="1097280" y="513969"/>
                  </a:lnTo>
                  <a:lnTo>
                    <a:pt x="1775459" y="513969"/>
                  </a:lnTo>
                  <a:lnTo>
                    <a:pt x="1226820" y="831723"/>
                  </a:lnTo>
                  <a:lnTo>
                    <a:pt x="1436370" y="1345692"/>
                  </a:lnTo>
                  <a:lnTo>
                    <a:pt x="887730" y="1028065"/>
                  </a:lnTo>
                  <a:lnTo>
                    <a:pt x="339090" y="1345692"/>
                  </a:lnTo>
                  <a:lnTo>
                    <a:pt x="548640" y="831723"/>
                  </a:lnTo>
                  <a:lnTo>
                    <a:pt x="0" y="513969"/>
                  </a:lnTo>
                  <a:close/>
                </a:path>
              </a:pathLst>
            </a:custGeom>
            <a:ln w="15240">
              <a:solidFill>
                <a:srgbClr val="6A1A6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578982" y="3692779"/>
            <a:ext cx="3683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7550022" y="3436239"/>
            <a:ext cx="1790700" cy="1361440"/>
            <a:chOff x="4943855" y="3360420"/>
            <a:chExt cx="1790700" cy="1361440"/>
          </a:xfrm>
        </p:grpSpPr>
        <p:sp>
          <p:nvSpPr>
            <p:cNvPr id="17" name="object 17"/>
            <p:cNvSpPr/>
            <p:nvPr/>
          </p:nvSpPr>
          <p:spPr>
            <a:xfrm>
              <a:off x="4951475" y="3368040"/>
              <a:ext cx="1775460" cy="1346200"/>
            </a:xfrm>
            <a:custGeom>
              <a:avLst/>
              <a:gdLst/>
              <a:ahLst/>
              <a:cxnLst/>
              <a:rect l="l" t="t" r="r" b="b"/>
              <a:pathLst>
                <a:path w="1775459" h="1346200">
                  <a:moveTo>
                    <a:pt x="887729" y="0"/>
                  </a:moveTo>
                  <a:lnTo>
                    <a:pt x="678179" y="513969"/>
                  </a:lnTo>
                  <a:lnTo>
                    <a:pt x="0" y="513969"/>
                  </a:lnTo>
                  <a:lnTo>
                    <a:pt x="548639" y="831723"/>
                  </a:lnTo>
                  <a:lnTo>
                    <a:pt x="339089" y="1345692"/>
                  </a:lnTo>
                  <a:lnTo>
                    <a:pt x="887729" y="1028065"/>
                  </a:lnTo>
                  <a:lnTo>
                    <a:pt x="1436370" y="1345692"/>
                  </a:lnTo>
                  <a:lnTo>
                    <a:pt x="1226820" y="831723"/>
                  </a:lnTo>
                  <a:lnTo>
                    <a:pt x="1775459" y="513969"/>
                  </a:lnTo>
                  <a:lnTo>
                    <a:pt x="1097279" y="513969"/>
                  </a:lnTo>
                  <a:lnTo>
                    <a:pt x="887729" y="0"/>
                  </a:lnTo>
                  <a:close/>
                </a:path>
              </a:pathLst>
            </a:custGeom>
            <a:solidFill>
              <a:srgbClr val="92278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4951475" y="3368040"/>
              <a:ext cx="1775460" cy="1346200"/>
            </a:xfrm>
            <a:custGeom>
              <a:avLst/>
              <a:gdLst/>
              <a:ahLst/>
              <a:cxnLst/>
              <a:rect l="l" t="t" r="r" b="b"/>
              <a:pathLst>
                <a:path w="1775459" h="1346200">
                  <a:moveTo>
                    <a:pt x="0" y="513969"/>
                  </a:moveTo>
                  <a:lnTo>
                    <a:pt x="678179" y="513969"/>
                  </a:lnTo>
                  <a:lnTo>
                    <a:pt x="887729" y="0"/>
                  </a:lnTo>
                  <a:lnTo>
                    <a:pt x="1097279" y="513969"/>
                  </a:lnTo>
                  <a:lnTo>
                    <a:pt x="1775459" y="513969"/>
                  </a:lnTo>
                  <a:lnTo>
                    <a:pt x="1226820" y="831723"/>
                  </a:lnTo>
                  <a:lnTo>
                    <a:pt x="1436370" y="1345692"/>
                  </a:lnTo>
                  <a:lnTo>
                    <a:pt x="887729" y="1028065"/>
                  </a:lnTo>
                  <a:lnTo>
                    <a:pt x="339089" y="1345692"/>
                  </a:lnTo>
                  <a:lnTo>
                    <a:pt x="548639" y="831723"/>
                  </a:lnTo>
                  <a:lnTo>
                    <a:pt x="0" y="513969"/>
                  </a:lnTo>
                  <a:close/>
                </a:path>
              </a:pathLst>
            </a:custGeom>
            <a:ln w="15240">
              <a:solidFill>
                <a:srgbClr val="6A1A6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8257412" y="3727958"/>
            <a:ext cx="3683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3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87AFF6-EE92-8993-35C9-DA6CDD150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207" y="643467"/>
            <a:ext cx="1045958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2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DAF56A9-CAA8-B74D-CCAB-925FB073D486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838199" y="1027522"/>
            <a:ext cx="10539953" cy="480767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alt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Hướng dẫn về nhà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III (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tr.68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  <a:endParaRPr lang="vi-VN" alt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2.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Chuẩn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liệu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mô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mô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phỏng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tế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bào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tế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bào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mục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tr.68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  <a:endParaRPr lang="vi-VN" alt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50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J023">
            <a:extLst>
              <a:ext uri="{FF2B5EF4-FFF2-40B4-BE49-F238E27FC236}">
                <a16:creationId xmlns:a16="http://schemas.microsoft.com/office/drawing/2014/main" id="{C4CC9C2C-0230-47DD-A13C-1D621601C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556" r="5833" b="3333"/>
          <a:stretch>
            <a:fillRect/>
          </a:stretch>
        </p:blipFill>
        <p:spPr bwMode="auto">
          <a:xfrm>
            <a:off x="-277091" y="-110836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961EF8A-F753-459C-0C6F-4BE2DA6A8DFA}"/>
              </a:ext>
            </a:extLst>
          </p:cNvPr>
          <p:cNvSpPr/>
          <p:nvPr/>
        </p:nvSpPr>
        <p:spPr>
          <a:xfrm>
            <a:off x="1537791" y="2163910"/>
            <a:ext cx="946740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CÁM</a:t>
            </a:r>
            <a:r>
              <a:rPr lang="en-U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NGHE</a:t>
            </a:r>
            <a:endParaRPr lang="en-US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7227503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4DDCDE-EAB1-CA55-77C6-AEA908F70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8617" y="530128"/>
            <a:ext cx="3690084" cy="5780823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72373F-89C2-4033-AA95-FD9E7858D45D}"/>
              </a:ext>
            </a:extLst>
          </p:cNvPr>
          <p:cNvSpPr txBox="1"/>
          <p:nvPr/>
        </p:nvSpPr>
        <p:spPr>
          <a:xfrm>
            <a:off x="888187" y="636490"/>
            <a:ext cx="6715893" cy="1661993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0" marR="5080" indent="0">
              <a:spcBef>
                <a:spcPts val="0"/>
              </a:spcBef>
              <a:buNone/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5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spc="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5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spc="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spc="-2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5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spc="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5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spc="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5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spc="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-5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spc="-8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5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spc="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ED36C6-F9FA-ED25-C1E7-DF5AC2847D96}"/>
              </a:ext>
            </a:extLst>
          </p:cNvPr>
          <p:cNvSpPr txBox="1"/>
          <p:nvPr/>
        </p:nvSpPr>
        <p:spPr>
          <a:xfrm>
            <a:off x="888187" y="2572803"/>
            <a:ext cx="1097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584180-B298-C52E-7CBF-0C42E2086DA2}"/>
              </a:ext>
            </a:extLst>
          </p:cNvPr>
          <p:cNvSpPr txBox="1"/>
          <p:nvPr/>
        </p:nvSpPr>
        <p:spPr>
          <a:xfrm>
            <a:off x="2597517" y="2572803"/>
            <a:ext cx="1097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C53EA1-45CB-41DD-4D40-4EDF2921E55C}"/>
              </a:ext>
            </a:extLst>
          </p:cNvPr>
          <p:cNvSpPr txBox="1"/>
          <p:nvPr/>
        </p:nvSpPr>
        <p:spPr>
          <a:xfrm>
            <a:off x="4290492" y="2572803"/>
            <a:ext cx="1097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F5CC85-B6EF-BFA3-68F6-FAC166C6B725}"/>
              </a:ext>
            </a:extLst>
          </p:cNvPr>
          <p:cNvSpPr txBox="1"/>
          <p:nvPr/>
        </p:nvSpPr>
        <p:spPr>
          <a:xfrm>
            <a:off x="5706248" y="2572803"/>
            <a:ext cx="1097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</a:p>
        </p:txBody>
      </p:sp>
    </p:spTree>
    <p:extLst>
      <p:ext uri="{BB962C8B-B14F-4D97-AF65-F5344CB8AC3E}">
        <p14:creationId xmlns:p14="http://schemas.microsoft.com/office/powerpoint/2010/main" val="143987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4E0144-154E-D79E-D8D9-5B0573DD9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3400" b="1" spc="-5" dirty="0" err="1">
                <a:latin typeface="Times New Roman"/>
                <a:cs typeface="Times New Roman"/>
              </a:rPr>
              <a:t>Câu</a:t>
            </a:r>
            <a:r>
              <a:rPr lang="en-US" sz="3400" b="1" spc="-5" dirty="0">
                <a:latin typeface="Times New Roman"/>
                <a:cs typeface="Times New Roman"/>
              </a:rPr>
              <a:t> 2. </a:t>
            </a:r>
            <a:r>
              <a:rPr lang="en-US" sz="3400" spc="-5" dirty="0">
                <a:latin typeface="Times New Roman"/>
                <a:cs typeface="Times New Roman"/>
              </a:rPr>
              <a:t>Quan </a:t>
            </a:r>
            <a:r>
              <a:rPr lang="en-US" sz="3400" spc="-5" dirty="0" err="1">
                <a:latin typeface="Times New Roman"/>
                <a:cs typeface="Times New Roman"/>
              </a:rPr>
              <a:t>sát</a:t>
            </a:r>
            <a:r>
              <a:rPr lang="en-US" sz="3400" spc="-5" dirty="0">
                <a:latin typeface="Times New Roman"/>
                <a:cs typeface="Times New Roman"/>
              </a:rPr>
              <a:t> </a:t>
            </a:r>
            <a:r>
              <a:rPr lang="en-US" sz="3400" spc="-5" dirty="0" err="1">
                <a:latin typeface="Times New Roman"/>
                <a:cs typeface="Times New Roman"/>
              </a:rPr>
              <a:t>tế</a:t>
            </a:r>
            <a:r>
              <a:rPr lang="en-US" sz="3400" spc="-5" dirty="0">
                <a:latin typeface="Times New Roman"/>
                <a:cs typeface="Times New Roman"/>
              </a:rPr>
              <a:t> </a:t>
            </a:r>
            <a:r>
              <a:rPr lang="en-US" sz="3400" spc="-5" dirty="0" err="1">
                <a:latin typeface="Times New Roman"/>
                <a:cs typeface="Times New Roman"/>
              </a:rPr>
              <a:t>bào</a:t>
            </a:r>
            <a:r>
              <a:rPr lang="en-US" sz="3400" spc="-5" dirty="0">
                <a:latin typeface="Times New Roman"/>
                <a:cs typeface="Times New Roman"/>
              </a:rPr>
              <a:t> </a:t>
            </a:r>
            <a:r>
              <a:rPr lang="en-US" sz="3400" spc="-5" dirty="0" err="1">
                <a:latin typeface="Times New Roman"/>
                <a:cs typeface="Times New Roman"/>
              </a:rPr>
              <a:t>bên</a:t>
            </a:r>
            <a:r>
              <a:rPr lang="en-US" sz="3400" spc="-5" dirty="0">
                <a:latin typeface="Times New Roman"/>
                <a:cs typeface="Times New Roman"/>
              </a:rPr>
              <a:t> </a:t>
            </a:r>
            <a:r>
              <a:rPr lang="en-US" sz="3400" dirty="0" err="1">
                <a:latin typeface="Times New Roman"/>
                <a:cs typeface="Times New Roman"/>
              </a:rPr>
              <a:t>và</a:t>
            </a:r>
            <a:r>
              <a:rPr lang="en-US" sz="3400" dirty="0">
                <a:latin typeface="Times New Roman"/>
                <a:cs typeface="Times New Roman"/>
              </a:rPr>
              <a:t> </a:t>
            </a:r>
            <a:r>
              <a:rPr lang="en-US" sz="3400" spc="-5" dirty="0" err="1">
                <a:latin typeface="Times New Roman"/>
                <a:cs typeface="Times New Roman"/>
              </a:rPr>
              <a:t>cho</a:t>
            </a:r>
            <a:r>
              <a:rPr lang="en-US" sz="3400" spc="-5" dirty="0">
                <a:latin typeface="Times New Roman"/>
                <a:cs typeface="Times New Roman"/>
              </a:rPr>
              <a:t> </a:t>
            </a:r>
            <a:r>
              <a:rPr lang="en-US" sz="3400" spc="-5" dirty="0" err="1">
                <a:latin typeface="Times New Roman"/>
                <a:cs typeface="Times New Roman"/>
              </a:rPr>
              <a:t>biết</a:t>
            </a:r>
            <a:r>
              <a:rPr lang="en-US" sz="3400" spc="-5" dirty="0">
                <a:latin typeface="Times New Roman"/>
                <a:cs typeface="Times New Roman"/>
              </a:rPr>
              <a:t> </a:t>
            </a:r>
            <a:r>
              <a:rPr lang="en-US" sz="3400" spc="-10" dirty="0" err="1">
                <a:latin typeface="Times New Roman"/>
                <a:cs typeface="Times New Roman"/>
              </a:rPr>
              <a:t>mũi</a:t>
            </a:r>
            <a:r>
              <a:rPr lang="en-US" sz="3400" spc="-10" dirty="0">
                <a:latin typeface="Times New Roman"/>
                <a:cs typeface="Times New Roman"/>
              </a:rPr>
              <a:t> </a:t>
            </a:r>
            <a:r>
              <a:rPr lang="en-US" sz="3400" spc="-5" dirty="0" err="1">
                <a:latin typeface="Times New Roman"/>
                <a:cs typeface="Times New Roman"/>
              </a:rPr>
              <a:t>tên</a:t>
            </a:r>
            <a:r>
              <a:rPr lang="en-US" sz="3400" spc="-5" dirty="0">
                <a:latin typeface="Times New Roman"/>
                <a:cs typeface="Times New Roman"/>
              </a:rPr>
              <a:t>  </a:t>
            </a:r>
            <a:r>
              <a:rPr lang="en-US" sz="3400" spc="-5" dirty="0" err="1">
                <a:latin typeface="Times New Roman"/>
                <a:cs typeface="Times New Roman"/>
              </a:rPr>
              <a:t>đang</a:t>
            </a:r>
            <a:r>
              <a:rPr lang="en-US" sz="3400" spc="-5" dirty="0">
                <a:latin typeface="Times New Roman"/>
                <a:cs typeface="Times New Roman"/>
              </a:rPr>
              <a:t> </a:t>
            </a:r>
            <a:r>
              <a:rPr lang="en-US" sz="3400" spc="-5" dirty="0" err="1">
                <a:latin typeface="Times New Roman"/>
                <a:cs typeface="Times New Roman"/>
              </a:rPr>
              <a:t>chỉ</a:t>
            </a:r>
            <a:r>
              <a:rPr lang="en-US" sz="3400" spc="-5" dirty="0">
                <a:latin typeface="Times New Roman"/>
                <a:cs typeface="Times New Roman"/>
              </a:rPr>
              <a:t> </a:t>
            </a:r>
            <a:r>
              <a:rPr lang="en-US" sz="3400" spc="-5" dirty="0" err="1">
                <a:latin typeface="Times New Roman"/>
                <a:cs typeface="Times New Roman"/>
              </a:rPr>
              <a:t>vào</a:t>
            </a:r>
            <a:r>
              <a:rPr lang="en-US" sz="3400" spc="-5" dirty="0">
                <a:latin typeface="Times New Roman"/>
                <a:cs typeface="Times New Roman"/>
              </a:rPr>
              <a:t> </a:t>
            </a:r>
            <a:r>
              <a:rPr lang="en-US" sz="3400" spc="-5" dirty="0" err="1">
                <a:latin typeface="Times New Roman"/>
                <a:cs typeface="Times New Roman"/>
              </a:rPr>
              <a:t>thành</a:t>
            </a:r>
            <a:r>
              <a:rPr lang="en-US" sz="3400" spc="-5" dirty="0">
                <a:latin typeface="Times New Roman"/>
                <a:cs typeface="Times New Roman"/>
              </a:rPr>
              <a:t> </a:t>
            </a:r>
            <a:r>
              <a:rPr lang="en-US" sz="3400" spc="-5" dirty="0" err="1">
                <a:latin typeface="Times New Roman"/>
                <a:cs typeface="Times New Roman"/>
              </a:rPr>
              <a:t>phần</a:t>
            </a:r>
            <a:r>
              <a:rPr lang="en-US" sz="3400" spc="-5" dirty="0">
                <a:latin typeface="Times New Roman"/>
                <a:cs typeface="Times New Roman"/>
              </a:rPr>
              <a:t> </a:t>
            </a:r>
            <a:r>
              <a:rPr lang="en-US" sz="3400" spc="-5" dirty="0" err="1">
                <a:latin typeface="Times New Roman"/>
                <a:cs typeface="Times New Roman"/>
              </a:rPr>
              <a:t>nào</a:t>
            </a:r>
            <a:r>
              <a:rPr lang="en-US" sz="3400" spc="-5" dirty="0">
                <a:latin typeface="Times New Roman"/>
                <a:cs typeface="Times New Roman"/>
              </a:rPr>
              <a:t> </a:t>
            </a:r>
            <a:r>
              <a:rPr lang="en-US" sz="3400" spc="-5" dirty="0" err="1">
                <a:latin typeface="Times New Roman"/>
                <a:cs typeface="Times New Roman"/>
              </a:rPr>
              <a:t>của</a:t>
            </a:r>
            <a:r>
              <a:rPr lang="en-US" sz="3400" spc="-5" dirty="0">
                <a:latin typeface="Times New Roman"/>
                <a:cs typeface="Times New Roman"/>
              </a:rPr>
              <a:t> </a:t>
            </a:r>
            <a:r>
              <a:rPr lang="en-US" sz="3400" spc="-5" dirty="0" err="1">
                <a:latin typeface="Times New Roman"/>
                <a:cs typeface="Times New Roman"/>
              </a:rPr>
              <a:t>tế</a:t>
            </a:r>
            <a:r>
              <a:rPr lang="en-US" sz="3400" spc="5" dirty="0">
                <a:latin typeface="Times New Roman"/>
                <a:cs typeface="Times New Roman"/>
              </a:rPr>
              <a:t> </a:t>
            </a:r>
            <a:r>
              <a:rPr lang="en-US" sz="3400" spc="-5" dirty="0" err="1">
                <a:latin typeface="Times New Roman"/>
                <a:cs typeface="Times New Roman"/>
              </a:rPr>
              <a:t>bào</a:t>
            </a:r>
            <a:r>
              <a:rPr lang="en-US" sz="3400" spc="-5" dirty="0">
                <a:latin typeface="Times New Roman"/>
                <a:cs typeface="Times New Roman"/>
              </a:rPr>
              <a:t>.</a:t>
            </a:r>
            <a:endParaRPr lang="en-US" sz="3400" dirty="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698235-A85E-5707-5A60-3F215E34A7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515" b="-1"/>
          <a:stretch/>
        </p:blipFill>
        <p:spPr>
          <a:xfrm>
            <a:off x="4843242" y="257393"/>
            <a:ext cx="6878775" cy="5754556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656944-112D-9936-2484-ACDCCD4B196C}"/>
              </a:ext>
            </a:extLst>
          </p:cNvPr>
          <p:cNvSpPr txBox="1"/>
          <p:nvPr/>
        </p:nvSpPr>
        <p:spPr>
          <a:xfrm>
            <a:off x="739951" y="2734562"/>
            <a:ext cx="363635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5" dirty="0">
                <a:latin typeface="Times New Roman"/>
                <a:cs typeface="Times New Roman"/>
              </a:rPr>
              <a:t>A. </a:t>
            </a:r>
            <a:r>
              <a:rPr lang="en-US" sz="2800" spc="-5" dirty="0" err="1">
                <a:latin typeface="Times New Roman"/>
                <a:cs typeface="Times New Roman"/>
              </a:rPr>
              <a:t>Màng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tế</a:t>
            </a:r>
            <a:r>
              <a:rPr lang="en-US" sz="2800" spc="-20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bào</a:t>
            </a:r>
            <a:r>
              <a:rPr lang="en-US" sz="2800" spc="-5" dirty="0">
                <a:latin typeface="Times New Roman"/>
                <a:cs typeface="Times New Roman"/>
              </a:rPr>
              <a:t>.</a:t>
            </a:r>
            <a:endParaRPr lang="en-US" sz="2800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C9744A-EBBF-C873-4D86-3DDE075B10B3}"/>
              </a:ext>
            </a:extLst>
          </p:cNvPr>
          <p:cNvSpPr txBox="1"/>
          <p:nvPr/>
        </p:nvSpPr>
        <p:spPr>
          <a:xfrm>
            <a:off x="709069" y="3337576"/>
            <a:ext cx="358642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5" dirty="0">
                <a:latin typeface="Times New Roman"/>
                <a:cs typeface="Times New Roman"/>
              </a:rPr>
              <a:t>B. </a:t>
            </a:r>
            <a:r>
              <a:rPr lang="en-US" sz="2800" spc="-5" dirty="0" err="1">
                <a:latin typeface="Times New Roman"/>
                <a:cs typeface="Times New Roman"/>
              </a:rPr>
              <a:t>Chất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tế</a:t>
            </a:r>
            <a:r>
              <a:rPr lang="en-US" sz="2800" spc="-30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bào</a:t>
            </a:r>
            <a:r>
              <a:rPr lang="en-US" sz="2800" spc="-5" dirty="0">
                <a:latin typeface="Times New Roman"/>
                <a:cs typeface="Times New Roman"/>
              </a:rPr>
              <a:t>.</a:t>
            </a:r>
            <a:endParaRPr lang="en-US" sz="2800" dirty="0">
              <a:latin typeface="Times New Roman"/>
              <a:cs typeface="Times New Roman"/>
            </a:endParaRPr>
          </a:p>
          <a:p>
            <a:r>
              <a:rPr lang="en-US" sz="2800" b="1" spc="-5" dirty="0">
                <a:latin typeface="Times New Roman"/>
                <a:cs typeface="Times New Roman"/>
              </a:rPr>
              <a:t> </a:t>
            </a:r>
            <a:endParaRPr lang="en-US" sz="2800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E54ECC-03E9-978E-86A7-879408573923}"/>
              </a:ext>
            </a:extLst>
          </p:cNvPr>
          <p:cNvSpPr txBox="1"/>
          <p:nvPr/>
        </p:nvSpPr>
        <p:spPr>
          <a:xfrm>
            <a:off x="739951" y="3931421"/>
            <a:ext cx="363635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5" dirty="0">
                <a:latin typeface="Times New Roman"/>
                <a:cs typeface="Times New Roman"/>
              </a:rPr>
              <a:t>C. </a:t>
            </a:r>
            <a:r>
              <a:rPr lang="en-US" sz="2800" spc="-5" dirty="0" err="1">
                <a:latin typeface="Times New Roman"/>
                <a:cs typeface="Times New Roman"/>
              </a:rPr>
              <a:t>Nhân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tế</a:t>
            </a:r>
            <a:r>
              <a:rPr lang="en-US" sz="2800" spc="-20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bào</a:t>
            </a:r>
            <a:r>
              <a:rPr lang="en-US" sz="2800" spc="-5" dirty="0">
                <a:latin typeface="Times New Roman"/>
                <a:cs typeface="Times New Roman"/>
              </a:rPr>
              <a:t>.</a:t>
            </a:r>
            <a:endParaRPr lang="en-US" sz="2800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286CC8-A266-F167-9FEB-3729EC6C56F4}"/>
              </a:ext>
            </a:extLst>
          </p:cNvPr>
          <p:cNvSpPr txBox="1"/>
          <p:nvPr/>
        </p:nvSpPr>
        <p:spPr>
          <a:xfrm>
            <a:off x="789886" y="4631447"/>
            <a:ext cx="36363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5" dirty="0">
                <a:latin typeface="Times New Roman"/>
                <a:cs typeface="Times New Roman"/>
              </a:rPr>
              <a:t>D. </a:t>
            </a:r>
            <a:r>
              <a:rPr lang="en-US" sz="2800" spc="-5" dirty="0" err="1">
                <a:latin typeface="Times New Roman"/>
                <a:cs typeface="Times New Roman"/>
              </a:rPr>
              <a:t>Vùng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nhân</a:t>
            </a:r>
            <a:r>
              <a:rPr lang="en-US" sz="2800" spc="-5" dirty="0">
                <a:latin typeface="Times New Roman"/>
                <a:cs typeface="Times New Roman"/>
              </a:rPr>
              <a:t>.</a:t>
            </a:r>
            <a:endParaRPr lang="en-US" sz="2800" dirty="0">
              <a:latin typeface="Times New Roman"/>
              <a:cs typeface="Times New Roman"/>
            </a:endParaRPr>
          </a:p>
          <a:p>
            <a:r>
              <a:rPr lang="en-US" b="1" spc="-5" dirty="0">
                <a:latin typeface="Times New Roman"/>
                <a:cs typeface="Times New Roman"/>
              </a:rPr>
              <a:t> </a:t>
            </a:r>
            <a:endParaRPr lang="en-US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8211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6C20F4-FDDE-6E73-199E-591A31004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Autofit/>
          </a:bodyPr>
          <a:lstStyle/>
          <a:p>
            <a:r>
              <a:rPr lang="en-US" sz="2800" b="1" spc="-5" dirty="0" err="1">
                <a:latin typeface="Times New Roman"/>
                <a:cs typeface="Times New Roman"/>
              </a:rPr>
              <a:t>Câu</a:t>
            </a:r>
            <a:r>
              <a:rPr lang="en-US" sz="2800" b="1" spc="-5" dirty="0">
                <a:latin typeface="Times New Roman"/>
                <a:cs typeface="Times New Roman"/>
              </a:rPr>
              <a:t> 3. </a:t>
            </a:r>
            <a:r>
              <a:rPr lang="en-US" sz="2800" spc="-5" dirty="0">
                <a:latin typeface="Times New Roman"/>
                <a:cs typeface="Times New Roman"/>
              </a:rPr>
              <a:t>Quan </a:t>
            </a:r>
            <a:r>
              <a:rPr lang="en-US" sz="2800" spc="-5" dirty="0" err="1">
                <a:latin typeface="Times New Roman"/>
                <a:cs typeface="Times New Roman"/>
              </a:rPr>
              <a:t>sát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tế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bào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bên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và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cho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biết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10" dirty="0" err="1">
                <a:latin typeface="Times New Roman"/>
                <a:cs typeface="Times New Roman"/>
              </a:rPr>
              <a:t>mũi</a:t>
            </a:r>
            <a:r>
              <a:rPr lang="en-US" sz="2800" spc="-10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tên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đang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chỉ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vào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thành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phần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nào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của</a:t>
            </a:r>
            <a:r>
              <a:rPr lang="en-US" sz="2800" spc="-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tế</a:t>
            </a:r>
            <a:r>
              <a:rPr lang="en-US" sz="2800" spc="5" dirty="0">
                <a:latin typeface="Times New Roman"/>
                <a:cs typeface="Times New Roman"/>
              </a:rPr>
              <a:t> </a:t>
            </a:r>
            <a:r>
              <a:rPr lang="en-US" sz="2800" spc="-5" dirty="0" err="1">
                <a:latin typeface="Times New Roman"/>
                <a:cs typeface="Times New Roman"/>
              </a:rPr>
              <a:t>bào</a:t>
            </a:r>
            <a:r>
              <a:rPr lang="en-US" sz="2800" spc="-5" dirty="0">
                <a:latin typeface="Times New Roman"/>
                <a:cs typeface="Times New Roman"/>
              </a:rPr>
              <a:t>.</a:t>
            </a:r>
            <a:endParaRPr lang="en-US" sz="28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5E9B0-2F44-3D8E-55EC-4BAFFA49A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712" y="2245951"/>
            <a:ext cx="4559425" cy="397958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spc="-5" dirty="0">
                <a:latin typeface="Times New Roman"/>
                <a:cs typeface="Times New Roman"/>
              </a:rPr>
              <a:t>A. </a:t>
            </a:r>
            <a:r>
              <a:rPr lang="en-US" spc="-5" dirty="0" err="1">
                <a:latin typeface="Times New Roman"/>
                <a:cs typeface="Times New Roman"/>
              </a:rPr>
              <a:t>Màng</a:t>
            </a:r>
            <a:r>
              <a:rPr lang="en-US" spc="-5" dirty="0">
                <a:latin typeface="Times New Roman"/>
                <a:cs typeface="Times New Roman"/>
              </a:rPr>
              <a:t> </a:t>
            </a:r>
            <a:r>
              <a:rPr lang="en-US" spc="-5" dirty="0" err="1">
                <a:latin typeface="Times New Roman"/>
                <a:cs typeface="Times New Roman"/>
              </a:rPr>
              <a:t>tế</a:t>
            </a:r>
            <a:r>
              <a:rPr lang="en-US" spc="-20" dirty="0">
                <a:latin typeface="Times New Roman"/>
                <a:cs typeface="Times New Roman"/>
              </a:rPr>
              <a:t> </a:t>
            </a:r>
            <a:r>
              <a:rPr lang="en-US" spc="-5" dirty="0" err="1">
                <a:latin typeface="Times New Roman"/>
                <a:cs typeface="Times New Roman"/>
              </a:rPr>
              <a:t>bào</a:t>
            </a:r>
            <a:r>
              <a:rPr lang="en-US" spc="-5" dirty="0">
                <a:latin typeface="Times New Roman"/>
                <a:cs typeface="Times New Roman"/>
              </a:rPr>
              <a:t>.</a:t>
            </a:r>
            <a:endParaRPr lang="en-US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b="1" spc="-5" dirty="0">
                <a:latin typeface="Times New Roman"/>
                <a:cs typeface="Times New Roman"/>
              </a:rPr>
              <a:t>B. </a:t>
            </a:r>
            <a:r>
              <a:rPr lang="en-US" spc="-5" dirty="0" err="1">
                <a:latin typeface="Times New Roman"/>
                <a:cs typeface="Times New Roman"/>
              </a:rPr>
              <a:t>Chất</a:t>
            </a:r>
            <a:r>
              <a:rPr lang="en-US" spc="-5" dirty="0">
                <a:latin typeface="Times New Roman"/>
                <a:cs typeface="Times New Roman"/>
              </a:rPr>
              <a:t> </a:t>
            </a:r>
            <a:r>
              <a:rPr lang="en-US" spc="-5" dirty="0" err="1">
                <a:latin typeface="Times New Roman"/>
                <a:cs typeface="Times New Roman"/>
              </a:rPr>
              <a:t>tế</a:t>
            </a:r>
            <a:r>
              <a:rPr lang="en-US" spc="-30" dirty="0">
                <a:latin typeface="Times New Roman"/>
                <a:cs typeface="Times New Roman"/>
              </a:rPr>
              <a:t> </a:t>
            </a:r>
            <a:r>
              <a:rPr lang="en-US" spc="-5" dirty="0" err="1">
                <a:latin typeface="Times New Roman"/>
                <a:cs typeface="Times New Roman"/>
              </a:rPr>
              <a:t>bào</a:t>
            </a:r>
            <a:r>
              <a:rPr lang="en-US" spc="-5" dirty="0">
                <a:latin typeface="Times New Roman"/>
                <a:cs typeface="Times New Roman"/>
              </a:rPr>
              <a:t>.</a:t>
            </a:r>
            <a:endParaRPr lang="en-US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b="1" spc="-5" dirty="0">
                <a:latin typeface="Times New Roman"/>
                <a:cs typeface="Times New Roman"/>
              </a:rPr>
              <a:t>C. </a:t>
            </a:r>
            <a:r>
              <a:rPr lang="en-US" spc="-5" dirty="0" err="1">
                <a:latin typeface="Times New Roman"/>
                <a:cs typeface="Times New Roman"/>
              </a:rPr>
              <a:t>Nhân</a:t>
            </a:r>
            <a:r>
              <a:rPr lang="en-US" spc="-5" dirty="0">
                <a:latin typeface="Times New Roman"/>
                <a:cs typeface="Times New Roman"/>
              </a:rPr>
              <a:t> </a:t>
            </a:r>
            <a:r>
              <a:rPr lang="en-US" spc="-5" dirty="0" err="1">
                <a:latin typeface="Times New Roman"/>
                <a:cs typeface="Times New Roman"/>
              </a:rPr>
              <a:t>tế</a:t>
            </a:r>
            <a:r>
              <a:rPr lang="en-US" spc="-30" dirty="0">
                <a:latin typeface="Times New Roman"/>
                <a:cs typeface="Times New Roman"/>
              </a:rPr>
              <a:t> </a:t>
            </a:r>
            <a:r>
              <a:rPr lang="en-US" spc="-5" dirty="0" err="1">
                <a:latin typeface="Times New Roman"/>
                <a:cs typeface="Times New Roman"/>
              </a:rPr>
              <a:t>bào</a:t>
            </a:r>
            <a:r>
              <a:rPr lang="en-US" spc="-5" dirty="0">
                <a:latin typeface="Times New Roman"/>
                <a:cs typeface="Times New Roman"/>
              </a:rPr>
              <a:t>.</a:t>
            </a:r>
            <a:endParaRPr lang="en-US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b="1" spc="-5" dirty="0">
                <a:latin typeface="Times New Roman"/>
                <a:cs typeface="Times New Roman"/>
              </a:rPr>
              <a:t>D. </a:t>
            </a:r>
            <a:r>
              <a:rPr lang="en-US" spc="-5" dirty="0" err="1">
                <a:latin typeface="Times New Roman"/>
                <a:cs typeface="Times New Roman"/>
              </a:rPr>
              <a:t>Vùng</a:t>
            </a:r>
            <a:r>
              <a:rPr lang="en-US" spc="-55" dirty="0">
                <a:latin typeface="Times New Roman"/>
                <a:cs typeface="Times New Roman"/>
              </a:rPr>
              <a:t> </a:t>
            </a:r>
            <a:r>
              <a:rPr lang="en-US" spc="-5" dirty="0" err="1">
                <a:latin typeface="Times New Roman"/>
                <a:cs typeface="Times New Roman"/>
              </a:rPr>
              <a:t>nhân</a:t>
            </a:r>
            <a:r>
              <a:rPr lang="en-US" spc="-5" dirty="0">
                <a:latin typeface="Times New Roman"/>
                <a:cs typeface="Times New Roman"/>
              </a:rPr>
              <a:t>.</a:t>
            </a:r>
            <a:endParaRPr lang="en-US" dirty="0">
              <a:latin typeface="Times New Roman"/>
              <a:cs typeface="Times New Roman"/>
            </a:endParaRPr>
          </a:p>
          <a:p>
            <a:endParaRPr lang="en-US" sz="2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EEF41D-88E7-58C4-B37A-5C01DF1D2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075" y="729465"/>
            <a:ext cx="6009366" cy="549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220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190803" y="999975"/>
            <a:ext cx="7467600" cy="13716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noProof="0" dirty="0">
                <a:solidFill>
                  <a:prstClr val="white"/>
                </a:solidFill>
                <a:latin typeface="Times New Roman" pitchFamily="18" charset="0"/>
              </a:rPr>
              <a:t>     </a:t>
            </a:r>
            <a:r>
              <a:rPr lang="en-US" altLang="en-US" sz="3200" b="1" noProof="0" dirty="0" err="1">
                <a:solidFill>
                  <a:prstClr val="white"/>
                </a:solidFill>
                <a:latin typeface="Times New Roman" pitchFamily="18" charset="0"/>
              </a:rPr>
              <a:t>Đơn</a:t>
            </a:r>
            <a:r>
              <a:rPr lang="en-US" altLang="en-US" sz="3200" b="1" noProof="0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altLang="en-US" sz="3200" b="1" noProof="0" dirty="0" err="1">
                <a:solidFill>
                  <a:prstClr val="white"/>
                </a:solidFill>
                <a:latin typeface="Times New Roman" pitchFamily="18" charset="0"/>
              </a:rPr>
              <a:t>vị</a:t>
            </a:r>
            <a:r>
              <a:rPr lang="en-US" altLang="en-US" sz="3200" b="1" noProof="0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altLang="en-US" sz="3200" b="1" noProof="0" dirty="0" err="1">
                <a:solidFill>
                  <a:prstClr val="white"/>
                </a:solidFill>
                <a:latin typeface="Times New Roman" pitchFamily="18" charset="0"/>
              </a:rPr>
              <a:t>cấu</a:t>
            </a:r>
            <a:r>
              <a:rPr lang="en-US" altLang="en-US" sz="3200" b="1" noProof="0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altLang="en-US" sz="3200" b="1" noProof="0" dirty="0" err="1">
                <a:solidFill>
                  <a:prstClr val="white"/>
                </a:solidFill>
                <a:latin typeface="Times New Roman" pitchFamily="18" charset="0"/>
              </a:rPr>
              <a:t>tạo</a:t>
            </a:r>
            <a:r>
              <a:rPr lang="en-US" altLang="en-US" sz="3200" b="1" noProof="0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altLang="en-US" sz="3200" b="1" noProof="0" dirty="0" err="1">
                <a:solidFill>
                  <a:prstClr val="white"/>
                </a:solidFill>
                <a:latin typeface="Times New Roman" pitchFamily="18" charset="0"/>
              </a:rPr>
              <a:t>cơ</a:t>
            </a:r>
            <a:r>
              <a:rPr lang="en-US" altLang="en-US" sz="3200" b="1" noProof="0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altLang="en-US" sz="3200" b="1" noProof="0" dirty="0" err="1">
                <a:solidFill>
                  <a:prstClr val="white"/>
                </a:solidFill>
                <a:latin typeface="Times New Roman" pitchFamily="18" charset="0"/>
              </a:rPr>
              <a:t>thể</a:t>
            </a:r>
            <a:r>
              <a:rPr lang="en-US" altLang="en-US" sz="3200" b="1" noProof="0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altLang="en-US" sz="3200" b="1" noProof="0" dirty="0" err="1">
                <a:solidFill>
                  <a:prstClr val="white"/>
                </a:solidFill>
                <a:latin typeface="Times New Roman" pitchFamily="18" charset="0"/>
              </a:rPr>
              <a:t>sống</a:t>
            </a:r>
            <a:r>
              <a:rPr lang="en-US" altLang="en-US" sz="3200" b="1" noProof="0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altLang="en-US" sz="3200" b="1" noProof="0" dirty="0" err="1">
                <a:solidFill>
                  <a:prstClr val="white"/>
                </a:solidFill>
                <a:latin typeface="Times New Roman" pitchFamily="18" charset="0"/>
              </a:rPr>
              <a:t>là</a:t>
            </a:r>
            <a:r>
              <a:rPr lang="en-US" altLang="en-US" sz="3200" b="1" noProof="0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grpSp>
        <p:nvGrpSpPr>
          <p:cNvPr id="6147" name="Group 51"/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6196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352800" y="2748758"/>
            <a:ext cx="6171306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200" noProof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014" y="27162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208213" y="2789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+mn-cs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352800" y="3657600"/>
            <a:ext cx="6291532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ô.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39290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4" y="37068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89163" y="37798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395539" y="3892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+mn-cs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313114" y="4660900"/>
            <a:ext cx="6291532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US" alt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iểu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49196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4" y="46974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89163" y="47704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395539" y="48831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+mn-cs"/>
              </a:rPr>
              <a:t>c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3200400" y="5562600"/>
            <a:ext cx="6404246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</a:t>
            </a:r>
            <a:r>
              <a:rPr lang="en-US" sz="3200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3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59102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4" y="56880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89163" y="57610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2395539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+mn-cs"/>
              </a:rPr>
              <a:t>D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038350" y="12319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471054" y="1594054"/>
            <a:ext cx="674688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3600" b="1" i="0" u="none" strike="noStrike" kern="10" cap="none" spc="0" normalizeH="0" baseline="0" noProof="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VNI-Times"/>
              <a:ea typeface="+mn-ea"/>
              <a:cs typeface="+mn-cs"/>
            </a:endParaRPr>
          </a:p>
        </p:txBody>
      </p:sp>
      <p:pic>
        <p:nvPicPr>
          <p:cNvPr id="6170" name="Picture 2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76993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3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33"/>
          <p:cNvGrpSpPr>
            <a:grpSpLocks/>
          </p:cNvGrpSpPr>
          <p:nvPr/>
        </p:nvGrpSpPr>
        <p:grpSpPr bwMode="auto">
          <a:xfrm>
            <a:off x="9524106" y="4334025"/>
            <a:ext cx="1752600" cy="1752600"/>
            <a:chOff x="4320" y="2928"/>
            <a:chExt cx="1104" cy="1104"/>
          </a:xfrm>
        </p:grpSpPr>
        <p:sp>
          <p:nvSpPr>
            <p:cNvPr id="22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2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10465466" y="338851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10465466" y="338851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10465466" y="338851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10465466" y="338851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10465466" y="338851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10465466" y="338851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10465466" y="338851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10465466" y="338851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10465466" y="3429000"/>
            <a:ext cx="666750" cy="6619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10465466" y="338851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294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4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 nodeType="clickPar">
                      <p:stCondLst>
                        <p:cond delay="indefinite"/>
                      </p:stCondLst>
                      <p:childTnLst>
                        <p:par>
                          <p:cTn id="1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 nodeType="clickPar">
                      <p:stCondLst>
                        <p:cond delay="indefinite"/>
                      </p:stCondLst>
                      <p:childTnLst>
                        <p:par>
                          <p:cTn id="1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-3.7037E-7 L 2.5E-6 -0.07222 " pathEditMode="relative" rAng="0" ptsTypes="AA">
                                      <p:cBhvr>
                                        <p:cTn id="20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4" grpId="0" animBg="1"/>
      <p:bldP spid="8" grpId="0" animBg="1"/>
      <p:bldP spid="15" grpId="0" animBg="1"/>
      <p:bldP spid="20" grpId="0" animBg="1"/>
      <p:bldP spid="6171" grpId="0" animBg="1"/>
      <p:bldP spid="6171" grpId="1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071812" y="1103313"/>
            <a:ext cx="9018587" cy="1419223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6387" name="Group 51"/>
          <p:cNvGrpSpPr>
            <a:grpSpLocks/>
          </p:cNvGrpSpPr>
          <p:nvPr/>
        </p:nvGrpSpPr>
        <p:grpSpPr bwMode="auto">
          <a:xfrm>
            <a:off x="1525589" y="0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16435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182938" y="2713036"/>
            <a:ext cx="6724650" cy="7620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6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27162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52626" y="2789239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159001" y="290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+mn-cs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136899" y="3678237"/>
            <a:ext cx="6915150" cy="7620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6" y="39290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37068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33576" y="3779839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139951" y="3892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+mn-cs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217068" y="4651373"/>
            <a:ext cx="6754812" cy="7350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dễ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6" y="49196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46974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33576" y="4770439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139951" y="48831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+mn-cs"/>
              </a:rPr>
              <a:t>c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3136899" y="5691187"/>
            <a:ext cx="7572375" cy="774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phù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6" y="59102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56880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33576" y="5761039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2139951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+mn-cs"/>
              </a:rPr>
              <a:t>D</a:t>
            </a:r>
          </a:p>
        </p:txBody>
      </p:sp>
      <p:sp>
        <p:nvSpPr>
          <p:cNvPr id="31771" name="AutoShape 27"/>
          <p:cNvSpPr>
            <a:spLocks noChangeArrowheads="1"/>
          </p:cNvSpPr>
          <p:nvPr/>
        </p:nvSpPr>
        <p:spPr bwMode="auto">
          <a:xfrm>
            <a:off x="1600200" y="12319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72" name="WordArt 28"/>
          <p:cNvSpPr>
            <a:spLocks noChangeArrowheads="1" noChangeShapeType="1" noTextEdit="1"/>
          </p:cNvSpPr>
          <p:nvPr/>
        </p:nvSpPr>
        <p:spPr bwMode="auto">
          <a:xfrm>
            <a:off x="2006601" y="1600200"/>
            <a:ext cx="709613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2</a:t>
            </a:r>
          </a:p>
        </p:txBody>
      </p:sp>
      <p:pic>
        <p:nvPicPr>
          <p:cNvPr id="16410" name="Picture 2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741363"/>
            <a:ext cx="91440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3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662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77" name="WordArt 33"/>
          <p:cNvSpPr>
            <a:spLocks noChangeArrowheads="1" noChangeShapeType="1" noTextEdit="1"/>
          </p:cNvSpPr>
          <p:nvPr/>
        </p:nvSpPr>
        <p:spPr bwMode="auto">
          <a:xfrm>
            <a:off x="10001250" y="4591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0</a:t>
            </a:r>
          </a:p>
        </p:txBody>
      </p:sp>
      <p:sp>
        <p:nvSpPr>
          <p:cNvPr id="31778" name="WordArt 34"/>
          <p:cNvSpPr>
            <a:spLocks noChangeArrowheads="1" noChangeShapeType="1" noTextEdit="1"/>
          </p:cNvSpPr>
          <p:nvPr/>
        </p:nvSpPr>
        <p:spPr bwMode="auto">
          <a:xfrm>
            <a:off x="9925050" y="4591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sp>
        <p:nvSpPr>
          <p:cNvPr id="31779" name="WordArt 35"/>
          <p:cNvSpPr>
            <a:spLocks noChangeArrowheads="1" noChangeShapeType="1" noTextEdit="1"/>
          </p:cNvSpPr>
          <p:nvPr/>
        </p:nvSpPr>
        <p:spPr bwMode="auto">
          <a:xfrm>
            <a:off x="9925050" y="45624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31780" name="WordArt 36"/>
          <p:cNvSpPr>
            <a:spLocks noChangeArrowheads="1" noChangeShapeType="1" noTextEdit="1"/>
          </p:cNvSpPr>
          <p:nvPr/>
        </p:nvSpPr>
        <p:spPr bwMode="auto">
          <a:xfrm>
            <a:off x="9925050" y="4591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31781" name="WordArt 37"/>
          <p:cNvSpPr>
            <a:spLocks noChangeArrowheads="1" noChangeShapeType="1" noTextEdit="1"/>
          </p:cNvSpPr>
          <p:nvPr/>
        </p:nvSpPr>
        <p:spPr bwMode="auto">
          <a:xfrm>
            <a:off x="9932987" y="4562475"/>
            <a:ext cx="733424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31782" name="WordArt 38"/>
          <p:cNvSpPr>
            <a:spLocks noChangeArrowheads="1" noChangeShapeType="1" noTextEdit="1"/>
          </p:cNvSpPr>
          <p:nvPr/>
        </p:nvSpPr>
        <p:spPr bwMode="auto">
          <a:xfrm>
            <a:off x="9925050" y="4591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sp>
        <p:nvSpPr>
          <p:cNvPr id="31783" name="WordArt 39"/>
          <p:cNvSpPr>
            <a:spLocks noChangeArrowheads="1" noChangeShapeType="1" noTextEdit="1"/>
          </p:cNvSpPr>
          <p:nvPr/>
        </p:nvSpPr>
        <p:spPr bwMode="auto">
          <a:xfrm>
            <a:off x="9925050" y="4591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6</a:t>
            </a:r>
          </a:p>
        </p:txBody>
      </p:sp>
      <p:sp>
        <p:nvSpPr>
          <p:cNvPr id="31784" name="WordArt 40"/>
          <p:cNvSpPr>
            <a:spLocks noChangeArrowheads="1" noChangeShapeType="1" noTextEdit="1"/>
          </p:cNvSpPr>
          <p:nvPr/>
        </p:nvSpPr>
        <p:spPr bwMode="auto">
          <a:xfrm>
            <a:off x="9925050" y="4591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7</a:t>
            </a:r>
          </a:p>
        </p:txBody>
      </p:sp>
      <p:sp>
        <p:nvSpPr>
          <p:cNvPr id="31785" name="WordArt 41"/>
          <p:cNvSpPr>
            <a:spLocks noChangeArrowheads="1" noChangeShapeType="1" noTextEdit="1"/>
          </p:cNvSpPr>
          <p:nvPr/>
        </p:nvSpPr>
        <p:spPr bwMode="auto">
          <a:xfrm>
            <a:off x="9923461" y="457748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8</a:t>
            </a:r>
          </a:p>
        </p:txBody>
      </p:sp>
      <p:sp>
        <p:nvSpPr>
          <p:cNvPr id="31786" name="WordArt 42"/>
          <p:cNvSpPr>
            <a:spLocks noChangeArrowheads="1" noChangeShapeType="1" noTextEdit="1"/>
          </p:cNvSpPr>
          <p:nvPr/>
        </p:nvSpPr>
        <p:spPr bwMode="auto">
          <a:xfrm>
            <a:off x="9925050" y="4591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9</a:t>
            </a:r>
          </a:p>
        </p:txBody>
      </p:sp>
      <p:sp>
        <p:nvSpPr>
          <p:cNvPr id="31787" name="WordArt 43"/>
          <p:cNvSpPr>
            <a:spLocks noChangeArrowheads="1" noChangeShapeType="1" noTextEdit="1"/>
          </p:cNvSpPr>
          <p:nvPr/>
        </p:nvSpPr>
        <p:spPr bwMode="auto">
          <a:xfrm>
            <a:off x="9925050" y="4591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10</a:t>
            </a:r>
          </a:p>
        </p:txBody>
      </p:sp>
      <p:grpSp>
        <p:nvGrpSpPr>
          <p:cNvPr id="21" name="Group 49"/>
          <p:cNvGrpSpPr>
            <a:grpSpLocks/>
          </p:cNvGrpSpPr>
          <p:nvPr/>
        </p:nvGrpSpPr>
        <p:grpSpPr bwMode="auto">
          <a:xfrm>
            <a:off x="9925050" y="2593973"/>
            <a:ext cx="1752600" cy="1752600"/>
            <a:chOff x="4320" y="2928"/>
            <a:chExt cx="1104" cy="1104"/>
          </a:xfrm>
        </p:grpSpPr>
        <p:sp>
          <p:nvSpPr>
            <p:cNvPr id="16432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433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2861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1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317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317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1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1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17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317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1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1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17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317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17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317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17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317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1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31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17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317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31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31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17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317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31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31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17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317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4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31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31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17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317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5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31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1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17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317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6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31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31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317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" dur="500"/>
                                        <p:tgtEl>
                                          <p:spTgt spid="317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31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31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17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0" dur="500"/>
                                        <p:tgtEl>
                                          <p:spTgt spid="317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31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31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17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 nodeType="clickPar">
                      <p:stCondLst>
                        <p:cond delay="indefinite"/>
                      </p:stCondLst>
                      <p:childTnLst>
                        <p:par>
                          <p:cTn id="1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1.85185E-6 L -3.125E-6 -0.07222 " pathEditMode="relative" rAng="0" ptsTypes="AA">
                                      <p:cBhvr>
                                        <p:cTn id="20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7" grpId="0" animBg="1"/>
      <p:bldP spid="8" grpId="0" animBg="1"/>
      <p:bldP spid="13" grpId="0" animBg="1"/>
      <p:bldP spid="15" grpId="0" animBg="1"/>
      <p:bldP spid="16" grpId="0" animBg="1"/>
      <p:bldP spid="16" grpId="1" animBg="1"/>
      <p:bldP spid="19" grpId="0" animBg="1"/>
      <p:bldP spid="20" grpId="0" animBg="1"/>
      <p:bldP spid="31771" grpId="0" animBg="1"/>
      <p:bldP spid="31771" grpId="1" animBg="1"/>
      <p:bldP spid="31772" grpId="0" animBg="1"/>
      <p:bldP spid="31777" grpId="0" animBg="1"/>
      <p:bldP spid="31777" grpId="1" animBg="1"/>
      <p:bldP spid="31778" grpId="0" animBg="1"/>
      <p:bldP spid="31778" grpId="1" animBg="1"/>
      <p:bldP spid="31779" grpId="0" animBg="1"/>
      <p:bldP spid="31779" grpId="1" animBg="1"/>
      <p:bldP spid="31780" grpId="0" animBg="1"/>
      <p:bldP spid="31780" grpId="1" animBg="1"/>
      <p:bldP spid="31781" grpId="0" animBg="1"/>
      <p:bldP spid="31781" grpId="1" animBg="1"/>
      <p:bldP spid="31782" grpId="0" animBg="1"/>
      <p:bldP spid="31782" grpId="1" animBg="1"/>
      <p:bldP spid="31783" grpId="0" animBg="1"/>
      <p:bldP spid="31783" grpId="1" animBg="1"/>
      <p:bldP spid="31784" grpId="0" animBg="1"/>
      <p:bldP spid="31784" grpId="1" animBg="1"/>
      <p:bldP spid="31785" grpId="0" animBg="1"/>
      <p:bldP spid="31785" grpId="1" animBg="1"/>
      <p:bldP spid="31786" grpId="0" animBg="1"/>
      <p:bldP spid="31786" grpId="1" animBg="1"/>
      <p:bldP spid="31787" grpId="0" animBg="1"/>
      <p:bldP spid="3178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AutoShape 51"/>
          <p:cNvSpPr>
            <a:spLocks noChangeArrowheads="1"/>
          </p:cNvSpPr>
          <p:nvPr/>
        </p:nvSpPr>
        <p:spPr bwMode="auto">
          <a:xfrm>
            <a:off x="3252788" y="1066800"/>
            <a:ext cx="7415212" cy="15240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</a:rPr>
              <a:t>Loại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</a:rPr>
              <a:t>tế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</a:rPr>
              <a:t>bào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</a:rPr>
              <a:t>nào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</a:rPr>
              <a:t>sau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</a:rPr>
              <a:t>đây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 err="1">
                <a:solidFill>
                  <a:prstClr val="white"/>
                </a:solidFill>
                <a:latin typeface="Times New Roman" pitchFamily="18" charset="0"/>
              </a:rPr>
              <a:t>có</a:t>
            </a:r>
            <a:r>
              <a:rPr lang="en-US" altLang="en-US" sz="32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prstClr val="white"/>
                </a:solidFill>
                <a:latin typeface="Times New Roman" pitchFamily="18" charset="0"/>
              </a:rPr>
              <a:t>thể</a:t>
            </a:r>
            <a:r>
              <a:rPr lang="en-US" altLang="en-US" sz="3200" b="1" dirty="0">
                <a:solidFill>
                  <a:prstClr val="white"/>
                </a:solidFill>
                <a:latin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</a:rPr>
              <a:t>quan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</a:rPr>
              <a:t>sát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</a:rPr>
              <a:t>bằng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</a:rPr>
              <a:t>mắt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</a:rPr>
              <a:t>thường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</a:rPr>
              <a:t>?</a:t>
            </a:r>
          </a:p>
        </p:txBody>
      </p:sp>
      <p:grpSp>
        <p:nvGrpSpPr>
          <p:cNvPr id="14339" name="Group 51"/>
          <p:cNvGrpSpPr>
            <a:grpSpLocks/>
          </p:cNvGrpSpPr>
          <p:nvPr/>
        </p:nvGrpSpPr>
        <p:grpSpPr bwMode="auto">
          <a:xfrm>
            <a:off x="1720851" y="14288"/>
            <a:ext cx="320675" cy="6858000"/>
            <a:chOff x="202295" y="-322943"/>
            <a:chExt cx="319314" cy="7180943"/>
          </a:xfrm>
        </p:grpSpPr>
        <p:sp>
          <p:nvSpPr>
            <p:cNvPr id="54" name="Rectangle 53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14388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57" name="AutoShape 51"/>
          <p:cNvSpPr>
            <a:spLocks noChangeArrowheads="1"/>
          </p:cNvSpPr>
          <p:nvPr/>
        </p:nvSpPr>
        <p:spPr bwMode="auto">
          <a:xfrm>
            <a:off x="3271838" y="2679700"/>
            <a:ext cx="5829300" cy="79057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8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9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58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9" y="27162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2789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1" name="WordArt 226"/>
          <p:cNvSpPr>
            <a:spLocks noChangeArrowheads="1" noChangeShapeType="1" noTextEdit="1"/>
          </p:cNvSpPr>
          <p:nvPr/>
        </p:nvSpPr>
        <p:spPr bwMode="auto">
          <a:xfrm>
            <a:off x="2354264" y="290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+mn-cs"/>
              </a:rPr>
              <a:t>A</a:t>
            </a:r>
          </a:p>
        </p:txBody>
      </p:sp>
      <p:sp>
        <p:nvSpPr>
          <p:cNvPr id="62" name="AutoShape 51"/>
          <p:cNvSpPr>
            <a:spLocks noChangeArrowheads="1"/>
          </p:cNvSpPr>
          <p:nvPr/>
        </p:nvSpPr>
        <p:spPr bwMode="auto">
          <a:xfrm>
            <a:off x="3252788" y="3670300"/>
            <a:ext cx="6062662" cy="80168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Tế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trứng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pic>
        <p:nvPicPr>
          <p:cNvPr id="63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9" y="39290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9" y="37068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37798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66" name="WordArt 226"/>
          <p:cNvSpPr>
            <a:spLocks noChangeArrowheads="1" noChangeShapeType="1" noTextEdit="1"/>
          </p:cNvSpPr>
          <p:nvPr/>
        </p:nvSpPr>
        <p:spPr bwMode="auto">
          <a:xfrm>
            <a:off x="2335214" y="3892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+mn-cs"/>
              </a:rPr>
              <a:t>B</a:t>
            </a:r>
          </a:p>
        </p:txBody>
      </p:sp>
      <p:sp>
        <p:nvSpPr>
          <p:cNvPr id="67" name="AutoShape 51"/>
          <p:cNvSpPr>
            <a:spLocks noChangeArrowheads="1"/>
          </p:cNvSpPr>
          <p:nvPr/>
        </p:nvSpPr>
        <p:spPr bwMode="auto">
          <a:xfrm>
            <a:off x="3252789" y="4660901"/>
            <a:ext cx="6188075" cy="71596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vảy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8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9" y="49196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9" y="46974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47704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71" name="WordArt 226"/>
          <p:cNvSpPr>
            <a:spLocks noChangeArrowheads="1" noChangeShapeType="1" noTextEdit="1"/>
          </p:cNvSpPr>
          <p:nvPr/>
        </p:nvSpPr>
        <p:spPr bwMode="auto">
          <a:xfrm>
            <a:off x="2335214" y="48831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+mn-cs"/>
              </a:rPr>
              <a:t>c</a:t>
            </a:r>
          </a:p>
        </p:txBody>
      </p:sp>
      <p:sp>
        <p:nvSpPr>
          <p:cNvPr id="72" name="AutoShape 51"/>
          <p:cNvSpPr>
            <a:spLocks noChangeArrowheads="1"/>
          </p:cNvSpPr>
          <p:nvPr/>
        </p:nvSpPr>
        <p:spPr bwMode="auto">
          <a:xfrm>
            <a:off x="3352799" y="5701291"/>
            <a:ext cx="6503987" cy="814386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73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9" y="59102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9" y="56880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57610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+mn-cs"/>
            </a:endParaRPr>
          </a:p>
        </p:txBody>
      </p:sp>
      <p:sp>
        <p:nvSpPr>
          <p:cNvPr id="76" name="WordArt 226"/>
          <p:cNvSpPr>
            <a:spLocks noChangeArrowheads="1" noChangeShapeType="1" noTextEdit="1"/>
          </p:cNvSpPr>
          <p:nvPr/>
        </p:nvSpPr>
        <p:spPr bwMode="auto">
          <a:xfrm>
            <a:off x="2335214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+mn-cs"/>
              </a:rPr>
              <a:t>D</a:t>
            </a:r>
          </a:p>
        </p:txBody>
      </p:sp>
      <p:pic>
        <p:nvPicPr>
          <p:cNvPr id="14362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55651"/>
            <a:ext cx="9144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5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934" y="-28178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WordArt 33"/>
          <p:cNvSpPr>
            <a:spLocks noChangeArrowheads="1" noChangeShapeType="1" noTextEdit="1"/>
          </p:cNvSpPr>
          <p:nvPr/>
        </p:nvSpPr>
        <p:spPr bwMode="auto">
          <a:xfrm>
            <a:off x="9267825" y="3000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0</a:t>
            </a:r>
          </a:p>
        </p:txBody>
      </p:sp>
      <p:sp>
        <p:nvSpPr>
          <p:cNvPr id="84" name="WordArt 34"/>
          <p:cNvSpPr>
            <a:spLocks noChangeArrowheads="1" noChangeShapeType="1" noTextEdit="1"/>
          </p:cNvSpPr>
          <p:nvPr/>
        </p:nvSpPr>
        <p:spPr bwMode="auto">
          <a:xfrm>
            <a:off x="9267825" y="3000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sp>
        <p:nvSpPr>
          <p:cNvPr id="85" name="WordArt 35"/>
          <p:cNvSpPr>
            <a:spLocks noChangeArrowheads="1" noChangeShapeType="1" noTextEdit="1"/>
          </p:cNvSpPr>
          <p:nvPr/>
        </p:nvSpPr>
        <p:spPr bwMode="auto">
          <a:xfrm>
            <a:off x="9272588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86" name="WordArt 36"/>
          <p:cNvSpPr>
            <a:spLocks noChangeArrowheads="1" noChangeShapeType="1" noTextEdit="1"/>
          </p:cNvSpPr>
          <p:nvPr/>
        </p:nvSpPr>
        <p:spPr bwMode="auto">
          <a:xfrm>
            <a:off x="9267825" y="3000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87" name="WordArt 37"/>
          <p:cNvSpPr>
            <a:spLocks noChangeArrowheads="1" noChangeShapeType="1" noTextEdit="1"/>
          </p:cNvSpPr>
          <p:nvPr/>
        </p:nvSpPr>
        <p:spPr bwMode="auto">
          <a:xfrm>
            <a:off x="9315450" y="3000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88" name="WordArt 38"/>
          <p:cNvSpPr>
            <a:spLocks noChangeArrowheads="1" noChangeShapeType="1" noTextEdit="1"/>
          </p:cNvSpPr>
          <p:nvPr/>
        </p:nvSpPr>
        <p:spPr bwMode="auto">
          <a:xfrm>
            <a:off x="9282113" y="3000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sp>
        <p:nvSpPr>
          <p:cNvPr id="89" name="WordArt 39"/>
          <p:cNvSpPr>
            <a:spLocks noChangeArrowheads="1" noChangeShapeType="1" noTextEdit="1"/>
          </p:cNvSpPr>
          <p:nvPr/>
        </p:nvSpPr>
        <p:spPr bwMode="auto">
          <a:xfrm>
            <a:off x="9267825" y="3000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6</a:t>
            </a:r>
          </a:p>
        </p:txBody>
      </p:sp>
      <p:sp>
        <p:nvSpPr>
          <p:cNvPr id="90" name="WordArt 40"/>
          <p:cNvSpPr>
            <a:spLocks noChangeArrowheads="1" noChangeShapeType="1" noTextEdit="1"/>
          </p:cNvSpPr>
          <p:nvPr/>
        </p:nvSpPr>
        <p:spPr bwMode="auto">
          <a:xfrm>
            <a:off x="9267825" y="3000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7</a:t>
            </a:r>
          </a:p>
        </p:txBody>
      </p:sp>
      <p:sp>
        <p:nvSpPr>
          <p:cNvPr id="91" name="WordArt 41"/>
          <p:cNvSpPr>
            <a:spLocks noChangeArrowheads="1" noChangeShapeType="1" noTextEdit="1"/>
          </p:cNvSpPr>
          <p:nvPr/>
        </p:nvSpPr>
        <p:spPr bwMode="auto">
          <a:xfrm>
            <a:off x="9272588" y="29860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8</a:t>
            </a:r>
          </a:p>
        </p:txBody>
      </p:sp>
      <p:sp>
        <p:nvSpPr>
          <p:cNvPr id="92" name="WordArt 42"/>
          <p:cNvSpPr>
            <a:spLocks noChangeArrowheads="1" noChangeShapeType="1" noTextEdit="1"/>
          </p:cNvSpPr>
          <p:nvPr/>
        </p:nvSpPr>
        <p:spPr bwMode="auto">
          <a:xfrm>
            <a:off x="9267825" y="3000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9</a:t>
            </a:r>
          </a:p>
        </p:txBody>
      </p:sp>
      <p:sp>
        <p:nvSpPr>
          <p:cNvPr id="93" name="WordArt 43"/>
          <p:cNvSpPr>
            <a:spLocks noChangeArrowheads="1" noChangeShapeType="1" noTextEdit="1"/>
          </p:cNvSpPr>
          <p:nvPr/>
        </p:nvSpPr>
        <p:spPr bwMode="auto">
          <a:xfrm>
            <a:off x="9267825" y="3000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8686800" y="4648201"/>
            <a:ext cx="1752600" cy="1179513"/>
            <a:chOff x="4320" y="2928"/>
            <a:chExt cx="1104" cy="1104"/>
          </a:xfrm>
        </p:grpSpPr>
        <p:sp>
          <p:nvSpPr>
            <p:cNvPr id="1438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438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 giờ</a:t>
              </a:r>
            </a:p>
          </p:txBody>
        </p:sp>
      </p:grpSp>
      <p:sp>
        <p:nvSpPr>
          <p:cNvPr id="2" name="AutoShape 27">
            <a:extLst>
              <a:ext uri="{FF2B5EF4-FFF2-40B4-BE49-F238E27FC236}">
                <a16:creationId xmlns:a16="http://schemas.microsoft.com/office/drawing/2014/main" id="{562ACAC1-4FCB-5B09-618D-0A5F8523C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5144" y="11938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1DCF2B-6E0F-698F-E082-51B73769720E}"/>
              </a:ext>
            </a:extLst>
          </p:cNvPr>
          <p:cNvSpPr txBox="1"/>
          <p:nvPr/>
        </p:nvSpPr>
        <p:spPr>
          <a:xfrm>
            <a:off x="2069375" y="1576390"/>
            <a:ext cx="1183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Câu3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545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1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2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3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4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5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6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7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7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 nodeType="clickPar">
                      <p:stCondLst>
                        <p:cond delay="indefinite"/>
                      </p:stCondLst>
                      <p:childTnLst>
                        <p:par>
                          <p:cTn id="1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 nodeType="clickPar">
                      <p:stCondLst>
                        <p:cond delay="indefinite"/>
                      </p:stCondLst>
                      <p:childTnLst>
                        <p:par>
                          <p:cTn id="1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2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7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0" grpId="0" animBg="1"/>
      <p:bldP spid="61" grpId="0" animBg="1"/>
      <p:bldP spid="62" grpId="0" animBg="1"/>
      <p:bldP spid="62" grpId="1" animBg="1"/>
      <p:bldP spid="65" grpId="0" animBg="1"/>
      <p:bldP spid="66" grpId="0" animBg="1"/>
      <p:bldP spid="70" grpId="0" animBg="1"/>
      <p:bldP spid="71" grpId="0" animBg="1"/>
      <p:bldP spid="75" grpId="0" animBg="1"/>
      <p:bldP spid="76" grpId="0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2" grpId="0" animBg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451" y="506208"/>
            <a:ext cx="10239469" cy="56941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18090" y="520606"/>
            <a:ext cx="308723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en-US" sz="2800" b="1" dirty="0"/>
          </a:p>
        </p:txBody>
      </p:sp>
      <p:sp>
        <p:nvSpPr>
          <p:cNvPr id="9" name="Oval 8"/>
          <p:cNvSpPr/>
          <p:nvPr/>
        </p:nvSpPr>
        <p:spPr>
          <a:xfrm>
            <a:off x="4721380" y="1794279"/>
            <a:ext cx="2643612" cy="226925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LOẠI TẾ BÀ</a:t>
            </a:r>
            <a:r>
              <a:rPr lang="en-US" sz="28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0" name="Rectangle 9"/>
          <p:cNvSpPr/>
          <p:nvPr/>
        </p:nvSpPr>
        <p:spPr>
          <a:xfrm>
            <a:off x="55416" y="4382131"/>
            <a:ext cx="2835244" cy="4924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41412" y="5691829"/>
            <a:ext cx="283524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934922" y="3948706"/>
            <a:ext cx="1643958" cy="22477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148464" y="5430219"/>
            <a:ext cx="283524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9155313" y="4175801"/>
            <a:ext cx="2219610" cy="73333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923728" y="3221694"/>
            <a:ext cx="1782402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125485" y="2765896"/>
            <a:ext cx="277187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34535" y="305162"/>
            <a:ext cx="1498346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 rot="1574511">
            <a:off x="787712" y="798869"/>
            <a:ext cx="4141205" cy="209215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2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BÀI 19: CẤU TẠO VÀ CHỨC NĂNG CÁC THÀNH PHẦN CỦA TẾ BÀO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004552" y="1906073"/>
            <a:ext cx="9118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4552" y="2590118"/>
            <a:ext cx="9118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04552" y="3221443"/>
            <a:ext cx="9118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4552" y="1906073"/>
            <a:ext cx="9118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04552" y="2590118"/>
            <a:ext cx="9118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551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08229"/>
            <a:ext cx="9144000" cy="1137955"/>
          </a:xfrm>
        </p:spPr>
        <p:txBody>
          <a:bodyPr>
            <a:norm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40 -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CHỨC NĂNG CÁC THÀNH PHẦN CỦA TẾ BÀO</a:t>
            </a:r>
          </a:p>
        </p:txBody>
      </p:sp>
      <p:sp>
        <p:nvSpPr>
          <p:cNvPr id="3" name="Rectangle 2"/>
          <p:cNvSpPr/>
          <p:nvPr/>
        </p:nvSpPr>
        <p:spPr>
          <a:xfrm>
            <a:off x="266514" y="1279731"/>
            <a:ext cx="29876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81480" y="2292439"/>
            <a:ext cx="5250374" cy="4031088"/>
          </a:xfrm>
          <a:prstGeom prst="wedgeEllipseCallout">
            <a:avLst>
              <a:gd name="adj1" fmla="val 57123"/>
              <a:gd name="adj2" fmla="val 8113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19.1,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I,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tr.67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DA31B6-C600-526F-8785-B74B16355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936" y="1542473"/>
            <a:ext cx="5765100" cy="493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9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66566"/>
            <a:ext cx="12032055" cy="1137955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BÀI 19: CẤU TẠO VÀ CHỨC NĂNG CÁC THÀNH PHẦN CỦA TẾ BÀO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037" t="29709" b="32726"/>
          <a:stretch/>
        </p:blipFill>
        <p:spPr>
          <a:xfrm>
            <a:off x="2446986" y="1199957"/>
            <a:ext cx="7804597" cy="4076331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454282" y="1022925"/>
            <a:ext cx="4286746" cy="2201003"/>
          </a:xfrm>
          <a:prstGeom prst="wedgeEllipseCallout">
            <a:avLst>
              <a:gd name="adj1" fmla="val 62129"/>
              <a:gd name="adj2" fmla="val 17586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938242" y="1092953"/>
            <a:ext cx="28504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-22517" y="2996024"/>
            <a:ext cx="3660118" cy="3096110"/>
          </a:xfrm>
          <a:prstGeom prst="wedgeEllipseCallout">
            <a:avLst>
              <a:gd name="adj1" fmla="val 86967"/>
              <a:gd name="adj2" fmla="val 1544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7450974" y="925531"/>
            <a:ext cx="3911423" cy="3643026"/>
          </a:xfrm>
          <a:prstGeom prst="wedgeEllipseCallout">
            <a:avLst>
              <a:gd name="adj1" fmla="val -83905"/>
              <a:gd name="adj2" fmla="val 21996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Oval 14"/>
          <p:cNvSpPr/>
          <p:nvPr/>
        </p:nvSpPr>
        <p:spPr>
          <a:xfrm flipH="1" flipV="1">
            <a:off x="7974150" y="4075569"/>
            <a:ext cx="45719" cy="499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flipV="1">
            <a:off x="7031820" y="2978591"/>
            <a:ext cx="45719" cy="924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982135" y="4277921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725514" y="4430321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660621" y="4320179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668183" y="3929354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748152" y="3656253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036341" y="3247339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197803" y="3110026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458853" y="2972716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710850" y="2844442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999038" y="2779558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133313" y="2723736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412469" y="2667897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664462" y="2657354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689295" y="3805638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907395" y="2646793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484480" y="5488071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6990790" y="5595210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002457" y="5747598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282553" y="5213321"/>
            <a:ext cx="6779531" cy="137078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504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3" grpId="0" animBg="1"/>
      <p:bldP spid="4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FD7F6"/>
        </a:accent5>
        <a:accent6>
          <a:srgbClr val="AE4845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FD7F6"/>
        </a:accent5>
        <a:accent6>
          <a:srgbClr val="AE4845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ình động trang trí bài giả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2365</TotalTime>
  <Words>1234</Words>
  <Application>Microsoft Office PowerPoint</Application>
  <PresentationFormat>Widescreen</PresentationFormat>
  <Paragraphs>197</Paragraphs>
  <Slides>25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SimSun</vt:lpstr>
      <vt:lpstr>.VnHelvetInsH</vt:lpstr>
      <vt:lpstr>.VnTime</vt:lpstr>
      <vt:lpstr>.VnTimeH</vt:lpstr>
      <vt:lpstr>Arial</vt:lpstr>
      <vt:lpstr>Calibri</vt:lpstr>
      <vt:lpstr>Calibri Light</vt:lpstr>
      <vt:lpstr>Impact</vt:lpstr>
      <vt:lpstr>Times New Roman</vt:lpstr>
      <vt:lpstr>VNI-Times</vt:lpstr>
      <vt:lpstr>Office Theme</vt:lpstr>
      <vt:lpstr>1_Office Theme</vt:lpstr>
      <vt:lpstr>2_Default Design</vt:lpstr>
      <vt:lpstr>3_Default Design</vt:lpstr>
      <vt:lpstr>Hình động trang trí bài giảng</vt:lpstr>
      <vt:lpstr>PowerPoint Presentation</vt:lpstr>
      <vt:lpstr>TRÒ CHƠI</vt:lpstr>
      <vt:lpstr>PowerPoint Presentation</vt:lpstr>
      <vt:lpstr>PowerPoint Presentation</vt:lpstr>
      <vt:lpstr>PowerPoint Presentation</vt:lpstr>
      <vt:lpstr>PowerPoint Presentation</vt:lpstr>
      <vt:lpstr>TIẾT 43 - BÀI 19: CẤU TẠO VÀ CHỨC NĂNG CÁC THÀNH PHẦN CỦA TẾ BÀO</vt:lpstr>
      <vt:lpstr>TIẾT 40 - BÀI 19: CẤU TẠO VÀ CHỨC NĂNG CÁC THÀNH PHẦN CỦA TẾ BÀO</vt:lpstr>
      <vt:lpstr>TIẾT 42 - BÀI 19: CẤU TẠO VÀ CHỨC NĂNG CÁC THÀNH PHẦN CỦA TẾ BÀO</vt:lpstr>
      <vt:lpstr>PowerPoint Presentation</vt:lpstr>
      <vt:lpstr>TIẾT 42 - BÀI 19: CẤU TẠO VÀ CHỨC NĂNG CÁC THÀNH PHẦN CỦA TẾ BÀO</vt:lpstr>
      <vt:lpstr>II. Tế bào nhân sơ và tế bào nhân thực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2. Quan sát tế bào bên và cho biết mũi tên  đang chỉ vào thành phần nào của tế bào.</vt:lpstr>
      <vt:lpstr>Câu 3. Quan sát tế bào bên và cho biết mũi tên đang chỉ vào thành phần nào của tế bào.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Admin</cp:lastModifiedBy>
  <cp:revision>120</cp:revision>
  <dcterms:created xsi:type="dcterms:W3CDTF">2021-05-02T11:12:37Z</dcterms:created>
  <dcterms:modified xsi:type="dcterms:W3CDTF">2023-11-14T01:33:07Z</dcterms:modified>
</cp:coreProperties>
</file>