
<file path=[Content_Types].xml><?xml version="1.0" encoding="utf-8"?>
<Types xmlns="http://schemas.openxmlformats.org/package/2006/content-types">
  <Default Extension="png" ContentType="image/png"/>
  <Default Extension="webm" ContentType="vide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9" r:id="rId3"/>
  </p:sldMasterIdLst>
  <p:notesMasterIdLst>
    <p:notesMasterId r:id="rId44"/>
  </p:notesMasterIdLst>
  <p:sldIdLst>
    <p:sldId id="256" r:id="rId4"/>
    <p:sldId id="282" r:id="rId5"/>
    <p:sldId id="262" r:id="rId6"/>
    <p:sldId id="263" r:id="rId7"/>
    <p:sldId id="304" r:id="rId8"/>
    <p:sldId id="283" r:id="rId9"/>
    <p:sldId id="265" r:id="rId10"/>
    <p:sldId id="289" r:id="rId11"/>
    <p:sldId id="290" r:id="rId12"/>
    <p:sldId id="291" r:id="rId13"/>
    <p:sldId id="292" r:id="rId14"/>
    <p:sldId id="293" r:id="rId15"/>
    <p:sldId id="294" r:id="rId16"/>
    <p:sldId id="264" r:id="rId17"/>
    <p:sldId id="305" r:id="rId18"/>
    <p:sldId id="269" r:id="rId19"/>
    <p:sldId id="266" r:id="rId20"/>
    <p:sldId id="281" r:id="rId21"/>
    <p:sldId id="267" r:id="rId22"/>
    <p:sldId id="270" r:id="rId23"/>
    <p:sldId id="285" r:id="rId24"/>
    <p:sldId id="284" r:id="rId25"/>
    <p:sldId id="271" r:id="rId26"/>
    <p:sldId id="296" r:id="rId27"/>
    <p:sldId id="272" r:id="rId28"/>
    <p:sldId id="295" r:id="rId29"/>
    <p:sldId id="297" r:id="rId30"/>
    <p:sldId id="273" r:id="rId31"/>
    <p:sldId id="286" r:id="rId32"/>
    <p:sldId id="274" r:id="rId33"/>
    <p:sldId id="278" r:id="rId34"/>
    <p:sldId id="298" r:id="rId35"/>
    <p:sldId id="276" r:id="rId36"/>
    <p:sldId id="277" r:id="rId37"/>
    <p:sldId id="275" r:id="rId38"/>
    <p:sldId id="299" r:id="rId39"/>
    <p:sldId id="301" r:id="rId40"/>
    <p:sldId id="300" r:id="rId41"/>
    <p:sldId id="302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AC525-0374-4CC4-AF0B-7E12558CC8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1BF3DA6C-577E-4959-8A54-0CC6E6252448}">
      <dgm:prSet phldrT="[Text]"/>
      <dgm:spPr>
        <a:solidFill>
          <a:srgbClr val="C00000"/>
        </a:solidFill>
      </dgm:spPr>
      <dgm:t>
        <a:bodyPr/>
        <a:lstStyle/>
        <a:p>
          <a:r>
            <a:rPr lang="vi-VN" dirty="0" smtClean="0"/>
            <a:t>Không khí.</a:t>
          </a:r>
          <a:endParaRPr lang="vi-VN" dirty="0"/>
        </a:p>
      </dgm:t>
    </dgm:pt>
    <dgm:pt modelId="{3D2F6FDA-8CE4-436C-992F-B7913B644B9E}" type="parTrans" cxnId="{CC1C546F-AF52-4A6D-A17A-6216E194CC2A}">
      <dgm:prSet/>
      <dgm:spPr/>
      <dgm:t>
        <a:bodyPr/>
        <a:lstStyle/>
        <a:p>
          <a:endParaRPr lang="vi-VN"/>
        </a:p>
      </dgm:t>
    </dgm:pt>
    <dgm:pt modelId="{6BBF1601-3260-4FC4-8364-16BB16F1937E}" type="sibTrans" cxnId="{CC1C546F-AF52-4A6D-A17A-6216E194CC2A}">
      <dgm:prSet/>
      <dgm:spPr/>
      <dgm:t>
        <a:bodyPr/>
        <a:lstStyle/>
        <a:p>
          <a:endParaRPr lang="vi-VN"/>
        </a:p>
      </dgm:t>
    </dgm:pt>
    <dgm:pt modelId="{3908C98C-EFA4-4BE0-82A7-095E9C0C2DC3}">
      <dgm:prSet phldrT="[Text]"/>
      <dgm:spPr>
        <a:solidFill>
          <a:srgbClr val="0070C0"/>
        </a:solidFill>
      </dgm:spPr>
      <dgm:t>
        <a:bodyPr/>
        <a:lstStyle/>
        <a:p>
          <a:r>
            <a:rPr lang="vi-VN" dirty="0" smtClean="0">
              <a:solidFill>
                <a:srgbClr val="FFC000"/>
              </a:solidFill>
            </a:rPr>
            <a:t>21%là oxi</a:t>
          </a:r>
          <a:r>
            <a:rPr lang="en-US" dirty="0" smtClean="0">
              <a:solidFill>
                <a:srgbClr val="FFC000"/>
              </a:solidFill>
            </a:rPr>
            <a:t>gen</a:t>
          </a:r>
          <a:endParaRPr lang="vi-VN" dirty="0">
            <a:solidFill>
              <a:srgbClr val="FFC000"/>
            </a:solidFill>
          </a:endParaRPr>
        </a:p>
      </dgm:t>
    </dgm:pt>
    <dgm:pt modelId="{6E89C178-0444-46F1-BE92-34F36C6FBD66}" type="parTrans" cxnId="{86957361-910D-40A5-BC9B-B5EE660DEF96}">
      <dgm:prSet/>
      <dgm:spPr>
        <a:solidFill>
          <a:srgbClr val="C00000"/>
        </a:solidFill>
      </dgm:spPr>
      <dgm:t>
        <a:bodyPr/>
        <a:lstStyle/>
        <a:p>
          <a:endParaRPr lang="vi-VN"/>
        </a:p>
      </dgm:t>
    </dgm:pt>
    <dgm:pt modelId="{64D7C5FF-7AD0-4FEF-BEF5-937E99954AE9}" type="sibTrans" cxnId="{86957361-910D-40A5-BC9B-B5EE660DEF96}">
      <dgm:prSet/>
      <dgm:spPr/>
      <dgm:t>
        <a:bodyPr/>
        <a:lstStyle/>
        <a:p>
          <a:endParaRPr lang="vi-VN"/>
        </a:p>
      </dgm:t>
    </dgm:pt>
    <dgm:pt modelId="{7DFC2112-AED9-4036-8336-093B82FC4859}">
      <dgm:prSet phldrT="[Text]"/>
      <dgm:spPr>
        <a:solidFill>
          <a:srgbClr val="0070C0"/>
        </a:solidFill>
      </dgm:spPr>
      <dgm:t>
        <a:bodyPr/>
        <a:lstStyle/>
        <a:p>
          <a:r>
            <a:rPr lang="vi-VN" dirty="0" smtClean="0">
              <a:solidFill>
                <a:srgbClr val="FFC000"/>
              </a:solidFill>
            </a:rPr>
            <a:t>78% là nit</a:t>
          </a:r>
          <a:r>
            <a:rPr lang="en-US" dirty="0" err="1" smtClean="0">
              <a:solidFill>
                <a:srgbClr val="FFC000"/>
              </a:solidFill>
            </a:rPr>
            <a:t>rogen</a:t>
          </a:r>
          <a:endParaRPr lang="vi-VN" dirty="0">
            <a:solidFill>
              <a:srgbClr val="FFC000"/>
            </a:solidFill>
          </a:endParaRPr>
        </a:p>
      </dgm:t>
    </dgm:pt>
    <dgm:pt modelId="{50B71A97-875D-4397-9D46-83E8443A5B4D}" type="parTrans" cxnId="{719CD47D-6FED-4122-8A9A-1F0BDB4FC0DC}">
      <dgm:prSet/>
      <dgm:spPr>
        <a:solidFill>
          <a:srgbClr val="C00000"/>
        </a:solidFill>
      </dgm:spPr>
      <dgm:t>
        <a:bodyPr/>
        <a:lstStyle/>
        <a:p>
          <a:endParaRPr lang="vi-VN"/>
        </a:p>
      </dgm:t>
    </dgm:pt>
    <dgm:pt modelId="{61718B15-BD0E-4DFB-A17D-E6B81BBAB1D3}" type="sibTrans" cxnId="{719CD47D-6FED-4122-8A9A-1F0BDB4FC0DC}">
      <dgm:prSet/>
      <dgm:spPr/>
      <dgm:t>
        <a:bodyPr/>
        <a:lstStyle/>
        <a:p>
          <a:endParaRPr lang="vi-VN"/>
        </a:p>
      </dgm:t>
    </dgm:pt>
    <dgm:pt modelId="{7CD872B4-443D-4D57-A587-3AF22037982D}">
      <dgm:prSet phldrT="[Text]"/>
      <dgm:spPr>
        <a:solidFill>
          <a:srgbClr val="0070C0"/>
        </a:solidFill>
      </dgm:spPr>
      <dgm:t>
        <a:bodyPr/>
        <a:lstStyle/>
        <a:p>
          <a:r>
            <a:rPr lang="vi-VN" dirty="0" smtClean="0">
              <a:solidFill>
                <a:srgbClr val="FFC000"/>
              </a:solidFill>
            </a:rPr>
            <a:t>1% khí khác.</a:t>
          </a:r>
          <a:endParaRPr lang="vi-VN" dirty="0">
            <a:solidFill>
              <a:srgbClr val="FFC000"/>
            </a:solidFill>
          </a:endParaRPr>
        </a:p>
      </dgm:t>
    </dgm:pt>
    <dgm:pt modelId="{B4666704-9924-4555-B63A-3369BEE7B31C}" type="parTrans" cxnId="{D209470E-BECB-46E3-AD66-F0E04F73BE06}">
      <dgm:prSet/>
      <dgm:spPr>
        <a:solidFill>
          <a:srgbClr val="C00000"/>
        </a:solidFill>
      </dgm:spPr>
      <dgm:t>
        <a:bodyPr/>
        <a:lstStyle/>
        <a:p>
          <a:endParaRPr lang="vi-VN"/>
        </a:p>
      </dgm:t>
    </dgm:pt>
    <dgm:pt modelId="{D6613352-D6FA-4DBB-B3DC-D27F3570D576}" type="sibTrans" cxnId="{D209470E-BECB-46E3-AD66-F0E04F73BE06}">
      <dgm:prSet/>
      <dgm:spPr/>
      <dgm:t>
        <a:bodyPr/>
        <a:lstStyle/>
        <a:p>
          <a:endParaRPr lang="vi-VN"/>
        </a:p>
      </dgm:t>
    </dgm:pt>
    <dgm:pt modelId="{9F2CEB74-5628-485E-A335-D09ED073FE31}" type="pres">
      <dgm:prSet presAssocID="{C33AC525-0374-4CC4-AF0B-7E12558CC8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75A934A3-21BB-4E3E-A202-B80969143089}" type="pres">
      <dgm:prSet presAssocID="{1BF3DA6C-577E-4959-8A54-0CC6E6252448}" presName="centerShape" presStyleLbl="node0" presStyleIdx="0" presStyleCnt="1"/>
      <dgm:spPr/>
      <dgm:t>
        <a:bodyPr/>
        <a:lstStyle/>
        <a:p>
          <a:endParaRPr lang="vi-VN"/>
        </a:p>
      </dgm:t>
    </dgm:pt>
    <dgm:pt modelId="{8D533C70-3340-455C-B65E-AB5F1C67C5D9}" type="pres">
      <dgm:prSet presAssocID="{6E89C178-0444-46F1-BE92-34F36C6FBD66}" presName="parTrans" presStyleLbl="bgSibTrans2D1" presStyleIdx="0" presStyleCnt="3"/>
      <dgm:spPr/>
      <dgm:t>
        <a:bodyPr/>
        <a:lstStyle/>
        <a:p>
          <a:endParaRPr lang="vi-VN"/>
        </a:p>
      </dgm:t>
    </dgm:pt>
    <dgm:pt modelId="{9D649EE1-733C-449C-ABE9-72E3322B7300}" type="pres">
      <dgm:prSet presAssocID="{3908C98C-EFA4-4BE0-82A7-095E9C0C2DC3}" presName="node" presStyleLbl="node1" presStyleIdx="0" presStyleCnt="3" custRadScaleRad="104799" custRadScaleInc="-62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DF23FB4-C3E4-42BE-9905-836075353F11}" type="pres">
      <dgm:prSet presAssocID="{50B71A97-875D-4397-9D46-83E8443A5B4D}" presName="parTrans" presStyleLbl="bgSibTrans2D1" presStyleIdx="1" presStyleCnt="3" custLinFactNeighborX="0"/>
      <dgm:spPr/>
      <dgm:t>
        <a:bodyPr/>
        <a:lstStyle/>
        <a:p>
          <a:endParaRPr lang="vi-VN"/>
        </a:p>
      </dgm:t>
    </dgm:pt>
    <dgm:pt modelId="{A28327ED-9728-45C7-8130-65B42870FDC8}" type="pres">
      <dgm:prSet presAssocID="{7DFC2112-AED9-4036-8336-093B82FC4859}" presName="node" presStyleLbl="node1" presStyleIdx="1" presStyleCnt="3" custRadScaleRad="10311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ECD2379-9C65-49FE-AD67-84186E7E4C52}" type="pres">
      <dgm:prSet presAssocID="{B4666704-9924-4555-B63A-3369BEE7B31C}" presName="parTrans" presStyleLbl="bgSibTrans2D1" presStyleIdx="2" presStyleCnt="3" custLinFactNeighborX="0" custLinFactNeighborY="0"/>
      <dgm:spPr/>
      <dgm:t>
        <a:bodyPr/>
        <a:lstStyle/>
        <a:p>
          <a:endParaRPr lang="vi-VN"/>
        </a:p>
      </dgm:t>
    </dgm:pt>
    <dgm:pt modelId="{E845CFED-E491-4AEC-8BEE-476A1A59268D}" type="pres">
      <dgm:prSet presAssocID="{7CD872B4-443D-4D57-A587-3AF22037982D}" presName="node" presStyleLbl="node1" presStyleIdx="2" presStyleCnt="3" custRadScaleRad="107857" custRadScaleInc="295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C1C546F-AF52-4A6D-A17A-6216E194CC2A}" srcId="{C33AC525-0374-4CC4-AF0B-7E12558CC803}" destId="{1BF3DA6C-577E-4959-8A54-0CC6E6252448}" srcOrd="0" destOrd="0" parTransId="{3D2F6FDA-8CE4-436C-992F-B7913B644B9E}" sibTransId="{6BBF1601-3260-4FC4-8364-16BB16F1937E}"/>
    <dgm:cxn modelId="{A8B269D4-3862-43B9-AD5F-53B5E1561ACC}" type="presOf" srcId="{7DFC2112-AED9-4036-8336-093B82FC4859}" destId="{A28327ED-9728-45C7-8130-65B42870FDC8}" srcOrd="0" destOrd="0" presId="urn:microsoft.com/office/officeart/2005/8/layout/radial4"/>
    <dgm:cxn modelId="{26CB5C25-76C1-4314-A6DA-F99295B4772E}" type="presOf" srcId="{50B71A97-875D-4397-9D46-83E8443A5B4D}" destId="{8DF23FB4-C3E4-42BE-9905-836075353F11}" srcOrd="0" destOrd="0" presId="urn:microsoft.com/office/officeart/2005/8/layout/radial4"/>
    <dgm:cxn modelId="{0055AB6A-142F-44C6-877A-9C963469474F}" type="presOf" srcId="{3908C98C-EFA4-4BE0-82A7-095E9C0C2DC3}" destId="{9D649EE1-733C-449C-ABE9-72E3322B7300}" srcOrd="0" destOrd="0" presId="urn:microsoft.com/office/officeart/2005/8/layout/radial4"/>
    <dgm:cxn modelId="{719CD47D-6FED-4122-8A9A-1F0BDB4FC0DC}" srcId="{1BF3DA6C-577E-4959-8A54-0CC6E6252448}" destId="{7DFC2112-AED9-4036-8336-093B82FC4859}" srcOrd="1" destOrd="0" parTransId="{50B71A97-875D-4397-9D46-83E8443A5B4D}" sibTransId="{61718B15-BD0E-4DFB-A17D-E6B81BBAB1D3}"/>
    <dgm:cxn modelId="{28667F17-4513-40F4-92D2-136B8F5D5E4F}" type="presOf" srcId="{7CD872B4-443D-4D57-A587-3AF22037982D}" destId="{E845CFED-E491-4AEC-8BEE-476A1A59268D}" srcOrd="0" destOrd="0" presId="urn:microsoft.com/office/officeart/2005/8/layout/radial4"/>
    <dgm:cxn modelId="{D209470E-BECB-46E3-AD66-F0E04F73BE06}" srcId="{1BF3DA6C-577E-4959-8A54-0CC6E6252448}" destId="{7CD872B4-443D-4D57-A587-3AF22037982D}" srcOrd="2" destOrd="0" parTransId="{B4666704-9924-4555-B63A-3369BEE7B31C}" sibTransId="{D6613352-D6FA-4DBB-B3DC-D27F3570D576}"/>
    <dgm:cxn modelId="{86957361-910D-40A5-BC9B-B5EE660DEF96}" srcId="{1BF3DA6C-577E-4959-8A54-0CC6E6252448}" destId="{3908C98C-EFA4-4BE0-82A7-095E9C0C2DC3}" srcOrd="0" destOrd="0" parTransId="{6E89C178-0444-46F1-BE92-34F36C6FBD66}" sibTransId="{64D7C5FF-7AD0-4FEF-BEF5-937E99954AE9}"/>
    <dgm:cxn modelId="{6907B6E0-5BDD-44DB-B8ED-59AC3B1FABC3}" type="presOf" srcId="{1BF3DA6C-577E-4959-8A54-0CC6E6252448}" destId="{75A934A3-21BB-4E3E-A202-B80969143089}" srcOrd="0" destOrd="0" presId="urn:microsoft.com/office/officeart/2005/8/layout/radial4"/>
    <dgm:cxn modelId="{79EC86C9-4FE9-4DE9-A92D-06742BA4B792}" type="presOf" srcId="{B4666704-9924-4555-B63A-3369BEE7B31C}" destId="{6ECD2379-9C65-49FE-AD67-84186E7E4C52}" srcOrd="0" destOrd="0" presId="urn:microsoft.com/office/officeart/2005/8/layout/radial4"/>
    <dgm:cxn modelId="{7EBA1EEA-874D-4F09-BE9F-A567C8A8325C}" type="presOf" srcId="{C33AC525-0374-4CC4-AF0B-7E12558CC803}" destId="{9F2CEB74-5628-485E-A335-D09ED073FE31}" srcOrd="0" destOrd="0" presId="urn:microsoft.com/office/officeart/2005/8/layout/radial4"/>
    <dgm:cxn modelId="{22DDF8B8-4E92-4604-ABDC-1FC3D9F02CCF}" type="presOf" srcId="{6E89C178-0444-46F1-BE92-34F36C6FBD66}" destId="{8D533C70-3340-455C-B65E-AB5F1C67C5D9}" srcOrd="0" destOrd="0" presId="urn:microsoft.com/office/officeart/2005/8/layout/radial4"/>
    <dgm:cxn modelId="{0874DF45-246C-4A18-BBE8-A01B8354262E}" type="presParOf" srcId="{9F2CEB74-5628-485E-A335-D09ED073FE31}" destId="{75A934A3-21BB-4E3E-A202-B80969143089}" srcOrd="0" destOrd="0" presId="urn:microsoft.com/office/officeart/2005/8/layout/radial4"/>
    <dgm:cxn modelId="{3F736C81-3DD4-4E34-B2BA-7F2D1148C5A1}" type="presParOf" srcId="{9F2CEB74-5628-485E-A335-D09ED073FE31}" destId="{8D533C70-3340-455C-B65E-AB5F1C67C5D9}" srcOrd="1" destOrd="0" presId="urn:microsoft.com/office/officeart/2005/8/layout/radial4"/>
    <dgm:cxn modelId="{1F6EFADC-EA18-4F08-A917-A8F50AA16710}" type="presParOf" srcId="{9F2CEB74-5628-485E-A335-D09ED073FE31}" destId="{9D649EE1-733C-449C-ABE9-72E3322B7300}" srcOrd="2" destOrd="0" presId="urn:microsoft.com/office/officeart/2005/8/layout/radial4"/>
    <dgm:cxn modelId="{5C8C8F96-03DC-4F20-9EC4-5D8B359B589C}" type="presParOf" srcId="{9F2CEB74-5628-485E-A335-D09ED073FE31}" destId="{8DF23FB4-C3E4-42BE-9905-836075353F11}" srcOrd="3" destOrd="0" presId="urn:microsoft.com/office/officeart/2005/8/layout/radial4"/>
    <dgm:cxn modelId="{1FE1CA64-8D70-4F58-9156-BB0FFDC54CB2}" type="presParOf" srcId="{9F2CEB74-5628-485E-A335-D09ED073FE31}" destId="{A28327ED-9728-45C7-8130-65B42870FDC8}" srcOrd="4" destOrd="0" presId="urn:microsoft.com/office/officeart/2005/8/layout/radial4"/>
    <dgm:cxn modelId="{B03D3AB8-7460-43FE-AE01-870359170531}" type="presParOf" srcId="{9F2CEB74-5628-485E-A335-D09ED073FE31}" destId="{6ECD2379-9C65-49FE-AD67-84186E7E4C52}" srcOrd="5" destOrd="0" presId="urn:microsoft.com/office/officeart/2005/8/layout/radial4"/>
    <dgm:cxn modelId="{F3240FF0-BE07-48C3-973A-D7EC1E1D66BD}" type="presParOf" srcId="{9F2CEB74-5628-485E-A335-D09ED073FE31}" destId="{E845CFED-E491-4AEC-8BEE-476A1A59268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25/10/2021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055E09D-B540-4E57-9E5A-2A3AC05C3526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CF14150-8227-49E2-AA01-2CF4670A7F4F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CF14150-8227-49E2-AA01-2CF4670A7F4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CF14150-8227-49E2-AA01-2CF4670A7F4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CF14150-8227-49E2-AA01-2CF4670A7F4F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CF14150-8227-49E2-AA01-2CF4670A7F4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BAB7-CE93-42CC-A6DB-4CC627947ED3}" type="slidenum">
              <a:rPr lang="vi-VN" smtClean="0">
                <a:solidFill>
                  <a:prstClr val="black"/>
                </a:solidFill>
              </a:rPr>
              <a:pPr/>
              <a:t>37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9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E7AB-2ACD-4EE4-A607-602CDE163A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312446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1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4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0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4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0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73724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4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6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7" y="51492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6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84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10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71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07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17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609602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6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7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35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53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27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57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34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91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6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0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2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7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52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073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27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79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7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5BCB-5575-48A0-9D5F-79C78E04AB0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5A3EA9-D3D2-4A8C-A88B-5AC90A93D7D7}" type="slidenum">
              <a:rPr lang="vi-VN" smtClean="0">
                <a:solidFill>
                  <a:srgbClr val="90C226"/>
                </a:solidFill>
              </a:rPr>
              <a:pPr/>
              <a:t>‹#›</a:t>
            </a:fld>
            <a:endParaRPr lang="vi-VN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b-gncTX7c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bcKUMMJel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DBxv7UFxWp4i-xaRwq_KVw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V1.1- 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76" y="1367796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BÀI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9022" y="2698752"/>
            <a:ext cx="601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40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1" y="1"/>
            <a:ext cx="44172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Khám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oxygen - d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ưỡng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khí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6" y="4084638"/>
            <a:ext cx="1375172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36584"/>
              </p:ext>
            </p:extLst>
          </p:nvPr>
        </p:nvGraphicFramePr>
        <p:xfrm>
          <a:off x="486139" y="2055814"/>
          <a:ext cx="7772400" cy="4572000"/>
        </p:xfrm>
        <a:graphic>
          <a:graphicData uri="http://schemas.openxmlformats.org/drawingml/2006/table">
            <a:tbl>
              <a:tblPr/>
              <a:tblGrid>
                <a:gridCol w="4152900"/>
                <a:gridCol w="3619500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1.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2. Oxygen tồn tại ở thể nào?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hít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thở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4. Oxygen có tan trong nước không? Vì sao em biết?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tan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5. Oxygen có vai trò gì trong cuộc sống?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trì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cháy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221" name="Rectangle 1"/>
          <p:cNvSpPr>
            <a:spLocks noChangeArrowheads="1"/>
          </p:cNvSpPr>
          <p:nvPr/>
        </p:nvSpPr>
        <p:spPr bwMode="auto">
          <a:xfrm>
            <a:off x="1475366" y="1413192"/>
            <a:ext cx="4011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101013" algn="l"/>
              </a:tabLst>
            </a:pP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zh-C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147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9022" y="2698752"/>
            <a:ext cx="601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40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1" y="1"/>
            <a:ext cx="44172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Khám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oxygen - d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ưỡng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khí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6" y="4084638"/>
            <a:ext cx="1375172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49581"/>
              </p:ext>
            </p:extLst>
          </p:nvPr>
        </p:nvGraphicFramePr>
        <p:xfrm>
          <a:off x="486139" y="2055814"/>
          <a:ext cx="7772400" cy="4572000"/>
        </p:xfrm>
        <a:graphic>
          <a:graphicData uri="http://schemas.openxmlformats.org/drawingml/2006/table">
            <a:tbl>
              <a:tblPr/>
              <a:tblGrid>
                <a:gridCol w="4152900"/>
                <a:gridCol w="3619500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1.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2. Oxygen tồn tại ở thể nào?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hít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thở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4. Oxygen có tan trong nước không? Vì sao em biết?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tan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5. Oxygen có vai trò gì trong cuộc sống?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trì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cháy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221" name="Rectangle 1"/>
          <p:cNvSpPr>
            <a:spLocks noChangeArrowheads="1"/>
          </p:cNvSpPr>
          <p:nvPr/>
        </p:nvSpPr>
        <p:spPr bwMode="auto">
          <a:xfrm>
            <a:off x="1475366" y="1413192"/>
            <a:ext cx="4011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101013" algn="l"/>
              </a:tabLst>
            </a:pP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zh-C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8857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9022" y="2698752"/>
            <a:ext cx="601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40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1" y="1"/>
            <a:ext cx="44172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Khám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oxygen - d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ưỡng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khí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6" y="4084638"/>
            <a:ext cx="1375172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48730"/>
              </p:ext>
            </p:extLst>
          </p:nvPr>
        </p:nvGraphicFramePr>
        <p:xfrm>
          <a:off x="486139" y="2055814"/>
          <a:ext cx="7772400" cy="4572000"/>
        </p:xfrm>
        <a:graphic>
          <a:graphicData uri="http://schemas.openxmlformats.org/drawingml/2006/table">
            <a:tbl>
              <a:tblPr/>
              <a:tblGrid>
                <a:gridCol w="4152900"/>
                <a:gridCol w="3619500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1.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2. Oxygen tồn tại ở thể nào?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hít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thở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4. Oxygen có tan trong nước không? Vì sao em biết?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tan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5. Oxygen có vai trò gì trong cuộc sống?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trì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cháy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221" name="Rectangle 1"/>
          <p:cNvSpPr>
            <a:spLocks noChangeArrowheads="1"/>
          </p:cNvSpPr>
          <p:nvPr/>
        </p:nvSpPr>
        <p:spPr bwMode="auto">
          <a:xfrm>
            <a:off x="1475366" y="1413192"/>
            <a:ext cx="4011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101013" algn="l"/>
              </a:tabLst>
            </a:pP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zh-C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8857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9022" y="2698752"/>
            <a:ext cx="601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40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1" y="1"/>
            <a:ext cx="44172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Khám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oxygen - d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ưỡng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khí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6" y="4084638"/>
            <a:ext cx="1375172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09888"/>
              </p:ext>
            </p:extLst>
          </p:nvPr>
        </p:nvGraphicFramePr>
        <p:xfrm>
          <a:off x="486139" y="2055814"/>
          <a:ext cx="7772400" cy="4572000"/>
        </p:xfrm>
        <a:graphic>
          <a:graphicData uri="http://schemas.openxmlformats.org/drawingml/2006/table">
            <a:tbl>
              <a:tblPr/>
              <a:tblGrid>
                <a:gridCol w="4152900"/>
                <a:gridCol w="3619500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1.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2. Oxygen tồn tại ở thể nào?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hít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thở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4. Oxygen có tan trong nước không? Vì sao em biết?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Ít tan trong nước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5. Oxygen có vai trò gì trong cuộc sống?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trì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cháy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221" name="Rectangle 1"/>
          <p:cNvSpPr>
            <a:spLocks noChangeArrowheads="1"/>
          </p:cNvSpPr>
          <p:nvPr/>
        </p:nvSpPr>
        <p:spPr bwMode="auto">
          <a:xfrm>
            <a:off x="1475366" y="1413192"/>
            <a:ext cx="4011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101013" algn="l"/>
              </a:tabLst>
            </a:pP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zh-CN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8857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2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44241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927684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7" y="2956108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1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90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oxygen</a:t>
            </a:r>
          </a:p>
          <a:p>
            <a:r>
              <a:rPr lang="en-US" dirty="0" smtClean="0"/>
              <a:t>Ở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oxygen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mùi</a:t>
            </a:r>
            <a:r>
              <a:rPr lang="en-US" dirty="0" smtClean="0"/>
              <a:t>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, </a:t>
            </a:r>
            <a:r>
              <a:rPr lang="en-US" dirty="0" err="1" smtClean="0"/>
              <a:t>ít</a:t>
            </a:r>
            <a:r>
              <a:rPr lang="en-US" dirty="0" smtClean="0"/>
              <a:t> tan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.</a:t>
            </a:r>
          </a:p>
          <a:p>
            <a:r>
              <a:rPr lang="en-US" dirty="0" smtClean="0"/>
              <a:t>Oxygen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sz="30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  <a:r>
              <a:rPr lang="en-US" sz="30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  <a:r>
              <a:rPr lang="en-US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0" y="457201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525" y="1460229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8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8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7" y="228602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5" y="3413732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6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4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4" y="3276602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1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OXY TRÊN TRÁI ĐẤT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youtu.be/Rb-gncTX7cg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6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2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7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………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2209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743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THÀNH PHẦN CỦA KHÔNG KHÍ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53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" y="441278"/>
            <a:ext cx="7924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Khí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oxi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chiếm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nhiêu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phần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trăm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tích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khí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Khí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phần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trăm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tích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lớn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nhất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khí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sgk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chứa</a:t>
            </a:r>
            <a:r>
              <a:rPr lang="en-US" dirty="0" smtClean="0"/>
              <a:t> 78% </a:t>
            </a:r>
            <a:r>
              <a:rPr lang="en-US" dirty="0" err="1" smtClean="0"/>
              <a:t>khí</a:t>
            </a:r>
            <a:r>
              <a:rPr lang="en-US" dirty="0" smtClean="0"/>
              <a:t> nitrogen, 21%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oxigen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carbondioxide</a:t>
            </a:r>
            <a:r>
              <a:rPr lang="en-US" dirty="0" smtClean="0"/>
              <a:t>, </a:t>
            </a:r>
            <a:r>
              <a:rPr lang="en-US" dirty="0" err="1" smtClean="0"/>
              <a:t>hơi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hành phần của không khí.web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6" y="1600202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879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2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KẾT THÚC </a:t>
            </a:r>
            <a:r>
              <a:rPr lang="en-US" smtClean="0"/>
              <a:t>TIẾT </a:t>
            </a:r>
            <a:r>
              <a:rPr lang="en-US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2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1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7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3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8" y="2770673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5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9" y="4004957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9" y="5257802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30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5" y="304800"/>
            <a:ext cx="257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5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1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2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youtu.be/bbcKUMMJelA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ô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.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41/</a:t>
            </a:r>
            <a:r>
              <a:rPr lang="en-US" dirty="0" err="1" smtClean="0"/>
              <a:t>sgk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401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9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5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6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830" y="1327505"/>
            <a:ext cx="8751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.Chọn câu trả lời đúng trong các câu sau, về thành phần không khí:</a:t>
            </a:r>
          </a:p>
          <a:p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a). 21% khí nit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,78% khí oxi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,1% khí khác ( ca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rbondioxide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hơi  nước,khí hiếm...)</a:t>
            </a:r>
          </a:p>
          <a:p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b).21% các khí khác,78% khí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,1% khí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endParaRPr lang="vi-VN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c).21%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,78%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,1% khí khác (hơi nước,cacbonic,khí hiếm...)</a:t>
            </a:r>
          </a:p>
          <a:p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d).21% khí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,78% khí khác,1%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rogen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1042" y="4823855"/>
            <a:ext cx="487279" cy="397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981129"/>
              </p:ext>
            </p:extLst>
          </p:nvPr>
        </p:nvGraphicFramePr>
        <p:xfrm>
          <a:off x="1809140" y="1297883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4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511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2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Đ </a:t>
            </a:r>
            <a:r>
              <a:rPr lang="en-US" dirty="0" err="1" smtClean="0"/>
              <a:t>hoặc</a:t>
            </a:r>
            <a:r>
              <a:rPr lang="en-US" dirty="0" smtClean="0"/>
              <a:t> S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45902"/>
              </p:ext>
            </p:extLst>
          </p:nvPr>
        </p:nvGraphicFramePr>
        <p:xfrm>
          <a:off x="457200" y="762000"/>
          <a:ext cx="8229600" cy="3937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81800"/>
                <a:gridCol w="762000"/>
                <a:gridCol w="685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Đúng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a.</a:t>
                      </a:r>
                      <a:r>
                        <a:rPr lang="en-US" sz="2400" baseline="0" dirty="0" smtClean="0"/>
                        <a:t> Oxygen tan </a:t>
                      </a:r>
                      <a:r>
                        <a:rPr lang="en-US" sz="2400" baseline="0" dirty="0" err="1" smtClean="0"/>
                        <a:t>được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b.Oxygen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sinh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trong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quá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hô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hấp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c. Oxygen </a:t>
                      </a:r>
                      <a:r>
                        <a:rPr lang="en-US" sz="2400" dirty="0" err="1" smtClean="0"/>
                        <a:t>tiêu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thụ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hô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hấp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d.Nến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than, </a:t>
                      </a:r>
                      <a:r>
                        <a:rPr lang="en-US" sz="2400" baseline="0" dirty="0" err="1" smtClean="0"/>
                        <a:t>xăng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dầu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cháy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oxygen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e. </a:t>
                      </a:r>
                      <a:r>
                        <a:rPr lang="en-US" sz="2400" dirty="0" err="1" smtClean="0"/>
                        <a:t>Đám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cháy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lớn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sẽ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tắt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nếu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có</a:t>
                      </a:r>
                      <a:r>
                        <a:rPr lang="en-US" sz="2400" baseline="0" dirty="0" smtClean="0"/>
                        <a:t> oxygen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f. Oxygen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màu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g. 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nhiệt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phòng</a:t>
                      </a:r>
                      <a:r>
                        <a:rPr lang="en-US" sz="2400" baseline="0" dirty="0" smtClean="0"/>
                        <a:t>, oxygen </a:t>
                      </a:r>
                      <a:r>
                        <a:rPr lang="en-US" sz="2400" baseline="0" dirty="0" err="1" smtClean="0"/>
                        <a:t>tồn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tại</a:t>
                      </a:r>
                      <a:r>
                        <a:rPr lang="en-US" sz="2400" baseline="0" dirty="0" smtClean="0"/>
                        <a:t> ở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khí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315200" y="12192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  <p:sp>
        <p:nvSpPr>
          <p:cNvPr id="5" name="Rectangle 4"/>
          <p:cNvSpPr/>
          <p:nvPr/>
        </p:nvSpPr>
        <p:spPr>
          <a:xfrm>
            <a:off x="8081749" y="16764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76531" y="2209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30480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9319" y="35052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0" y="38862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4330889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0924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55" y="105193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5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65055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oxygen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,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,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16571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Hướng</a:t>
            </a:r>
            <a:r>
              <a:rPr lang="en-US" sz="4000" dirty="0" smtClean="0"/>
              <a:t> </a:t>
            </a:r>
            <a:r>
              <a:rPr lang="en-US" sz="4000" dirty="0" err="1" smtClean="0"/>
              <a:t>dẫn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nhà</a:t>
            </a:r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trước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12:</a:t>
            </a:r>
          </a:p>
          <a:p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sgk</a:t>
            </a:r>
            <a:r>
              <a:rPr lang="en-US" sz="4000" dirty="0" smtClean="0"/>
              <a:t>,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sgk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ghi</a:t>
            </a:r>
            <a:r>
              <a:rPr lang="en-US" sz="4000" dirty="0" smtClean="0"/>
              <a:t> </a:t>
            </a:r>
            <a:r>
              <a:rPr lang="en-US" sz="4000" dirty="0" err="1" smtClean="0"/>
              <a:t>vô</a:t>
            </a:r>
            <a:r>
              <a:rPr lang="en-US" sz="4000" dirty="0" smtClean="0"/>
              <a:t> </a:t>
            </a:r>
            <a:r>
              <a:rPr lang="en-US" sz="4000" dirty="0" err="1" smtClean="0"/>
              <a:t>tập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soạn</a:t>
            </a:r>
            <a:r>
              <a:rPr lang="en-US" sz="4000" dirty="0" smtClean="0"/>
              <a:t> </a:t>
            </a:r>
            <a:r>
              <a:rPr lang="en-US" sz="4000" dirty="0" err="1" smtClean="0"/>
              <a:t>nhé</a:t>
            </a:r>
            <a:endParaRPr lang="en-US" sz="4000" dirty="0" smtClean="0"/>
          </a:p>
          <a:p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www.youtube.com/channel/UCDBxv7UFxWp4i-xaRwq_KVw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49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Ooxygen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</a:t>
            </a:r>
            <a:r>
              <a:rPr lang="en-US" dirty="0" err="1" smtClean="0"/>
              <a:t>có</a:t>
            </a:r>
            <a:r>
              <a:rPr lang="en-US" dirty="0" smtClean="0"/>
              <a:t> ở </a:t>
            </a:r>
            <a:r>
              <a:rPr lang="en-US" dirty="0" err="1" smtClean="0"/>
              <a:t>khắp</a:t>
            </a:r>
            <a:r>
              <a:rPr lang="en-US" dirty="0" smtClean="0"/>
              <a:t> </a:t>
            </a:r>
            <a:r>
              <a:rPr lang="en-US" dirty="0" err="1" smtClean="0"/>
              <a:t>nơi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6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   TÍNH CHẤT VẬT LÍ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VÀ TẦM QUAN TRỌNG CỦA OXI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1" y="1378805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6" y="4960205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1" y="4960205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6" y="4960204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5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198" name="图片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0" y="3111500"/>
              <a:ext cx="12192000" cy="3746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en-US" noProof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" name="矩形: 圆角 8"/>
          <p:cNvSpPr/>
          <p:nvPr/>
        </p:nvSpPr>
        <p:spPr>
          <a:xfrm>
            <a:off x="381001" y="34121"/>
            <a:ext cx="8610599" cy="3030687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en-US" noProof="1" smtClean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9022" y="2698752"/>
            <a:ext cx="601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endParaRPr lang="en-US" altLang="zh-CN" sz="24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7610" y="121793"/>
            <a:ext cx="44172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Khám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oxygen - d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ưỡng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khí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76" y="4084638"/>
            <a:ext cx="1375172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5862"/>
              </p:ext>
            </p:extLst>
          </p:nvPr>
        </p:nvGraphicFramePr>
        <p:xfrm>
          <a:off x="418800" y="2133600"/>
          <a:ext cx="8572801" cy="4572000"/>
        </p:xfrm>
        <a:graphic>
          <a:graphicData uri="http://schemas.openxmlformats.org/drawingml/2006/table">
            <a:tbl>
              <a:tblPr/>
              <a:tblGrid>
                <a:gridCol w="4152900"/>
                <a:gridCol w="4419901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1.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2. Oxygen tồn tại ở thể nào?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3. Thường xuyên hít thở, em có cảm nhận được màu, mùi, vị của oxygen không?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4. Oxygen có tan trong nước không? Vì sao em biết?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5. Oxygen có vai trò gì trong cuộc sống?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197" name="Rectangle 1"/>
          <p:cNvSpPr>
            <a:spLocks noChangeArrowheads="1"/>
          </p:cNvSpPr>
          <p:nvPr/>
        </p:nvSpPr>
        <p:spPr bwMode="auto">
          <a:xfrm>
            <a:off x="1679688" y="1524001"/>
            <a:ext cx="4011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101013" algn="l"/>
              </a:tabLst>
            </a:pP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892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99022" y="2698752"/>
            <a:ext cx="601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endParaRPr lang="en-US" altLang="zh-CN" sz="24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1" y="1"/>
            <a:ext cx="44172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Khám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oxygen - d</a:t>
            </a:r>
            <a:r>
              <a:rPr lang="vi-VN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ưỡng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khí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76" y="4084638"/>
            <a:ext cx="1375172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95150"/>
              </p:ext>
            </p:extLst>
          </p:nvPr>
        </p:nvGraphicFramePr>
        <p:xfrm>
          <a:off x="486139" y="2055814"/>
          <a:ext cx="7772400" cy="4572000"/>
        </p:xfrm>
        <a:graphic>
          <a:graphicData uri="http://schemas.openxmlformats.org/drawingml/2006/table">
            <a:tbl>
              <a:tblPr/>
              <a:tblGrid>
                <a:gridCol w="4152900"/>
                <a:gridCol w="3619500"/>
              </a:tblGrid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1.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tồn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đâu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2. Oxygen tồn tại ở thể nào?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khí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xuyên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hít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thở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oxygen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mùi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vị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4. Oxygen có tan trong nước không? Vì sao em biết?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tan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nước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5. Oxygen có vai trò gì trong cuộc sống? 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4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20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8101013" algn="l"/>
                        </a:tabLst>
                        <a:defRPr sz="1600">
                          <a:solidFill>
                            <a:schemeClr val="tx1"/>
                          </a:solidFill>
                          <a:latin typeface="等线" pitchFamily="2" charset="-122"/>
                          <a:ea typeface="等线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8101013" algn="l"/>
                        </a:tabLst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Duy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trì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ea typeface="等线" pitchFamily="2" charset="-122"/>
                          <a:cs typeface="Times New Roman" pitchFamily="18" charset="0"/>
                        </a:rPr>
                        <a:t>cháy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等线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221" name="Rectangle 1"/>
          <p:cNvSpPr>
            <a:spLocks noChangeArrowheads="1"/>
          </p:cNvSpPr>
          <p:nvPr/>
        </p:nvSpPr>
        <p:spPr bwMode="auto">
          <a:xfrm>
            <a:off x="1475366" y="1413192"/>
            <a:ext cx="4011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101013" algn="l"/>
              </a:tabLst>
            </a:pP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711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1775</Words>
  <Application>Microsoft Office PowerPoint</Application>
  <PresentationFormat>On-screen Show (4:3)</PresentationFormat>
  <Paragraphs>236</Paragraphs>
  <Slides>40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Facet</vt:lpstr>
      <vt:lpstr>1_Facet</vt:lpstr>
      <vt:lpstr>PowerPoint Presentation</vt:lpstr>
      <vt:lpstr>PowerPoint Presentation</vt:lpstr>
      <vt:lpstr>PowerPoint Presentation</vt:lpstr>
      <vt:lpstr>Oxygen có ở đâu?</vt:lpstr>
      <vt:lpstr>I. Ooxygen trên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Tính chất vật lý và tầm quan trọng của oxygen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Tham khảo sgk hoàn thành nội dung trong bảng sau:</vt:lpstr>
      <vt:lpstr>PowerPoint Presentation</vt:lpstr>
      <vt:lpstr>III. Thành phần của không khí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https://youtu.be/bbcKUMMJelA 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  <vt:lpstr>Tổng kết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DELL</cp:lastModifiedBy>
  <cp:revision>73</cp:revision>
  <dcterms:created xsi:type="dcterms:W3CDTF">2021-04-18T08:12:15Z</dcterms:created>
  <dcterms:modified xsi:type="dcterms:W3CDTF">2021-10-25T04:42:47Z</dcterms:modified>
</cp:coreProperties>
</file>