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90" r:id="rId3"/>
    <p:sldId id="289" r:id="rId4"/>
    <p:sldId id="291" r:id="rId5"/>
    <p:sldId id="292" r:id="rId6"/>
    <p:sldId id="257" r:id="rId7"/>
    <p:sldId id="258" r:id="rId8"/>
    <p:sldId id="263" r:id="rId9"/>
    <p:sldId id="264" r:id="rId10"/>
    <p:sldId id="260" r:id="rId11"/>
    <p:sldId id="261" r:id="rId12"/>
    <p:sldId id="265" r:id="rId13"/>
    <p:sldId id="262" r:id="rId14"/>
    <p:sldId id="266" r:id="rId15"/>
    <p:sldId id="268" r:id="rId16"/>
    <p:sldId id="274" r:id="rId17"/>
    <p:sldId id="270" r:id="rId18"/>
    <p:sldId id="271" r:id="rId19"/>
    <p:sldId id="267" r:id="rId20"/>
    <p:sldId id="275" r:id="rId21"/>
    <p:sldId id="276" r:id="rId22"/>
    <p:sldId id="278" r:id="rId23"/>
    <p:sldId id="281" r:id="rId24"/>
    <p:sldId id="283" r:id="rId25"/>
    <p:sldId id="284" r:id="rId26"/>
    <p:sldId id="285" r:id="rId27"/>
    <p:sldId id="279" r:id="rId28"/>
    <p:sldId id="280" r:id="rId29"/>
    <p:sldId id="282" r:id="rId30"/>
    <p:sldId id="286" r:id="rId31"/>
    <p:sldId id="288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023F8-8386-4988-8262-693E746710F8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4BA04-8066-49EF-83C6-20594F276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5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82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0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0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6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0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4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0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4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9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4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0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4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C52DA-CFFF-495C-B9D3-834970B7A28F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1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6.wmf"/><Relationship Id="rId18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9.gif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6.wmf"/><Relationship Id="rId18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audio" Target="../media/audio3.wav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9.gif"/><Relationship Id="rId10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5.wav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6213" y="383176"/>
            <a:ext cx="9718766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" y="2682240"/>
            <a:ext cx="3866605" cy="4210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7" y="2664823"/>
            <a:ext cx="4166654" cy="4193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0" y="2664823"/>
            <a:ext cx="4097780" cy="41931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03345" y="679725"/>
            <a:ext cx="8734251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589"/>
            <a:ext cx="12192000" cy="473746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9931" y="259954"/>
            <a:ext cx="11321143" cy="522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TN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19194"/>
              </p:ext>
            </p:extLst>
          </p:nvPr>
        </p:nvGraphicFramePr>
        <p:xfrm>
          <a:off x="934720" y="1059301"/>
          <a:ext cx="10083801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080">
                  <a:extLst>
                    <a:ext uri="{9D8B030D-6E8A-4147-A177-3AD203B41FA5}">
                      <a16:colId xmlns:a16="http://schemas.microsoft.com/office/drawing/2014/main" val="3609339195"/>
                    </a:ext>
                  </a:extLst>
                </a:gridCol>
                <a:gridCol w="4685454">
                  <a:extLst>
                    <a:ext uri="{9D8B030D-6E8A-4147-A177-3AD203B41FA5}">
                      <a16:colId xmlns:a16="http://schemas.microsoft.com/office/drawing/2014/main" val="1554232236"/>
                    </a:ext>
                  </a:extLst>
                </a:gridCol>
                <a:gridCol w="3361267">
                  <a:extLst>
                    <a:ext uri="{9D8B030D-6E8A-4147-A177-3AD203B41FA5}">
                      <a16:colId xmlns:a16="http://schemas.microsoft.com/office/drawing/2014/main" val="1927075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2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307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piston</a:t>
                      </a:r>
                    </a:p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877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piston</a:t>
                      </a:r>
                    </a:p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81936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365172" y="67479"/>
            <a:ext cx="3422469" cy="8447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4514" y="1694023"/>
            <a:ext cx="323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787641" y="2878406"/>
            <a:ext cx="323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Piston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787641" y="4432121"/>
            <a:ext cx="323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Piston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542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621066"/>
              </p:ext>
            </p:extLst>
          </p:nvPr>
        </p:nvGraphicFramePr>
        <p:xfrm>
          <a:off x="469390" y="1945656"/>
          <a:ext cx="10721993" cy="42174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84586">
                  <a:extLst>
                    <a:ext uri="{9D8B030D-6E8A-4147-A177-3AD203B41FA5}">
                      <a16:colId xmlns:a16="http://schemas.microsoft.com/office/drawing/2014/main" val="95627062"/>
                    </a:ext>
                  </a:extLst>
                </a:gridCol>
                <a:gridCol w="1962612">
                  <a:extLst>
                    <a:ext uri="{9D8B030D-6E8A-4147-A177-3AD203B41FA5}">
                      <a16:colId xmlns:a16="http://schemas.microsoft.com/office/drawing/2014/main" val="3595986136"/>
                    </a:ext>
                  </a:extLst>
                </a:gridCol>
                <a:gridCol w="2796286">
                  <a:extLst>
                    <a:ext uri="{9D8B030D-6E8A-4147-A177-3AD203B41FA5}">
                      <a16:colId xmlns:a16="http://schemas.microsoft.com/office/drawing/2014/main" val="347723165"/>
                    </a:ext>
                  </a:extLst>
                </a:gridCol>
                <a:gridCol w="2069716">
                  <a:extLst>
                    <a:ext uri="{9D8B030D-6E8A-4147-A177-3AD203B41FA5}">
                      <a16:colId xmlns:a16="http://schemas.microsoft.com/office/drawing/2014/main" val="2849203564"/>
                    </a:ext>
                  </a:extLst>
                </a:gridCol>
                <a:gridCol w="2108793">
                  <a:extLst>
                    <a:ext uri="{9D8B030D-6E8A-4147-A177-3AD203B41FA5}">
                      <a16:colId xmlns:a16="http://schemas.microsoft.com/office/drawing/2014/main" val="934660078"/>
                    </a:ext>
                  </a:extLst>
                </a:gridCol>
              </a:tblGrid>
              <a:tr h="16936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190411"/>
                  </a:ext>
                </a:extLst>
              </a:tr>
              <a:tr h="687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rắn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242895"/>
                  </a:ext>
                </a:extLst>
              </a:tr>
              <a:tr h="687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lỏng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48979"/>
                  </a:ext>
                </a:extLst>
              </a:tr>
              <a:tr h="687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926206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77086" y="4597066"/>
            <a:ext cx="1898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4823" y="538139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4823" y="459706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6834" y="3772946"/>
            <a:ext cx="231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5407" y="374427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7086" y="5381398"/>
            <a:ext cx="2246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5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537935"/>
            <a:ext cx="12192000" cy="2231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6414" y="8700"/>
            <a:ext cx="209876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0322" y="14717"/>
            <a:ext cx="209876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44893" y="10276"/>
            <a:ext cx="209876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69" y="4630531"/>
            <a:ext cx="2560320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02628" y="4180121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ine Callout 2 2"/>
          <p:cNvSpPr/>
          <p:nvPr/>
        </p:nvSpPr>
        <p:spPr>
          <a:xfrm>
            <a:off x="8072846" y="2961736"/>
            <a:ext cx="3997233" cy="1733006"/>
          </a:xfrm>
          <a:prstGeom prst="borderCallout2">
            <a:avLst>
              <a:gd name="adj1" fmla="val 48900"/>
              <a:gd name="adj2" fmla="val -54"/>
              <a:gd name="adj3" fmla="val 48398"/>
              <a:gd name="adj4" fmla="val -15142"/>
              <a:gd name="adj5" fmla="val 88882"/>
              <a:gd name="adj6" fmla="val -2662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8072846" y="4746167"/>
            <a:ext cx="3997233" cy="2078913"/>
          </a:xfrm>
          <a:prstGeom prst="borderCallout2">
            <a:avLst>
              <a:gd name="adj1" fmla="val 58546"/>
              <a:gd name="adj2" fmla="val -490"/>
              <a:gd name="adj3" fmla="val 59802"/>
              <a:gd name="adj4" fmla="val -10567"/>
              <a:gd name="adj5" fmla="val 31233"/>
              <a:gd name="adj6" fmla="val -2412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>
            <a:off x="-2" y="3098896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2" y="3246120"/>
            <a:ext cx="3640182" cy="15696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Callout 2 13"/>
          <p:cNvSpPr/>
          <p:nvPr/>
        </p:nvSpPr>
        <p:spPr>
          <a:xfrm rot="10800000">
            <a:off x="-4" y="4963004"/>
            <a:ext cx="3640181" cy="1999236"/>
          </a:xfrm>
          <a:prstGeom prst="borderCallout2">
            <a:avLst>
              <a:gd name="adj1" fmla="val 40760"/>
              <a:gd name="adj2" fmla="val -438"/>
              <a:gd name="adj3" fmla="val 41632"/>
              <a:gd name="adj4" fmla="val -16188"/>
              <a:gd name="adj5" fmla="val 78526"/>
              <a:gd name="adj6" fmla="val -28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077032"/>
            <a:ext cx="3640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Tr37.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585"/>
            <a:ext cx="12192000" cy="55008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10490" y="87086"/>
            <a:ext cx="4789715" cy="57476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HẠT CỦA CHẤT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04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925392"/>
              </p:ext>
            </p:extLst>
          </p:nvPr>
        </p:nvGraphicFramePr>
        <p:xfrm>
          <a:off x="69669" y="1811383"/>
          <a:ext cx="12209417" cy="504748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97874">
                  <a:extLst>
                    <a:ext uri="{9D8B030D-6E8A-4147-A177-3AD203B41FA5}">
                      <a16:colId xmlns:a16="http://schemas.microsoft.com/office/drawing/2014/main" val="9562706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595986136"/>
                    </a:ext>
                  </a:extLst>
                </a:gridCol>
                <a:gridCol w="2542903">
                  <a:extLst>
                    <a:ext uri="{9D8B030D-6E8A-4147-A177-3AD203B41FA5}">
                      <a16:colId xmlns:a16="http://schemas.microsoft.com/office/drawing/2014/main" val="347723165"/>
                    </a:ext>
                  </a:extLst>
                </a:gridCol>
                <a:gridCol w="3633702">
                  <a:extLst>
                    <a:ext uri="{9D8B030D-6E8A-4147-A177-3AD203B41FA5}">
                      <a16:colId xmlns:a16="http://schemas.microsoft.com/office/drawing/2014/main" val="2849203564"/>
                    </a:ext>
                  </a:extLst>
                </a:gridCol>
                <a:gridCol w="2401338">
                  <a:extLst>
                    <a:ext uri="{9D8B030D-6E8A-4147-A177-3AD203B41FA5}">
                      <a16:colId xmlns:a16="http://schemas.microsoft.com/office/drawing/2014/main" val="934660078"/>
                    </a:ext>
                  </a:extLst>
                </a:gridCol>
              </a:tblGrid>
              <a:tr h="13585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(hay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190411"/>
                  </a:ext>
                </a:extLst>
              </a:tr>
              <a:tr h="66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242895"/>
                  </a:ext>
                </a:extLst>
              </a:tr>
              <a:tr h="66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lỏng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48979"/>
                  </a:ext>
                </a:extLst>
              </a:tr>
              <a:tr h="66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926206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58490" y="4856302"/>
            <a:ext cx="23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727" y="56380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077" y="486501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7863" y="4011568"/>
            <a:ext cx="219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9391" y="398544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8194" y="5608432"/>
            <a:ext cx="215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8067" y="3835780"/>
            <a:ext cx="347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8068" y="5569601"/>
            <a:ext cx="3313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4044" y="4700845"/>
            <a:ext cx="3675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14856" y="4011568"/>
            <a:ext cx="2164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58102" y="4682128"/>
            <a:ext cx="27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66660" y="5469932"/>
            <a:ext cx="278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4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569571"/>
              </p:ext>
            </p:extLst>
          </p:nvPr>
        </p:nvGraphicFramePr>
        <p:xfrm>
          <a:off x="679269" y="1881053"/>
          <a:ext cx="11234057" cy="448491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101661">
                  <a:extLst>
                    <a:ext uri="{9D8B030D-6E8A-4147-A177-3AD203B41FA5}">
                      <a16:colId xmlns:a16="http://schemas.microsoft.com/office/drawing/2014/main" val="2004101620"/>
                    </a:ext>
                  </a:extLst>
                </a:gridCol>
                <a:gridCol w="963890">
                  <a:extLst>
                    <a:ext uri="{9D8B030D-6E8A-4147-A177-3AD203B41FA5}">
                      <a16:colId xmlns:a16="http://schemas.microsoft.com/office/drawing/2014/main" val="787162870"/>
                    </a:ext>
                  </a:extLst>
                </a:gridCol>
                <a:gridCol w="1673266">
                  <a:extLst>
                    <a:ext uri="{9D8B030D-6E8A-4147-A177-3AD203B41FA5}">
                      <a16:colId xmlns:a16="http://schemas.microsoft.com/office/drawing/2014/main" val="1088798270"/>
                    </a:ext>
                  </a:extLst>
                </a:gridCol>
                <a:gridCol w="1673266">
                  <a:extLst>
                    <a:ext uri="{9D8B030D-6E8A-4147-A177-3AD203B41FA5}">
                      <a16:colId xmlns:a16="http://schemas.microsoft.com/office/drawing/2014/main" val="1274050291"/>
                    </a:ext>
                  </a:extLst>
                </a:gridCol>
                <a:gridCol w="1629165">
                  <a:extLst>
                    <a:ext uri="{9D8B030D-6E8A-4147-A177-3AD203B41FA5}">
                      <a16:colId xmlns:a16="http://schemas.microsoft.com/office/drawing/2014/main" val="3490569255"/>
                    </a:ext>
                  </a:extLst>
                </a:gridCol>
                <a:gridCol w="1600185">
                  <a:extLst>
                    <a:ext uri="{9D8B030D-6E8A-4147-A177-3AD203B41FA5}">
                      <a16:colId xmlns:a16="http://schemas.microsoft.com/office/drawing/2014/main" val="3903137994"/>
                    </a:ext>
                  </a:extLst>
                </a:gridCol>
                <a:gridCol w="1592624">
                  <a:extLst>
                    <a:ext uri="{9D8B030D-6E8A-4147-A177-3AD203B41FA5}">
                      <a16:colId xmlns:a16="http://schemas.microsoft.com/office/drawing/2014/main" val="646606318"/>
                    </a:ext>
                  </a:extLst>
                </a:gridCol>
              </a:tblGrid>
              <a:tr h="629465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thể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112046"/>
                  </a:ext>
                </a:extLst>
              </a:tr>
              <a:tr h="1298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 bị nén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 bị nén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 khó bị nén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1315644"/>
                  </a:ext>
                </a:extLst>
              </a:tr>
              <a:tr h="629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 ăn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8457065"/>
                  </a:ext>
                </a:extLst>
              </a:tr>
              <a:tr h="629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khí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2611476"/>
                  </a:ext>
                </a:extLst>
              </a:tr>
              <a:tr h="12982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khoáng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835662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605349" y="0"/>
            <a:ext cx="4807131" cy="110598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062" y="1105989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44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075" descr="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66" y="197622"/>
            <a:ext cx="12143107" cy="653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2073596" y="265233"/>
            <a:ext cx="4705454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7359" y="2371725"/>
          <a:ext cx="113841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12" imgW="114120" imgH="177480" progId="Equation.DSMT4">
                  <p:embed/>
                </p:oleObj>
              </mc:Choice>
              <mc:Fallback>
                <p:oleObj name="Equation" r:id="rId12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7359" y="2371725"/>
                        <a:ext cx="113841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60936" y="5569808"/>
            <a:ext cx="5812565" cy="827017"/>
          </a:xfrm>
          <a:prstGeom prst="rect">
            <a:avLst/>
          </a:prstGeom>
          <a:solidFill>
            <a:srgbClr val="663300">
              <a:alpha val="47000"/>
            </a:srgbClr>
          </a:solidFill>
        </p:spPr>
        <p:txBody>
          <a:bodyPr wrap="square" lIns="91182" tIns="45591" rIns="91182" bIns="45591" rtlCol="0">
            <a:spAutoFit/>
          </a:bodyPr>
          <a:lstStyle/>
          <a:p>
            <a:pPr algn="ctr"/>
            <a:r>
              <a:rPr lang="vi-VN" sz="4776" dirty="0">
                <a:solidFill>
                  <a:srgbClr val="FFFF00"/>
                </a:solidFill>
                <a:latin typeface="UVN Ai Cap" panose="02040603050506020204" pitchFamily="18" charset="0"/>
              </a:rPr>
              <a:t>A</a:t>
            </a:r>
            <a:endParaRPr lang="en-US" sz="4776" dirty="0">
              <a:solidFill>
                <a:srgbClr val="FFFF00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53533" y="1035514"/>
            <a:ext cx="10594339" cy="3299874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7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7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47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thổi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47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Lốc</a:t>
            </a:r>
            <a:r>
              <a:rPr lang="en-US" sz="347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xoáy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endParaRPr lang="en-US" sz="3474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8244" y="4563071"/>
            <a:ext cx="3522765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Đáp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 </a:t>
            </a:r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án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12740" y="628660"/>
            <a:ext cx="1291786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5">
            <a:extLst/>
          </a:blip>
          <a:srcRect/>
          <a:stretch>
            <a:fillRect/>
          </a:stretch>
        </p:blipFill>
        <p:spPr bwMode="auto">
          <a:xfrm>
            <a:off x="10703616" y="503564"/>
            <a:ext cx="111003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79679" y="170281"/>
            <a:ext cx="1357911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685136" y="620131"/>
            <a:ext cx="1078788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91182" tIns="45591" rIns="91182" bIns="45591" anchor="ctr"/>
          <a:lstStyle/>
          <a:p>
            <a:pPr algn="ctr">
              <a:defRPr/>
            </a:pPr>
            <a:r>
              <a:rPr lang="en-US" sz="130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2" y="17767"/>
            <a:ext cx="1700643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25940" y="6019800"/>
            <a:ext cx="60715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79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075" descr="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66" y="197622"/>
            <a:ext cx="12143107" cy="653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2073596" y="265233"/>
            <a:ext cx="4705454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CÂU HỎI 2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7359" y="2371725"/>
          <a:ext cx="113841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12" imgW="114120" imgH="177480" progId="Equation.DSMT4">
                  <p:embed/>
                </p:oleObj>
              </mc:Choice>
              <mc:Fallback>
                <p:oleObj name="Equation" r:id="rId12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7359" y="2371725"/>
                        <a:ext cx="113841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60936" y="5569808"/>
            <a:ext cx="5812565" cy="827017"/>
          </a:xfrm>
          <a:prstGeom prst="rect">
            <a:avLst/>
          </a:prstGeom>
          <a:solidFill>
            <a:srgbClr val="663300">
              <a:alpha val="47000"/>
            </a:srgbClr>
          </a:solidFill>
        </p:spPr>
        <p:txBody>
          <a:bodyPr wrap="square" lIns="91182" tIns="45591" rIns="91182" bIns="45591" rtlCol="0">
            <a:spAutoFit/>
          </a:bodyPr>
          <a:lstStyle/>
          <a:p>
            <a:pPr algn="ctr"/>
            <a:r>
              <a:rPr lang="en-US" sz="4776" dirty="0">
                <a:solidFill>
                  <a:srgbClr val="FFFF00"/>
                </a:solidFill>
                <a:latin typeface="UVN Ai Cap" panose="02040603050506020204" pitchFamily="18" charset="0"/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8244" y="4563071"/>
            <a:ext cx="3522765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Đáp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 </a:t>
            </a:r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án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12740" y="628660"/>
            <a:ext cx="1291786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5">
            <a:extLst/>
          </a:blip>
          <a:srcRect/>
          <a:stretch>
            <a:fillRect/>
          </a:stretch>
        </p:blipFill>
        <p:spPr bwMode="auto">
          <a:xfrm>
            <a:off x="10703616" y="503564"/>
            <a:ext cx="111003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79679" y="170281"/>
            <a:ext cx="1357911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19239" y="599538"/>
            <a:ext cx="1078788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91182" tIns="45591" rIns="91182" bIns="45591" anchor="ctr"/>
          <a:lstStyle/>
          <a:p>
            <a:pPr algn="ctr">
              <a:defRPr/>
            </a:pPr>
            <a:r>
              <a:rPr lang="en-US" sz="130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2" y="17767"/>
            <a:ext cx="1700643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25940" y="6019800"/>
            <a:ext cx="607155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53533" y="1230468"/>
            <a:ext cx="10594339" cy="3522114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ngửi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184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59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2" grpId="0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2103" y="0"/>
            <a:ext cx="5016137" cy="1036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1750423"/>
            <a:ext cx="12131040" cy="4885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851" y="1114701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Quay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717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3" y="1811383"/>
            <a:ext cx="4876190" cy="48761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87002" y="1889455"/>
            <a:ext cx="6008914" cy="20813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2731" y="148046"/>
            <a:ext cx="4380412" cy="862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4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6213" y="383176"/>
            <a:ext cx="9718766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" y="2682240"/>
            <a:ext cx="3866605" cy="4210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7" y="2664823"/>
            <a:ext cx="4166654" cy="4193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0" y="2664823"/>
            <a:ext cx="4097780" cy="41931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8011" y="679725"/>
            <a:ext cx="9304920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10: CÁC THỂ CỦA CHẤT VÀ SỰ CHUYỂN 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849"/>
            <a:ext cx="12192000" cy="5321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66" y="78376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CHUYỂN THỂ CỦA CHẤT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366" y="413664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NÓNG CHẢY VÀ SỰ ĐÔNG ĐẶC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3863" y="6261463"/>
            <a:ext cx="2569028" cy="6139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31"/>
            <a:ext cx="12192000" cy="53216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36823" y="6261463"/>
            <a:ext cx="2569028" cy="587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5608320" y="6513895"/>
            <a:ext cx="1062446" cy="261374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4" y="2752026"/>
            <a:ext cx="2847703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1669" y="2055228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ine Callout 2 2"/>
          <p:cNvSpPr/>
          <p:nvPr/>
        </p:nvSpPr>
        <p:spPr>
          <a:xfrm>
            <a:off x="7933509" y="93203"/>
            <a:ext cx="3997233" cy="3012878"/>
          </a:xfrm>
          <a:prstGeom prst="borderCallout2">
            <a:avLst>
              <a:gd name="adj1" fmla="val 48900"/>
              <a:gd name="adj2" fmla="val -54"/>
              <a:gd name="adj3" fmla="val 48398"/>
              <a:gd name="adj4" fmla="val -15142"/>
              <a:gd name="adj5" fmla="val 88882"/>
              <a:gd name="adj6" fmla="val -2662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1538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232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-39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7933509" y="3422469"/>
            <a:ext cx="3997233" cy="3117667"/>
          </a:xfrm>
          <a:prstGeom prst="borderCallout2">
            <a:avLst>
              <a:gd name="adj1" fmla="val 58546"/>
              <a:gd name="adj2" fmla="val -490"/>
              <a:gd name="adj3" fmla="val 59802"/>
              <a:gd name="adj4" fmla="val -10567"/>
              <a:gd name="adj5" fmla="val 31233"/>
              <a:gd name="adj6" fmla="val -2412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2.4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b).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>
            <a:off x="78375" y="67492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375" y="67492"/>
            <a:ext cx="3640182" cy="303858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Line Callout 2 13"/>
          <p:cNvSpPr/>
          <p:nvPr/>
        </p:nvSpPr>
        <p:spPr>
          <a:xfrm rot="10800000">
            <a:off x="130630" y="3505967"/>
            <a:ext cx="3640181" cy="3034169"/>
          </a:xfrm>
          <a:prstGeom prst="borderCallout2">
            <a:avLst>
              <a:gd name="adj1" fmla="val 40760"/>
              <a:gd name="adj2" fmla="val -438"/>
              <a:gd name="adj3" fmla="val 41632"/>
              <a:gd name="adj4" fmla="val -16188"/>
              <a:gd name="adj5" fmla="val 78526"/>
              <a:gd name="adj6" fmla="val -28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0633" y="3566212"/>
            <a:ext cx="3640179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2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3406" y="1630816"/>
            <a:ext cx="10302240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7040" y="69673"/>
            <a:ext cx="6156960" cy="75764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31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66" y="78376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CHUYỂN THỂ CỦA CHẤT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366" y="413664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SỰ HÓA HƠI VÀ NGƯNG TỤ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8434" y="6007259"/>
            <a:ext cx="2569028" cy="6139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9442" y="6104799"/>
            <a:ext cx="2569028" cy="587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651"/>
            <a:ext cx="12192000" cy="47209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22772" y="6013123"/>
            <a:ext cx="2569028" cy="587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13" y="2280065"/>
            <a:ext cx="2560320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3973" y="1818400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7933509" y="3422469"/>
            <a:ext cx="3997233" cy="3117667"/>
          </a:xfrm>
          <a:prstGeom prst="borderCallout2">
            <a:avLst>
              <a:gd name="adj1" fmla="val 58546"/>
              <a:gd name="adj2" fmla="val -490"/>
              <a:gd name="adj3" fmla="val 59215"/>
              <a:gd name="adj4" fmla="val -9194"/>
              <a:gd name="adj5" fmla="val 15688"/>
              <a:gd name="adj6" fmla="val -1772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3,4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>
            <a:off x="78375" y="67492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375" y="67492"/>
            <a:ext cx="3640182" cy="17912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416343" y="0"/>
            <a:ext cx="4718050" cy="3232785"/>
            <a:chOff x="0" y="0"/>
            <a:chExt cx="72621" cy="49761"/>
          </a:xfrm>
        </p:grpSpPr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0" y="0"/>
              <a:ext cx="49165" cy="49165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23456" y="596"/>
              <a:ext cx="49165" cy="49165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0785942" y="565724"/>
            <a:ext cx="1105535" cy="256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chuyển thể từ thể khí (hơi) sang thể lỏng của chất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0306517" y="-8316"/>
            <a:ext cx="1243965" cy="108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ngưng tụ</a:t>
            </a:r>
            <a:endParaRPr lang="en-US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7755087" y="539054"/>
            <a:ext cx="1094740" cy="256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chuyển thể từ thể lỏng sang thể khí (hơi) của chất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9354472" y="307552"/>
            <a:ext cx="1094740" cy="296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8371037" y="-29271"/>
            <a:ext cx="1094740" cy="108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bay hơi</a:t>
            </a:r>
            <a:endParaRPr lang="en-US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-26492" y="2764136"/>
            <a:ext cx="5181966" cy="3232785"/>
            <a:chOff x="0" y="0"/>
            <a:chExt cx="72621" cy="49761"/>
          </a:xfrm>
        </p:grpSpPr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0" y="0"/>
              <a:ext cx="49165" cy="4916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23456" y="596"/>
              <a:ext cx="49165" cy="4916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3481741" y="3355566"/>
            <a:ext cx="1409271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237969" y="3486194"/>
            <a:ext cx="1447527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1929841" y="3418155"/>
            <a:ext cx="1284699" cy="250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3218688" y="2802707"/>
            <a:ext cx="1006160" cy="85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816371" y="2799757"/>
            <a:ext cx="1094740" cy="11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155474" y="827314"/>
            <a:ext cx="197627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0800000">
            <a:off x="5436296" y="4995559"/>
            <a:ext cx="197627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1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4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226423"/>
            <a:ext cx="11608526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hoạt hình Hành trình Bé giọt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33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336"/>
            <a:ext cx="12192000" cy="4214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211" y="0"/>
            <a:ext cx="11730446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5" y="4673481"/>
            <a:ext cx="10859588" cy="2059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4924354"/>
            <a:ext cx="1201783" cy="7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057"/>
            <a:ext cx="12192000" cy="5501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211" y="0"/>
            <a:ext cx="11730446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0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chuyển thể rắn, lỏng, kh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3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1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70969"/>
            <a:ext cx="10676858" cy="6716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9566" y="853441"/>
            <a:ext cx="2751909" cy="679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63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5909" y="104503"/>
            <a:ext cx="3622765" cy="896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2839" y="1362021"/>
            <a:ext cx="4859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Theo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Lọ thủy tinh đựng mẫu 20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3" y="1259023"/>
            <a:ext cx="514228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13" y="3364992"/>
            <a:ext cx="4492835" cy="33094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783760"/>
            <a:ext cx="6498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025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5909" y="104503"/>
            <a:ext cx="3622765" cy="896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846" y="1254034"/>
            <a:ext cx="11129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846" y="4123944"/>
            <a:ext cx="1013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oxygen.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04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7050" y="2203268"/>
            <a:ext cx="2595155" cy="26125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831776" y="261257"/>
            <a:ext cx="7010400" cy="13759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VD?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62252" y="2072639"/>
            <a:ext cx="7010400" cy="13280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62252" y="3836117"/>
            <a:ext cx="7010400" cy="12888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05795" y="5477690"/>
            <a:ext cx="7010400" cy="1423851"/>
          </a:xfrm>
          <a:prstGeom prst="round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978330" y="2736670"/>
            <a:ext cx="849086" cy="66403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6"/>
            <a:endCxn id="3" idx="1"/>
          </p:cNvCxnSpPr>
          <p:nvPr/>
        </p:nvCxnSpPr>
        <p:spPr>
          <a:xfrm flipV="1">
            <a:off x="2952205" y="949239"/>
            <a:ext cx="879571" cy="256031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6"/>
            <a:endCxn id="5" idx="1"/>
          </p:cNvCxnSpPr>
          <p:nvPr/>
        </p:nvCxnSpPr>
        <p:spPr>
          <a:xfrm>
            <a:off x="2952205" y="3509554"/>
            <a:ext cx="910047" cy="97100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6"/>
            <a:endCxn id="6" idx="1"/>
          </p:cNvCxnSpPr>
          <p:nvPr/>
        </p:nvCxnSpPr>
        <p:spPr>
          <a:xfrm>
            <a:off x="2952205" y="3509554"/>
            <a:ext cx="953590" cy="26800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3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1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24296"/>
            <a:ext cx="6244047" cy="513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66" y="1236617"/>
            <a:ext cx="2560320" cy="16285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5007" y="316991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hân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vật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 3 nhóm theo ba thể của chất 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65949"/>
              </p:ext>
            </p:extLst>
          </p:nvPr>
        </p:nvGraphicFramePr>
        <p:xfrm>
          <a:off x="6305007" y="4305715"/>
          <a:ext cx="5886993" cy="2561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2126">
                  <a:extLst>
                    <a:ext uri="{9D8B030D-6E8A-4147-A177-3AD203B41FA5}">
                      <a16:colId xmlns:a16="http://schemas.microsoft.com/office/drawing/2014/main" val="4184606454"/>
                    </a:ext>
                  </a:extLst>
                </a:gridCol>
                <a:gridCol w="1962126">
                  <a:extLst>
                    <a:ext uri="{9D8B030D-6E8A-4147-A177-3AD203B41FA5}">
                      <a16:colId xmlns:a16="http://schemas.microsoft.com/office/drawing/2014/main" val="2156881695"/>
                    </a:ext>
                  </a:extLst>
                </a:gridCol>
                <a:gridCol w="1962741">
                  <a:extLst>
                    <a:ext uri="{9D8B030D-6E8A-4147-A177-3AD203B41FA5}">
                      <a16:colId xmlns:a16="http://schemas.microsoft.com/office/drawing/2014/main" val="2941308262"/>
                    </a:ext>
                  </a:extLst>
                </a:gridCol>
              </a:tblGrid>
              <a:tr h="853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6128331"/>
                  </a:ext>
                </a:extLst>
              </a:tr>
              <a:tr h="17076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1354981"/>
                  </a:ext>
                </a:extLst>
              </a:tr>
            </a:tbl>
          </a:graphicData>
        </a:graphic>
      </p:graphicFrame>
      <p:sp>
        <p:nvSpPr>
          <p:cNvPr id="10" name="Cloud Callout 9"/>
          <p:cNvSpPr/>
          <p:nvPr/>
        </p:nvSpPr>
        <p:spPr>
          <a:xfrm>
            <a:off x="7566212" y="1335741"/>
            <a:ext cx="1769377" cy="1316039"/>
          </a:xfrm>
          <a:prstGeom prst="cloudCallout">
            <a:avLst>
              <a:gd name="adj1" fmla="val 798234"/>
              <a:gd name="adj2" fmla="val 13768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96046" y="19159"/>
            <a:ext cx="3448594" cy="5834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354" y="976601"/>
            <a:ext cx="3701144" cy="43169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6087" y="1393372"/>
            <a:ext cx="1463040" cy="1371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RẮN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79320" y="1323703"/>
            <a:ext cx="5233852" cy="136724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0923" y="3135085"/>
            <a:ext cx="1463040" cy="1371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00589" y="4859382"/>
            <a:ext cx="1463040" cy="1371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RẮN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79320" y="2991393"/>
            <a:ext cx="5233852" cy="136724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79320" y="4720045"/>
            <a:ext cx="5233852" cy="13672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5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CÁC THỂ CỦA CHẤT: THỂ RẮN, THỂ LỎNG, THỂ KHÍ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52015"/>
            <a:ext cx="3196046" cy="2289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5" y="1777249"/>
            <a:ext cx="4040778" cy="3195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2" y="2168434"/>
            <a:ext cx="3927261" cy="2534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5944471"/>
            <a:ext cx="1201783" cy="778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4663" y="4772297"/>
            <a:ext cx="185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Cốc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46914" y="4956963"/>
            <a:ext cx="185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Cục</a:t>
            </a:r>
            <a:r>
              <a:rPr lang="en-US" dirty="0" smtClean="0"/>
              <a:t> </a:t>
            </a:r>
            <a:r>
              <a:rPr lang="en-US" dirty="0" err="1" smtClean="0"/>
              <a:t>đá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00160" y="4956963"/>
            <a:ext cx="2281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bóng</a:t>
            </a:r>
            <a:r>
              <a:rPr lang="en-US" dirty="0" smtClean="0"/>
              <a:t> bay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bơm</a:t>
            </a:r>
            <a:r>
              <a:rPr lang="en-US" dirty="0" smtClean="0"/>
              <a:t> </a:t>
            </a:r>
            <a:r>
              <a:rPr lang="en-US" dirty="0" err="1" smtClean="0"/>
              <a:t>khí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54628" y="5930537"/>
            <a:ext cx="10293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435115"/>
              </p:ext>
            </p:extLst>
          </p:nvPr>
        </p:nvGraphicFramePr>
        <p:xfrm>
          <a:off x="836023" y="2038505"/>
          <a:ext cx="9945188" cy="400377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55293">
                  <a:extLst>
                    <a:ext uri="{9D8B030D-6E8A-4147-A177-3AD203B41FA5}">
                      <a16:colId xmlns:a16="http://schemas.microsoft.com/office/drawing/2014/main" val="95627062"/>
                    </a:ext>
                  </a:extLst>
                </a:gridCol>
                <a:gridCol w="1820421">
                  <a:extLst>
                    <a:ext uri="{9D8B030D-6E8A-4147-A177-3AD203B41FA5}">
                      <a16:colId xmlns:a16="http://schemas.microsoft.com/office/drawing/2014/main" val="3595986136"/>
                    </a:ext>
                  </a:extLst>
                </a:gridCol>
                <a:gridCol w="2593696">
                  <a:extLst>
                    <a:ext uri="{9D8B030D-6E8A-4147-A177-3AD203B41FA5}">
                      <a16:colId xmlns:a16="http://schemas.microsoft.com/office/drawing/2014/main" val="347723165"/>
                    </a:ext>
                  </a:extLst>
                </a:gridCol>
                <a:gridCol w="1919766">
                  <a:extLst>
                    <a:ext uri="{9D8B030D-6E8A-4147-A177-3AD203B41FA5}">
                      <a16:colId xmlns:a16="http://schemas.microsoft.com/office/drawing/2014/main" val="2849203564"/>
                    </a:ext>
                  </a:extLst>
                </a:gridCol>
                <a:gridCol w="1956012">
                  <a:extLst>
                    <a:ext uri="{9D8B030D-6E8A-4147-A177-3AD203B41FA5}">
                      <a16:colId xmlns:a16="http://schemas.microsoft.com/office/drawing/2014/main" val="934660078"/>
                    </a:ext>
                  </a:extLst>
                </a:gridCol>
              </a:tblGrid>
              <a:tr h="16556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190411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rắn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242895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lỏng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48979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926206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01983" y="377003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0855" y="529258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1983" y="453657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7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1606</Words>
  <Application>Microsoft Office PowerPoint</Application>
  <PresentationFormat>Widescreen</PresentationFormat>
  <Paragraphs>293</Paragraphs>
  <Slides>32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Bookman Old Style</vt:lpstr>
      <vt:lpstr>Calibri</vt:lpstr>
      <vt:lpstr>Calibri Light</vt:lpstr>
      <vt:lpstr>Tahoma</vt:lpstr>
      <vt:lpstr>Times New Roman</vt:lpstr>
      <vt:lpstr>UVN Ai Cap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2021-08-08T15:07:11Z</dcterms:created>
  <dcterms:modified xsi:type="dcterms:W3CDTF">2021-08-19T07:55:58Z</dcterms:modified>
</cp:coreProperties>
</file>