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fKfknaO5GE23DJ/Nm2YxsPJ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5447E9-D5D2-408F-91EC-ABBEF54F0D78}">
  <a:tblStyle styleId="{CB5447E9-D5D2-408F-91EC-ABBEF54F0D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23a63b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3523a63b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523a63b6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3523a63b6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3.jpg"/><Relationship Id="rId6" Type="http://schemas.openxmlformats.org/officeDocument/2006/relationships/image" Target="../media/image15.jp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76198" y="2071316"/>
            <a:ext cx="7003832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81800" y="1312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school.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755" y="2254451"/>
            <a:ext cx="3547378" cy="314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593650" y="2029927"/>
            <a:ext cx="5465100" cy="1153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593619" y="3323789"/>
            <a:ext cx="5465100" cy="1153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231" name="Google Shape;231;p11"/>
          <p:cNvCxnSpPr>
            <a:stCxn id="225" idx="3"/>
            <a:endCxn id="226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2" name="Google Shape;232;p11"/>
          <p:cNvCxnSpPr>
            <a:stCxn id="226" idx="1"/>
            <a:endCxn id="227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3" name="Google Shape;233;p11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2"/>
          <p:cNvGraphicFramePr/>
          <p:nvPr/>
        </p:nvGraphicFramePr>
        <p:xfrm>
          <a:off x="425850" y="12917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{CB5447E9-D5D2-408F-91EC-ABBEF54F0D78}</a:tableStyleId>
              </a:tblPr>
              <a:tblGrid>
                <a:gridCol w="3135725"/>
                <a:gridCol w="4437950"/>
                <a:gridCol w="3730225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home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school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work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the classroom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the school garden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the playground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the board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the wall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the second floor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243" name="Google Shape;243;p12"/>
          <p:cNvCxnSpPr/>
          <p:nvPr/>
        </p:nvCxnSpPr>
        <p:spPr>
          <a:xfrm>
            <a:off x="1376978" y="3555770"/>
            <a:ext cx="0" cy="76880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4" name="Google Shape;244;p12"/>
          <p:cNvSpPr txBox="1"/>
          <p:nvPr/>
        </p:nvSpPr>
        <p:spPr>
          <a:xfrm>
            <a:off x="208869" y="4324574"/>
            <a:ext cx="23362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certain point</a:t>
            </a:r>
            <a:endParaRPr/>
          </a:p>
        </p:txBody>
      </p:sp>
      <p:cxnSp>
        <p:nvCxnSpPr>
          <p:cNvPr id="245" name="Google Shape;245;p12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6" name="Google Shape;246;p12"/>
          <p:cNvSpPr txBox="1"/>
          <p:nvPr/>
        </p:nvSpPr>
        <p:spPr>
          <a:xfrm>
            <a:off x="4179525" y="4847794"/>
            <a:ext cx="29105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sth / a place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8" name="Google Shape;248;p12"/>
          <p:cNvSpPr txBox="1"/>
          <p:nvPr/>
        </p:nvSpPr>
        <p:spPr>
          <a:xfrm>
            <a:off x="8445711" y="5662108"/>
            <a:ext cx="32289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surface of sth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/>
          <p:nvPr/>
        </p:nvSpPr>
        <p:spPr>
          <a:xfrm>
            <a:off x="604792" y="2057794"/>
            <a:ext cx="1112797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 classroom is ___ the third floor of that building.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I’m at school, my parents are ___ work.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The students are playing football ___ the classroom.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little sister usually has lunch ___ school.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beautiful posters are ___ the wall ___ the staffroom.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47435" y="205779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939419" y="275021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398119" y="3504479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436130" y="424636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201582" y="49499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6979448" y="4949972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996451" y="1207851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Look at the pictures and answer the questions.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87067" y="1178485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9852" y="10758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2553423" y="1603675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Mrs Hien teach maths?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2588457" y="296860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2588457" y="407381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2632788" y="542529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2937446" y="2100863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852551" y="342900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2915109" y="453882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915109" y="588884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855" y="1795463"/>
            <a:ext cx="1916645" cy="12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128" y="3052460"/>
            <a:ext cx="1904371" cy="125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128" y="4290896"/>
            <a:ext cx="1916646" cy="12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128" y="5541366"/>
            <a:ext cx="1936648" cy="126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23a63b6b_0_0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3523a63b6b_0_0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3523a63b6b_0_0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3523a63b6b_0_0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23a63b6b_0_0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23a63b6b_0_0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3523a63b6b_0_0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00" name="Google Shape;300;g13523a63b6b_0_0"/>
          <p:cNvCxnSpPr>
            <a:stCxn id="294" idx="3"/>
            <a:endCxn id="295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g13523a63b6b_0_0"/>
          <p:cNvCxnSpPr>
            <a:stCxn id="295" idx="1"/>
            <a:endCxn id="296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2" name="Google Shape;302;g13523a63b6b_0_0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13523a63b6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523a63b6b_0_0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05" name="Google Shape;305;g13523a63b6b_0_0"/>
          <p:cNvCxnSpPr>
            <a:stCxn id="296" idx="3"/>
            <a:endCxn id="306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7" name="Google Shape;307;g13523a63b6b_0_0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523a63b6b_0_0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1078804" y="1188331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 with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</a:t>
            </a: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which ones express </a:t>
            </a:r>
            <a:r>
              <a:rPr b="1" lang="en-US" sz="2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666824" y="1903494"/>
            <a:ext cx="1120602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mother is at home, but she is not (1) ___ the kitchen. She usually waters the vegetables in the garden (2) ___ the morning.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father is (3) ___ work, but he isn’t in his office at the moment. It is lunch break and he is (4) ___ a travel agent’s, looking at holiday brochures.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is usually at school this time, but he has a bad cold today. He has nothing to do but lying (5) ___ the sofa and looking at the posters (6) ___ the wall.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6626530" y="1896236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347" y="2653913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3047106" y="32977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01838" y="40400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748319" y="5448372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083725" y="5504963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26530" y="1903511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273322" y="265390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rgbClr val="F794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047143" y="329773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798850" y="4040021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1751292" y="54483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083724" y="5504987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523a63b6b_0_21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523a63b6b_0_21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523a63b6b_0_21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523a63b6b_0_21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523a63b6b_0_21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523a63b6b_0_21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523a63b6b_0_21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42" name="Google Shape;342;g13523a63b6b_0_21"/>
          <p:cNvCxnSpPr>
            <a:stCxn id="336" idx="3"/>
            <a:endCxn id="337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3" name="Google Shape;343;g13523a63b6b_0_21"/>
          <p:cNvCxnSpPr>
            <a:stCxn id="337" idx="1"/>
            <a:endCxn id="338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4" name="Google Shape;344;g13523a63b6b_0_21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3523a63b6b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3523a63b6b_0_21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47" name="Google Shape;347;g13523a63b6b_0_21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g13523a63b6b_0_21"/>
          <p:cNvCxnSpPr>
            <a:stCxn id="338" idx="3"/>
            <a:endCxn id="349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0" name="Google Shape;350;g13523a63b6b_0_21"/>
          <p:cNvSpPr/>
          <p:nvPr/>
        </p:nvSpPr>
        <p:spPr>
          <a:xfrm>
            <a:off x="697703" y="5797873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3523a63b6b_0_21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3523a63b6b_0_21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13523a63b6b_0_21"/>
          <p:cNvCxnSpPr>
            <a:stCxn id="349" idx="1"/>
            <a:endCxn id="350" idx="0"/>
          </p:cNvCxnSpPr>
          <p:nvPr/>
        </p:nvCxnSpPr>
        <p:spPr>
          <a:xfrm flipH="1">
            <a:off x="1673057" y="5205964"/>
            <a:ext cx="1443600" cy="591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2088433" y="1958007"/>
            <a:ext cx="702388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b="1" i="0" lang="en-US" sz="3600" u="none" cap="none" strike="noStrik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b="1" i="0" lang="en-US" sz="3600" u="none" cap="none" strike="noStrik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grpSp>
        <p:nvGrpSpPr>
          <p:cNvPr id="364" name="Google Shape;364;p18"/>
          <p:cNvGrpSpPr/>
          <p:nvPr/>
        </p:nvGrpSpPr>
        <p:grpSpPr>
          <a:xfrm>
            <a:off x="2365248" y="4108704"/>
            <a:ext cx="6035039" cy="2270540"/>
            <a:chOff x="0" y="0"/>
            <a:chExt cx="6035039" cy="2270540"/>
          </a:xfrm>
        </p:grpSpPr>
        <p:sp>
          <p:nvSpPr>
            <p:cNvPr id="365" name="Google Shape;365;p18"/>
            <p:cNvSpPr/>
            <p:nvPr/>
          </p:nvSpPr>
          <p:spPr>
            <a:xfrm>
              <a:off x="358689" y="0"/>
              <a:ext cx="5676350" cy="2270540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 txBox="1"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78804" y="2147969"/>
            <a:ext cx="1031332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sentences using the prepositions of time and place.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5797" y="3917244"/>
            <a:ext cx="2390016" cy="239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8" y="2462423"/>
            <a:ext cx="70238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endParaRPr/>
          </a:p>
          <a:p>
            <a:pPr indent="-4572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indent="-4572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2396152" y="3931769"/>
            <a:ext cx="6973665" cy="2675945"/>
            <a:chOff x="-141901" y="37438"/>
            <a:chExt cx="6973665" cy="2675945"/>
          </a:xfrm>
        </p:grpSpPr>
        <p:sp>
          <p:nvSpPr>
            <p:cNvPr id="105" name="Google Shape;105;p2"/>
            <p:cNvSpPr/>
            <p:nvPr/>
          </p:nvSpPr>
          <p:spPr>
            <a:xfrm>
              <a:off x="141901" y="37438"/>
              <a:ext cx="6689863" cy="2675945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0" spcFirstLastPara="1" rIns="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  <p:sp>
        <p:nvSpPr>
          <p:cNvPr descr="The Rules of Connectors in Bangla | BD English School" id="110" name="Google Shape;110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190456" y="2388786"/>
            <a:ext cx="7705898" cy="1695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use the prepositions of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4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4"/>
          <p:cNvCxnSpPr>
            <a:stCxn id="126" idx="3"/>
            <a:endCxn id="137" idx="0"/>
          </p:cNvCxnSpPr>
          <p:nvPr/>
        </p:nvCxnSpPr>
        <p:spPr>
          <a:xfrm>
            <a:off x="2614952" y="4149761"/>
            <a:ext cx="1477200" cy="728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4"/>
          <p:cNvSpPr/>
          <p:nvPr/>
        </p:nvSpPr>
        <p:spPr>
          <a:xfrm>
            <a:off x="697703" y="5797873"/>
            <a:ext cx="1950732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116657" y="487821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>
            <a:stCxn id="137" idx="1"/>
            <a:endCxn id="138" idx="0"/>
          </p:cNvCxnSpPr>
          <p:nvPr/>
        </p:nvCxnSpPr>
        <p:spPr>
          <a:xfrm flipH="1">
            <a:off x="1673057" y="5205916"/>
            <a:ext cx="1443600" cy="591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81" y="2150466"/>
            <a:ext cx="4174943" cy="4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5421157" y="1891772"/>
            <a:ext cx="57999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the pen </a:t>
            </a:r>
            <a:r>
              <a:rPr b="1" i="1" lang="en-US" sz="32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pencil case.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432956" y="3163152"/>
            <a:ext cx="50758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 </a:t>
            </a:r>
            <a:r>
              <a:rPr b="1" i="1" lang="en-US" sz="32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chair.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21156" y="4434532"/>
            <a:ext cx="56079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your ruler </a:t>
            </a:r>
            <a:r>
              <a:rPr b="1" i="1" lang="en-US" sz="32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table.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985" y="1443812"/>
            <a:ext cx="4528969" cy="452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93650" y="2029926"/>
            <a:ext cx="5465100" cy="1290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7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487075" y="1308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{CB5447E9-D5D2-408F-91EC-ABBEF54F0D78}</a:tableStyleId>
              </a:tblPr>
              <a:tblGrid>
                <a:gridCol w="3055725"/>
                <a:gridCol w="4824000"/>
                <a:gridCol w="31284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six o’clock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noon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at break time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the morning / afternoon / evening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December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 2020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Monday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January 18</a:t>
                      </a:r>
                      <a:r>
                        <a:rPr baseline="30000" lang="en-US" sz="2400" u="none" cap="none" strike="noStrike"/>
                        <a:t>th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on Christmas 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185" name="Google Shape;185;p8"/>
          <p:cNvCxnSpPr/>
          <p:nvPr/>
        </p:nvCxnSpPr>
        <p:spPr>
          <a:xfrm>
            <a:off x="1584503" y="3508595"/>
            <a:ext cx="0" cy="7689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8"/>
          <p:cNvSpPr txBox="1"/>
          <p:nvPr/>
        </p:nvSpPr>
        <p:spPr>
          <a:xfrm>
            <a:off x="446962" y="4346437"/>
            <a:ext cx="236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point of time</a:t>
            </a:r>
            <a:endParaRPr/>
          </a:p>
        </p:txBody>
      </p:sp>
      <p:cxnSp>
        <p:nvCxnSpPr>
          <p:cNvPr id="187" name="Google Shape;187;p8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8" name="Google Shape;188;p8"/>
          <p:cNvSpPr txBox="1"/>
          <p:nvPr/>
        </p:nvSpPr>
        <p:spPr>
          <a:xfrm>
            <a:off x="3434743" y="4806605"/>
            <a:ext cx="430053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period of time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(longer / shorter than a day)</a:t>
            </a:r>
            <a:endParaRPr/>
          </a:p>
        </p:txBody>
      </p:sp>
      <p:cxnSp>
        <p:nvCxnSpPr>
          <p:cNvPr id="189" name="Google Shape;189;p8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0" name="Google Shape;190;p8"/>
          <p:cNvSpPr txBox="1"/>
          <p:nvPr/>
        </p:nvSpPr>
        <p:spPr>
          <a:xfrm>
            <a:off x="8407592" y="5662108"/>
            <a:ext cx="3305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day or a part of day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48348" y="2278055"/>
            <a:ext cx="11127970" cy="279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England, schools usually starts ___ 9 a.m. and finish ___ 4 p.m.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built our school a long time ago, maybe ___ 1990.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visit Thang Long Lower Secondary School ___ January.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year usually begins ___ September 5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like playing badminton and football ___ their break time.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sentences, using suitable prepositions of time.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5637220" y="2278040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522062" y="2278064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145876" y="2805545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8980742" y="337846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236390" y="3934504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539703" y="4443385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