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499" r:id="rId2"/>
    <p:sldId id="490" r:id="rId3"/>
    <p:sldId id="491" r:id="rId4"/>
    <p:sldId id="492" r:id="rId5"/>
    <p:sldId id="493" r:id="rId6"/>
    <p:sldId id="497" r:id="rId7"/>
    <p:sldId id="498" r:id="rId8"/>
    <p:sldId id="494" r:id="rId9"/>
    <p:sldId id="495" r:id="rId10"/>
    <p:sldId id="49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/>
    <p:restoredTop sz="94651"/>
  </p:normalViewPr>
  <p:slideViewPr>
    <p:cSldViewPr snapToGrid="0" snapToObjects="1">
      <p:cViewPr varScale="1">
        <p:scale>
          <a:sx n="65" d="100"/>
          <a:sy n="65" d="100"/>
        </p:scale>
        <p:origin x="67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D31B0-0571-4973-AA7F-3DD6B2798F0B}" type="datetimeFigureOut">
              <a:rPr lang="vi-VN" smtClean="0"/>
              <a:t>01/08/2022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1B9EE-AED6-427D-8424-0535FE63BE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7505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BFE86-5F1F-6946-9818-B4D877E6DEA8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F207E-C5CA-3246-A3D1-75505BB9440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/>
          <a:srcRect t="7789" b="778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938" y="-27551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 smtClean="0">
                <a:latin typeface="+mj-lt"/>
              </a:rPr>
              <a:t>. </a:t>
            </a:r>
            <a:endParaRPr lang="vi-VN" sz="2800" dirty="0">
              <a:latin typeface="+mj-l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04404" y="78400"/>
            <a:ext cx="974344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HÌNH THÀNH VÀ BƯỚC ĐẦU PHÁT TRIỂN CỦA CÁC VƯƠNG QUỐC PHONG KIẾN Ở ĐÔNG NAM Á </a:t>
            </a:r>
            <a:endParaRPr lang="vi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(TỪ THẾ KỈ VII ĐẾN THẾ KỈ X)</a:t>
            </a:r>
            <a:endParaRPr lang="vi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20526659_684991958366288_984150484_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12" y="1828169"/>
            <a:ext cx="5965247" cy="5002280"/>
          </a:xfrm>
          <a:prstGeom prst="rect">
            <a:avLst/>
          </a:prstGeom>
          <a:noFill/>
        </p:spPr>
      </p:pic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6012872" y="1828169"/>
            <a:ext cx="6179127" cy="5002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938" y="-27551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 smtClean="0">
                <a:latin typeface="+mj-lt"/>
              </a:rPr>
              <a:t>. </a:t>
            </a:r>
            <a:endParaRPr lang="vi-VN" sz="2800" dirty="0">
              <a:latin typeface="+mj-l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463040" y="1051560"/>
            <a:ext cx="9189720" cy="33680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800" b="1" dirty="0" smtClean="0">
                <a:solidFill>
                  <a:schemeClr val="accent1"/>
                </a:solidFill>
                <a:latin typeface="+mj-lt"/>
              </a:rPr>
              <a:t>GIAO NHIỆM VỤ Ở NHÀ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vi-VN" sz="2800" dirty="0" smtClean="0">
                <a:solidFill>
                  <a:schemeClr val="tx1"/>
                </a:solidFill>
                <a:latin typeface="+mj-lt"/>
              </a:rPr>
              <a:t>Hoàn thành bài tập.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vi-VN" sz="2800" dirty="0" smtClean="0">
                <a:solidFill>
                  <a:schemeClr val="tx1"/>
                </a:solidFill>
                <a:latin typeface="+mj-lt"/>
              </a:rPr>
              <a:t>Đọc và trả lời các câu hỏi bài 11. Giao lưu văn hóa ở Đông Nam Á.</a:t>
            </a:r>
            <a:endParaRPr lang="vi-VN" sz="28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938" y="-27551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 smtClean="0">
                <a:latin typeface="+mj-lt"/>
              </a:rPr>
              <a:t>. </a:t>
            </a:r>
            <a:endParaRPr lang="vi-VN" sz="28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48689" y="2760502"/>
            <a:ext cx="5864628" cy="26776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vi-VN" sz="2800" dirty="0">
                <a:latin typeface="+mj-lt"/>
              </a:rPr>
              <a:t>Nêu tên và xác định nơi hình </a:t>
            </a:r>
            <a:r>
              <a:rPr lang="vi-VN" sz="2800" dirty="0" smtClean="0">
                <a:latin typeface="+mj-lt"/>
              </a:rPr>
              <a:t>thành </a:t>
            </a:r>
            <a:r>
              <a:rPr lang="vi-VN" sz="2800" dirty="0">
                <a:latin typeface="+mj-lt"/>
              </a:rPr>
              <a:t>các vương quốc phong kiến</a:t>
            </a:r>
            <a:r>
              <a:rPr lang="vi-VN" sz="2800" dirty="0" smtClean="0">
                <a:latin typeface="+mj-lt"/>
              </a:rPr>
              <a:t> trên </a:t>
            </a:r>
            <a:r>
              <a:rPr lang="vi-VN" sz="2800" dirty="0">
                <a:latin typeface="+mj-lt"/>
              </a:rPr>
              <a:t>lược </a:t>
            </a:r>
            <a:r>
              <a:rPr lang="vi-VN" sz="2800" dirty="0" smtClean="0">
                <a:latin typeface="+mj-lt"/>
              </a:rPr>
              <a:t>đồ và vương </a:t>
            </a:r>
            <a:r>
              <a:rPr lang="vi-VN" sz="2800" dirty="0">
                <a:latin typeface="+mj-lt"/>
              </a:rPr>
              <a:t>quốc đó thuộc các quốc gia </a:t>
            </a:r>
            <a:r>
              <a:rPr lang="vi-VN" sz="2800" dirty="0" smtClean="0">
                <a:latin typeface="+mj-lt"/>
              </a:rPr>
              <a:t>Đông Nam Á </a:t>
            </a:r>
            <a:r>
              <a:rPr lang="vi-VN" sz="2800" dirty="0">
                <a:latin typeface="+mj-lt"/>
              </a:rPr>
              <a:t>nào ngày nay</a:t>
            </a:r>
            <a:r>
              <a:rPr lang="vi-VN" sz="2800" dirty="0" smtClean="0">
                <a:latin typeface="+mj-lt"/>
              </a:rPr>
              <a:t>?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vi-VN" sz="2800" dirty="0">
                <a:latin typeface="+mj-lt"/>
              </a:rPr>
              <a:t>cơ sở hình thành các vương quốc phong kiến Đông Nam </a:t>
            </a:r>
            <a:r>
              <a:rPr lang="vi-VN" sz="2800" dirty="0" smtClean="0">
                <a:latin typeface="+mj-lt"/>
              </a:rPr>
              <a:t>Á?</a:t>
            </a:r>
            <a:endParaRPr lang="vi-VN" sz="2800" dirty="0">
              <a:latin typeface="+mj-lt"/>
              <a:ea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460091" y="1544782"/>
            <a:ext cx="0" cy="45644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848687" y="1467400"/>
            <a:ext cx="5864630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vi-VN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Quan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sát lược đồ </a:t>
            </a:r>
            <a:r>
              <a:rPr lang="vi-VN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hình1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vi-VN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tr. 52) và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khai thác thông tin trong SGK </a:t>
            </a:r>
            <a:endParaRPr lang="vi-VN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651164" y="202862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FF00"/>
                </a:solidFill>
                <a:latin typeface="+mj-lt"/>
              </a:rPr>
              <a:t>1. Sự hình thành các vương quốc phong kiến.</a:t>
            </a:r>
            <a:endParaRPr lang="vi-VN" sz="28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938" y="-27551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 smtClean="0">
                <a:latin typeface="+mj-lt"/>
              </a:rPr>
              <a:t>. </a:t>
            </a:r>
            <a:endParaRPr lang="vi-VN" sz="280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1164" y="202862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FF00"/>
                </a:solidFill>
                <a:latin typeface="+mj-lt"/>
              </a:rPr>
              <a:t>1. Sự hình thành các vương quốc phong kiến.</a:t>
            </a:r>
            <a:endParaRPr lang="vi-VN" sz="28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213944" y="1335142"/>
          <a:ext cx="9270126" cy="5405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5063"/>
                <a:gridCol w="4635063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sz="2400" b="1" kern="1200" dirty="0" smtClean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Vương quốc phong kiến</a:t>
                      </a:r>
                      <a:endParaRPr lang="vi-VN" sz="2400" b="1" kern="1200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algn="ctr"/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sz="2400" b="1" kern="1200" dirty="0" smtClean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Thuộc quốc gia ngày nay </a:t>
                      </a:r>
                      <a:endParaRPr lang="vi-VN" sz="2400" b="1" kern="1200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algn="ctr"/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vi-VN" sz="2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Pa-gan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vi-VN" sz="2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Sri</a:t>
                      </a:r>
                      <a:r>
                        <a:rPr lang="vi-VN" sz="2400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Kse-tra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vi-VN" sz="2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Myanma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vi-VN" sz="2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Ha-ri-pun-giay-a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vi-VN" sz="2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Đva-ra-va-ti 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vi-VN" sz="2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Thái Lan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vi-VN" sz="2400" dirty="0" smtClean="0">
                          <a:latin typeface="+mj-lt"/>
                        </a:rPr>
                        <a:t>- Chân</a:t>
                      </a:r>
                      <a:r>
                        <a:rPr lang="vi-VN" sz="2400" baseline="0" dirty="0" smtClean="0">
                          <a:latin typeface="+mj-lt"/>
                        </a:rPr>
                        <a:t> Lạp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400" dirty="0" smtClean="0">
                          <a:latin typeface="+mj-lt"/>
                        </a:rPr>
                        <a:t>Cam-pu-chia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vi-VN" sz="2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Đại Cồ Việt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vi-VN" sz="2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Chăm-pa 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vi-VN" sz="2400" dirty="0" smtClean="0">
                          <a:latin typeface="+mj-lt"/>
                        </a:rPr>
                        <a:t>Việt</a:t>
                      </a:r>
                      <a:r>
                        <a:rPr lang="vi-VN" sz="2400" baseline="0" dirty="0" smtClean="0">
                          <a:latin typeface="+mj-lt"/>
                        </a:rPr>
                        <a:t> Nam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vi-VN" sz="2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Tu-ma-sic 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Xin-ga-po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</a:tr>
              <a:tr h="833802"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vi-VN" sz="2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Sri-vi-giay-a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vi-VN" sz="2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Kalinga 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In-đô-nê-xi-a</a:t>
                      </a:r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94510" y="722418"/>
            <a:ext cx="5264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chemeClr val="bg1"/>
                </a:solidFill>
                <a:latin typeface="+mj-lt"/>
              </a:rPr>
              <a:t>- Hình thành từ 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thế </a:t>
            </a:r>
            <a:r>
              <a:rPr lang="vi-VN" sz="2800" dirty="0" smtClean="0">
                <a:solidFill>
                  <a:schemeClr val="bg1"/>
                </a:solidFill>
                <a:latin typeface="+mj-lt"/>
              </a:rPr>
              <a:t>kỉ 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VII – </a:t>
            </a:r>
            <a:r>
              <a:rPr lang="vi-VN" sz="2800" dirty="0" smtClean="0">
                <a:solidFill>
                  <a:schemeClr val="bg1"/>
                </a:solidFill>
                <a:latin typeface="+mj-lt"/>
              </a:rPr>
              <a:t>X.</a:t>
            </a:r>
            <a:endParaRPr lang="vi-VN" sz="28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60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 smtClean="0">
                <a:latin typeface="+mj-lt"/>
              </a:rPr>
              <a:t>. </a:t>
            </a:r>
            <a:endParaRPr lang="vi-VN" sz="2800" dirty="0">
              <a:latin typeface="+mj-l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51727" y="-27551"/>
            <a:ext cx="101978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Hoạt động kinh tế ở các vương quốc phong kiến Đông Nam </a:t>
            </a:r>
            <a:r>
              <a:rPr lang="vi-V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       từ </a:t>
            </a:r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 kỉ VII đến thế kỉ X.</a:t>
            </a:r>
            <a:endParaRPr lang="vi-VN" sz="2800" dirty="0">
              <a:solidFill>
                <a:srgbClr val="FFFF00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481697" y="743961"/>
            <a:ext cx="9849742" cy="504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2800" dirty="0" smtClean="0">
                <a:solidFill>
                  <a:schemeClr val="bg1"/>
                </a:solidFill>
              </a:rPr>
              <a:t>Hoạt động nhóm -</a:t>
            </a:r>
            <a:r>
              <a:rPr lang="nl-NL" altLang="vi-VN" sz="2800" b="0" dirty="0" smtClean="0">
                <a:solidFill>
                  <a:schemeClr val="bg1"/>
                </a:solidFill>
              </a:rPr>
              <a:t> </a:t>
            </a:r>
            <a:r>
              <a:rPr lang="nl-NL" altLang="vi-VN" sz="2800" dirty="0">
                <a:solidFill>
                  <a:schemeClr val="bg1"/>
                </a:solidFill>
              </a:rPr>
              <a:t>“</a:t>
            </a:r>
            <a:r>
              <a:rPr lang="nl-NL" altLang="vi-VN" sz="2800" i="1" dirty="0">
                <a:solidFill>
                  <a:schemeClr val="bg1"/>
                </a:solidFill>
              </a:rPr>
              <a:t>Khăn trải bàn</a:t>
            </a:r>
            <a:r>
              <a:rPr lang="nl-NL" altLang="vi-VN" sz="2800" b="0" dirty="0" smtClean="0">
                <a:solidFill>
                  <a:schemeClr val="bg1"/>
                </a:solidFill>
              </a:rPr>
              <a:t>” </a:t>
            </a:r>
            <a:r>
              <a:rPr lang="nl-NL" altLang="vi-VN" sz="2800" dirty="0" smtClean="0">
                <a:solidFill>
                  <a:schemeClr val="bg1"/>
                </a:solidFill>
              </a:rPr>
              <a:t>- </a:t>
            </a:r>
            <a:r>
              <a:rPr lang="en-US" altLang="nl-NL" sz="2800" dirty="0" smtClean="0">
                <a:solidFill>
                  <a:schemeClr val="bg1"/>
                </a:solidFill>
              </a:rPr>
              <a:t>5</a:t>
            </a:r>
            <a:r>
              <a:rPr lang="nl-NL" altLang="vi-VN" sz="2800" dirty="0" smtClean="0">
                <a:solidFill>
                  <a:schemeClr val="bg1"/>
                </a:solidFill>
              </a:rPr>
              <a:t> phút</a:t>
            </a:r>
            <a:endParaRPr lang="en-US" altLang="vi-VN" sz="2800" dirty="0">
              <a:solidFill>
                <a:schemeClr val="bg1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51727" y="1246262"/>
            <a:ext cx="10819837" cy="56117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vi-VN" sz="2400" b="0" dirty="0"/>
          </a:p>
          <a:p>
            <a:pPr algn="ctr"/>
            <a:endParaRPr lang="en-US" altLang="vi-VN" sz="2400" b="0" dirty="0">
              <a:latin typeface="Times" panose="02020603050405020304" pitchFamily="18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2285579" y="2302568"/>
            <a:ext cx="7557743" cy="335117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algn="just">
              <a:buFontTx/>
              <a:buChar char="-"/>
            </a:pPr>
            <a:r>
              <a:rPr lang="vi-VN" sz="2400" dirty="0" smtClean="0"/>
              <a:t>Khai </a:t>
            </a:r>
            <a:r>
              <a:rPr lang="vi-VN" sz="2400" dirty="0"/>
              <a:t>thác tư liệu sgk (55) và cho biết thương nhân nước ngoài bị hấp dẫn bởi những sản vật nào của vương quốc Sri Vi-giay-a</a:t>
            </a:r>
            <a:r>
              <a:rPr lang="vi-VN" sz="2400" dirty="0" smtClean="0"/>
              <a:t>?</a:t>
            </a:r>
          </a:p>
          <a:p>
            <a:pPr algn="just"/>
            <a:endParaRPr lang="vi-VN" sz="1400" dirty="0"/>
          </a:p>
          <a:p>
            <a:pPr marL="342900" indent="-342900" algn="just">
              <a:buFontTx/>
              <a:buChar char="-"/>
            </a:pPr>
            <a:r>
              <a:rPr lang="vi-VN" sz="2400" dirty="0" smtClean="0"/>
              <a:t>Hãy </a:t>
            </a:r>
            <a:r>
              <a:rPr lang="vi-VN" sz="2400" dirty="0"/>
              <a:t>trình bày hoạt động kinh tế chính của các vương quốc phong kiến Đông Nam Á từ thế kỉ VII đến X</a:t>
            </a:r>
            <a:r>
              <a:rPr lang="vi-VN" sz="2400" dirty="0" smtClean="0"/>
              <a:t>?</a:t>
            </a:r>
          </a:p>
          <a:p>
            <a:pPr algn="just"/>
            <a:endParaRPr lang="vi-VN" sz="2400" dirty="0"/>
          </a:p>
          <a:p>
            <a:pPr algn="just"/>
            <a:r>
              <a:rPr lang="vi-VN" sz="2400" dirty="0"/>
              <a:t>-</a:t>
            </a:r>
            <a:r>
              <a:rPr lang="vi-VN" sz="2400" dirty="0" smtClean="0"/>
              <a:t> </a:t>
            </a:r>
            <a:r>
              <a:rPr lang="vi-VN" sz="2400" dirty="0"/>
              <a:t>Giải thích về sự phát triển kinh tế khác nhau giữa các vương quốc lục địa với vương quốc ở hải đảo?</a:t>
            </a:r>
          </a:p>
          <a:p>
            <a:pPr algn="just">
              <a:spcAft>
                <a:spcPts val="0"/>
              </a:spcAft>
            </a:pPr>
            <a:endParaRPr lang="en-US" altLang="vi-VN" sz="2400" dirty="0">
              <a:cs typeface="Times New Roman" panose="02020603050405020304" pitchFamily="18" charset="0"/>
            </a:endParaRPr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4716720" y="1246262"/>
            <a:ext cx="2689848" cy="45429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800" b="0" dirty="0" smtClean="0">
                <a:latin typeface="Comic Sans MS" panose="030F0702030302020204" pitchFamily="66" charset="0"/>
              </a:rPr>
              <a:t>Ý kiến cá nhân</a:t>
            </a:r>
            <a:endParaRPr lang="en-US" altLang="vi-VN" sz="2800" b="0" dirty="0">
              <a:latin typeface="Times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813995" y="1805507"/>
            <a:ext cx="495299" cy="3921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vi-VN" dirty="0"/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 rot="5400000">
            <a:off x="286059" y="3609953"/>
            <a:ext cx="2315690" cy="638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400" b="0" dirty="0" smtClean="0">
                <a:latin typeface="Comic Sans MS" panose="030F0702030302020204" pitchFamily="66" charset="0"/>
              </a:rPr>
              <a:t>Ý kiến cá nhân</a:t>
            </a:r>
            <a:endParaRPr lang="en-US" altLang="vi-VN" sz="2400" b="0" dirty="0">
              <a:latin typeface="Times" panose="02020603050405020304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 rot="5400000">
            <a:off x="1877753" y="3732984"/>
            <a:ext cx="495299" cy="3921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vi-VN" dirty="0"/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4820289" y="6217940"/>
            <a:ext cx="2633705" cy="47380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400" b="0" dirty="0" smtClean="0">
                <a:latin typeface="Comic Sans MS" panose="030F0702030302020204" pitchFamily="66" charset="0"/>
              </a:rPr>
              <a:t>Ý kiến cá nhân</a:t>
            </a:r>
            <a:endParaRPr lang="en-US" altLang="vi-VN" sz="2400" b="0" dirty="0">
              <a:latin typeface="Times" panose="02020603050405020304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5915470" y="5750644"/>
            <a:ext cx="495299" cy="3921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vi-VN" dirty="0"/>
          </a:p>
        </p:txBody>
      </p:sp>
      <p:sp>
        <p:nvSpPr>
          <p:cNvPr id="24" name="Oval 23"/>
          <p:cNvSpPr/>
          <p:nvPr/>
        </p:nvSpPr>
        <p:spPr>
          <a:xfrm rot="16499929">
            <a:off x="9849857" y="3745345"/>
            <a:ext cx="495299" cy="4669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vi-VN" dirty="0"/>
          </a:p>
        </p:txBody>
      </p:sp>
      <p:sp>
        <p:nvSpPr>
          <p:cNvPr id="26" name="Text Box 21"/>
          <p:cNvSpPr txBox="1">
            <a:spLocks noChangeArrowheads="1"/>
          </p:cNvSpPr>
          <p:nvPr/>
        </p:nvSpPr>
        <p:spPr bwMode="auto">
          <a:xfrm rot="16200000">
            <a:off x="9665101" y="3703276"/>
            <a:ext cx="2354329" cy="638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400" b="0" dirty="0" smtClean="0">
                <a:latin typeface="Comic Sans MS" panose="030F0702030302020204" pitchFamily="66" charset="0"/>
              </a:rPr>
              <a:t>Ý kiến cá nhân</a:t>
            </a:r>
            <a:endParaRPr lang="en-US" altLang="vi-VN" sz="2400" b="0" dirty="0">
              <a:latin typeface="Times" panose="02020603050405020304" pitchFamily="18" charset="0"/>
            </a:endParaRPr>
          </a:p>
        </p:txBody>
      </p:sp>
      <p:sp>
        <p:nvSpPr>
          <p:cNvPr id="28" name="Line 10"/>
          <p:cNvSpPr>
            <a:spLocks noChangeShapeType="1"/>
          </p:cNvSpPr>
          <p:nvPr/>
        </p:nvSpPr>
        <p:spPr bwMode="auto">
          <a:xfrm flipH="1" flipV="1">
            <a:off x="651724" y="1265757"/>
            <a:ext cx="1620562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9" name="Line 9"/>
          <p:cNvSpPr>
            <a:spLocks noChangeShapeType="1"/>
          </p:cNvSpPr>
          <p:nvPr/>
        </p:nvSpPr>
        <p:spPr bwMode="auto">
          <a:xfrm flipH="1">
            <a:off x="665018" y="5637944"/>
            <a:ext cx="1607268" cy="113692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0" name="Line 7"/>
          <p:cNvSpPr>
            <a:spLocks noChangeShapeType="1"/>
          </p:cNvSpPr>
          <p:nvPr/>
        </p:nvSpPr>
        <p:spPr bwMode="auto">
          <a:xfrm>
            <a:off x="9878302" y="5687976"/>
            <a:ext cx="1302320" cy="11016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1" name="Rectangle: Rounded Corners 186"/>
          <p:cNvSpPr/>
          <p:nvPr/>
        </p:nvSpPr>
        <p:spPr>
          <a:xfrm>
            <a:off x="10472647" y="5692805"/>
            <a:ext cx="1706893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" name="Line 6"/>
          <p:cNvSpPr>
            <a:spLocks noChangeShapeType="1"/>
          </p:cNvSpPr>
          <p:nvPr/>
        </p:nvSpPr>
        <p:spPr bwMode="auto">
          <a:xfrm flipV="1">
            <a:off x="9878302" y="1276230"/>
            <a:ext cx="1482771" cy="9744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812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52945" y="180143"/>
            <a:ext cx="99475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Hoạt động kinh tế ở các vương quốc phong kiến Đông Nam Á từ thế kỉ VII đến thế kỉ X.</a:t>
            </a:r>
            <a:endParaRPr lang="vi-VN" sz="2800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703127" y="1186728"/>
            <a:ext cx="0" cy="474301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48145" y="1186728"/>
            <a:ext cx="6608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  <a:latin typeface="+mj-lt"/>
              </a:rPr>
              <a:t>+ Nông nghiệp vẫn là nến kinh tế chủ yếu của các vương quốc phong kiến.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6474" y="3955271"/>
            <a:ext cx="68302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chemeClr val="bg1"/>
                </a:solidFill>
                <a:latin typeface="+mj-lt"/>
              </a:rPr>
              <a:t>=&gt; </a:t>
            </a:r>
            <a:r>
              <a:rPr lang="vi-VN" sz="2400" dirty="0">
                <a:solidFill>
                  <a:schemeClr val="bg1"/>
                </a:solidFill>
                <a:latin typeface="+mj-lt"/>
              </a:rPr>
              <a:t>Điểm giao lưu kinh tế, văn hoá giữa các châu lục.</a:t>
            </a:r>
          </a:p>
          <a:p>
            <a:endParaRPr lang="vi-VN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8145" y="2070203"/>
            <a:ext cx="66086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  <a:latin typeface="+mj-lt"/>
              </a:rPr>
              <a:t>+ Thương mại biển phát triển, kết nối buôn bán châu Á và châu Âu. (Con đường gia vị</a:t>
            </a:r>
            <a:r>
              <a:rPr lang="vi-VN" sz="2400" dirty="0" smtClean="0">
                <a:solidFill>
                  <a:schemeClr val="bg1"/>
                </a:solidFill>
                <a:latin typeface="+mj-lt"/>
              </a:rPr>
              <a:t>)</a:t>
            </a:r>
          </a:p>
          <a:p>
            <a:r>
              <a:rPr lang="vi-VN" sz="2400" dirty="0">
                <a:solidFill>
                  <a:schemeClr val="bg1"/>
                </a:solidFill>
                <a:latin typeface="+mj-lt"/>
              </a:rPr>
              <a:t>+ Thương cảng nổi tiếng: Đại Chiêm (Chăm pa), Pa-lem-bang (Sri Vi-giay-a)…</a:t>
            </a:r>
          </a:p>
          <a:p>
            <a:endParaRPr lang="vi-VN" sz="24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/>
            </a:r>
            <a:br>
              <a:rPr lang="vi-VN" dirty="0"/>
            </a:b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38205" y="28404"/>
            <a:ext cx="23251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 smtClean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 Trắc nghiệm:</a:t>
            </a:r>
            <a:endParaRPr lang="vi-VN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009650" y="989321"/>
            <a:ext cx="10172700" cy="487935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Câu </a:t>
            </a:r>
            <a:r>
              <a:rPr lang="vi-VN" sz="2800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1: 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Ý nào sau đây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không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 phù hợp để điền vào chỗ trống (....) trong câu sau?</a:t>
            </a:r>
          </a:p>
          <a:p>
            <a:r>
              <a:rPr lang="vi-VN" sz="2800" dirty="0">
                <a:latin typeface="+mj-lt"/>
              </a:rPr>
              <a:t> </a:t>
            </a:r>
            <a:r>
              <a:rPr lang="vi-VN" sz="2800" i="1" dirty="0">
                <a:latin typeface="+mj-lt"/>
              </a:rPr>
              <a:t>Các vương quốc phong kiến ​​Đông Nam Á đã phát huy những lợi thế để phát triển kinh tế, đó </a:t>
            </a:r>
            <a:r>
              <a:rPr lang="vi-VN" sz="2800" i="1" dirty="0" smtClean="0">
                <a:latin typeface="+mj-lt"/>
              </a:rPr>
              <a:t>là ...</a:t>
            </a:r>
          </a:p>
          <a:p>
            <a:pPr marL="342900" indent="-342900">
              <a:buAutoNum type="alphaUcPeriod"/>
            </a:pPr>
            <a:r>
              <a:rPr lang="vi-VN" sz="2800" dirty="0" smtClean="0">
                <a:latin typeface="+mj-lt"/>
              </a:rPr>
              <a:t> Vị </a:t>
            </a:r>
            <a:r>
              <a:rPr lang="vi-VN" sz="2800" dirty="0">
                <a:latin typeface="+mj-lt"/>
              </a:rPr>
              <a:t>trí địa lý. </a:t>
            </a:r>
            <a:endParaRPr lang="vi-VN" sz="2800" dirty="0" smtClean="0">
              <a:latin typeface="+mj-lt"/>
            </a:endParaRPr>
          </a:p>
          <a:p>
            <a:pPr marL="514350" indent="-514350">
              <a:buAutoNum type="alphaUcPeriod"/>
            </a:pPr>
            <a:r>
              <a:rPr lang="vi-VN" sz="2800" dirty="0">
                <a:latin typeface="+mj-lt"/>
              </a:rPr>
              <a:t>Điều kiện tự nhiên thuận lợi. </a:t>
            </a:r>
            <a:endParaRPr lang="vi-VN" sz="2800" dirty="0" smtClean="0">
              <a:latin typeface="+mj-lt"/>
            </a:endParaRPr>
          </a:p>
          <a:p>
            <a:pPr marL="514350" indent="-514350">
              <a:buAutoNum type="alphaUcPeriod"/>
            </a:pPr>
            <a:r>
              <a:rPr lang="vi-VN" sz="2800" dirty="0">
                <a:latin typeface="+mj-lt"/>
              </a:rPr>
              <a:t>Khí hậu ôn hòa, thuận lợi cho cây trồng lâu năm phát triển</a:t>
            </a:r>
            <a:r>
              <a:rPr lang="vi-VN" sz="2800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342900" indent="-342900">
              <a:buAutoNum type="alphaUcPeriod"/>
            </a:pPr>
            <a:r>
              <a:rPr lang="vi-VN" sz="2800" dirty="0" smtClean="0">
                <a:latin typeface="+mj-lt"/>
              </a:rPr>
              <a:t> Điểm </a:t>
            </a:r>
            <a:r>
              <a:rPr lang="vi-VN" sz="2800" dirty="0">
                <a:latin typeface="+mj-lt"/>
              </a:rPr>
              <a:t>đến hấp dẫn của thương nhân các nước Ả Rập, Hy Lạp, La Mã</a:t>
            </a:r>
            <a:r>
              <a:rPr lang="vi-VN" sz="2800" dirty="0" smtClean="0">
                <a:solidFill>
                  <a:schemeClr val="tx1"/>
                </a:solidFill>
                <a:latin typeface="+mj-lt"/>
              </a:rPr>
              <a:t>.</a:t>
            </a:r>
            <a:endParaRPr lang="vi-VN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20312" y="4537343"/>
            <a:ext cx="476597" cy="534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</a:rPr>
              <a:t>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/>
            </a:r>
            <a:br>
              <a:rPr lang="vi-VN" dirty="0"/>
            </a:b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38205" y="28404"/>
            <a:ext cx="23251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 smtClean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 Trắc nghiệm:</a:t>
            </a:r>
            <a:endParaRPr lang="vi-VN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63849" y="551624"/>
            <a:ext cx="10172700" cy="29688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2</a:t>
            </a:r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Các quốc gia phong kiến Đông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Nam </a:t>
            </a:r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 ra đời vào khoảng thời gian nào?</a:t>
            </a:r>
          </a:p>
          <a:p>
            <a:pPr marL="342900" indent="-342900">
              <a:buAutoNum type="alphaUcPeriod"/>
            </a:pPr>
            <a:r>
              <a:rPr lang="vi-VN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Thiên niên kỉ VII TCN.</a:t>
            </a:r>
          </a:p>
          <a:p>
            <a:pPr marL="342900" indent="-342900">
              <a:buAutoNum type="alphaUcPeriod"/>
            </a:pPr>
            <a:r>
              <a:rPr lang="vi-VN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Từ thế kỉ VII đến thế kỉ X.</a:t>
            </a:r>
          </a:p>
          <a:p>
            <a:pPr marL="342900" indent="-342900">
              <a:buAutoNum type="alphaUcPeriod"/>
            </a:pPr>
            <a:r>
              <a:rPr lang="vi-VN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Thế kỉ VII.</a:t>
            </a:r>
          </a:p>
          <a:p>
            <a:pPr marL="342900" indent="-342900">
              <a:buAutoNum type="alphaUcPeriod"/>
            </a:pPr>
            <a:r>
              <a:rPr lang="vi-VN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Thế kỉ X TCN.</a:t>
            </a:r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66131" y="2036032"/>
            <a:ext cx="476597" cy="534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</a:rPr>
              <a:t>B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409700" y="3627120"/>
            <a:ext cx="10172700" cy="31546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Câu 3:</a:t>
            </a:r>
            <a:r>
              <a:rPr lang="vi-VN" sz="2800" dirty="0" smtClean="0">
                <a:latin typeface="+mj-lt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Quốc gia phong kiến ​​nào ở Đông Nam Á phát triển mạnh về hoạt động buôn bán đường biển?  </a:t>
            </a:r>
          </a:p>
          <a:p>
            <a:pPr marL="514350" indent="-514350">
              <a:buAutoNum type="alphaUcPeriod"/>
            </a:pPr>
            <a:r>
              <a:rPr lang="vi-VN" sz="2800" dirty="0">
                <a:latin typeface="+mj-lt"/>
              </a:rPr>
              <a:t>Chân Lạp</a:t>
            </a:r>
            <a:r>
              <a:rPr lang="vi-VN" sz="2800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514350" indent="-514350">
              <a:buAutoNum type="alphaUcPeriod"/>
            </a:pPr>
            <a:r>
              <a:rPr lang="vi-VN" sz="2800" dirty="0">
                <a:latin typeface="+mj-lt"/>
              </a:rPr>
              <a:t>Pa-gan</a:t>
            </a:r>
            <a:r>
              <a:rPr lang="vi-VN" sz="2800" dirty="0" smtClean="0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.</a:t>
            </a:r>
          </a:p>
          <a:p>
            <a:pPr marL="514350" indent="-514350">
              <a:buAutoNum type="alphaUcPeriod"/>
            </a:pPr>
            <a:r>
              <a:rPr lang="vi-VN" sz="2800" dirty="0">
                <a:latin typeface="+mj-lt"/>
              </a:rPr>
              <a:t>Xri Vi-giay-a</a:t>
            </a:r>
            <a:r>
              <a:rPr lang="vi-VN" sz="2800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514350" indent="-514350">
              <a:buAutoNum type="alphaUcPeriod"/>
            </a:pPr>
            <a:r>
              <a:rPr lang="vi-VN" sz="2800" dirty="0">
                <a:latin typeface="+mj-lt"/>
              </a:rPr>
              <a:t>Cam-pu-chia</a:t>
            </a:r>
            <a:r>
              <a:rPr lang="vi-VN" sz="2800" dirty="0" smtClean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sp>
        <p:nvSpPr>
          <p:cNvPr id="15" name="Oval 14"/>
          <p:cNvSpPr/>
          <p:nvPr/>
        </p:nvSpPr>
        <p:spPr>
          <a:xfrm>
            <a:off x="1561859" y="5533270"/>
            <a:ext cx="476597" cy="534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</a:rPr>
              <a:t>C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938" y="-27551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 smtClean="0">
                <a:latin typeface="+mj-lt"/>
              </a:rPr>
              <a:t>. </a:t>
            </a:r>
            <a:endParaRPr lang="vi-VN" sz="2800" dirty="0">
              <a:latin typeface="+mj-l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52945" y="180143"/>
            <a:ext cx="21890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Luyện tập:</a:t>
            </a:r>
            <a:endParaRPr lang="vi-VN" sz="28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8733" y="725062"/>
            <a:ext cx="9794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u="sng" dirty="0">
                <a:solidFill>
                  <a:schemeClr val="bg1"/>
                </a:solidFill>
                <a:latin typeface="+mj-lt"/>
              </a:rPr>
              <a:t>Câu 1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: Các vương quốc phong kiến Đông Nam Á đã phát huy những lợi thế nào để phát triển kinh tế</a:t>
            </a:r>
            <a:r>
              <a:rPr lang="vi-VN" sz="2800" dirty="0" smtClean="0">
                <a:solidFill>
                  <a:schemeClr val="bg1"/>
                </a:solidFill>
                <a:latin typeface="+mj-lt"/>
              </a:rPr>
              <a:t>?</a:t>
            </a:r>
            <a:endParaRPr lang="vi-VN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5605" y="4411744"/>
            <a:ext cx="9531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u="sng" dirty="0">
                <a:solidFill>
                  <a:schemeClr val="bg1"/>
                </a:solidFill>
                <a:latin typeface="+mj-lt"/>
              </a:rPr>
              <a:t>Câu </a:t>
            </a:r>
            <a:r>
              <a:rPr lang="vi-VN" sz="2800" u="sng" dirty="0" smtClean="0">
                <a:solidFill>
                  <a:schemeClr val="bg1"/>
                </a:solidFill>
                <a:latin typeface="+mj-lt"/>
              </a:rPr>
              <a:t>2</a:t>
            </a:r>
            <a:r>
              <a:rPr lang="vi-VN" sz="2800" dirty="0" smtClean="0">
                <a:solidFill>
                  <a:schemeClr val="bg1"/>
                </a:solidFill>
                <a:latin typeface="+mj-lt"/>
              </a:rPr>
              <a:t>: 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Hoạt động giao lưu thương mại đã tác động như thế nào đến sự phát triển kinh tế các quốc gia phong kiến Đông Nam Á?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5605" y="2058584"/>
            <a:ext cx="965661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chemeClr val="bg1"/>
                </a:solidFill>
                <a:latin typeface="+mj-lt"/>
              </a:rPr>
              <a:t>- Vị trí địa lí thuận lợi: nằm án ngữ trên con đường hàng hải nối giữa Ấn Độ Dương và Thái Bình Dương, nối các quốc gia phương Đông với Địa Trung Hải.</a:t>
            </a:r>
          </a:p>
          <a:p>
            <a:pPr algn="just"/>
            <a:r>
              <a:rPr lang="vi-VN" sz="2800" dirty="0">
                <a:solidFill>
                  <a:schemeClr val="bg1"/>
                </a:solidFill>
                <a:latin typeface="+mj-lt"/>
              </a:rPr>
              <a:t>- Điểu kiện tự nhiên thuận lợi: Mạng lưới sông ngòi dày đặc, đất đai tương đối màu mỡ, khí hậu gió mùa, nhiều sản vật phong phú</a:t>
            </a:r>
            <a:r>
              <a:rPr lang="vi-VN" sz="2800" dirty="0" smtClean="0">
                <a:solidFill>
                  <a:schemeClr val="bg1"/>
                </a:solidFill>
                <a:latin typeface="+mj-lt"/>
              </a:rPr>
              <a:t>.</a:t>
            </a:r>
            <a:endParaRPr lang="vi-VN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1052945" y="1683707"/>
            <a:ext cx="1399309" cy="48336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latin typeface="+mj-lt"/>
              </a:rPr>
              <a:t>Gợi ý</a:t>
            </a:r>
            <a:endParaRPr lang="vi-VN" sz="24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4" grpId="0"/>
      <p:bldP spid="5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938" y="-27551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 smtClean="0">
                <a:latin typeface="+mj-lt"/>
              </a:rPr>
              <a:t>. </a:t>
            </a:r>
            <a:endParaRPr lang="vi-VN" sz="2800" dirty="0">
              <a:latin typeface="+mj-l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52945" y="180143"/>
            <a:ext cx="23137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Vận dụng:</a:t>
            </a:r>
            <a:endParaRPr lang="vi-VN" sz="2800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4283" y="703363"/>
            <a:ext cx="1084811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u="sng" dirty="0" smtClean="0">
                <a:solidFill>
                  <a:schemeClr val="bg1"/>
                </a:solidFill>
                <a:latin typeface="+mj-lt"/>
              </a:rPr>
              <a:t>Câu 3:</a:t>
            </a:r>
            <a:r>
              <a:rPr lang="vi-VN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Có một câu chuyện thú vị như sau: Vào thế kỉ X, 1 pao nghệ tây (khoảng 4 lạng) có giá ngang với 1 con ngựa, 1 pao gừng có giá ngang 1 con bò. Từ câu chuyện trên cùng thông tin trong bài học, hãy viết một đoạn văn ngắn (từ 3-5 câu) mô tả sự hấp dẫn của nguồn gia vị ở các vương quốc Đông Nam Á đối với thương nhân nước ngoài.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830</Words>
  <Application>Microsoft Office PowerPoint</Application>
  <PresentationFormat>Widescreen</PresentationFormat>
  <Paragraphs>88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Times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Hà Hoàng</dc:creator>
  <cp:lastModifiedBy>admin</cp:lastModifiedBy>
  <cp:revision>34</cp:revision>
  <dcterms:created xsi:type="dcterms:W3CDTF">2021-07-16T02:46:00Z</dcterms:created>
  <dcterms:modified xsi:type="dcterms:W3CDTF">2022-07-31T23:42:09Z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7941370B35604BA1B3933FB78AEDE66C</vt:lpwstr>
  </property>
  <property fmtid="{D5CDD505-2E9C-101B-9397-08002B2CF9AE}" pid="3" name="KSOProductBuildVer">
    <vt:lpwstr>1033-11.2.0.10443</vt:lpwstr>
  </property>
</Properties>
</file>