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60" r:id="rId2"/>
    <p:sldId id="262" r:id="rId3"/>
    <p:sldId id="310" r:id="rId4"/>
    <p:sldId id="257" r:id="rId5"/>
    <p:sldId id="311" r:id="rId6"/>
    <p:sldId id="322" r:id="rId7"/>
    <p:sldId id="282" r:id="rId8"/>
    <p:sldId id="283" r:id="rId9"/>
    <p:sldId id="324" r:id="rId10"/>
    <p:sldId id="312" r:id="rId11"/>
    <p:sldId id="317" r:id="rId12"/>
    <p:sldId id="325" r:id="rId13"/>
    <p:sldId id="318" r:id="rId14"/>
    <p:sldId id="319" r:id="rId15"/>
    <p:sldId id="279" r:id="rId16"/>
    <p:sldId id="294" r:id="rId17"/>
    <p:sldId id="321" r:id="rId18"/>
    <p:sldId id="284" r:id="rId19"/>
    <p:sldId id="32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818"/>
  </p:normalViewPr>
  <p:slideViewPr>
    <p:cSldViewPr snapToGrid="0" snapToObjects="1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23" units="cm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2.84167" units="1/cm"/>
        </inkml:channelProperties>
      </inkml:inkSource>
      <inkml:timestamp xml:id="ts0" timeString="2022-02-11T17:08: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5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F08B3-C3D6-454E-85E9-404EC5FAE96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A521F-C625-F848-BC3E-8D413176FC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F08B3-C3D6-454E-85E9-404EC5FAE96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A521F-C625-F848-BC3E-8D413176FC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1.GIF"/><Relationship Id="rId12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.jpeg"/><Relationship Id="rId4" Type="http://schemas.openxmlformats.org/officeDocument/2006/relationships/audio" Target="../media/media2.mp3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jpeg"/><Relationship Id="rId2" Type="http://schemas.microsoft.com/office/2007/relationships/media" Target="https://www.youtube.com/embed/W3o6cijwX7U?feature=oembed" TargetMode="External"/><Relationship Id="rId1" Type="http://schemas.openxmlformats.org/officeDocument/2006/relationships/video" Target="NULL" TargetMode="External"/><Relationship Id="rId6" Type="http://schemas.openxmlformats.org/officeDocument/2006/relationships/hyperlink" Target="https://youtu.be/oOOZ_OeUwS8" TargetMode="External"/><Relationship Id="rId5" Type="http://schemas.openxmlformats.org/officeDocument/2006/relationships/hyperlink" Target="https://youtu.be/mWHQp2lWoMg" TargetMode="External"/><Relationship Id="rId4" Type="http://schemas.openxmlformats.org/officeDocument/2006/relationships/hyperlink" Target="https://youtu.be/W3o6cijwX7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https://www.youtube.com/embed/mWHQp2lWoMg?feature=oembed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3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microsoft.com/office/2007/relationships/hdphoto" Target="../media/hdphoto3.wdp"/><Relationship Id="rId2" Type="http://schemas.openxmlformats.org/officeDocument/2006/relationships/image" Target="../media/image20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microsoft.com/office/2007/relationships/hdphoto" Target="../media/hdphoto2.wdp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650956" y="-3399489"/>
            <a:ext cx="14014579" cy="13196138"/>
            <a:chOff x="-815892" y="-2743201"/>
            <a:chExt cx="14014579" cy="131961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5892" y="-2743201"/>
              <a:ext cx="14014579" cy="118586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12" y="7129920"/>
              <a:ext cx="4271184" cy="3323017"/>
            </a:xfrm>
            <a:prstGeom prst="rect">
              <a:avLst/>
            </a:prstGeom>
          </p:spPr>
        </p:pic>
      </p:grp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97715" y="3963040"/>
            <a:ext cx="9810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AI CẬP VÀ LƯỠNG HÀ CỔ ĐẠI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3593" y="0"/>
            <a:ext cx="11344758" cy="6793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hông có mô tả ản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893" y="1171852"/>
            <a:ext cx="12717456" cy="597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ình ảnh Thảo Luận Làm Việc Cùng Nhau đối Tác đồng Nghiệp, Làm, Nhóm Làm  Việc, Công Việc miễn phí tải tập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33" y="1805537"/>
            <a:ext cx="1496291" cy="87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11165" y="3901057"/>
            <a:ext cx="211552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Chữ tượng hình viết trên giấy pa-pi-rut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94928" y="5638443"/>
            <a:ext cx="17668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Giỏi về hình học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5219" y="5752083"/>
            <a:ext cx="24022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Kim tự tháp;, nhiều tác phẩm điêu khắc kiệt tác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58893" y="3901758"/>
            <a:ext cx="220076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Ướp xác; giải phẩu người, thuốc thảo mộc tinh dầu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8025" y="2315727"/>
            <a:ext cx="220076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 các vị thần: Thần Mặt trời, thần thái dương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11165" y="2391864"/>
            <a:ext cx="199928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Lịch mặt trời (dương lịch)</a:t>
            </a:r>
          </a:p>
        </p:txBody>
      </p:sp>
      <p:sp>
        <p:nvSpPr>
          <p:cNvPr id="6" name="Rectangle 5"/>
          <p:cNvSpPr/>
          <p:nvPr/>
        </p:nvSpPr>
        <p:spPr>
          <a:xfrm>
            <a:off x="3332135" y="859331"/>
            <a:ext cx="5336717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NHỮNG THÀNH TỰU VĂN HOÁ TIÊU BIỂU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ó thể là hình ảnh về văn bả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2098"/>
            <a:ext cx="114300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46827" y="1643896"/>
            <a:ext cx="4400550" cy="255454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sậy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vót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Gin-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-met (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Gilgames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Sume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58050" y="4700239"/>
            <a:ext cx="440055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1750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Hămmurabi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8804" y="1861979"/>
            <a:ext cx="3876675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A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4875" y="4927419"/>
            <a:ext cx="3876675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bi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A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03654" y="462826"/>
            <a:ext cx="5336717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NHỮNG THÀNH TỰU VĂN HOÁ TIÊU BIỂU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CDB3-500F-CB05-5559-423B5F305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/>
              <a:t>TIÊU CHÍ ĐÁNH GIÁ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7BC46-C490-B3ED-3F7A-00EE31F31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vi-VN" dirty="0"/>
              <a:t>HS trả lời được từ 8 – 10 ý: Hoàn thành tốt</a:t>
            </a:r>
          </a:p>
          <a:p>
            <a:pPr>
              <a:buFontTx/>
              <a:buChar char="-"/>
            </a:pPr>
            <a:r>
              <a:rPr lang="vi-VN" dirty="0"/>
              <a:t>HS trả lời được từ 5 – 7 ý: Hoàn thành </a:t>
            </a:r>
          </a:p>
          <a:p>
            <a:pPr marL="0" indent="0">
              <a:buNone/>
            </a:pPr>
            <a:r>
              <a:rPr lang="vi-VN" dirty="0"/>
              <a:t>- HS trả lời dưới 5 ý: chưa hoàn thành</a:t>
            </a:r>
          </a:p>
          <a:p>
            <a:pPr>
              <a:buFontTx/>
              <a:buChar char="-"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97705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7641" y="394382"/>
            <a:ext cx="5336717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NHỮNG THÀNH TỰU VĂN HOÁ TIÊU BIỂU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9641" y="779680"/>
            <a:ext cx="6096000" cy="19205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 chức cho HS xem video: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https://youtu.be/W3o6cijwX7U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Kim tự tháp Ai Cập “ Đánh bại ” Thời gian – tin tức VTV24</a:t>
            </a:r>
          </a:p>
          <a:p>
            <a:pPr algn="just">
              <a:lnSpc>
                <a:spcPct val="115000"/>
              </a:lnSpc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video </a:t>
            </a:r>
            <a:r>
              <a:rPr lang="en-US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https://youtu.be/mWHQp2lWoMg</a:t>
            </a: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ái dựng vườn treo Babilon- tin tức VOA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hoặc video</a:t>
            </a:r>
            <a:r>
              <a:rPr lang="en-US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b="1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https://youtu.be/oOOZ_OeUwS8</a:t>
            </a:r>
            <a:r>
              <a:rPr lang="en-US" dirty="0"/>
              <a:t> </a:t>
            </a:r>
          </a:p>
        </p:txBody>
      </p:sp>
      <p:pic>
        <p:nvPicPr>
          <p:cNvPr id="6" name="Online Media 5" descr="Kim Tự Tháp Ai Cập &quot;Đánh Bại&quot; Thời Gian - Tin Tức VTV24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26000" y="779680"/>
            <a:ext cx="6543040" cy="5683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Tái dựng hình ảnh Vườn treo Babylon (VOA)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8233" y="1253331"/>
            <a:ext cx="7700962" cy="435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8086" y="-91417"/>
            <a:ext cx="7518883" cy="7747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1056" y="635068"/>
            <a:ext cx="10017171" cy="12207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bang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Sume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600" i="1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600" i="1" dirty="0">
              <a:solidFill>
                <a:srgbClr val="0F3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" y="2668827"/>
            <a:ext cx="5285968" cy="37032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Cloud Callout 2"/>
          <p:cNvSpPr/>
          <p:nvPr/>
        </p:nvSpPr>
        <p:spPr>
          <a:xfrm>
            <a:off x="10362373" y="98064"/>
            <a:ext cx="1704109" cy="104260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 </a:t>
            </a:r>
            <a:r>
              <a:rPr lang="en-US" sz="2400" b="1" dirty="0" err="1"/>
              <a:t>phút</a:t>
            </a:r>
            <a:endParaRPr lang="en-US" sz="24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37528" y="2015708"/>
            <a:ext cx="5061992" cy="653119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Bảng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cái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của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người</a:t>
            </a:r>
            <a:r>
              <a:rPr lang="en-GB" sz="32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+mj-lt"/>
              </a:rPr>
              <a:t>Sume</a:t>
            </a:r>
            <a:endParaRPr lang="en-GB" sz="32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Picture 4" descr="Image result for cuneifor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" r="7322"/>
          <a:stretch>
            <a:fillRect/>
          </a:stretch>
        </p:blipFill>
        <p:spPr bwMode="auto">
          <a:xfrm>
            <a:off x="6389914" y="2681919"/>
            <a:ext cx="5009606" cy="35664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Title 1"/>
          <p:cNvSpPr txBox="1"/>
          <p:nvPr/>
        </p:nvSpPr>
        <p:spPr>
          <a:xfrm>
            <a:off x="905302" y="2028799"/>
            <a:ext cx="5432225" cy="65312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Bảng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chữ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cái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của</a:t>
            </a:r>
            <a:r>
              <a:rPr lang="en-GB" sz="3200" b="1" dirty="0">
                <a:solidFill>
                  <a:srgbClr val="002060"/>
                </a:solidFill>
              </a:rPr>
              <a:t> Ai </a:t>
            </a:r>
            <a:r>
              <a:rPr lang="en-GB" sz="3200" b="1" dirty="0" err="1">
                <a:solidFill>
                  <a:srgbClr val="002060"/>
                </a:solidFill>
              </a:rPr>
              <a:t>Cập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756" y="409006"/>
            <a:ext cx="9603275" cy="1049235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nay?</a:t>
            </a:r>
          </a:p>
        </p:txBody>
      </p:sp>
      <p:pic>
        <p:nvPicPr>
          <p:cNvPr id="4" name="Picture 3" descr="Agriculture, Mesopotamia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96" y="2485005"/>
            <a:ext cx="5179315" cy="2346439"/>
          </a:xfrm>
          <a:prstGeom prst="rect">
            <a:avLst/>
          </a:prstGeom>
          <a:solidFill>
            <a:srgbClr val="FFFF00"/>
          </a:solidFill>
          <a:ln w="190500" cap="rnd">
            <a:solidFill>
              <a:srgbClr val="FFFF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Mesopotamians started the concept of urbanization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9"/>
          <a:stretch>
            <a:fillRect/>
          </a:stretch>
        </p:blipFill>
        <p:spPr bwMode="auto">
          <a:xfrm>
            <a:off x="709554" y="4116261"/>
            <a:ext cx="2551096" cy="2175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Cuniform: first writi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r="11017"/>
          <a:stretch>
            <a:fillRect/>
          </a:stretch>
        </p:blipFill>
        <p:spPr bwMode="auto">
          <a:xfrm>
            <a:off x="8819458" y="4261881"/>
            <a:ext cx="2662988" cy="2175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Invention of tim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458" y="1689610"/>
            <a:ext cx="2553830" cy="21713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Image result for babylonian ma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68" y="1689610"/>
            <a:ext cx="2175093" cy="2175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2" descr="Hình ảnh Thảo Luận Làm Việc Cùng Nhau đối Tác đồng Nghiệp, Làm, Nhóm Làm  Việc, Công Việc miễn phí tải tập tin PNG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13" y="5056914"/>
            <a:ext cx="181356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2598057" y="402867"/>
            <a:ext cx="6865258" cy="763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+mj-lt"/>
              </a:rPr>
              <a:t>HOẠT ĐỘNG VẬN DỤNG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159" y="1443841"/>
            <a:ext cx="5648879" cy="32465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Babylon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7170"/>
          <a:stretch>
            <a:fillRect/>
          </a:stretch>
        </p:blipFill>
        <p:spPr>
          <a:xfrm>
            <a:off x="6465435" y="1563327"/>
            <a:ext cx="5392267" cy="5005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55363" y="976393"/>
            <a:ext cx="10616339" cy="5656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47" y="1208867"/>
            <a:ext cx="2789694" cy="324627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130424"/>
            <a:ext cx="9310533" cy="35693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46" y="1285631"/>
            <a:ext cx="9751387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Chuẩn bị bài ẤN ĐỘ CỔ ĐẠI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theo các câu hỏi sau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346960" y="4160520"/>
            <a:ext cx="1828800" cy="4267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ẤN ĐỘ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4031" y="328973"/>
            <a:ext cx="8747628" cy="5530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</a:rPr>
              <a:t>Tiết</a:t>
            </a:r>
            <a:r>
              <a:rPr lang="en-US" sz="3000" b="1" dirty="0">
                <a:solidFill>
                  <a:srgbClr val="002060"/>
                </a:solidFill>
              </a:rPr>
              <a:t> 9, 10: BÀI 7. AI CẬP VÀ LƯỠNG HÀ CỔ ĐẠI</a:t>
            </a:r>
            <a:endParaRPr lang="en-US" sz="30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076" y="1076285"/>
            <a:ext cx="3891521" cy="2038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550" y="3390900"/>
            <a:ext cx="88900" cy="7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4" y="961300"/>
            <a:ext cx="4226921" cy="22807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4032" y="3742843"/>
            <a:ext cx="2177055" cy="542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67492" y="3742843"/>
            <a:ext cx="2177055" cy="542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80953" y="3742843"/>
            <a:ext cx="2177055" cy="542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58007" y="3742842"/>
            <a:ext cx="2177055" cy="542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54031" y="4285283"/>
            <a:ext cx="2113461" cy="2280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viết 2 điều mà em biết về Ai Cập và Lưỡng Hà? ………………………………………..</a:t>
            </a:r>
          </a:p>
          <a:p>
            <a:pPr algn="ctr"/>
            <a:r>
              <a:rPr lang="en-US" dirty="0"/>
              <a:t>……………………………….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76035" y="4296042"/>
            <a:ext cx="2213769" cy="2280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biết thêm điều gì về Ai Cập và Lưỡng Hà sau bài học?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………………………………………..</a:t>
            </a:r>
          </a:p>
          <a:p>
            <a:pPr algn="ctr"/>
            <a:r>
              <a:rPr lang="en-US" dirty="0"/>
              <a:t>……………………………….</a:t>
            </a:r>
          </a:p>
          <a:p>
            <a:pPr algn="just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899289" y="4285283"/>
            <a:ext cx="2076746" cy="2280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viết 2 điều mà em  muốn biết thêm về  Ai Cập và Lưỡng Hà? ………………………………………..</a:t>
            </a:r>
          </a:p>
          <a:p>
            <a:pPr algn="ctr"/>
            <a:r>
              <a:rPr lang="en-US" dirty="0"/>
              <a:t>……………………………….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189804" y="4285283"/>
            <a:ext cx="2145258" cy="22807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Bằng cách nào có thể tìm hiểu thêm về hai quốc gia cổ đại này? ………………………………………..</a:t>
            </a:r>
          </a:p>
          <a:p>
            <a:pPr algn="ctr"/>
            <a:r>
              <a:rPr lang="en-US" dirty="0"/>
              <a:t>……………………………….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95022" y="3229233"/>
            <a:ext cx="5527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điền vào cột K,W  bảng sau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90261" y="6567"/>
            <a:ext cx="9810831" cy="1043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 III: XÃ HỘI CỔ ĐẠI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9, 10 - BÀI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AI CẬP 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alt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LƯỠNG HÀ 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CỔ ĐẠI</a:t>
            </a:r>
            <a:endParaRPr lang="en-US" sz="28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917" y="3764925"/>
            <a:ext cx="3441700" cy="2400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15878" y="6092120"/>
            <a:ext cx="2650210" cy="703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PHẨM CỦA NHỮNG DÒNG SÔNG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809" y="3711751"/>
            <a:ext cx="3262398" cy="23495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877472" y="6069400"/>
            <a:ext cx="2841052" cy="70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THÀNH TỰU VĂN HOÁ TIÊU BIỂU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460" y="3711751"/>
            <a:ext cx="3441700" cy="23495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391397" y="6119479"/>
            <a:ext cx="3860766" cy="70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dirty="0">
                <a:solidFill>
                  <a:srgbClr val="0F3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vi-VN" b="1" dirty="0">
                <a:solidFill>
                  <a:srgbClr val="0F36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TRÌNH LẬP QUỐC CỦA NGƯỜI AI CẬP LƯỠNG HÀ</a:t>
            </a:r>
          </a:p>
        </p:txBody>
      </p:sp>
      <p:cxnSp>
        <p:nvCxnSpPr>
          <p:cNvPr id="23" name="Straight Arrow Connector 22"/>
          <p:cNvCxnSpPr>
            <a:cxnSpLocks/>
            <a:stCxn id="5" idx="2"/>
            <a:endCxn id="10" idx="0"/>
          </p:cNvCxnSpPr>
          <p:nvPr/>
        </p:nvCxnSpPr>
        <p:spPr>
          <a:xfrm flipH="1">
            <a:off x="2618767" y="1050186"/>
            <a:ext cx="3676910" cy="27147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stCxn id="5" idx="2"/>
            <a:endCxn id="20" idx="0"/>
          </p:cNvCxnSpPr>
          <p:nvPr/>
        </p:nvCxnSpPr>
        <p:spPr>
          <a:xfrm>
            <a:off x="6295677" y="1050186"/>
            <a:ext cx="33633" cy="2661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cxnSpLocks/>
            <a:stCxn id="5" idx="2"/>
            <a:endCxn id="18" idx="0"/>
          </p:cNvCxnSpPr>
          <p:nvPr/>
        </p:nvCxnSpPr>
        <p:spPr>
          <a:xfrm>
            <a:off x="6295677" y="1050186"/>
            <a:ext cx="3858331" cy="266156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Horizontal Scroll 29"/>
          <p:cNvSpPr/>
          <p:nvPr/>
        </p:nvSpPr>
        <p:spPr>
          <a:xfrm>
            <a:off x="606439" y="650191"/>
            <a:ext cx="10979122" cy="3537256"/>
          </a:xfrm>
          <a:prstGeom prst="horizont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5000"/>
              </a:lnSpc>
              <a:tabLst>
                <a:tab pos="180340" algn="l"/>
              </a:tabLst>
            </a:pPr>
            <a:r>
              <a:rPr lang="it-IT" sz="2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 tiêu bài học</a:t>
            </a:r>
          </a:p>
          <a:p>
            <a:pPr marL="342900" indent="-342900" algn="just">
              <a:lnSpc>
                <a:spcPct val="100000"/>
              </a:lnSpc>
            </a:pPr>
            <a:r>
              <a:rPr lang="en-A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A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A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Câp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A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</a:pPr>
            <a:r>
              <a:rPr lang="it-IT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</a:pPr>
            <a:r>
              <a:rPr lang="it-IT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it-IT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it-IT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1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2904" y="64698"/>
            <a:ext cx="8993875" cy="6823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11F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9109473" y="2058742"/>
              <a:ext cx="360" cy="360"/>
            </p14:xfrm>
          </p:contentPart>
        </mc:Choice>
        <mc:Fallback xmlns="">
          <p:pic>
            <p:nvPicPr>
              <p:cNvPr id="6" name="Ink 5"/>
            </p:nvPicPr>
            <p:blipFill>
              <a:blip r:embed="rId3"/>
            </p:blipFill>
            <p:spPr>
              <a:xfrm>
                <a:off x="9109473" y="2058742"/>
                <a:ext cx="360" cy="360"/>
              </a:xfrm>
              <a:prstGeom prst="rect"/>
            </p:spPr>
          </p:pic>
        </mc:Fallback>
      </mc:AlternateContent>
      <p:sp>
        <p:nvSpPr>
          <p:cNvPr id="2" name="Rectangle 1"/>
          <p:cNvSpPr/>
          <p:nvPr/>
        </p:nvSpPr>
        <p:spPr>
          <a:xfrm>
            <a:off x="1354998" y="798076"/>
            <a:ext cx="4814844" cy="3852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I. TẶNG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PHẨM CỦA NHỮNG DÒNG SÔNG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84880"/>
            <a:ext cx="5760203" cy="5487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377" y="1695777"/>
            <a:ext cx="5884623" cy="452431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1.Ai Cập Lưỡng Hà nằm ở khu vực nào?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Nêu tên con sông lớn ở Ai Cập và Lưỡng Hà?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Rút ra điểm tương đồng về điều kiện tự nhiên của hai quốc gia cổ đại Ai Cập- Lưỡng Hà?..................................................................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những điều kiện tự nhiên đó hai quốc gia Ai Câp, Lưỡng Hà sẽ phát triển những ngành kinh tế nào?...........................................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ình ảnh Học Thảo Luận Viết Bài Tập Về Nhà Làm Bài Toán, Bé, Phiên, Dễ  Thương miễn phí tải tập tin PNG PSDComment và Vecto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96" y="637908"/>
            <a:ext cx="904067" cy="95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6210" y="325465"/>
            <a:ext cx="4969790" cy="635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CẬP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0" y="325465"/>
            <a:ext cx="4969790" cy="635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LƯỠNG HÀ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0" y="960895"/>
            <a:ext cx="4969790" cy="635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Nằm ở khu vực Tây Nam Á (Trung Đông)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6210" y="960895"/>
            <a:ext cx="4969790" cy="635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6210" y="1596324"/>
            <a:ext cx="4969790" cy="6354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0" y="1596325"/>
            <a:ext cx="4969790" cy="635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sông: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Ti-gơ-rơ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Ơ-phơ-rát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6210" y="2231755"/>
            <a:ext cx="4969790" cy="16815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Nile (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hẹp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cồn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cát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bờ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mỡ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canh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A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096000" y="2231755"/>
            <a:ext cx="4969790" cy="16815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eaLnBrk="0" hangingPunct="0">
              <a:lnSpc>
                <a:spcPct val="114000"/>
              </a:lnSpc>
            </a:pP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hangingPunct="0">
              <a:lnSpc>
                <a:spcPct val="114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Ti-gơ-rơ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Ơ-phơ-rát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mỡ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hangingPunct="0">
              <a:lnSpc>
                <a:spcPct val="114000"/>
              </a:lnSpc>
            </a:pP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endParaRPr lang="en-GB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6210" y="3913326"/>
            <a:ext cx="9939580" cy="9221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phát triển kinh tế nông nghiệp, thuỷ sản, giao lưu đi lại buôn bán, thúc đẩy văn minh phát triển =&gt; </a:t>
            </a:r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 tặng của những dòng sông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AU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209" y="4804470"/>
            <a:ext cx="4969791" cy="17932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4804470"/>
            <a:ext cx="4969790" cy="168157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4" y="128831"/>
            <a:ext cx="1245870" cy="922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6209" y="103518"/>
            <a:ext cx="4969790" cy="635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CẬP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5999" y="112400"/>
            <a:ext cx="4969790" cy="6354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LƯỠNG HÀ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5999" y="765283"/>
            <a:ext cx="4969790" cy="12046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Nằm ở khu vực Tây Nam Á (Trung Đông)</a:t>
            </a:r>
          </a:p>
        </p:txBody>
      </p:sp>
      <p:sp>
        <p:nvSpPr>
          <p:cNvPr id="7" name="Rectangle 6"/>
          <p:cNvSpPr/>
          <p:nvPr/>
        </p:nvSpPr>
        <p:spPr>
          <a:xfrm>
            <a:off x="1126209" y="773144"/>
            <a:ext cx="4969790" cy="11680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AU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A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Phi.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6210" y="1975424"/>
            <a:ext cx="4969790" cy="11873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AU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A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AU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Nin.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6000" y="1941228"/>
            <a:ext cx="4969790" cy="1221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sông: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Ti-gơ-rơ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Ơ-phơ-rát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5192" y="3162747"/>
            <a:ext cx="11094098" cy="16417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phát triển kinh tế nông nghiệp, thuỷ sản, giao lưu đi lại buôn bán, thúc đẩy văn minh phát triển =&gt;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 tặng của những dòng sông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AU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208" y="4946511"/>
            <a:ext cx="4969791" cy="17932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73149"/>
            <a:ext cx="4969790" cy="17932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3" y="128831"/>
            <a:ext cx="870502" cy="64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7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74" y="5114647"/>
            <a:ext cx="8834175" cy="171719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49563" y="112678"/>
            <a:ext cx="9288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HÀNH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TRÌNH LẬP QUỐC CỦA NGƯỜI AI CẬP LƯỠNG HÀ</a:t>
            </a:r>
            <a:r>
              <a:rPr lang="en-US" sz="2400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86822" y="1505380"/>
            <a:ext cx="1394459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nước cổ đại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raphic 12" descr="Home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3773" y="2045458"/>
            <a:ext cx="500884" cy="3246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82247" y="1532010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thành lập,  người định cư sớm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97950" y="1540890"/>
            <a:ext cx="2258738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thành lập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138936" y="1549766"/>
            <a:ext cx="291368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đầu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Graphic 17" descr="Child with balloon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2247" y="1633954"/>
            <a:ext cx="457200" cy="602497"/>
          </a:xfrm>
          <a:prstGeom prst="rect">
            <a:avLst/>
          </a:prstGeom>
        </p:spPr>
      </p:pic>
      <p:pic>
        <p:nvPicPr>
          <p:cNvPr id="22" name="Graphic 21" descr="Clock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13812" y="1937864"/>
            <a:ext cx="538568" cy="457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6866" y="2018730"/>
            <a:ext cx="596900" cy="4064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878913" y="2430912"/>
            <a:ext cx="1394459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Cập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82245" y="2439792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889072" y="2441520"/>
            <a:ext cx="2258738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9147810" y="2467809"/>
            <a:ext cx="291368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78930" y="3357181"/>
            <a:ext cx="1394459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Lưỡng Hà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13414" y="3364723"/>
            <a:ext cx="2619213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897950" y="3345586"/>
            <a:ext cx="2249865" cy="8989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156688" y="3371875"/>
            <a:ext cx="2913683" cy="8726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81658" y="493069"/>
            <a:ext cx="59073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sgk và trục </a:t>
            </a:r>
            <a:r>
              <a:rPr lang="en-US" sz="3200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3200" dirty="0">
              <a:solidFill>
                <a:srgbClr val="0F3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thành phiếu học tập sau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03990" y="2552859"/>
            <a:ext cx="2471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Mê- nét thống nhất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(1,5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45809" y="2532510"/>
            <a:ext cx="1578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3.200 TCN (1,5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13344" y="2434998"/>
            <a:ext cx="31282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-ra-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ngự trị trong cung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(1,5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87961" y="3338694"/>
            <a:ext cx="2471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Xu-me đến định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(1,5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11150" y="3419682"/>
            <a:ext cx="1458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3.000 TCN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(1,5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158961" y="3514616"/>
            <a:ext cx="2779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En-xi (người đứng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(1,5 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Content Placeholder 4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854" y="511834"/>
            <a:ext cx="1103284" cy="109156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A0960A77-9B95-4D26-9570-7D44877FCF96}"/>
              </a:ext>
            </a:extLst>
          </p:cNvPr>
          <p:cNvSpPr txBox="1">
            <a:spLocks/>
          </p:cNvSpPr>
          <p:nvPr/>
        </p:nvSpPr>
        <p:spPr>
          <a:xfrm>
            <a:off x="229287" y="33749"/>
            <a:ext cx="2409634" cy="7017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n-ea"/>
                <a:cs typeface="+mn-cs"/>
              </a:rPr>
              <a:t>Vận</a:t>
            </a:r>
            <a:r>
              <a:rPr lang="en-US" sz="44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n-ea"/>
                <a:cs typeface="+mn-cs"/>
              </a:rPr>
              <a:t> </a:t>
            </a:r>
            <a:r>
              <a:rPr lang="en-US" sz="4400" b="1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n-ea"/>
                <a:cs typeface="+mn-cs"/>
              </a:rPr>
              <a:t>dụng</a:t>
            </a:r>
            <a:r>
              <a:rPr lang="en-US" sz="44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n-ea"/>
                <a:cs typeface="+mn-cs"/>
              </a:rPr>
              <a:t> </a:t>
            </a:r>
          </a:p>
        </p:txBody>
      </p:sp>
      <p:pic>
        <p:nvPicPr>
          <p:cNvPr id="36" name="Picture 2" descr="Free icon - Free vector icons - Free SVG, PSD, PNG, EPS, Ai &amp;amp; Icon Font">
            <a:extLst>
              <a:ext uri="{FF2B5EF4-FFF2-40B4-BE49-F238E27FC236}">
                <a16:creationId xmlns:a16="http://schemas.microsoft.com/office/drawing/2014/main" id="{6D9B594F-B020-4CF2-9281-940F25516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" y="713606"/>
            <a:ext cx="986726" cy="98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AF130D0-B10C-44C5-9169-2C32E7040046}"/>
              </a:ext>
            </a:extLst>
          </p:cNvPr>
          <p:cNvCxnSpPr/>
          <p:nvPr/>
        </p:nvCxnSpPr>
        <p:spPr>
          <a:xfrm flipV="1">
            <a:off x="2766739" y="0"/>
            <a:ext cx="0" cy="6858001"/>
          </a:xfrm>
          <a:prstGeom prst="line">
            <a:avLst/>
          </a:prstGeom>
          <a:ln w="28575">
            <a:solidFill>
              <a:schemeClr val="accent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ubtitle 2">
            <a:extLst>
              <a:ext uri="{FF2B5EF4-FFF2-40B4-BE49-F238E27FC236}">
                <a16:creationId xmlns:a16="http://schemas.microsoft.com/office/drawing/2014/main" id="{4CA1CC76-CCED-4909-99B9-D4F636440E24}"/>
              </a:ext>
            </a:extLst>
          </p:cNvPr>
          <p:cNvSpPr txBox="1">
            <a:spLocks/>
          </p:cNvSpPr>
          <p:nvPr/>
        </p:nvSpPr>
        <p:spPr>
          <a:xfrm>
            <a:off x="562016" y="757354"/>
            <a:ext cx="2849778" cy="54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Hoạt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</a:p>
          <a:p>
            <a:r>
              <a:rPr lang="vi-VN" sz="2800" dirty="0" err="1"/>
              <a:t>Nhóm</a:t>
            </a:r>
            <a:endParaRPr lang="en-US" sz="2800" dirty="0"/>
          </a:p>
        </p:txBody>
      </p:sp>
      <p:pic>
        <p:nvPicPr>
          <p:cNvPr id="48" name="Picture 4" descr="Hình ảnh Hồ Sơ Icon Biểu Tượng Giáo Dục, Hồ Sơ, Giáo Dục, Biểu Tượng miễn  phí tải tập tin PNG PSDComment và Vector">
            <a:extLst>
              <a:ext uri="{FF2B5EF4-FFF2-40B4-BE49-F238E27FC236}">
                <a16:creationId xmlns:a16="http://schemas.microsoft.com/office/drawing/2014/main" id="{4104F86F-1058-4997-A40F-6EE175444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13" b="90000" l="10000" r="91563">
                        <a14:foregroundMark x1="31094" y1="33438" x2="31094" y2="33438"/>
                        <a14:foregroundMark x1="21719" y1="16563" x2="21719" y2="16563"/>
                        <a14:foregroundMark x1="59844" y1="20625" x2="61094" y2="20781"/>
                        <a14:foregroundMark x1="62500" y1="26875" x2="62500" y2="26875"/>
                        <a14:foregroundMark x1="60000" y1="31406" x2="62187" y2="31406"/>
                        <a14:foregroundMark x1="61719" y1="36406" x2="67500" y2="37031"/>
                        <a14:foregroundMark x1="62656" y1="41875" x2="64844" y2="41875"/>
                        <a14:foregroundMark x1="62656" y1="46406" x2="69375" y2="4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" y="1931796"/>
            <a:ext cx="1314590" cy="131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Subtitle 2">
            <a:extLst>
              <a:ext uri="{FF2B5EF4-FFF2-40B4-BE49-F238E27FC236}">
                <a16:creationId xmlns:a16="http://schemas.microsoft.com/office/drawing/2014/main" id="{1E467CAF-1305-4EC1-A304-2BE3E6FD8B05}"/>
              </a:ext>
            </a:extLst>
          </p:cNvPr>
          <p:cNvSpPr txBox="1">
            <a:spLocks/>
          </p:cNvSpPr>
          <p:nvPr/>
        </p:nvSpPr>
        <p:spPr>
          <a:xfrm>
            <a:off x="1009844" y="1839175"/>
            <a:ext cx="1735610" cy="54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</a:p>
          <a:p>
            <a:r>
              <a:rPr lang="en-US" sz="2800" dirty="0"/>
              <a:t>PHT</a:t>
            </a:r>
          </a:p>
        </p:txBody>
      </p:sp>
      <p:pic>
        <p:nvPicPr>
          <p:cNvPr id="50" name="Picture 4" descr="2 minutes clock quick number icon 2min time Vector Image">
            <a:extLst>
              <a:ext uri="{FF2B5EF4-FFF2-40B4-BE49-F238E27FC236}">
                <a16:creationId xmlns:a16="http://schemas.microsoft.com/office/drawing/2014/main" id="{74B9C959-42AD-4D13-9269-97837E852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60600" y1="29630" x2="60600" y2="29630"/>
                        <a14:foregroundMark x1="67800" y1="36481" x2="67800" y2="36481"/>
                        <a14:foregroundMark x1="71800" y1="46481" x2="73400" y2="47037"/>
                        <a14:foregroundMark x1="69400" y1="55741" x2="69400" y2="55741"/>
                        <a14:foregroundMark x1="62000" y1="62778" x2="62000" y2="62778"/>
                        <a14:foregroundMark x1="51400" y1="66111" x2="51400" y2="66111"/>
                        <a14:foregroundMark x1="41200" y1="64074" x2="41200" y2="64074"/>
                        <a14:foregroundMark x1="33000" y1="57037" x2="33000" y2="57037"/>
                        <a14:foregroundMark x1="30400" y1="47778" x2="30400" y2="47778"/>
                        <a14:foregroundMark x1="32600" y1="37407" x2="32600" y2="37407"/>
                        <a14:foregroundMark x1="53600" y1="37963" x2="53600" y2="37963"/>
                        <a14:foregroundMark x1="49800" y1="47037" x2="49800" y2="47037"/>
                        <a14:foregroundMark x1="52600" y1="42778" x2="52600" y2="42778"/>
                        <a14:foregroundMark x1="53000" y1="42778" x2="53000" y2="42778"/>
                        <a14:foregroundMark x1="43700" y1="58981" x2="43700" y2="58981"/>
                        <a14:foregroundMark x1="71100" y1="35741" x2="71100" y2="35741"/>
                        <a14:foregroundMark x1="68600" y1="32778" x2="68600" y2="32778"/>
                        <a14:foregroundMark x1="69600" y1="33889" x2="69600" y2="33889"/>
                        <a14:foregroundMark x1="69200" y1="33519" x2="69200" y2="33519"/>
                        <a14:foregroundMark x1="47000" y1="37315" x2="47400" y2="37315"/>
                        <a14:foregroundMark x1="49600" y1="35833" x2="49600" y2="35833"/>
                        <a14:foregroundMark x1="49600" y1="35833" x2="49600" y2="35833"/>
                        <a14:foregroundMark x1="51700" y1="35648" x2="52700" y2="35648"/>
                        <a14:foregroundMark x1="54300" y1="36667" x2="54300" y2="36667"/>
                        <a14:foregroundMark x1="54800" y1="39630" x2="54800" y2="39630"/>
                        <a14:foregroundMark x1="53800" y1="41019" x2="53800" y2="41019"/>
                        <a14:foregroundMark x1="50800" y1="44722" x2="50800" y2="44722"/>
                        <a14:foregroundMark x1="48600" y1="46667" x2="48400" y2="47037"/>
                        <a14:foregroundMark x1="47100" y1="48981" x2="47100" y2="48981"/>
                        <a14:foregroundMark x1="48100" y1="50741" x2="48100" y2="50741"/>
                        <a14:foregroundMark x1="49800" y1="51574" x2="49800" y2="51574"/>
                        <a14:foregroundMark x1="51800" y1="51389" x2="52700" y2="51389"/>
                        <a14:foregroundMark x1="53300" y1="51296" x2="54000" y2="51296"/>
                        <a14:foregroundMark x1="54300" y1="51296" x2="54300" y2="51296"/>
                        <a14:foregroundMark x1="45400" y1="56296" x2="45400" y2="56296"/>
                        <a14:foregroundMark x1="46500" y1="59074" x2="46500" y2="59352"/>
                        <a14:foregroundMark x1="46500" y1="58056" x2="46500" y2="58056"/>
                        <a14:foregroundMark x1="46400" y1="57407" x2="46400" y2="56852"/>
                        <a14:foregroundMark x1="46600" y1="56852" x2="46600" y2="56852"/>
                        <a14:foregroundMark x1="48000" y1="56389" x2="48000" y2="56389"/>
                        <a14:foregroundMark x1="49700" y1="57037" x2="49700" y2="57037"/>
                        <a14:foregroundMark x1="49800" y1="59722" x2="49800" y2="59722"/>
                        <a14:foregroundMark x1="52400" y1="56574" x2="52400" y2="56574"/>
                        <a14:foregroundMark x1="52400" y1="57778" x2="52400" y2="57778"/>
                        <a14:foregroundMark x1="52600" y1="58889" x2="52600" y2="58889"/>
                        <a14:foregroundMark x1="52700" y1="54167" x2="52700" y2="54167"/>
                        <a14:foregroundMark x1="55700" y1="57778" x2="55700" y2="57778"/>
                        <a14:foregroundMark x1="55600" y1="56759" x2="55600" y2="56759"/>
                        <a14:foregroundMark x1="57000" y1="56204" x2="57000" y2="56204"/>
                        <a14:foregroundMark x1="58100" y1="56296" x2="58100" y2="56296"/>
                        <a14:foregroundMark x1="59000" y1="57593" x2="59000" y2="57593"/>
                        <a14:foregroundMark x1="58800" y1="58611" x2="58800" y2="58611"/>
                        <a14:foregroundMark x1="43500" y1="56759" x2="43500" y2="56759"/>
                        <a14:foregroundMark x1="43800" y1="57778" x2="43800" y2="57778"/>
                        <a14:foregroundMark x1="68600" y1="36111" x2="68600" y2="36111"/>
                        <a14:foregroundMark x1="68300" y1="32130" x2="68300" y2="3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16846" r="21393" b="25520"/>
          <a:stretch/>
        </p:blipFill>
        <p:spPr bwMode="auto">
          <a:xfrm>
            <a:off x="87724" y="3353514"/>
            <a:ext cx="1241247" cy="119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Subtitle 2">
            <a:extLst>
              <a:ext uri="{FF2B5EF4-FFF2-40B4-BE49-F238E27FC236}">
                <a16:creationId xmlns:a16="http://schemas.microsoft.com/office/drawing/2014/main" id="{69A8FF55-2EA8-432B-9432-19EDC941F0C2}"/>
              </a:ext>
            </a:extLst>
          </p:cNvPr>
          <p:cNvSpPr txBox="1">
            <a:spLocks/>
          </p:cNvSpPr>
          <p:nvPr/>
        </p:nvSpPr>
        <p:spPr>
          <a:xfrm>
            <a:off x="381740" y="3720033"/>
            <a:ext cx="758021" cy="62114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3</a:t>
            </a:r>
          </a:p>
          <a:p>
            <a:r>
              <a:rPr lang="vi-VN" sz="1600" dirty="0"/>
              <a:t>Phút</a:t>
            </a:r>
            <a:endParaRPr lang="en-US" sz="1600" dirty="0"/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EE4236EC-3246-4A68-A51F-B639B7A46849}"/>
              </a:ext>
            </a:extLst>
          </p:cNvPr>
          <p:cNvSpPr txBox="1">
            <a:spLocks/>
          </p:cNvSpPr>
          <p:nvPr/>
        </p:nvSpPr>
        <p:spPr>
          <a:xfrm>
            <a:off x="1244308" y="3691123"/>
            <a:ext cx="1581580" cy="54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endParaRPr lang="en-US" sz="2800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09AFFBC-6C06-44D1-8556-4E3B28B7C0DE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24" b="97414" l="4885" r="91954">
                        <a14:foregroundMark x1="79023" y1="74425" x2="79023" y2="74425"/>
                        <a14:foregroundMark x1="23851" y1="22126" x2="23851" y2="22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62" y="4997380"/>
            <a:ext cx="1447808" cy="1447808"/>
          </a:xfrm>
          <a:prstGeom prst="rect">
            <a:avLst/>
          </a:prstGeom>
        </p:spPr>
      </p:pic>
      <p:sp>
        <p:nvSpPr>
          <p:cNvPr id="54" name="Subtitle 2">
            <a:extLst>
              <a:ext uri="{FF2B5EF4-FFF2-40B4-BE49-F238E27FC236}">
                <a16:creationId xmlns:a16="http://schemas.microsoft.com/office/drawing/2014/main" id="{2151FC58-5595-40E8-AB1A-BFE52F51276C}"/>
              </a:ext>
            </a:extLst>
          </p:cNvPr>
          <p:cNvSpPr txBox="1">
            <a:spLocks/>
          </p:cNvSpPr>
          <p:nvPr/>
        </p:nvSpPr>
        <p:spPr>
          <a:xfrm>
            <a:off x="1272799" y="5147643"/>
            <a:ext cx="1581580" cy="1147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đẳng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54098C-C924-4119-8323-D767FCE74DFC}"/>
              </a:ext>
            </a:extLst>
          </p:cNvPr>
          <p:cNvSpPr txBox="1"/>
          <p:nvPr/>
        </p:nvSpPr>
        <p:spPr>
          <a:xfrm>
            <a:off x="2893773" y="4263625"/>
            <a:ext cx="9288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Nhà nước do vua đứng đầu và có toàn quyền gọi là:……………....................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791E4B-1F5C-479D-8660-F7F35548182E}"/>
              </a:ext>
            </a:extLst>
          </p:cNvPr>
          <p:cNvSpPr txBox="1"/>
          <p:nvPr/>
        </p:nvSpPr>
        <p:spPr>
          <a:xfrm>
            <a:off x="9312676" y="4261279"/>
            <a:ext cx="262553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Nhà nước quân chủ chuyên chế (1 đ)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  <p:bldP spid="43" grpId="0"/>
      <p:bldP spid="35" grpId="0"/>
      <p:bldP spid="47" grpId="0"/>
      <p:bldP spid="49" grpId="0"/>
      <p:bldP spid="52" grpId="0"/>
      <p:bldP spid="54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72644" y="1400325"/>
            <a:ext cx="10504844" cy="453919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A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    +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A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+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A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+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A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A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92086" y="641112"/>
            <a:ext cx="6515357" cy="774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A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ình ảnh Học Thảo Luận Viết Bài Tập Về Nhà Làm Bài Toán, Bé, Phiên, Dễ  Thương miễn phí tải tập tin PNG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12" y="268949"/>
            <a:ext cx="1561811" cy="113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28350" y="61653"/>
            <a:ext cx="9856785" cy="774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HÀNH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TRÌNH LẬP QUỐC CỦA NGƯỜI AI CẬP LƯỠNG 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49563" y="112678"/>
            <a:ext cx="9288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III. NHỮNG THÀNH TỰU VĂN HOÁ TIÊU BIỂU 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2796678" y="528176"/>
            <a:ext cx="79961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</a:t>
            </a:r>
            <a:r>
              <a:rPr lang="en-US" sz="3200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F3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phiếu học tập sau</a:t>
            </a:r>
          </a:p>
        </p:txBody>
      </p:sp>
      <p:pic>
        <p:nvPicPr>
          <p:cNvPr id="4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06" y="129324"/>
            <a:ext cx="1103284" cy="1091565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A0960A77-9B95-4D26-9570-7D44877FCF96}"/>
              </a:ext>
            </a:extLst>
          </p:cNvPr>
          <p:cNvSpPr txBox="1">
            <a:spLocks/>
          </p:cNvSpPr>
          <p:nvPr/>
        </p:nvSpPr>
        <p:spPr>
          <a:xfrm>
            <a:off x="229287" y="33749"/>
            <a:ext cx="2409634" cy="701731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n-ea"/>
                <a:cs typeface="+mn-cs"/>
              </a:rPr>
              <a:t>Vận</a:t>
            </a:r>
            <a:r>
              <a:rPr lang="en-US" sz="44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n-ea"/>
                <a:cs typeface="+mn-cs"/>
              </a:rPr>
              <a:t> </a:t>
            </a:r>
            <a:r>
              <a:rPr lang="en-US" sz="4400" b="1" dirty="0" err="1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n-ea"/>
                <a:cs typeface="+mn-cs"/>
              </a:rPr>
              <a:t>dụng</a:t>
            </a:r>
            <a:r>
              <a:rPr lang="en-US" sz="44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ea typeface="+mn-ea"/>
                <a:cs typeface="+mn-cs"/>
              </a:rPr>
              <a:t> </a:t>
            </a:r>
          </a:p>
        </p:txBody>
      </p:sp>
      <p:pic>
        <p:nvPicPr>
          <p:cNvPr id="36" name="Picture 2" descr="Free icon - Free vector icons - Free SVG, PSD, PNG, EPS, Ai &amp;amp; Icon Font">
            <a:extLst>
              <a:ext uri="{FF2B5EF4-FFF2-40B4-BE49-F238E27FC236}">
                <a16:creationId xmlns:a16="http://schemas.microsoft.com/office/drawing/2014/main" id="{6D9B594F-B020-4CF2-9281-940F25516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35" y="713606"/>
            <a:ext cx="986726" cy="98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AF130D0-B10C-44C5-9169-2C32E7040046}"/>
              </a:ext>
            </a:extLst>
          </p:cNvPr>
          <p:cNvCxnSpPr/>
          <p:nvPr/>
        </p:nvCxnSpPr>
        <p:spPr>
          <a:xfrm flipV="1">
            <a:off x="2766739" y="0"/>
            <a:ext cx="0" cy="6858001"/>
          </a:xfrm>
          <a:prstGeom prst="line">
            <a:avLst/>
          </a:prstGeom>
          <a:ln w="28575">
            <a:solidFill>
              <a:schemeClr val="accent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ubtitle 2">
            <a:extLst>
              <a:ext uri="{FF2B5EF4-FFF2-40B4-BE49-F238E27FC236}">
                <a16:creationId xmlns:a16="http://schemas.microsoft.com/office/drawing/2014/main" id="{4CA1CC76-CCED-4909-99B9-D4F636440E24}"/>
              </a:ext>
            </a:extLst>
          </p:cNvPr>
          <p:cNvSpPr txBox="1">
            <a:spLocks/>
          </p:cNvSpPr>
          <p:nvPr/>
        </p:nvSpPr>
        <p:spPr>
          <a:xfrm>
            <a:off x="562016" y="757354"/>
            <a:ext cx="2849778" cy="54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Hoạt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</a:p>
          <a:p>
            <a:r>
              <a:rPr lang="vi-VN" sz="2800" dirty="0" err="1"/>
              <a:t>Nhóm</a:t>
            </a:r>
            <a:endParaRPr lang="en-US" sz="2800" dirty="0"/>
          </a:p>
        </p:txBody>
      </p:sp>
      <p:pic>
        <p:nvPicPr>
          <p:cNvPr id="48" name="Picture 4" descr="Hình ảnh Hồ Sơ Icon Biểu Tượng Giáo Dục, Hồ Sơ, Giáo Dục, Biểu Tượng miễn  phí tải tập tin PNG PSDComment và Vector">
            <a:extLst>
              <a:ext uri="{FF2B5EF4-FFF2-40B4-BE49-F238E27FC236}">
                <a16:creationId xmlns:a16="http://schemas.microsoft.com/office/drawing/2014/main" id="{4104F86F-1058-4997-A40F-6EE175444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13" b="90000" l="10000" r="91563">
                        <a14:foregroundMark x1="31094" y1="33438" x2="31094" y2="33438"/>
                        <a14:foregroundMark x1="21719" y1="16563" x2="21719" y2="16563"/>
                        <a14:foregroundMark x1="59844" y1="20625" x2="61094" y2="20781"/>
                        <a14:foregroundMark x1="62500" y1="26875" x2="62500" y2="26875"/>
                        <a14:foregroundMark x1="60000" y1="31406" x2="62187" y2="31406"/>
                        <a14:foregroundMark x1="61719" y1="36406" x2="67500" y2="37031"/>
                        <a14:foregroundMark x1="62656" y1="41875" x2="64844" y2="41875"/>
                        <a14:foregroundMark x1="62656" y1="46406" x2="69375" y2="46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1" y="1931796"/>
            <a:ext cx="1314590" cy="131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Subtitle 2">
            <a:extLst>
              <a:ext uri="{FF2B5EF4-FFF2-40B4-BE49-F238E27FC236}">
                <a16:creationId xmlns:a16="http://schemas.microsoft.com/office/drawing/2014/main" id="{1E467CAF-1305-4EC1-A304-2BE3E6FD8B05}"/>
              </a:ext>
            </a:extLst>
          </p:cNvPr>
          <p:cNvSpPr txBox="1">
            <a:spLocks/>
          </p:cNvSpPr>
          <p:nvPr/>
        </p:nvSpPr>
        <p:spPr>
          <a:xfrm>
            <a:off x="1009844" y="1839175"/>
            <a:ext cx="1735610" cy="54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</a:p>
          <a:p>
            <a:r>
              <a:rPr lang="en-US" sz="2800" dirty="0"/>
              <a:t>PHT</a:t>
            </a:r>
          </a:p>
        </p:txBody>
      </p:sp>
      <p:pic>
        <p:nvPicPr>
          <p:cNvPr id="50" name="Picture 4" descr="2 minutes clock quick number icon 2min time Vector Image">
            <a:extLst>
              <a:ext uri="{FF2B5EF4-FFF2-40B4-BE49-F238E27FC236}">
                <a16:creationId xmlns:a16="http://schemas.microsoft.com/office/drawing/2014/main" id="{74B9C959-42AD-4D13-9269-97837E852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0600" y1="29630" x2="60600" y2="29630"/>
                        <a14:foregroundMark x1="67800" y1="36481" x2="67800" y2="36481"/>
                        <a14:foregroundMark x1="71800" y1="46481" x2="73400" y2="47037"/>
                        <a14:foregroundMark x1="69400" y1="55741" x2="69400" y2="55741"/>
                        <a14:foregroundMark x1="62000" y1="62778" x2="62000" y2="62778"/>
                        <a14:foregroundMark x1="51400" y1="66111" x2="51400" y2="66111"/>
                        <a14:foregroundMark x1="41200" y1="64074" x2="41200" y2="64074"/>
                        <a14:foregroundMark x1="33000" y1="57037" x2="33000" y2="57037"/>
                        <a14:foregroundMark x1="30400" y1="47778" x2="30400" y2="47778"/>
                        <a14:foregroundMark x1="32600" y1="37407" x2="32600" y2="37407"/>
                        <a14:foregroundMark x1="53600" y1="37963" x2="53600" y2="37963"/>
                        <a14:foregroundMark x1="49800" y1="47037" x2="49800" y2="47037"/>
                        <a14:foregroundMark x1="52600" y1="42778" x2="52600" y2="42778"/>
                        <a14:foregroundMark x1="53000" y1="42778" x2="53000" y2="42778"/>
                        <a14:foregroundMark x1="43700" y1="58981" x2="43700" y2="58981"/>
                        <a14:foregroundMark x1="71100" y1="35741" x2="71100" y2="35741"/>
                        <a14:foregroundMark x1="68600" y1="32778" x2="68600" y2="32778"/>
                        <a14:foregroundMark x1="69600" y1="33889" x2="69600" y2="33889"/>
                        <a14:foregroundMark x1="69200" y1="33519" x2="69200" y2="33519"/>
                        <a14:foregroundMark x1="47000" y1="37315" x2="47400" y2="37315"/>
                        <a14:foregroundMark x1="49600" y1="35833" x2="49600" y2="35833"/>
                        <a14:foregroundMark x1="49600" y1="35833" x2="49600" y2="35833"/>
                        <a14:foregroundMark x1="51700" y1="35648" x2="52700" y2="35648"/>
                        <a14:foregroundMark x1="54300" y1="36667" x2="54300" y2="36667"/>
                        <a14:foregroundMark x1="54800" y1="39630" x2="54800" y2="39630"/>
                        <a14:foregroundMark x1="53800" y1="41019" x2="53800" y2="41019"/>
                        <a14:foregroundMark x1="50800" y1="44722" x2="50800" y2="44722"/>
                        <a14:foregroundMark x1="48600" y1="46667" x2="48400" y2="47037"/>
                        <a14:foregroundMark x1="47100" y1="48981" x2="47100" y2="48981"/>
                        <a14:foregroundMark x1="48100" y1="50741" x2="48100" y2="50741"/>
                        <a14:foregroundMark x1="49800" y1="51574" x2="49800" y2="51574"/>
                        <a14:foregroundMark x1="51800" y1="51389" x2="52700" y2="51389"/>
                        <a14:foregroundMark x1="53300" y1="51296" x2="54000" y2="51296"/>
                        <a14:foregroundMark x1="54300" y1="51296" x2="54300" y2="51296"/>
                        <a14:foregroundMark x1="45400" y1="56296" x2="45400" y2="56296"/>
                        <a14:foregroundMark x1="46500" y1="59074" x2="46500" y2="59352"/>
                        <a14:foregroundMark x1="46500" y1="58056" x2="46500" y2="58056"/>
                        <a14:foregroundMark x1="46400" y1="57407" x2="46400" y2="56852"/>
                        <a14:foregroundMark x1="46600" y1="56852" x2="46600" y2="56852"/>
                        <a14:foregroundMark x1="48000" y1="56389" x2="48000" y2="56389"/>
                        <a14:foregroundMark x1="49700" y1="57037" x2="49700" y2="57037"/>
                        <a14:foregroundMark x1="49800" y1="59722" x2="49800" y2="59722"/>
                        <a14:foregroundMark x1="52400" y1="56574" x2="52400" y2="56574"/>
                        <a14:foregroundMark x1="52400" y1="57778" x2="52400" y2="57778"/>
                        <a14:foregroundMark x1="52600" y1="58889" x2="52600" y2="58889"/>
                        <a14:foregroundMark x1="52700" y1="54167" x2="52700" y2="54167"/>
                        <a14:foregroundMark x1="55700" y1="57778" x2="55700" y2="57778"/>
                        <a14:foregroundMark x1="55600" y1="56759" x2="55600" y2="56759"/>
                        <a14:foregroundMark x1="57000" y1="56204" x2="57000" y2="56204"/>
                        <a14:foregroundMark x1="58100" y1="56296" x2="58100" y2="56296"/>
                        <a14:foregroundMark x1="59000" y1="57593" x2="59000" y2="57593"/>
                        <a14:foregroundMark x1="58800" y1="58611" x2="58800" y2="58611"/>
                        <a14:foregroundMark x1="43500" y1="56759" x2="43500" y2="56759"/>
                        <a14:foregroundMark x1="43800" y1="57778" x2="43800" y2="57778"/>
                        <a14:foregroundMark x1="68600" y1="36111" x2="68600" y2="36111"/>
                        <a14:foregroundMark x1="68300" y1="32130" x2="68300" y2="3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36" t="16846" r="21393" b="25520"/>
          <a:stretch/>
        </p:blipFill>
        <p:spPr bwMode="auto">
          <a:xfrm>
            <a:off x="87724" y="3353514"/>
            <a:ext cx="1241247" cy="119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Subtitle 2">
            <a:extLst>
              <a:ext uri="{FF2B5EF4-FFF2-40B4-BE49-F238E27FC236}">
                <a16:creationId xmlns:a16="http://schemas.microsoft.com/office/drawing/2014/main" id="{69A8FF55-2EA8-432B-9432-19EDC941F0C2}"/>
              </a:ext>
            </a:extLst>
          </p:cNvPr>
          <p:cNvSpPr txBox="1">
            <a:spLocks/>
          </p:cNvSpPr>
          <p:nvPr/>
        </p:nvSpPr>
        <p:spPr>
          <a:xfrm>
            <a:off x="381740" y="3720033"/>
            <a:ext cx="758021" cy="62114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6</a:t>
            </a:r>
          </a:p>
          <a:p>
            <a:r>
              <a:rPr lang="vi-VN" sz="1600" dirty="0"/>
              <a:t>Phút</a:t>
            </a:r>
            <a:endParaRPr lang="en-US" sz="1600" dirty="0"/>
          </a:p>
        </p:txBody>
      </p:sp>
      <p:sp>
        <p:nvSpPr>
          <p:cNvPr id="52" name="Subtitle 2">
            <a:extLst>
              <a:ext uri="{FF2B5EF4-FFF2-40B4-BE49-F238E27FC236}">
                <a16:creationId xmlns:a16="http://schemas.microsoft.com/office/drawing/2014/main" id="{EE4236EC-3246-4A68-A51F-B639B7A46849}"/>
              </a:ext>
            </a:extLst>
          </p:cNvPr>
          <p:cNvSpPr txBox="1">
            <a:spLocks/>
          </p:cNvSpPr>
          <p:nvPr/>
        </p:nvSpPr>
        <p:spPr>
          <a:xfrm>
            <a:off x="1244308" y="3691123"/>
            <a:ext cx="1581580" cy="54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endParaRPr lang="en-US" sz="2800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09AFFBC-6C06-44D1-8556-4E3B28B7C0D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24" b="97414" l="4885" r="91954">
                        <a14:foregroundMark x1="79023" y1="74425" x2="79023" y2="74425"/>
                        <a14:foregroundMark x1="23851" y1="22126" x2="23851" y2="221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62" y="4997380"/>
            <a:ext cx="1447808" cy="1447808"/>
          </a:xfrm>
          <a:prstGeom prst="rect">
            <a:avLst/>
          </a:prstGeom>
        </p:spPr>
      </p:pic>
      <p:sp>
        <p:nvSpPr>
          <p:cNvPr id="54" name="Subtitle 2">
            <a:extLst>
              <a:ext uri="{FF2B5EF4-FFF2-40B4-BE49-F238E27FC236}">
                <a16:creationId xmlns:a16="http://schemas.microsoft.com/office/drawing/2014/main" id="{2151FC58-5595-40E8-AB1A-BFE52F51276C}"/>
              </a:ext>
            </a:extLst>
          </p:cNvPr>
          <p:cNvSpPr txBox="1">
            <a:spLocks/>
          </p:cNvSpPr>
          <p:nvPr/>
        </p:nvSpPr>
        <p:spPr>
          <a:xfrm>
            <a:off x="1272799" y="5147643"/>
            <a:ext cx="1581580" cy="1147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đẳng</a:t>
            </a:r>
            <a:endParaRPr lang="en-US" sz="28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72391FC-B1AE-4AD8-48FF-CF8D44E00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71315"/>
              </p:ext>
            </p:extLst>
          </p:nvPr>
        </p:nvGraphicFramePr>
        <p:xfrm>
          <a:off x="2953706" y="1566212"/>
          <a:ext cx="809449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4459">
                  <a:extLst>
                    <a:ext uri="{9D8B030D-6E8A-4147-A177-3AD203B41FA5}">
                      <a16:colId xmlns:a16="http://schemas.microsoft.com/office/drawing/2014/main" val="35086934"/>
                    </a:ext>
                  </a:extLst>
                </a:gridCol>
                <a:gridCol w="5530039">
                  <a:extLst>
                    <a:ext uri="{9D8B030D-6E8A-4147-A177-3AD203B41FA5}">
                      <a16:colId xmlns:a16="http://schemas.microsoft.com/office/drawing/2014/main" val="1699397172"/>
                    </a:ext>
                  </a:extLst>
                </a:gridCol>
              </a:tblGrid>
              <a:tr h="317768"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Thành tựu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Ai </a:t>
                      </a:r>
                      <a:r>
                        <a:rPr lang="vi-VN" dirty="0"/>
                        <a:t>Cập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326898"/>
                  </a:ext>
                </a:extLst>
              </a:tr>
              <a:tr h="317768">
                <a:tc>
                  <a:txBody>
                    <a:bodyPr/>
                    <a:lstStyle/>
                    <a:p>
                      <a:r>
                        <a:rPr lang="vi-VN" dirty="0"/>
                        <a:t>Y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287419"/>
                  </a:ext>
                </a:extLst>
              </a:tr>
              <a:tr h="317768">
                <a:tc>
                  <a:txBody>
                    <a:bodyPr/>
                    <a:lstStyle/>
                    <a:p>
                      <a:r>
                        <a:rPr lang="vi-VN" dirty="0"/>
                        <a:t>Kiến trúc và điêu khắc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2411605"/>
                  </a:ext>
                </a:extLst>
              </a:tr>
              <a:tr h="317768">
                <a:tc>
                  <a:txBody>
                    <a:bodyPr/>
                    <a:lstStyle/>
                    <a:p>
                      <a:r>
                        <a:rPr lang="vi-VN" dirty="0"/>
                        <a:t>Lịch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585580"/>
                  </a:ext>
                </a:extLst>
              </a:tr>
              <a:tr h="317768">
                <a:tc>
                  <a:txBody>
                    <a:bodyPr/>
                    <a:lstStyle/>
                    <a:p>
                      <a:r>
                        <a:rPr lang="vi-VN" dirty="0"/>
                        <a:t>Chữ viết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876507"/>
                  </a:ext>
                </a:extLst>
              </a:tr>
              <a:tr h="317768">
                <a:tc>
                  <a:txBody>
                    <a:bodyPr/>
                    <a:lstStyle/>
                    <a:p>
                      <a:r>
                        <a:rPr lang="vi-VN" dirty="0"/>
                        <a:t>Toán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142689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1C82522-B489-6325-F4ED-04C30FB3E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54808"/>
              </p:ext>
            </p:extLst>
          </p:nvPr>
        </p:nvGraphicFramePr>
        <p:xfrm>
          <a:off x="2982197" y="4552643"/>
          <a:ext cx="8066006" cy="208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8591">
                  <a:extLst>
                    <a:ext uri="{9D8B030D-6E8A-4147-A177-3AD203B41FA5}">
                      <a16:colId xmlns:a16="http://schemas.microsoft.com/office/drawing/2014/main" val="57062677"/>
                    </a:ext>
                  </a:extLst>
                </a:gridCol>
                <a:gridCol w="5517415">
                  <a:extLst>
                    <a:ext uri="{9D8B030D-6E8A-4147-A177-3AD203B41FA5}">
                      <a16:colId xmlns:a16="http://schemas.microsoft.com/office/drawing/2014/main" val="1133241187"/>
                    </a:ext>
                  </a:extLst>
                </a:gridCol>
              </a:tblGrid>
              <a:tr h="416608">
                <a:tc>
                  <a:txBody>
                    <a:bodyPr/>
                    <a:lstStyle/>
                    <a:p>
                      <a:r>
                        <a:rPr lang="vi-VN" dirty="0"/>
                        <a:t>Thành tựu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/>
                        <a:t>Lưỡng Hà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97659"/>
                  </a:ext>
                </a:extLst>
              </a:tr>
              <a:tr h="416608">
                <a:tc>
                  <a:txBody>
                    <a:bodyPr/>
                    <a:lstStyle/>
                    <a:p>
                      <a:r>
                        <a:rPr lang="vi-VN" dirty="0"/>
                        <a:t>Toán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7355992"/>
                  </a:ext>
                </a:extLst>
              </a:tr>
              <a:tr h="4166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dirty="0"/>
                        <a:t>Kiến trúc và điêu khắc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211930"/>
                  </a:ext>
                </a:extLst>
              </a:tr>
              <a:tr h="416608">
                <a:tc>
                  <a:txBody>
                    <a:bodyPr/>
                    <a:lstStyle/>
                    <a:p>
                      <a:r>
                        <a:rPr lang="vi-VN" dirty="0"/>
                        <a:t>Chữ viết và văn học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1003089"/>
                  </a:ext>
                </a:extLst>
              </a:tr>
              <a:tr h="416608">
                <a:tc>
                  <a:txBody>
                    <a:bodyPr/>
                    <a:lstStyle/>
                    <a:p>
                      <a:r>
                        <a:rPr lang="vi-VN" dirty="0"/>
                        <a:t>Luật pháp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744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64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7" grpId="0"/>
      <p:bldP spid="49" grpId="0"/>
      <p:bldP spid="52" grpId="0"/>
      <p:bldP spid="5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1290</Words>
  <Application>Microsoft Office PowerPoint</Application>
  <PresentationFormat>Widescreen</PresentationFormat>
  <Paragraphs>150</Paragraphs>
  <Slides>19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APPLE CHANCERY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TIÊU CHÍ ĐÁNH GIÁ</vt:lpstr>
      <vt:lpstr>PowerPoint Presentation</vt:lpstr>
      <vt:lpstr>PowerPoint Presentation</vt:lpstr>
      <vt:lpstr>Bảng chữ cái của người Sume</vt:lpstr>
      <vt:lpstr>Theo em thành tựu văn hóa nào của Lưỡng Hà có ảnh hưởng nhất đối với ngày nay?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VU THI YEN</cp:lastModifiedBy>
  <cp:revision>52</cp:revision>
  <dcterms:created xsi:type="dcterms:W3CDTF">2021-07-26T14:08:00Z</dcterms:created>
  <dcterms:modified xsi:type="dcterms:W3CDTF">2022-10-18T08:10:40Z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A08EB099634C4BAFA28049BC0EEF8EBF</vt:lpwstr>
  </property>
  <property fmtid="{D5CDD505-2E9C-101B-9397-08002B2CF9AE}" pid="3" name="KSOProductBuildVer">
    <vt:lpwstr>1033-11.2.0.10463</vt:lpwstr>
  </property>
</Properties>
</file>