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4" r:id="rId8"/>
    <p:sldId id="275" r:id="rId9"/>
    <p:sldId id="276" r:id="rId10"/>
    <p:sldId id="279" r:id="rId11"/>
    <p:sldId id="280" r:id="rId12"/>
    <p:sldId id="272"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1234"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C57C71-2D13-4A3D-8DE4-27162D0CC181}"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196399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7C71-2D13-4A3D-8DE4-27162D0CC181}"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15774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7C71-2D13-4A3D-8DE4-27162D0CC181}"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2089685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1C9CBF14-B56F-4DB9-BA22-801AEFB27105}"/>
              </a:ext>
            </a:extLst>
          </p:cNvPr>
          <p:cNvSpPr>
            <a:spLocks noGrp="1"/>
          </p:cNvSpPr>
          <p:nvPr>
            <p:ph type="media" sz="quarter" idx="10"/>
          </p:nvPr>
        </p:nvSpPr>
        <p:spPr>
          <a:xfrm>
            <a:off x="1422400" y="1752600"/>
            <a:ext cx="9347200" cy="4724400"/>
          </a:xfrm>
        </p:spPr>
        <p:txBody>
          <a:bodyPr/>
          <a:lstStyle/>
          <a:p>
            <a:endParaRPr lang="en-US"/>
          </a:p>
        </p:txBody>
      </p:sp>
      <p:sp>
        <p:nvSpPr>
          <p:cNvPr id="8" name="Title 7">
            <a:extLst>
              <a:ext uri="{FF2B5EF4-FFF2-40B4-BE49-F238E27FC236}">
                <a16:creationId xmlns:a16="http://schemas.microsoft.com/office/drawing/2014/main" id="{72AC8E71-BC80-46D7-AB0C-F8675BC3FDAE}"/>
              </a:ext>
            </a:extLst>
          </p:cNvPr>
          <p:cNvSpPr>
            <a:spLocks noGrp="1"/>
          </p:cNvSpPr>
          <p:nvPr>
            <p:ph type="title"/>
          </p:nvPr>
        </p:nvSpPr>
        <p:spPr>
          <a:xfrm>
            <a:off x="1168400" y="838200"/>
            <a:ext cx="10515600" cy="660400"/>
          </a:xfrm>
        </p:spPr>
        <p:txBody>
          <a:bodyPr>
            <a:normAutofit/>
          </a:bodyPr>
          <a:lstStyle>
            <a:lvl1pPr algn="ctr">
              <a:defRPr sz="210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063379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7C71-2D13-4A3D-8DE4-27162D0CC181}"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136140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57C71-2D13-4A3D-8DE4-27162D0CC181}"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2075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C57C71-2D13-4A3D-8DE4-27162D0CC181}"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115837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C57C71-2D13-4A3D-8DE4-27162D0CC181}"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310387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C57C71-2D13-4A3D-8DE4-27162D0CC181}"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402048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57C71-2D13-4A3D-8DE4-27162D0CC181}"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199926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57C71-2D13-4A3D-8DE4-27162D0CC181}"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234510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57C71-2D13-4A3D-8DE4-27162D0CC181}"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241971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57C71-2D13-4A3D-8DE4-27162D0CC181}" type="datetimeFigureOut">
              <a:rPr lang="en-US" smtClean="0"/>
              <a:t>10/5/2022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8DE88-A947-4BF2-B6DD-FBA84AABDC40}" type="slidenum">
              <a:rPr lang="en-US" smtClean="0"/>
              <a:t>‹#›</a:t>
            </a:fld>
            <a:endParaRPr lang="en-US"/>
          </a:p>
        </p:txBody>
      </p:sp>
    </p:spTree>
    <p:extLst>
      <p:ext uri="{BB962C8B-B14F-4D97-AF65-F5344CB8AC3E}">
        <p14:creationId xmlns:p14="http://schemas.microsoft.com/office/powerpoint/2010/main" val="2020315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1716"/>
            <a:ext cx="12192000" cy="669414"/>
          </a:xfrm>
          <a:prstGeom prst="rect">
            <a:avLst/>
          </a:prstGeom>
          <a:solidFill>
            <a:schemeClr val="accent6">
              <a:lumMod val="60000"/>
              <a:lumOff val="40000"/>
            </a:schemeClr>
          </a:solidFill>
        </p:spPr>
        <p:txBody>
          <a:bodyPr wrap="square">
            <a:spAutoFit/>
          </a:bodyPr>
          <a:lstStyle/>
          <a:p>
            <a:pPr algn="ctr">
              <a:lnSpc>
                <a:spcPct val="150000"/>
              </a:lnSpc>
            </a:pPr>
            <a:r>
              <a:rPr lang="en-US" sz="25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TIẾT 7, 8. BÀI 6. SỰ CHUYỂN BIẾN </a:t>
            </a:r>
            <a:r>
              <a:rPr lang="en-US" sz="25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 PHÂN HÓA CỦA XÃ HỘI </a:t>
            </a:r>
            <a:r>
              <a:rPr lang="en-US" sz="25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 THUỶ</a:t>
            </a:r>
            <a:endParaRPr lang="en-US" sz="25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0" y="856357"/>
            <a:ext cx="7298456" cy="6001643"/>
          </a:xfrm>
          <a:prstGeom prst="rect">
            <a:avLst/>
          </a:prstGeom>
          <a:solidFill>
            <a:schemeClr val="accent4">
              <a:lumMod val="20000"/>
              <a:lumOff val="80000"/>
            </a:schemeClr>
          </a:solidFill>
        </p:spPr>
        <p:txBody>
          <a:bodyPr wrap="square">
            <a:spAutoFit/>
          </a:bodyPr>
          <a:lstStyle/>
          <a:p>
            <a:pPr algn="ctr">
              <a:lnSpc>
                <a:spcPct val="150000"/>
              </a:lnSpc>
              <a:tabLst>
                <a:tab pos="180340" algn="l"/>
              </a:tabLst>
            </a:pPr>
            <a:r>
              <a:rPr lang="it-IT" sz="32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Mục tiêu bài học</a:t>
            </a:r>
            <a:endParaRPr lang="en-US" sz="3200"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buFont typeface="Arial" panose="020B0604020202020204" pitchFamily="34" charset="0"/>
              <a:buChar char="•"/>
            </a:pPr>
            <a:r>
              <a:rPr lang="en-AU" sz="3200" dirty="0" err="1">
                <a:latin typeface="Times New Roman" panose="02020603050405020304" pitchFamily="18" charset="0"/>
                <a:cs typeface="Times New Roman" panose="02020603050405020304" pitchFamily="18" charset="0"/>
              </a:rPr>
              <a:t>Phân</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tích</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tác</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động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việc</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sử</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dụng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công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cụ</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kim</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loại</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tới</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đời</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sống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vật</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chất</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và</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đời</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sống</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xã</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hội</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của</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người</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nguyên</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thuỷ</a:t>
            </a:r>
            <a:r>
              <a:rPr lang="en-AU"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AU" sz="3200" dirty="0" err="1">
                <a:latin typeface="Times New Roman" panose="02020603050405020304" pitchFamily="18" charset="0"/>
                <a:cs typeface="Times New Roman" panose="02020603050405020304" pitchFamily="18" charset="0"/>
              </a:rPr>
              <a:t>Lý</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giải</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nguyên</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nhân</a:t>
            </a:r>
            <a:r>
              <a:rPr lang="en-AU" sz="3200" dirty="0">
                <a:latin typeface="Times New Roman" panose="02020603050405020304" pitchFamily="18" charset="0"/>
                <a:cs typeface="Times New Roman" panose="02020603050405020304" pitchFamily="18" charset="0"/>
              </a:rPr>
              <a:t> tan </a:t>
            </a:r>
            <a:r>
              <a:rPr lang="en-AU" sz="3200" dirty="0" err="1">
                <a:latin typeface="Times New Roman" panose="02020603050405020304" pitchFamily="18" charset="0"/>
                <a:cs typeface="Times New Roman" panose="02020603050405020304" pitchFamily="18" charset="0"/>
              </a:rPr>
              <a:t>rã</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của</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xã</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hội</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nguyên</a:t>
            </a:r>
            <a:r>
              <a:rPr lang="en-AU" sz="3200" dirty="0">
                <a:latin typeface="Times New Roman" panose="02020603050405020304" pitchFamily="18" charset="0"/>
                <a:cs typeface="Times New Roman" panose="02020603050405020304" pitchFamily="18" charset="0"/>
              </a:rPr>
              <a:t> </a:t>
            </a:r>
            <a:r>
              <a:rPr lang="en-AU" sz="3200" dirty="0" err="1">
                <a:latin typeface="Times New Roman" panose="02020603050405020304" pitchFamily="18" charset="0"/>
                <a:cs typeface="Times New Roman" panose="02020603050405020304" pitchFamily="18" charset="0"/>
              </a:rPr>
              <a:t>thuỷ</a:t>
            </a:r>
            <a:endParaRPr lang="en-US" sz="32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it-IT" sz="3200" dirty="0">
                <a:latin typeface="Times New Roman" panose="02020603050405020304" pitchFamily="18" charset="0"/>
                <a:cs typeface="Times New Roman" panose="02020603050405020304" pitchFamily="18" charset="0"/>
              </a:rPr>
              <a:t>Kể tên những nền văn hoá (trên lãnh thổ Việt Nam) thuộc thời đại kim khí.</a:t>
            </a:r>
            <a:endParaRPr lang="en-US" sz="3200" dirty="0">
              <a:latin typeface="Times New Roman" panose="02020603050405020304" pitchFamily="18" charset="0"/>
              <a:cs typeface="Times New Roman" panose="02020603050405020304" pitchFamily="18" charset="0"/>
            </a:endParaRPr>
          </a:p>
        </p:txBody>
      </p:sp>
      <p:pic>
        <p:nvPicPr>
          <p:cNvPr id="2050" name="Picture 2" descr="Công cụ đồ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985" y="1192119"/>
            <a:ext cx="3750383" cy="27190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Bronze ploughshares and axe heads - Cổ Loa Citadel.jpg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985" y="4151088"/>
            <a:ext cx="3750383" cy="245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7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54816591"/>
              </p:ext>
            </p:extLst>
          </p:nvPr>
        </p:nvGraphicFramePr>
        <p:xfrm>
          <a:off x="304800" y="448235"/>
          <a:ext cx="11707906" cy="6275293"/>
        </p:xfrm>
        <a:graphic>
          <a:graphicData uri="http://schemas.openxmlformats.org/drawingml/2006/table">
            <a:tbl>
              <a:tblPr>
                <a:tableStyleId>{616DA210-FB5B-4158-B5E0-FEB733F419BA}</a:tableStyleId>
              </a:tblPr>
              <a:tblGrid>
                <a:gridCol w="2692462">
                  <a:extLst>
                    <a:ext uri="{9D8B030D-6E8A-4147-A177-3AD203B41FA5}">
                      <a16:colId xmlns:a16="http://schemas.microsoft.com/office/drawing/2014/main" val="20000"/>
                    </a:ext>
                  </a:extLst>
                </a:gridCol>
                <a:gridCol w="1892875">
                  <a:extLst>
                    <a:ext uri="{9D8B030D-6E8A-4147-A177-3AD203B41FA5}">
                      <a16:colId xmlns:a16="http://schemas.microsoft.com/office/drawing/2014/main" val="20001"/>
                    </a:ext>
                  </a:extLst>
                </a:gridCol>
                <a:gridCol w="7122569">
                  <a:extLst>
                    <a:ext uri="{9D8B030D-6E8A-4147-A177-3AD203B41FA5}">
                      <a16:colId xmlns:a16="http://schemas.microsoft.com/office/drawing/2014/main" val="20002"/>
                    </a:ext>
                  </a:extLst>
                </a:gridCol>
              </a:tblGrid>
              <a:tr h="678767">
                <a:tc>
                  <a:txBody>
                    <a:bodyPr/>
                    <a:lstStyle/>
                    <a:p>
                      <a:pPr algn="ctr">
                        <a:lnSpc>
                          <a:spcPct val="115000"/>
                        </a:lnSpc>
                      </a:pPr>
                      <a:r>
                        <a:rPr lang="en-US" sz="2400" dirty="0">
                          <a:effectLst/>
                        </a:rPr>
                        <a:t>Nền văn hóa</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ctr">
                        <a:lnSpc>
                          <a:spcPct val="115000"/>
                        </a:lnSpc>
                      </a:pPr>
                      <a:r>
                        <a:rPr lang="en-US" sz="2400">
                          <a:effectLst/>
                        </a:rPr>
                        <a:t>Niên đại</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ctr">
                        <a:lnSpc>
                          <a:spcPct val="115000"/>
                        </a:lnSpc>
                      </a:pPr>
                      <a:r>
                        <a:rPr lang="en-US" sz="2400" dirty="0">
                          <a:effectLst/>
                        </a:rPr>
                        <a:t>Công cụ tìm thấy</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extLst>
                  <a:ext uri="{0D108BD9-81ED-4DB2-BD59-A6C34878D82A}">
                    <a16:rowId xmlns:a16="http://schemas.microsoft.com/office/drawing/2014/main" val="10000"/>
                  </a:ext>
                </a:extLst>
              </a:tr>
              <a:tr h="1241325">
                <a:tc>
                  <a:txBody>
                    <a:bodyPr/>
                    <a:lstStyle/>
                    <a:p>
                      <a:pPr algn="just">
                        <a:lnSpc>
                          <a:spcPct val="115000"/>
                        </a:lnSpc>
                      </a:pPr>
                      <a:r>
                        <a:rPr lang="en-US" sz="2400" dirty="0">
                          <a:effectLst/>
                        </a:rPr>
                        <a:t>Phùng nguyên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just">
                        <a:lnSpc>
                          <a:spcPct val="115000"/>
                        </a:lnSpc>
                      </a:pPr>
                      <a:r>
                        <a:rPr lang="en-US" sz="2400" dirty="0">
                          <a:effectLst/>
                        </a:rPr>
                        <a:t>2000 TCN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just">
                        <a:lnSpc>
                          <a:spcPct val="115000"/>
                        </a:lnSpc>
                      </a:pPr>
                      <a:r>
                        <a:rPr lang="en-US" sz="2400" dirty="0">
                          <a:effectLst/>
                        </a:rPr>
                        <a:t>những mẩu gỉ đồng, màu đồng thau nhỏ, mảnh vòng hay đoạn dây chì</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extLst>
                  <a:ext uri="{0D108BD9-81ED-4DB2-BD59-A6C34878D82A}">
                    <a16:rowId xmlns:a16="http://schemas.microsoft.com/office/drawing/2014/main" val="10001"/>
                  </a:ext>
                </a:extLst>
              </a:tr>
              <a:tr h="1225478">
                <a:tc>
                  <a:txBody>
                    <a:bodyPr/>
                    <a:lstStyle/>
                    <a:p>
                      <a:pPr algn="just">
                        <a:lnSpc>
                          <a:spcPct val="115000"/>
                        </a:lnSpc>
                      </a:pPr>
                      <a:r>
                        <a:rPr lang="en-US" sz="2400" dirty="0">
                          <a:effectLst/>
                        </a:rPr>
                        <a:t>Đồng Đậu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just">
                        <a:lnSpc>
                          <a:spcPct val="115000"/>
                        </a:lnSpc>
                      </a:pPr>
                      <a:r>
                        <a:rPr lang="en-US" sz="2400">
                          <a:effectLst/>
                        </a:rPr>
                        <a:t>1500 TCN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just">
                        <a:lnSpc>
                          <a:spcPct val="115000"/>
                        </a:lnSpc>
                      </a:pPr>
                      <a:r>
                        <a:rPr lang="en-US" sz="2400">
                          <a:effectLst/>
                        </a:rPr>
                        <a:t>Hiện vật bằng đồng khá phổ biến gồm: đục, dùi, cần dao, mũi tên, lưỡi câu...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extLst>
                  <a:ext uri="{0D108BD9-81ED-4DB2-BD59-A6C34878D82A}">
                    <a16:rowId xmlns:a16="http://schemas.microsoft.com/office/drawing/2014/main" val="10002"/>
                  </a:ext>
                </a:extLst>
              </a:tr>
              <a:tr h="1225478">
                <a:tc>
                  <a:txBody>
                    <a:bodyPr/>
                    <a:lstStyle/>
                    <a:p>
                      <a:pPr algn="just">
                        <a:lnSpc>
                          <a:spcPct val="115000"/>
                        </a:lnSpc>
                      </a:pPr>
                      <a:r>
                        <a:rPr lang="en-US" sz="2400" dirty="0">
                          <a:effectLst/>
                        </a:rPr>
                        <a:t>Gò Mun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just">
                        <a:lnSpc>
                          <a:spcPct val="115000"/>
                        </a:lnSpc>
                      </a:pPr>
                      <a:r>
                        <a:rPr lang="en-US" sz="2400" dirty="0">
                          <a:effectLst/>
                        </a:rPr>
                        <a:t>1000 TCN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just">
                        <a:lnSpc>
                          <a:spcPct val="115000"/>
                        </a:lnSpc>
                      </a:pPr>
                      <a:r>
                        <a:rPr lang="en-US" sz="2400" dirty="0">
                          <a:effectLst/>
                        </a:rPr>
                        <a:t>vũ khí (mũi lên, dao, giáo..), lưỡi câu, dùi, rìu (đặc biệt rìu lưỡi xéo), đục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extLst>
                  <a:ext uri="{0D108BD9-81ED-4DB2-BD59-A6C34878D82A}">
                    <a16:rowId xmlns:a16="http://schemas.microsoft.com/office/drawing/2014/main" val="10003"/>
                  </a:ext>
                </a:extLst>
              </a:tr>
              <a:tr h="678767">
                <a:tc>
                  <a:txBody>
                    <a:bodyPr/>
                    <a:lstStyle/>
                    <a:p>
                      <a:pPr algn="just">
                        <a:lnSpc>
                          <a:spcPct val="115000"/>
                        </a:lnSpc>
                      </a:pPr>
                      <a:r>
                        <a:rPr lang="vi-VN" sz="2400">
                          <a:effectLst/>
                        </a:rPr>
                        <a:t>Sa Huỳnh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just">
                        <a:lnSpc>
                          <a:spcPct val="115000"/>
                        </a:lnSpc>
                      </a:pPr>
                      <a:r>
                        <a:rPr lang="en-US" sz="2400" dirty="0">
                          <a:effectLst/>
                        </a:rPr>
                        <a:t> 1000TCN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just">
                        <a:lnSpc>
                          <a:spcPct val="115000"/>
                        </a:lnSpc>
                      </a:pPr>
                      <a:r>
                        <a:rPr lang="vi-VN" sz="2400">
                          <a:effectLst/>
                        </a:rPr>
                        <a:t>Công cụ đồng: Đục , Lao, lưỡi câu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extLst>
                  <a:ext uri="{0D108BD9-81ED-4DB2-BD59-A6C34878D82A}">
                    <a16:rowId xmlns:a16="http://schemas.microsoft.com/office/drawing/2014/main" val="10004"/>
                  </a:ext>
                </a:extLst>
              </a:tr>
              <a:tr h="1225478">
                <a:tc>
                  <a:txBody>
                    <a:bodyPr/>
                    <a:lstStyle/>
                    <a:p>
                      <a:pPr algn="just">
                        <a:lnSpc>
                          <a:spcPct val="115000"/>
                        </a:lnSpc>
                      </a:pPr>
                      <a:r>
                        <a:rPr lang="vi-VN" sz="2400">
                          <a:effectLst/>
                        </a:rPr>
                        <a:t>Đồng Nai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just">
                        <a:lnSpc>
                          <a:spcPct val="115000"/>
                        </a:lnSpc>
                      </a:pPr>
                      <a:r>
                        <a:rPr lang="en-US" sz="2400" dirty="0">
                          <a:effectLst/>
                        </a:rPr>
                        <a:t> 500TCN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tc>
                  <a:txBody>
                    <a:bodyPr/>
                    <a:lstStyle/>
                    <a:p>
                      <a:pPr algn="just">
                        <a:lnSpc>
                          <a:spcPct val="115000"/>
                        </a:lnSpc>
                      </a:pPr>
                      <a:r>
                        <a:rPr lang="en-US" sz="2400" dirty="0">
                          <a:effectLst/>
                        </a:rPr>
                        <a:t> </a:t>
                      </a:r>
                      <a:r>
                        <a:rPr lang="vi-VN" sz="2400" dirty="0">
                          <a:effectLst/>
                        </a:rPr>
                        <a:t>Công cụ đồng: Đục R</a:t>
                      </a:r>
                      <a:r>
                        <a:rPr lang="en-US" altLang="vi-VN" sz="2400" dirty="0">
                          <a:effectLst/>
                        </a:rPr>
                        <a:t>ì</a:t>
                      </a:r>
                      <a:r>
                        <a:rPr lang="vi-VN" sz="2400" dirty="0">
                          <a:effectLst/>
                        </a:rPr>
                        <a:t>u, lao có ngạnh, mũi tên,  lưỡi 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00" marR="50800" marT="50800" marB="5080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2311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3952" y="1658317"/>
            <a:ext cx="1673817" cy="22627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Công cụ kim loại xuất hiện</a:t>
            </a:r>
          </a:p>
        </p:txBody>
      </p:sp>
      <p:sp>
        <p:nvSpPr>
          <p:cNvPr id="5" name="Rounded Rectangle 4"/>
          <p:cNvSpPr/>
          <p:nvPr/>
        </p:nvSpPr>
        <p:spPr>
          <a:xfrm>
            <a:off x="2712204" y="1689311"/>
            <a:ext cx="1844301" cy="22627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Nghề nông phát triển</a:t>
            </a:r>
          </a:p>
        </p:txBody>
      </p:sp>
      <p:sp>
        <p:nvSpPr>
          <p:cNvPr id="6" name="Rounded Rectangle 5"/>
          <p:cNvSpPr/>
          <p:nvPr/>
        </p:nvSpPr>
        <p:spPr>
          <a:xfrm>
            <a:off x="5160941" y="1689311"/>
            <a:ext cx="1844302" cy="22627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Con người định cư lâu dài</a:t>
            </a:r>
          </a:p>
        </p:txBody>
      </p:sp>
      <p:sp>
        <p:nvSpPr>
          <p:cNvPr id="7" name="Rounded Rectangle 6"/>
          <p:cNvSpPr/>
          <p:nvPr/>
        </p:nvSpPr>
        <p:spPr>
          <a:xfrm>
            <a:off x="7609679" y="1689311"/>
            <a:ext cx="1844302" cy="22627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Phân hoá giàu nghèo</a:t>
            </a:r>
          </a:p>
        </p:txBody>
      </p:sp>
      <p:sp>
        <p:nvSpPr>
          <p:cNvPr id="8" name="Rounded Rectangle 7"/>
          <p:cNvSpPr/>
          <p:nvPr/>
        </p:nvSpPr>
        <p:spPr>
          <a:xfrm>
            <a:off x="9913746" y="1658317"/>
            <a:ext cx="1844302" cy="22627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Xã hội nguyên thuỷ tan rã</a:t>
            </a:r>
          </a:p>
        </p:txBody>
      </p:sp>
      <p:sp>
        <p:nvSpPr>
          <p:cNvPr id="9" name="Right Arrow 8"/>
          <p:cNvSpPr/>
          <p:nvPr/>
        </p:nvSpPr>
        <p:spPr>
          <a:xfrm>
            <a:off x="2107769" y="2789693"/>
            <a:ext cx="604435" cy="1859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556505" y="2789693"/>
            <a:ext cx="604435" cy="1859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005243" y="2789693"/>
            <a:ext cx="604435" cy="1859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335133" y="2789693"/>
            <a:ext cx="604435" cy="1859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3435" y="234236"/>
            <a:ext cx="12048565" cy="1224951"/>
          </a:xfrm>
          <a:prstGeom prst="rect">
            <a:avLst/>
          </a:prstGeom>
        </p:spPr>
        <p:txBody>
          <a:bodyPr wrap="square">
            <a:spAutoFit/>
          </a:bodyPr>
          <a:lstStyle/>
          <a:p>
            <a:pPr algn="just">
              <a:lnSpc>
                <a:spcPct val="115000"/>
              </a:lnSpc>
            </a:pPr>
            <a:r>
              <a:rPr lang="en-US" sz="3200" b="1" dirty="0">
                <a:solidFill>
                  <a:srgbClr val="FF0000"/>
                </a:solidFill>
                <a:latin typeface="+mj-lt"/>
                <a:ea typeface="Times New Roman" panose="02020603050405020304" pitchFamily="18" charset="0"/>
              </a:rPr>
              <a:t>2.</a:t>
            </a:r>
            <a:r>
              <a:rPr lang="vi-VN" sz="3200" b="1" dirty="0">
                <a:solidFill>
                  <a:srgbClr val="FF0000"/>
                </a:solidFill>
                <a:latin typeface="+mj-lt"/>
                <a:ea typeface="Times New Roman" panose="02020603050405020304" pitchFamily="18" charset="0"/>
              </a:rPr>
              <a:t> SỰ TAN RÃ CỦA XÃ HỘI NGUYÊN THUỶ Ở VIỆT NAM</a:t>
            </a:r>
            <a:endParaRPr lang="en-US" sz="3200" dirty="0">
              <a:latin typeface="+mj-lt"/>
              <a:ea typeface="Times New Roman" panose="02020603050405020304" pitchFamily="18" charset="0"/>
            </a:endParaRPr>
          </a:p>
          <a:p>
            <a:pPr algn="just">
              <a:lnSpc>
                <a:spcPct val="115000"/>
              </a:lnSpc>
            </a:pPr>
            <a:r>
              <a:rPr lang="en-US" sz="3200" b="1" dirty="0">
                <a:solidFill>
                  <a:srgbClr val="311FC8"/>
                </a:solidFill>
                <a:latin typeface="Times New Roman" panose="02020603050405020304" pitchFamily="18" charset="0"/>
                <a:ea typeface="Times New Roman" panose="02020603050405020304" pitchFamily="18" charset="0"/>
              </a:rPr>
              <a:t>b</a:t>
            </a:r>
            <a:r>
              <a:rPr lang="vi-VN" sz="3200" b="1" dirty="0">
                <a:solidFill>
                  <a:srgbClr val="311FC8"/>
                </a:solidFill>
                <a:latin typeface="Times New Roman" panose="02020603050405020304" pitchFamily="18" charset="0"/>
                <a:ea typeface="Times New Roman" panose="02020603050405020304" pitchFamily="18" charset="0"/>
              </a:rPr>
              <a:t>. Sự phân hoá và tan rã của xã hội nguyên thuỷ ở Việt Nam</a:t>
            </a:r>
            <a:endParaRPr lang="en-US" sz="3200" dirty="0">
              <a:solidFill>
                <a:srgbClr val="311FC8"/>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52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69586465"/>
              </p:ext>
            </p:extLst>
          </p:nvPr>
        </p:nvGraphicFramePr>
        <p:xfrm>
          <a:off x="4789713" y="1445381"/>
          <a:ext cx="6937829" cy="4802380"/>
        </p:xfrm>
        <a:graphic>
          <a:graphicData uri="http://schemas.openxmlformats.org/drawingml/2006/table">
            <a:tbl>
              <a:tblPr firstRow="1" bandRow="1">
                <a:tableStyleId>{2D5ABB26-0587-4C30-8999-92F81FD0307C}</a:tableStyleId>
              </a:tblPr>
              <a:tblGrid>
                <a:gridCol w="4659087">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740228">
                  <a:extLst>
                    <a:ext uri="{9D8B030D-6E8A-4147-A177-3AD203B41FA5}">
                      <a16:colId xmlns:a16="http://schemas.microsoft.com/office/drawing/2014/main" val="20002"/>
                    </a:ext>
                  </a:extLst>
                </a:gridCol>
                <a:gridCol w="725714">
                  <a:extLst>
                    <a:ext uri="{9D8B030D-6E8A-4147-A177-3AD203B41FA5}">
                      <a16:colId xmlns:a16="http://schemas.microsoft.com/office/drawing/2014/main" val="20003"/>
                    </a:ext>
                  </a:extLst>
                </a:gridCol>
              </a:tblGrid>
              <a:tr h="370840">
                <a:tc>
                  <a:txBody>
                    <a:bodyPr/>
                    <a:lstStyle/>
                    <a:p>
                      <a:pPr algn="ctr">
                        <a:lnSpc>
                          <a:spcPct val="125000"/>
                        </a:lnSpc>
                        <a:spcBef>
                          <a:spcPts val="600"/>
                        </a:spcBef>
                        <a:spcAft>
                          <a:spcPts val="600"/>
                        </a:spcAft>
                      </a:pPr>
                      <a:r>
                        <a:rPr lang="en-US" sz="2400" dirty="0"/>
                        <a:t>MỤC</a:t>
                      </a:r>
                      <a:r>
                        <a:rPr lang="en-US" sz="2400" baseline="0" dirty="0"/>
                        <a:t> TIÊU BÀI HỌC</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25000"/>
                        </a:lnSpc>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25000"/>
                        </a:lnSpc>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25000"/>
                        </a:lnSpc>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25000"/>
                        </a:lnSpc>
                        <a:spcBef>
                          <a:spcPts val="600"/>
                        </a:spcBef>
                        <a:spcAft>
                          <a:spcPts val="600"/>
                        </a:spcAft>
                        <a:buClrTx/>
                        <a:buSzTx/>
                        <a:buFont typeface="+mj-lt"/>
                        <a:buNone/>
                        <a:tabLst/>
                        <a:defRPr/>
                      </a:pPr>
                      <a:r>
                        <a:rPr lang="en-AU" sz="2400" dirty="0"/>
                        <a:t>1. </a:t>
                      </a:r>
                      <a:r>
                        <a:rPr lang="en-AU" sz="2400" dirty="0" err="1"/>
                        <a:t>Phân</a:t>
                      </a:r>
                      <a:r>
                        <a:rPr lang="en-AU" sz="2400" dirty="0"/>
                        <a:t> </a:t>
                      </a:r>
                      <a:r>
                        <a:rPr lang="en-AU" sz="2400" dirty="0" err="1"/>
                        <a:t>tích</a:t>
                      </a:r>
                      <a:r>
                        <a:rPr lang="en-AU" sz="2400" dirty="0"/>
                        <a:t> </a:t>
                      </a:r>
                      <a:r>
                        <a:rPr lang="en-AU" sz="2400" dirty="0" err="1"/>
                        <a:t>tác</a:t>
                      </a:r>
                      <a:r>
                        <a:rPr lang="en-AU" sz="2400" dirty="0"/>
                        <a:t> </a:t>
                      </a:r>
                      <a:r>
                        <a:rPr lang="en-AU" sz="2400" dirty="0" err="1"/>
                        <a:t>động</a:t>
                      </a:r>
                      <a:r>
                        <a:rPr lang="en-AU" sz="2400" dirty="0"/>
                        <a:t> </a:t>
                      </a:r>
                      <a:r>
                        <a:rPr lang="en-AU" sz="2400" dirty="0" err="1"/>
                        <a:t>việc</a:t>
                      </a:r>
                      <a:r>
                        <a:rPr lang="en-AU" sz="2400" dirty="0"/>
                        <a:t> </a:t>
                      </a:r>
                      <a:r>
                        <a:rPr lang="en-AU" sz="2400" dirty="0" err="1"/>
                        <a:t>sử</a:t>
                      </a:r>
                      <a:r>
                        <a:rPr lang="en-AU" sz="2400" dirty="0"/>
                        <a:t> </a:t>
                      </a:r>
                      <a:r>
                        <a:rPr lang="en-AU" sz="2400" dirty="0" err="1"/>
                        <a:t>dụng</a:t>
                      </a:r>
                      <a:r>
                        <a:rPr lang="en-AU" sz="2400" dirty="0"/>
                        <a:t> </a:t>
                      </a:r>
                      <a:r>
                        <a:rPr lang="en-AU" sz="2400" dirty="0" err="1"/>
                        <a:t>công</a:t>
                      </a:r>
                      <a:r>
                        <a:rPr lang="en-AU" sz="2400" dirty="0"/>
                        <a:t> </a:t>
                      </a:r>
                      <a:r>
                        <a:rPr lang="en-AU" sz="2400" dirty="0" err="1"/>
                        <a:t>cụ</a:t>
                      </a:r>
                      <a:r>
                        <a:rPr lang="en-AU" sz="2400" dirty="0"/>
                        <a:t> </a:t>
                      </a:r>
                      <a:r>
                        <a:rPr lang="en-AU" sz="2400" dirty="0" err="1"/>
                        <a:t>kim</a:t>
                      </a:r>
                      <a:r>
                        <a:rPr lang="en-AU" sz="2400" dirty="0"/>
                        <a:t> </a:t>
                      </a:r>
                      <a:r>
                        <a:rPr lang="en-AU" sz="2400" dirty="0" err="1"/>
                        <a:t>loại</a:t>
                      </a:r>
                      <a:r>
                        <a:rPr lang="en-AU" sz="2400" dirty="0"/>
                        <a:t> </a:t>
                      </a:r>
                      <a:r>
                        <a:rPr lang="en-AU" sz="2400" dirty="0" err="1"/>
                        <a:t>tới</a:t>
                      </a:r>
                      <a:r>
                        <a:rPr lang="en-AU" sz="2400" dirty="0"/>
                        <a:t> </a:t>
                      </a:r>
                      <a:r>
                        <a:rPr lang="en-AU" sz="2400" dirty="0" err="1"/>
                        <a:t>đời</a:t>
                      </a:r>
                      <a:r>
                        <a:rPr lang="en-AU" sz="2400" dirty="0"/>
                        <a:t> </a:t>
                      </a:r>
                      <a:r>
                        <a:rPr lang="en-AU" sz="2400" dirty="0" err="1"/>
                        <a:t>sống</a:t>
                      </a:r>
                      <a:r>
                        <a:rPr lang="en-AU" sz="2400" dirty="0"/>
                        <a:t> </a:t>
                      </a:r>
                      <a:r>
                        <a:rPr lang="en-AU" sz="2400" dirty="0" err="1"/>
                        <a:t>vật</a:t>
                      </a:r>
                      <a:r>
                        <a:rPr lang="en-AU" sz="2400" dirty="0"/>
                        <a:t> </a:t>
                      </a:r>
                      <a:r>
                        <a:rPr lang="en-AU" sz="2400" dirty="0" err="1"/>
                        <a:t>chất</a:t>
                      </a:r>
                      <a:r>
                        <a:rPr lang="en-AU" sz="2400" dirty="0"/>
                        <a:t> </a:t>
                      </a:r>
                      <a:r>
                        <a:rPr lang="en-AU" sz="2400" dirty="0" err="1"/>
                        <a:t>và</a:t>
                      </a:r>
                      <a:r>
                        <a:rPr lang="en-AU" sz="2400" dirty="0"/>
                        <a:t> </a:t>
                      </a:r>
                      <a:r>
                        <a:rPr lang="en-AU" sz="2400" dirty="0" err="1"/>
                        <a:t>đời</a:t>
                      </a:r>
                      <a:r>
                        <a:rPr lang="en-AU" sz="2400" dirty="0"/>
                        <a:t> </a:t>
                      </a:r>
                      <a:r>
                        <a:rPr lang="en-AU" sz="2400" dirty="0" err="1"/>
                        <a:t>sống</a:t>
                      </a:r>
                      <a:r>
                        <a:rPr lang="en-AU" sz="2400" dirty="0"/>
                        <a:t> </a:t>
                      </a:r>
                      <a:r>
                        <a:rPr lang="en-AU" sz="2400" dirty="0" err="1"/>
                        <a:t>xã</a:t>
                      </a:r>
                      <a:r>
                        <a:rPr lang="en-AU" sz="2400" dirty="0"/>
                        <a:t> </a:t>
                      </a:r>
                      <a:r>
                        <a:rPr lang="en-AU" sz="2400" dirty="0" err="1"/>
                        <a:t>hội</a:t>
                      </a:r>
                      <a:r>
                        <a:rPr lang="en-AU" sz="2400" dirty="0"/>
                        <a:t> </a:t>
                      </a:r>
                      <a:r>
                        <a:rPr lang="en-AU" sz="2400" dirty="0" err="1"/>
                        <a:t>của</a:t>
                      </a:r>
                      <a:r>
                        <a:rPr lang="en-AU" sz="2400" dirty="0"/>
                        <a:t> </a:t>
                      </a:r>
                      <a:r>
                        <a:rPr lang="en-AU" sz="2400" dirty="0" err="1"/>
                        <a:t>người</a:t>
                      </a:r>
                      <a:r>
                        <a:rPr lang="en-AU" sz="2400" dirty="0"/>
                        <a:t> </a:t>
                      </a:r>
                      <a:r>
                        <a:rPr lang="en-AU" sz="2400" dirty="0" err="1"/>
                        <a:t>nguyên</a:t>
                      </a:r>
                      <a:r>
                        <a:rPr lang="en-AU" sz="2400" dirty="0"/>
                        <a:t> </a:t>
                      </a:r>
                      <a:r>
                        <a:rPr lang="en-AU" sz="2400" dirty="0" err="1"/>
                        <a:t>thuỷ</a:t>
                      </a:r>
                      <a:r>
                        <a:rPr lang="en-AU" sz="2400" dirty="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5000"/>
                        </a:lnSpc>
                        <a:spcBef>
                          <a:spcPts val="600"/>
                        </a:spcBef>
                        <a:spcAft>
                          <a:spcPts val="600"/>
                        </a:spcAft>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5000"/>
                        </a:lnSpc>
                        <a:spcBef>
                          <a:spcPts val="600"/>
                        </a:spcBef>
                        <a:spcAft>
                          <a:spcPts val="600"/>
                        </a:spcAft>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5000"/>
                        </a:lnSpc>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25000"/>
                        </a:lnSpc>
                        <a:spcBef>
                          <a:spcPts val="600"/>
                        </a:spcBef>
                        <a:spcAft>
                          <a:spcPts val="600"/>
                        </a:spcAft>
                        <a:buClrTx/>
                        <a:buSzTx/>
                        <a:buFont typeface="+mj-lt"/>
                        <a:buNone/>
                        <a:tabLst/>
                        <a:defRPr/>
                      </a:pPr>
                      <a:r>
                        <a:rPr lang="en-AU" sz="2400" dirty="0"/>
                        <a:t>2. </a:t>
                      </a:r>
                      <a:r>
                        <a:rPr lang="en-AU" sz="2400" dirty="0" err="1"/>
                        <a:t>Lý</a:t>
                      </a:r>
                      <a:r>
                        <a:rPr lang="en-AU" sz="2400" dirty="0"/>
                        <a:t> </a:t>
                      </a:r>
                      <a:r>
                        <a:rPr lang="en-AU" sz="2400" dirty="0" err="1"/>
                        <a:t>giải</a:t>
                      </a:r>
                      <a:r>
                        <a:rPr lang="en-AU" sz="2400" dirty="0"/>
                        <a:t> </a:t>
                      </a:r>
                      <a:r>
                        <a:rPr lang="en-AU" sz="2400" dirty="0" err="1"/>
                        <a:t>nguyên</a:t>
                      </a:r>
                      <a:r>
                        <a:rPr lang="en-AU" sz="2400" dirty="0"/>
                        <a:t> </a:t>
                      </a:r>
                      <a:r>
                        <a:rPr lang="en-AU" sz="2400" dirty="0" err="1"/>
                        <a:t>nhân</a:t>
                      </a:r>
                      <a:r>
                        <a:rPr lang="en-AU" sz="2400" dirty="0"/>
                        <a:t> tan </a:t>
                      </a:r>
                      <a:r>
                        <a:rPr lang="en-AU" sz="2400" dirty="0" err="1"/>
                        <a:t>rã</a:t>
                      </a:r>
                      <a:r>
                        <a:rPr lang="en-AU" sz="2400" dirty="0"/>
                        <a:t> </a:t>
                      </a:r>
                      <a:r>
                        <a:rPr lang="en-AU" sz="2400" dirty="0" err="1"/>
                        <a:t>của</a:t>
                      </a:r>
                      <a:r>
                        <a:rPr lang="en-AU" sz="2400" dirty="0"/>
                        <a:t> </a:t>
                      </a:r>
                      <a:r>
                        <a:rPr lang="en-AU" sz="2400" dirty="0" err="1"/>
                        <a:t>xã</a:t>
                      </a:r>
                      <a:r>
                        <a:rPr lang="en-AU" sz="2400" dirty="0"/>
                        <a:t> </a:t>
                      </a:r>
                      <a:r>
                        <a:rPr lang="en-AU" sz="2400" dirty="0" err="1"/>
                        <a:t>hội</a:t>
                      </a:r>
                      <a:r>
                        <a:rPr lang="en-AU" sz="2400" dirty="0"/>
                        <a:t> </a:t>
                      </a:r>
                      <a:r>
                        <a:rPr lang="en-AU" sz="2400" dirty="0" err="1"/>
                        <a:t>nguyên</a:t>
                      </a:r>
                      <a:r>
                        <a:rPr lang="en-AU" sz="2400" dirty="0"/>
                        <a:t> </a:t>
                      </a:r>
                      <a:r>
                        <a:rPr lang="en-AU" sz="2400" dirty="0" err="1"/>
                        <a:t>thuỷ</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5000"/>
                        </a:lnSpc>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5000"/>
                        </a:lnSpc>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5000"/>
                        </a:lnSpc>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25000"/>
                        </a:lnSpc>
                        <a:spcBef>
                          <a:spcPts val="600"/>
                        </a:spcBef>
                        <a:spcAft>
                          <a:spcPts val="600"/>
                        </a:spcAft>
                        <a:buClrTx/>
                        <a:buSzTx/>
                        <a:buFontTx/>
                        <a:buNone/>
                        <a:tabLst/>
                        <a:defRPr/>
                      </a:pPr>
                      <a:r>
                        <a:rPr lang="it-IT" sz="2400" dirty="0"/>
                        <a:t>3. Kể tên những nền văn hoá (trên lãnh thổ Việt Nam) thuộc thời đại kim khí.</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5000"/>
                        </a:lnSpc>
                        <a:spcBef>
                          <a:spcPts val="600"/>
                        </a:spcBef>
                        <a:spcAft>
                          <a:spcPts val="600"/>
                        </a:spcAft>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5000"/>
                        </a:lnSpc>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5000"/>
                        </a:lnSpc>
                        <a:spcBef>
                          <a:spcPts val="600"/>
                        </a:spcBef>
                        <a:spcAft>
                          <a:spcPts val="600"/>
                        </a:spcAft>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Rectangle 5"/>
          <p:cNvSpPr/>
          <p:nvPr/>
        </p:nvSpPr>
        <p:spPr>
          <a:xfrm>
            <a:off x="4226581" y="327546"/>
            <a:ext cx="3589362" cy="6823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libri" panose="020F0502020204030204" pitchFamily="34" charset="0"/>
                <a:cs typeface="Calibri" panose="020F0502020204030204" pitchFamily="34" charset="0"/>
              </a:rPr>
              <a:t>LUYỆN TẬP</a:t>
            </a:r>
          </a:p>
        </p:txBody>
      </p:sp>
      <p:pic>
        <p:nvPicPr>
          <p:cNvPr id="1026" name="Picture 2" descr="Evidence-Based Treatment of Depression – BEHAVIORAL ASSOCIATES | LA"/>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453" b="89055" l="759" r="33165"/>
                    </a14:imgEffect>
                  </a14:imgLayer>
                </a14:imgProps>
              </a:ext>
              <a:ext uri="{28A0092B-C50C-407E-A947-70E740481C1C}">
                <a14:useLocalDpi xmlns:a14="http://schemas.microsoft.com/office/drawing/2010/main" val="0"/>
              </a:ext>
            </a:extLst>
          </a:blip>
          <a:srcRect r="65365"/>
          <a:stretch/>
        </p:blipFill>
        <p:spPr bwMode="auto">
          <a:xfrm>
            <a:off x="9626145" y="1378857"/>
            <a:ext cx="504825" cy="7416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vidence-Based Treatment of Depression – BEHAVIORAL ASSOCIATES | LA"/>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453" b="89055" l="33671" r="66076"/>
                    </a14:imgEffect>
                  </a14:imgLayer>
                </a14:imgProps>
              </a:ext>
              <a:ext uri="{28A0092B-C50C-407E-A947-70E740481C1C}">
                <a14:useLocalDpi xmlns:a14="http://schemas.microsoft.com/office/drawing/2010/main" val="0"/>
              </a:ext>
            </a:extLst>
          </a:blip>
          <a:srcRect l="33159" r="32121"/>
          <a:stretch/>
        </p:blipFill>
        <p:spPr bwMode="auto">
          <a:xfrm>
            <a:off x="10421919" y="1378858"/>
            <a:ext cx="499844" cy="7325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vidence-Based Treatment of Depression – BEHAVIORAL ASSOCIATES | LA"/>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453" b="89055" l="66582" r="98734"/>
                    </a14:imgEffect>
                  </a14:imgLayer>
                </a14:imgProps>
              </a:ext>
              <a:ext uri="{28A0092B-C50C-407E-A947-70E740481C1C}">
                <a14:useLocalDpi xmlns:a14="http://schemas.microsoft.com/office/drawing/2010/main" val="0"/>
              </a:ext>
            </a:extLst>
          </a:blip>
          <a:srcRect l="65630"/>
          <a:stretch/>
        </p:blipFill>
        <p:spPr bwMode="auto">
          <a:xfrm>
            <a:off x="11103429" y="1378858"/>
            <a:ext cx="494810" cy="732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0" y="3611722"/>
            <a:ext cx="3614277" cy="3246278"/>
          </a:xfrm>
          <a:prstGeom prst="rect">
            <a:avLst/>
          </a:prstGeom>
        </p:spPr>
      </p:pic>
      <p:sp>
        <p:nvSpPr>
          <p:cNvPr id="10" name="Cloud Callout 9"/>
          <p:cNvSpPr/>
          <p:nvPr/>
        </p:nvSpPr>
        <p:spPr>
          <a:xfrm>
            <a:off x="667657" y="1009934"/>
            <a:ext cx="3860800" cy="1907437"/>
          </a:xfrm>
          <a:prstGeom prst="cloudCallout">
            <a:avLst>
              <a:gd name="adj1" fmla="val -20081"/>
              <a:gd name="adj2" fmla="val 8283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002060"/>
                </a:solidFill>
              </a:rPr>
              <a:t>Bạn</a:t>
            </a:r>
            <a:r>
              <a:rPr lang="en-US" sz="2400" i="1" dirty="0">
                <a:solidFill>
                  <a:srgbClr val="002060"/>
                </a:solidFill>
              </a:rPr>
              <a:t> </a:t>
            </a:r>
            <a:r>
              <a:rPr lang="en-US" sz="2400" i="1" dirty="0" err="1">
                <a:solidFill>
                  <a:srgbClr val="002060"/>
                </a:solidFill>
              </a:rPr>
              <a:t>có</a:t>
            </a:r>
            <a:r>
              <a:rPr lang="en-US" sz="2400" i="1" dirty="0">
                <a:solidFill>
                  <a:srgbClr val="002060"/>
                </a:solidFill>
              </a:rPr>
              <a:t> </a:t>
            </a:r>
            <a:r>
              <a:rPr lang="en-US" sz="2400" i="1" dirty="0" err="1">
                <a:solidFill>
                  <a:srgbClr val="002060"/>
                </a:solidFill>
              </a:rPr>
              <a:t>đạt</a:t>
            </a:r>
            <a:r>
              <a:rPr lang="en-US" sz="2400" i="1" dirty="0">
                <a:solidFill>
                  <a:srgbClr val="002060"/>
                </a:solidFill>
              </a:rPr>
              <a:t> </a:t>
            </a:r>
            <a:r>
              <a:rPr lang="en-US" sz="2400" i="1" dirty="0" err="1">
                <a:solidFill>
                  <a:srgbClr val="002060"/>
                </a:solidFill>
              </a:rPr>
              <a:t>được</a:t>
            </a:r>
            <a:r>
              <a:rPr lang="en-US" sz="2400" i="1" dirty="0">
                <a:solidFill>
                  <a:srgbClr val="002060"/>
                </a:solidFill>
              </a:rPr>
              <a:t> </a:t>
            </a:r>
            <a:r>
              <a:rPr lang="en-US" sz="2400" i="1" dirty="0" err="1">
                <a:solidFill>
                  <a:srgbClr val="002060"/>
                </a:solidFill>
              </a:rPr>
              <a:t>mục</a:t>
            </a:r>
            <a:r>
              <a:rPr lang="en-US" sz="2400" i="1" dirty="0">
                <a:solidFill>
                  <a:srgbClr val="002060"/>
                </a:solidFill>
              </a:rPr>
              <a:t> </a:t>
            </a:r>
            <a:r>
              <a:rPr lang="en-US" sz="2400" i="1" dirty="0" err="1">
                <a:solidFill>
                  <a:srgbClr val="002060"/>
                </a:solidFill>
              </a:rPr>
              <a:t>tiêu</a:t>
            </a:r>
            <a:r>
              <a:rPr lang="en-US" sz="2400" i="1" dirty="0">
                <a:solidFill>
                  <a:srgbClr val="002060"/>
                </a:solidFill>
              </a:rPr>
              <a:t> </a:t>
            </a:r>
            <a:r>
              <a:rPr lang="en-US" sz="2400" i="1" dirty="0" err="1">
                <a:solidFill>
                  <a:srgbClr val="002060"/>
                </a:solidFill>
              </a:rPr>
              <a:t>bài</a:t>
            </a:r>
            <a:r>
              <a:rPr lang="en-US" sz="2400" i="1" dirty="0">
                <a:solidFill>
                  <a:srgbClr val="002060"/>
                </a:solidFill>
              </a:rPr>
              <a:t> </a:t>
            </a:r>
            <a:r>
              <a:rPr lang="en-US" sz="2400" i="1" dirty="0" err="1">
                <a:solidFill>
                  <a:srgbClr val="002060"/>
                </a:solidFill>
              </a:rPr>
              <a:t>học</a:t>
            </a:r>
            <a:r>
              <a:rPr lang="en-US" sz="2400" i="1" dirty="0">
                <a:solidFill>
                  <a:srgbClr val="002060"/>
                </a:solidFill>
              </a:rPr>
              <a:t> </a:t>
            </a:r>
            <a:r>
              <a:rPr lang="en-US" sz="2400" i="1" dirty="0" err="1">
                <a:solidFill>
                  <a:srgbClr val="002060"/>
                </a:solidFill>
              </a:rPr>
              <a:t>của</a:t>
            </a:r>
            <a:r>
              <a:rPr lang="en-US" sz="2400" i="1" dirty="0">
                <a:solidFill>
                  <a:srgbClr val="002060"/>
                </a:solidFill>
              </a:rPr>
              <a:t> </a:t>
            </a:r>
            <a:r>
              <a:rPr lang="en-US" sz="2400" i="1" dirty="0" err="1">
                <a:solidFill>
                  <a:srgbClr val="002060"/>
                </a:solidFill>
              </a:rPr>
              <a:t>ngày</a:t>
            </a:r>
            <a:r>
              <a:rPr lang="en-US" sz="2400" i="1" dirty="0">
                <a:solidFill>
                  <a:srgbClr val="002060"/>
                </a:solidFill>
              </a:rPr>
              <a:t> </a:t>
            </a:r>
            <a:r>
              <a:rPr lang="en-US" sz="2400" i="1" dirty="0" err="1">
                <a:solidFill>
                  <a:srgbClr val="002060"/>
                </a:solidFill>
              </a:rPr>
              <a:t>hôm</a:t>
            </a:r>
            <a:r>
              <a:rPr lang="en-US" sz="2400" i="1" dirty="0">
                <a:solidFill>
                  <a:srgbClr val="002060"/>
                </a:solidFill>
              </a:rPr>
              <a:t> nay?</a:t>
            </a:r>
          </a:p>
        </p:txBody>
      </p:sp>
    </p:spTree>
    <p:extLst>
      <p:ext uri="{BB962C8B-B14F-4D97-AF65-F5344CB8AC3E}">
        <p14:creationId xmlns:p14="http://schemas.microsoft.com/office/powerpoint/2010/main" val="294693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3659" y="356575"/>
            <a:ext cx="4170169" cy="83359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Calibri" panose="020F0502020204030204" pitchFamily="34" charset="0"/>
                <a:cs typeface="Calibri" panose="020F0502020204030204" pitchFamily="34" charset="0"/>
              </a:rPr>
              <a:t>VẬN DỤNG</a:t>
            </a:r>
          </a:p>
        </p:txBody>
      </p:sp>
      <p:sp>
        <p:nvSpPr>
          <p:cNvPr id="5" name="Rounded Rectangle 4"/>
          <p:cNvSpPr/>
          <p:nvPr/>
        </p:nvSpPr>
        <p:spPr>
          <a:xfrm>
            <a:off x="412377" y="1190171"/>
            <a:ext cx="11385176" cy="56678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50000"/>
              </a:lnSpc>
              <a:spcBef>
                <a:spcPts val="0"/>
              </a:spcBef>
              <a:spcAft>
                <a:spcPts val="0"/>
              </a:spcAft>
            </a:pPr>
            <a:r>
              <a:rPr lang="en-AU" sz="3200" b="1" dirty="0" err="1">
                <a:solidFill>
                  <a:srgbClr val="000000"/>
                </a:solidFill>
                <a:ea typeface="Calibri" panose="020F0502020204030204" pitchFamily="34" charset="0"/>
                <a:cs typeface="Calibri" panose="020F0502020204030204" pitchFamily="34" charset="0"/>
              </a:rPr>
              <a:t>Hãy</a:t>
            </a:r>
            <a:r>
              <a:rPr lang="en-AU" sz="3200" b="1" dirty="0">
                <a:solidFill>
                  <a:srgbClr val="000000"/>
                </a:solidFill>
                <a:ea typeface="Calibri" panose="020F0502020204030204" pitchFamily="34" charset="0"/>
                <a:cs typeface="Calibri" panose="020F0502020204030204" pitchFamily="34" charset="0"/>
              </a:rPr>
              <a:t> </a:t>
            </a:r>
            <a:r>
              <a:rPr lang="en-AU" sz="3200" b="1" dirty="0" err="1">
                <a:solidFill>
                  <a:srgbClr val="000000"/>
                </a:solidFill>
                <a:ea typeface="Calibri" panose="020F0502020204030204" pitchFamily="34" charset="0"/>
                <a:cs typeface="Calibri" panose="020F0502020204030204" pitchFamily="34" charset="0"/>
              </a:rPr>
              <a:t>tưởng</a:t>
            </a:r>
            <a:r>
              <a:rPr lang="en-AU" sz="3200" b="1" dirty="0">
                <a:solidFill>
                  <a:srgbClr val="000000"/>
                </a:solidFill>
                <a:ea typeface="Calibri" panose="020F0502020204030204" pitchFamily="34" charset="0"/>
                <a:cs typeface="Calibri" panose="020F0502020204030204" pitchFamily="34" charset="0"/>
              </a:rPr>
              <a:t> </a:t>
            </a:r>
            <a:r>
              <a:rPr lang="en-AU" sz="3200" b="1" dirty="0" err="1">
                <a:solidFill>
                  <a:srgbClr val="000000"/>
                </a:solidFill>
                <a:ea typeface="Calibri" panose="020F0502020204030204" pitchFamily="34" charset="0"/>
                <a:cs typeface="Calibri" panose="020F0502020204030204" pitchFamily="34" charset="0"/>
              </a:rPr>
              <a:t>tượng</a:t>
            </a:r>
            <a:r>
              <a:rPr lang="en-AU" sz="3200" b="1" dirty="0">
                <a:solidFill>
                  <a:srgbClr val="000000"/>
                </a:solidFill>
                <a:ea typeface="Calibri" panose="020F0502020204030204" pitchFamily="34" charset="0"/>
                <a:cs typeface="Calibri" panose="020F0502020204030204" pitchFamily="34" charset="0"/>
              </a:rPr>
              <a:t> </a:t>
            </a:r>
            <a:r>
              <a:rPr lang="en-AU" sz="3200" b="1" dirty="0" err="1">
                <a:solidFill>
                  <a:srgbClr val="000000"/>
                </a:solidFill>
                <a:ea typeface="Calibri" panose="020F0502020204030204" pitchFamily="34" charset="0"/>
                <a:cs typeface="Calibri" panose="020F0502020204030204" pitchFamily="34" charset="0"/>
              </a:rPr>
              <a:t>và</a:t>
            </a:r>
            <a:r>
              <a:rPr lang="en-AU" sz="3200" b="1" dirty="0">
                <a:solidFill>
                  <a:srgbClr val="000000"/>
                </a:solidFill>
                <a:ea typeface="Calibri" panose="020F0502020204030204" pitchFamily="34" charset="0"/>
                <a:cs typeface="Calibri" panose="020F0502020204030204" pitchFamily="34" charset="0"/>
              </a:rPr>
              <a:t> </a:t>
            </a:r>
            <a:r>
              <a:rPr lang="en-AU" sz="3200" b="1" dirty="0" err="1">
                <a:solidFill>
                  <a:srgbClr val="000000"/>
                </a:solidFill>
                <a:ea typeface="Calibri" panose="020F0502020204030204" pitchFamily="34" charset="0"/>
                <a:cs typeface="Calibri" panose="020F0502020204030204" pitchFamily="34" charset="0"/>
              </a:rPr>
              <a:t>viết</a:t>
            </a:r>
            <a:r>
              <a:rPr lang="en-AU" sz="3200" b="1" dirty="0">
                <a:solidFill>
                  <a:srgbClr val="000000"/>
                </a:solidFill>
                <a:ea typeface="Calibri" panose="020F0502020204030204" pitchFamily="34" charset="0"/>
                <a:cs typeface="Calibri" panose="020F0502020204030204" pitchFamily="34" charset="0"/>
              </a:rPr>
              <a:t> </a:t>
            </a:r>
            <a:r>
              <a:rPr lang="en-AU" sz="3200" b="1" dirty="0" err="1">
                <a:solidFill>
                  <a:srgbClr val="000000"/>
                </a:solidFill>
                <a:ea typeface="Calibri" panose="020F0502020204030204" pitchFamily="34" charset="0"/>
                <a:cs typeface="Calibri" panose="020F0502020204030204" pitchFamily="34" charset="0"/>
              </a:rPr>
              <a:t>một</a:t>
            </a:r>
            <a:r>
              <a:rPr lang="en-AU" sz="3200" b="1" dirty="0">
                <a:solidFill>
                  <a:srgbClr val="000000"/>
                </a:solidFill>
                <a:ea typeface="Calibri" panose="020F0502020204030204" pitchFamily="34" charset="0"/>
                <a:cs typeface="Calibri" panose="020F0502020204030204" pitchFamily="34" charset="0"/>
              </a:rPr>
              <a:t> </a:t>
            </a:r>
            <a:r>
              <a:rPr lang="en-AU" sz="3200" b="1" dirty="0" err="1">
                <a:solidFill>
                  <a:srgbClr val="000000"/>
                </a:solidFill>
                <a:ea typeface="Calibri" panose="020F0502020204030204" pitchFamily="34" charset="0"/>
                <a:cs typeface="Calibri" panose="020F0502020204030204" pitchFamily="34" charset="0"/>
              </a:rPr>
              <a:t>câu</a:t>
            </a:r>
            <a:r>
              <a:rPr lang="en-AU" sz="3200" b="1" dirty="0">
                <a:solidFill>
                  <a:srgbClr val="000000"/>
                </a:solidFill>
                <a:ea typeface="Calibri" panose="020F0502020204030204" pitchFamily="34" charset="0"/>
                <a:cs typeface="Calibri" panose="020F0502020204030204" pitchFamily="34" charset="0"/>
              </a:rPr>
              <a:t> </a:t>
            </a:r>
            <a:r>
              <a:rPr lang="en-AU" sz="3200" b="1" dirty="0" err="1">
                <a:solidFill>
                  <a:srgbClr val="000000"/>
                </a:solidFill>
                <a:ea typeface="Calibri" panose="020F0502020204030204" pitchFamily="34" charset="0"/>
                <a:cs typeface="Calibri" panose="020F0502020204030204" pitchFamily="34" charset="0"/>
              </a:rPr>
              <a:t>chuyện</a:t>
            </a:r>
            <a:r>
              <a:rPr lang="en-AU" sz="3200" b="1" dirty="0">
                <a:solidFill>
                  <a:srgbClr val="000000"/>
                </a:solidFill>
                <a:ea typeface="Calibri" panose="020F0502020204030204" pitchFamily="34" charset="0"/>
                <a:cs typeface="Calibri" panose="020F0502020204030204" pitchFamily="34" charset="0"/>
              </a:rPr>
              <a:t> </a:t>
            </a:r>
            <a:r>
              <a:rPr lang="en-AU" sz="3200" b="1" dirty="0" err="1">
                <a:solidFill>
                  <a:srgbClr val="000000"/>
                </a:solidFill>
                <a:ea typeface="Calibri" panose="020F0502020204030204" pitchFamily="34" charset="0"/>
                <a:cs typeface="Calibri" panose="020F0502020204030204" pitchFamily="34" charset="0"/>
              </a:rPr>
              <a:t>khoảng</a:t>
            </a:r>
            <a:r>
              <a:rPr lang="en-AU" sz="3200" b="1" dirty="0">
                <a:solidFill>
                  <a:srgbClr val="000000"/>
                </a:solidFill>
                <a:ea typeface="Calibri" panose="020F0502020204030204" pitchFamily="34" charset="0"/>
                <a:cs typeface="Calibri" panose="020F0502020204030204" pitchFamily="34" charset="0"/>
              </a:rPr>
              <a:t> 20 </a:t>
            </a:r>
            <a:r>
              <a:rPr lang="en-AU" sz="3200" b="1" dirty="0" err="1">
                <a:solidFill>
                  <a:srgbClr val="000000"/>
                </a:solidFill>
                <a:ea typeface="Calibri" panose="020F0502020204030204" pitchFamily="34" charset="0"/>
                <a:cs typeface="Calibri" panose="020F0502020204030204" pitchFamily="34" charset="0"/>
              </a:rPr>
              <a:t>dòng</a:t>
            </a:r>
            <a:r>
              <a:rPr lang="en-AU" sz="3200" b="1" dirty="0">
                <a:solidFill>
                  <a:srgbClr val="000000"/>
                </a:solidFill>
                <a:ea typeface="Calibri" panose="020F0502020204030204" pitchFamily="34" charset="0"/>
                <a:cs typeface="Calibri" panose="020F0502020204030204" pitchFamily="34" charset="0"/>
              </a:rPr>
              <a:t> </a:t>
            </a:r>
            <a:r>
              <a:rPr lang="en-AU" sz="3200" b="1" dirty="0" err="1">
                <a:solidFill>
                  <a:srgbClr val="000000"/>
                </a:solidFill>
                <a:ea typeface="Calibri" panose="020F0502020204030204" pitchFamily="34" charset="0"/>
                <a:cs typeface="Calibri" panose="020F0502020204030204" pitchFamily="34" charset="0"/>
              </a:rPr>
              <a:t>trong</a:t>
            </a:r>
            <a:r>
              <a:rPr lang="en-AU" sz="3200" b="1" dirty="0">
                <a:solidFill>
                  <a:srgbClr val="000000"/>
                </a:solidFill>
                <a:ea typeface="Calibri" panose="020F0502020204030204" pitchFamily="34" charset="0"/>
                <a:cs typeface="Calibri" panose="020F0502020204030204" pitchFamily="34" charset="0"/>
              </a:rPr>
              <a:t> </a:t>
            </a:r>
            <a:r>
              <a:rPr lang="en-AU" sz="3200" b="1" dirty="0" err="1">
                <a:solidFill>
                  <a:srgbClr val="000000"/>
                </a:solidFill>
                <a:ea typeface="Calibri" panose="020F0502020204030204" pitchFamily="34" charset="0"/>
                <a:cs typeface="Calibri" panose="020F0502020204030204" pitchFamily="34" charset="0"/>
              </a:rPr>
              <a:t>đó</a:t>
            </a:r>
            <a:r>
              <a:rPr lang="en-AU" sz="3200" b="1" dirty="0">
                <a:solidFill>
                  <a:srgbClr val="000000"/>
                </a:solidFill>
                <a:ea typeface="Calibri" panose="020F0502020204030204" pitchFamily="34" charset="0"/>
                <a:cs typeface="Calibri" panose="020F0502020204030204" pitchFamily="34" charset="0"/>
              </a:rPr>
              <a:t>:</a:t>
            </a:r>
          </a:p>
          <a:p>
            <a:pPr marL="457200" marR="0" indent="-457200" algn="just">
              <a:lnSpc>
                <a:spcPct val="150000"/>
              </a:lnSpc>
              <a:spcBef>
                <a:spcPts val="0"/>
              </a:spcBef>
              <a:spcAft>
                <a:spcPts val="0"/>
              </a:spcAft>
              <a:buFont typeface="Arial" panose="020B0604020202020204" pitchFamily="34" charset="0"/>
              <a:buChar char="•"/>
            </a:pPr>
            <a:r>
              <a:rPr lang="en-AU" sz="3200" dirty="0" err="1">
                <a:solidFill>
                  <a:srgbClr val="000000"/>
                </a:solidFill>
                <a:ea typeface="Calibri" panose="020F0502020204030204" pitchFamily="34" charset="0"/>
                <a:cs typeface="Calibri" panose="020F0502020204030204" pitchFamily="34" charset="0"/>
              </a:rPr>
              <a:t>Làm</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thế</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nào</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mà</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em</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phát</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hiện</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được</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các</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cục</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đồng</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Em</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phát</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hiện</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ra</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nó</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trong</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tình</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huống</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nào</a:t>
            </a:r>
            <a:r>
              <a:rPr lang="en-AU" sz="3200" dirty="0">
                <a:solidFill>
                  <a:srgbClr val="000000"/>
                </a:solidFill>
                <a:ea typeface="Calibri" panose="020F0502020204030204" pitchFamily="34" charset="0"/>
                <a:cs typeface="Calibri" panose="020F0502020204030204" pitchFamily="34" charset="0"/>
              </a:rPr>
              <a:t>?</a:t>
            </a:r>
            <a:r>
              <a:rPr lang="en-AU" sz="3200" dirty="0">
                <a:solidFill>
                  <a:srgbClr val="000000"/>
                </a:solidFill>
                <a:effectLst/>
                <a:ea typeface="Calibri" panose="020F0502020204030204" pitchFamily="34" charset="0"/>
                <a:cs typeface="Calibri" panose="020F0502020204030204" pitchFamily="34" charset="0"/>
              </a:rPr>
              <a:t> </a:t>
            </a:r>
          </a:p>
          <a:p>
            <a:pPr marL="457200" marR="0" indent="-457200" algn="just">
              <a:lnSpc>
                <a:spcPct val="150000"/>
              </a:lnSpc>
              <a:spcBef>
                <a:spcPts val="0"/>
              </a:spcBef>
              <a:spcAft>
                <a:spcPts val="0"/>
              </a:spcAft>
              <a:buFont typeface="Arial" panose="020B0604020202020204" pitchFamily="34" charset="0"/>
              <a:buChar char="•"/>
            </a:pPr>
            <a:r>
              <a:rPr lang="en-AU" sz="3200" dirty="0" err="1">
                <a:solidFill>
                  <a:srgbClr val="000000"/>
                </a:solidFill>
                <a:effectLst/>
                <a:ea typeface="Calibri" panose="020F0502020204030204" pitchFamily="34" charset="0"/>
                <a:cs typeface="Calibri" panose="020F0502020204030204" pitchFamily="34" charset="0"/>
              </a:rPr>
              <a:t>Hãy</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kể</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lại</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quá</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trình</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chế</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tác</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những</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cục</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đồng</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đó</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để</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trở</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thành</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một</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chiếc</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rìu</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bằng</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đồng</a:t>
            </a:r>
            <a:r>
              <a:rPr lang="en-AU" sz="3200" dirty="0">
                <a:solidFill>
                  <a:srgbClr val="000000"/>
                </a:solidFill>
                <a:effectLst/>
                <a:ea typeface="Calibri" panose="020F0502020204030204" pitchFamily="34" charset="0"/>
                <a:cs typeface="Calibri" panose="020F0502020204030204" pitchFamily="34" charset="0"/>
              </a:rPr>
              <a:t>. </a:t>
            </a:r>
            <a:r>
              <a:rPr lang="en-AU" sz="3200" dirty="0">
                <a:solidFill>
                  <a:srgbClr val="000000"/>
                </a:solidFill>
                <a:ea typeface="Calibri" panose="020F0502020204030204" pitchFamily="34" charset="0"/>
                <a:cs typeface="Calibri" panose="020F0502020204030204" pitchFamily="34" charset="0"/>
              </a:rPr>
              <a:t> </a:t>
            </a:r>
          </a:p>
          <a:p>
            <a:pPr marL="457200" marR="0" indent="-457200" algn="just">
              <a:lnSpc>
                <a:spcPct val="150000"/>
              </a:lnSpc>
              <a:spcBef>
                <a:spcPts val="0"/>
              </a:spcBef>
              <a:spcAft>
                <a:spcPts val="0"/>
              </a:spcAft>
              <a:buFont typeface="Arial" panose="020B0604020202020204" pitchFamily="34" charset="0"/>
              <a:buChar char="•"/>
            </a:pPr>
            <a:r>
              <a:rPr lang="en-AU" sz="3200" dirty="0" err="1">
                <a:solidFill>
                  <a:srgbClr val="000000"/>
                </a:solidFill>
                <a:effectLst/>
                <a:ea typeface="Calibri" panose="020F0502020204030204" pitchFamily="34" charset="0"/>
                <a:cs typeface="Calibri" panose="020F0502020204030204" pitchFamily="34" charset="0"/>
              </a:rPr>
              <a:t>Hãy</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mô</a:t>
            </a:r>
            <a:r>
              <a:rPr lang="en-AU" sz="3200" dirty="0">
                <a:solidFill>
                  <a:srgbClr val="000000"/>
                </a:solidFill>
                <a:effectLst/>
                <a:ea typeface="Calibri" panose="020F0502020204030204" pitchFamily="34" charset="0"/>
                <a:cs typeface="Calibri" panose="020F0502020204030204" pitchFamily="34" charset="0"/>
              </a:rPr>
              <a:t> </a:t>
            </a:r>
            <a:r>
              <a:rPr lang="en-AU" sz="3200" dirty="0" err="1">
                <a:solidFill>
                  <a:srgbClr val="000000"/>
                </a:solidFill>
                <a:effectLst/>
                <a:ea typeface="Calibri" panose="020F0502020204030204" pitchFamily="34" charset="0"/>
                <a:cs typeface="Calibri" panose="020F0502020204030204" pitchFamily="34" charset="0"/>
              </a:rPr>
              <a:t>tả</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sự</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tiện</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dụng</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và</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sức</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mạnh</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của</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chiếc</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rìu</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bằng</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kim</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loại</a:t>
            </a:r>
            <a:r>
              <a:rPr lang="en-AU" sz="3200" dirty="0">
                <a:solidFill>
                  <a:srgbClr val="000000"/>
                </a:solidFill>
                <a:ea typeface="Calibri" panose="020F0502020204030204" pitchFamily="34" charset="0"/>
                <a:cs typeface="Calibri" panose="020F0502020204030204" pitchFamily="34" charset="0"/>
              </a:rPr>
              <a:t> so </a:t>
            </a:r>
            <a:r>
              <a:rPr lang="en-AU" sz="3200" dirty="0" err="1">
                <a:solidFill>
                  <a:srgbClr val="000000"/>
                </a:solidFill>
                <a:ea typeface="Calibri" panose="020F0502020204030204" pitchFamily="34" charset="0"/>
                <a:cs typeface="Calibri" panose="020F0502020204030204" pitchFamily="34" charset="0"/>
              </a:rPr>
              <a:t>với</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chiếc</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rìu</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đá</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trước</a:t>
            </a:r>
            <a:r>
              <a:rPr lang="en-AU" sz="3200" dirty="0">
                <a:solidFill>
                  <a:srgbClr val="000000"/>
                </a:solidFill>
                <a:ea typeface="Calibri" panose="020F0502020204030204" pitchFamily="34" charset="0"/>
                <a:cs typeface="Calibri" panose="020F0502020204030204" pitchFamily="34" charset="0"/>
              </a:rPr>
              <a:t> </a:t>
            </a:r>
            <a:r>
              <a:rPr lang="en-AU" sz="3200" dirty="0" err="1">
                <a:solidFill>
                  <a:srgbClr val="000000"/>
                </a:solidFill>
                <a:ea typeface="Calibri" panose="020F0502020204030204" pitchFamily="34" charset="0"/>
                <a:cs typeface="Calibri" panose="020F0502020204030204" pitchFamily="34" charset="0"/>
              </a:rPr>
              <a:t>đây</a:t>
            </a:r>
            <a:r>
              <a:rPr lang="en-AU" sz="3200" dirty="0">
                <a:solidFill>
                  <a:srgbClr val="000000"/>
                </a:solidFill>
                <a:ea typeface="Calibri" panose="020F0502020204030204" pitchFamily="34" charset="0"/>
                <a:cs typeface="Calibri" panose="020F0502020204030204" pitchFamily="34" charset="0"/>
              </a:rPr>
              <a:t>.</a:t>
            </a:r>
            <a:endParaRPr lang="en-US" sz="3200" dirty="0">
              <a:effectLst/>
              <a:ea typeface="Calibri" panose="020F0502020204030204" pitchFamily="34" charset="0"/>
              <a:cs typeface="Times New Roman" panose="02020603050405020304" pitchFamily="18" charset="0"/>
            </a:endParaRPr>
          </a:p>
        </p:txBody>
      </p:sp>
      <p:pic>
        <p:nvPicPr>
          <p:cNvPr id="5124" name="Picture 4" descr="Hand Axe High Res Stock Image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7891"/>
          <a:stretch/>
        </p:blipFill>
        <p:spPr bwMode="auto">
          <a:xfrm>
            <a:off x="9580823" y="-213915"/>
            <a:ext cx="2378095" cy="14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1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1341" y="369417"/>
            <a:ext cx="4353327" cy="6823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Times New Roman" panose="02020603050405020304" pitchFamily="18" charset="0"/>
                <a:cs typeface="Times New Roman" panose="02020603050405020304" pitchFamily="18" charset="0"/>
              </a:rPr>
              <a:t>KHỞI ĐỘNG</a:t>
            </a:r>
          </a:p>
        </p:txBody>
      </p:sp>
      <p:sp>
        <p:nvSpPr>
          <p:cNvPr id="2" name="TextBox 1"/>
          <p:cNvSpPr txBox="1"/>
          <p:nvPr/>
        </p:nvSpPr>
        <p:spPr>
          <a:xfrm>
            <a:off x="8352429" y="824103"/>
            <a:ext cx="3466531" cy="5786199"/>
          </a:xfrm>
          <a:prstGeom prst="rect">
            <a:avLst/>
          </a:prstGeom>
          <a:noFill/>
        </p:spPr>
        <p:txBody>
          <a:bodyPr wrap="square" rtlCol="0">
            <a:spAutoFit/>
          </a:bodyPr>
          <a:lstStyle/>
          <a:p>
            <a:pPr marL="342900" indent="-342900">
              <a:spcAft>
                <a:spcPts val="1200"/>
              </a:spcAft>
              <a:buFont typeface="+mj-lt"/>
              <a:buAutoNum type="arabicPeriod"/>
            </a:pPr>
            <a:r>
              <a:rPr lang="en-US" sz="2800" dirty="0" err="1">
                <a:latin typeface="Times New Roman" panose="02020603050405020304" pitchFamily="18" charset="0"/>
                <a:cs typeface="Times New Roman" panose="02020603050405020304" pitchFamily="18" charset="0"/>
              </a:rPr>
              <a:t>Bầy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a:p>
            <a:pPr marL="342900" indent="-342900">
              <a:spcAft>
                <a:spcPts val="1200"/>
              </a:spcAft>
              <a:buFont typeface="+mj-lt"/>
              <a:buAutoNum type="arabicPeriod"/>
            </a:pP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endParaRPr lang="en-US" sz="2800" dirty="0">
              <a:latin typeface="Times New Roman" panose="02020603050405020304" pitchFamily="18" charset="0"/>
              <a:cs typeface="Times New Roman" panose="02020603050405020304" pitchFamily="18" charset="0"/>
            </a:endParaRPr>
          </a:p>
          <a:p>
            <a:pPr marL="342900" indent="-342900">
              <a:spcAft>
                <a:spcPts val="1200"/>
              </a:spcAft>
              <a:buFont typeface="+mj-lt"/>
              <a:buAutoNum type="arabicPeriod"/>
            </a:pP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endParaRPr lang="en-US" sz="2800" dirty="0">
              <a:latin typeface="Times New Roman" panose="02020603050405020304" pitchFamily="18" charset="0"/>
              <a:cs typeface="Times New Roman" panose="02020603050405020304" pitchFamily="18" charset="0"/>
            </a:endParaRPr>
          </a:p>
          <a:p>
            <a:pPr marL="342900" indent="-342900">
              <a:spcAft>
                <a:spcPts val="1200"/>
              </a:spcAft>
              <a:buFont typeface="+mj-lt"/>
              <a:buAutoNum type="arabicPeriod"/>
            </a:pP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endParaRPr lang="en-US" sz="2800" dirty="0">
              <a:latin typeface="Times New Roman" panose="02020603050405020304" pitchFamily="18" charset="0"/>
              <a:cs typeface="Times New Roman" panose="02020603050405020304" pitchFamily="18" charset="0"/>
            </a:endParaRPr>
          </a:p>
          <a:p>
            <a:pPr marL="342900" indent="-342900">
              <a:spcAft>
                <a:spcPts val="1200"/>
              </a:spcAft>
              <a:buFont typeface="+mj-lt"/>
              <a:buAutoNum type="arabicPeriod"/>
            </a:pP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endParaRPr lang="en-US" sz="2800" dirty="0">
              <a:latin typeface="Times New Roman" panose="02020603050405020304" pitchFamily="18" charset="0"/>
              <a:cs typeface="Times New Roman" panose="02020603050405020304" pitchFamily="18" charset="0"/>
            </a:endParaRPr>
          </a:p>
          <a:p>
            <a:pPr marL="342900" indent="-342900">
              <a:spcAft>
                <a:spcPts val="1200"/>
              </a:spcAft>
              <a:buFont typeface="+mj-lt"/>
              <a:buAutoNum type="arabicPeriod"/>
            </a:pPr>
            <a:r>
              <a:rPr lang="en-US" sz="2800" dirty="0">
                <a:latin typeface="Times New Roman" panose="02020603050405020304" pitchFamily="18" charset="0"/>
                <a:cs typeface="Times New Roman" panose="02020603050405020304" pitchFamily="18" charset="0"/>
              </a:rPr>
              <a:t>Di </a:t>
            </a:r>
            <a:r>
              <a:rPr lang="en-US" sz="2800" dirty="0" err="1">
                <a:latin typeface="Times New Roman" panose="02020603050405020304" pitchFamily="18" charset="0"/>
                <a:cs typeface="Times New Roman" panose="02020603050405020304" pitchFamily="18" charset="0"/>
              </a:rPr>
              <a:t>chỉ</a:t>
            </a:r>
            <a:endParaRPr lang="en-US" sz="2800" dirty="0">
              <a:latin typeface="Times New Roman" panose="02020603050405020304" pitchFamily="18" charset="0"/>
              <a:cs typeface="Times New Roman" panose="02020603050405020304" pitchFamily="18" charset="0"/>
            </a:endParaRPr>
          </a:p>
          <a:p>
            <a:pPr marL="342900" indent="-342900">
              <a:spcAft>
                <a:spcPts val="1200"/>
              </a:spcAft>
              <a:buFont typeface="+mj-lt"/>
              <a:buAutoNum type="arabicPeriod"/>
            </a:pP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a:p>
            <a:pPr marL="342900" indent="-342900">
              <a:spcAft>
                <a:spcPts val="1200"/>
              </a:spcAft>
              <a:buFont typeface="+mj-lt"/>
              <a:buAutoNum type="arabicPeriod"/>
            </a:pP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endParaRPr lang="en-US" sz="2800" dirty="0">
              <a:latin typeface="Times New Roman" panose="02020603050405020304" pitchFamily="18" charset="0"/>
              <a:cs typeface="Times New Roman" panose="02020603050405020304" pitchFamily="18" charset="0"/>
            </a:endParaRPr>
          </a:p>
          <a:p>
            <a:pPr marL="342900" indent="-342900">
              <a:spcAft>
                <a:spcPts val="1200"/>
              </a:spcAft>
              <a:buFont typeface="+mj-lt"/>
              <a:buAutoNum type="arabicPeriod"/>
            </a:pP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endParaRPr lang="en-US" sz="2800" dirty="0">
              <a:latin typeface="Times New Roman" panose="02020603050405020304" pitchFamily="18" charset="0"/>
              <a:cs typeface="Times New Roman" panose="02020603050405020304" pitchFamily="18" charset="0"/>
            </a:endParaRPr>
          </a:p>
          <a:p>
            <a:pPr marL="342900" indent="-342900">
              <a:spcAft>
                <a:spcPts val="1200"/>
              </a:spcAft>
              <a:buFont typeface="+mj-lt"/>
              <a:buAutoNum type="arabicPeriod"/>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15497" r="23978"/>
          <a:stretch/>
        </p:blipFill>
        <p:spPr>
          <a:xfrm>
            <a:off x="2477039" y="3903260"/>
            <a:ext cx="2606842" cy="2873843"/>
          </a:xfrm>
          <a:prstGeom prst="rect">
            <a:avLst/>
          </a:prstGeom>
        </p:spPr>
      </p:pic>
      <p:sp>
        <p:nvSpPr>
          <p:cNvPr id="4" name="TextBox 3"/>
          <p:cNvSpPr txBox="1"/>
          <p:nvPr/>
        </p:nvSpPr>
        <p:spPr>
          <a:xfrm>
            <a:off x="0" y="1173114"/>
            <a:ext cx="7533564" cy="3139321"/>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lưng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endParaRPr lang="en-US" sz="2800" dirty="0">
              <a:latin typeface="Times New Roman" panose="02020603050405020304" pitchFamily="18" charset="0"/>
              <a:cs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a:p>
            <a:pPr marL="285750" indent="-285750">
              <a:spcBef>
                <a:spcPts val="600"/>
              </a:spcBef>
              <a:spcAft>
                <a:spcPts val="1200"/>
              </a:spcAft>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a:t>
            </a:r>
            <a:r>
              <a:rPr lang="en-US" sz="2800" dirty="0">
                <a:latin typeface="Times New Roman" panose="02020603050405020304" pitchFamily="18" charset="0"/>
                <a:cs typeface="Times New Roman" panose="02020603050405020304" pitchFamily="18" charset="0"/>
              </a:rPr>
              <a:t>.</a:t>
            </a:r>
          </a:p>
        </p:txBody>
      </p:sp>
      <p:sp>
        <p:nvSpPr>
          <p:cNvPr id="7" name="Rounded Rectangle 6"/>
          <p:cNvSpPr/>
          <p:nvPr/>
        </p:nvSpPr>
        <p:spPr>
          <a:xfrm>
            <a:off x="8032376" y="218364"/>
            <a:ext cx="3240675" cy="6057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TỪ KHÓA</a:t>
            </a:r>
          </a:p>
        </p:txBody>
      </p:sp>
    </p:spTree>
    <p:extLst>
      <p:ext uri="{BB962C8B-B14F-4D97-AF65-F5344CB8AC3E}">
        <p14:creationId xmlns:p14="http://schemas.microsoft.com/office/powerpoint/2010/main" val="22636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circle(in)">
                                      <p:cBhvr>
                                        <p:cTn id="25" dur="20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additive="base">
                                        <p:cTn id="4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wipe(down)">
                                      <p:cBhvr>
                                        <p:cTn id="46" dur="5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barn(inVertical)">
                                      <p:cBhvr>
                                        <p:cTn id="51" dur="500"/>
                                        <p:tgtEl>
                                          <p:spTgt spid="2">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7" y="2491106"/>
            <a:ext cx="9601199" cy="4324261"/>
          </a:xfrm>
          <a:prstGeom prst="rect">
            <a:avLst/>
          </a:prstGeom>
          <a:noFill/>
        </p:spPr>
        <p:txBody>
          <a:bodyPr wrap="square">
            <a:spAutoFit/>
          </a:bodyPr>
          <a:lstStyle/>
          <a:p>
            <a:pPr>
              <a:lnSpc>
                <a:spcPct val="125000"/>
              </a:lnSpc>
              <a:spcBef>
                <a:spcPts val="600"/>
              </a:spcBef>
              <a:spcAft>
                <a:spcPts val="600"/>
              </a:spcAft>
            </a:pPr>
            <a:r>
              <a:rPr lang="en-AU" sz="2800" dirty="0" err="1">
                <a:latin typeface="Times New Roman" panose="02020603050405020304" pitchFamily="18" charset="0"/>
                <a:cs typeface="Times New Roman" panose="02020603050405020304" pitchFamily="18" charset="0"/>
              </a:rPr>
              <a:t>Sử</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dụng</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tài</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liệu</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học</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tập</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để</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hoàn</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thành</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phiếu</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học</a:t>
            </a:r>
            <a:r>
              <a:rPr lang="en-AU" sz="2800" dirty="0">
                <a:latin typeface="Times New Roman" panose="02020603050405020304" pitchFamily="18" charset="0"/>
                <a:cs typeface="Times New Roman" panose="02020603050405020304" pitchFamily="18" charset="0"/>
              </a:rPr>
              <a:t> </a:t>
            </a:r>
            <a:r>
              <a:rPr lang="en-AU" sz="2800" dirty="0" err="1">
                <a:latin typeface="Times New Roman" panose="02020603050405020304" pitchFamily="18" charset="0"/>
                <a:cs typeface="Times New Roman" panose="02020603050405020304" pitchFamily="18" charset="0"/>
              </a:rPr>
              <a:t>tập</a:t>
            </a:r>
            <a:r>
              <a:rPr lang="en-AU" sz="2800" dirty="0">
                <a:latin typeface="Times New Roman" panose="02020603050405020304" pitchFamily="18" charset="0"/>
                <a:cs typeface="Times New Roman" panose="02020603050405020304" pitchFamily="18" charset="0"/>
              </a:rPr>
              <a:t> 1.</a:t>
            </a:r>
            <a:endParaRPr lang="en-US" sz="2800" dirty="0">
              <a:latin typeface="Times New Roman" panose="02020603050405020304" pitchFamily="18" charset="0"/>
              <a:cs typeface="Times New Roman" panose="02020603050405020304" pitchFamily="18" charset="0"/>
            </a:endParaRPr>
          </a:p>
          <a:p>
            <a:pPr marL="457200" indent="-457200">
              <a:lnSpc>
                <a:spcPct val="125000"/>
              </a:lnSpc>
              <a:spcBef>
                <a:spcPts val="600"/>
              </a:spcBef>
              <a:spcAft>
                <a:spcPts val="600"/>
              </a:spcAft>
              <a:buAutoNum type="arabicPeriod"/>
            </a:pPr>
            <a:r>
              <a:rPr lang="en-AU" sz="2800" i="1" dirty="0" err="1">
                <a:latin typeface="Times New Roman" panose="02020603050405020304" pitchFamily="18" charset="0"/>
                <a:cs typeface="Times New Roman" panose="02020603050405020304" pitchFamily="18" charset="0"/>
              </a:rPr>
              <a:t>Liệt</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kê</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các</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công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cụ</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sản</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xuất</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được</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đề</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cập</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tới</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trong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sgk</a:t>
            </a:r>
            <a:r>
              <a:rPr lang="en-AU" sz="2800" i="1" dirty="0">
                <a:latin typeface="Times New Roman" panose="02020603050405020304" pitchFamily="18" charset="0"/>
                <a:cs typeface="Times New Roman" panose="02020603050405020304" pitchFamily="18" charset="0"/>
              </a:rPr>
              <a:t>/24,25? </a:t>
            </a:r>
          </a:p>
          <a:p>
            <a:pPr marL="457200" indent="-457200">
              <a:lnSpc>
                <a:spcPct val="125000"/>
              </a:lnSpc>
              <a:spcBef>
                <a:spcPts val="600"/>
              </a:spcBef>
              <a:spcAft>
                <a:spcPts val="600"/>
              </a:spcAft>
              <a:buAutoNum type="arabicPeriod"/>
            </a:pPr>
            <a:r>
              <a:rPr lang="en-AU" sz="2800" i="1" dirty="0" err="1">
                <a:latin typeface="Times New Roman" panose="02020603050405020304" pitchFamily="18" charset="0"/>
                <a:cs typeface="Times New Roman" panose="02020603050405020304" pitchFamily="18" charset="0"/>
              </a:rPr>
              <a:t>Loại</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công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cụ</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mới</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nào</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được</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người</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nguyên</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thuỷ</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sử</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dụng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từ</a:t>
            </a:r>
            <a:r>
              <a:rPr lang="en-AU" sz="2800" i="1" dirty="0">
                <a:latin typeface="Times New Roman" panose="02020603050405020304" pitchFamily="18" charset="0"/>
                <a:cs typeface="Times New Roman" panose="02020603050405020304" pitchFamily="18" charset="0"/>
              </a:rPr>
              <a:t> 5000 – 4000 </a:t>
            </a:r>
            <a:r>
              <a:rPr lang="en-AU" sz="2800" i="1" dirty="0" err="1">
                <a:latin typeface="Times New Roman" panose="02020603050405020304" pitchFamily="18" charset="0"/>
                <a:cs typeface="Times New Roman" panose="02020603050405020304" pitchFamily="18" charset="0"/>
              </a:rPr>
              <a:t>năm</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trước</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đây</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vì</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sao</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em</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biết</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những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công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cụ</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này</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sẽ</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cho</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năng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suất</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cao</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hơn</a:t>
            </a:r>
            <a:r>
              <a:rPr lang="en-AU" sz="2800" i="1" dirty="0">
                <a:latin typeface="Times New Roman" panose="02020603050405020304" pitchFamily="18" charset="0"/>
                <a:cs typeface="Times New Roman" panose="02020603050405020304" pitchFamily="18" charset="0"/>
              </a:rPr>
              <a:t> so </a:t>
            </a:r>
            <a:r>
              <a:rPr lang="en-AU" sz="2800" i="1" dirty="0" err="1">
                <a:latin typeface="Times New Roman" panose="02020603050405020304" pitchFamily="18" charset="0"/>
                <a:cs typeface="Times New Roman" panose="02020603050405020304" pitchFamily="18" charset="0"/>
              </a:rPr>
              <a:t>với</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công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cụ</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bằng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đá</a:t>
            </a:r>
            <a:r>
              <a:rPr lang="en-AU" sz="2800" i="1" dirty="0">
                <a:latin typeface="Times New Roman" panose="02020603050405020304" pitchFamily="18" charset="0"/>
                <a:cs typeface="Times New Roman" panose="02020603050405020304" pitchFamily="18" charset="0"/>
              </a:rPr>
              <a:t>?</a:t>
            </a:r>
          </a:p>
          <a:p>
            <a:pPr marL="457200" indent="-457200">
              <a:lnSpc>
                <a:spcPct val="125000"/>
              </a:lnSpc>
              <a:spcBef>
                <a:spcPts val="600"/>
              </a:spcBef>
              <a:spcAft>
                <a:spcPts val="600"/>
              </a:spcAft>
              <a:buAutoNum type="arabicPeriod"/>
            </a:pPr>
            <a:r>
              <a:rPr lang="en-AU" sz="2800" i="1" dirty="0" err="1">
                <a:latin typeface="Times New Roman" panose="02020603050405020304" pitchFamily="18" charset="0"/>
                <a:cs typeface="Times New Roman" panose="02020603050405020304" pitchFamily="18" charset="0"/>
              </a:rPr>
              <a:t>Sự</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xuất</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hiện</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của</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công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cụ</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bằng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đồng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sắt</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đã</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làm</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thay</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đổi</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cuộc</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sống</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của</a:t>
            </a:r>
            <a:r>
              <a:rPr lang="en-AU" sz="2800" i="1" dirty="0">
                <a:latin typeface="Times New Roman" panose="02020603050405020304" pitchFamily="18" charset="0"/>
                <a:cs typeface="Times New Roman" panose="02020603050405020304" pitchFamily="18" charset="0"/>
              </a:rPr>
              <a:t> con </a:t>
            </a:r>
            <a:r>
              <a:rPr lang="en-AU" sz="2800" i="1" dirty="0" err="1">
                <a:latin typeface="Times New Roman" panose="02020603050405020304" pitchFamily="18" charset="0"/>
                <a:cs typeface="Times New Roman" panose="02020603050405020304" pitchFamily="18" charset="0"/>
              </a:rPr>
              <a:t>người</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như</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thế</a:t>
            </a:r>
            <a:r>
              <a:rPr lang="en-AU" sz="2800" i="1" dirty="0">
                <a:latin typeface="Times New Roman" panose="02020603050405020304" pitchFamily="18" charset="0"/>
                <a:cs typeface="Times New Roman" panose="02020603050405020304" pitchFamily="18" charset="0"/>
              </a:rPr>
              <a:t> </a:t>
            </a:r>
            <a:r>
              <a:rPr lang="en-AU" sz="2800" i="1" dirty="0" err="1">
                <a:latin typeface="Times New Roman" panose="02020603050405020304" pitchFamily="18" charset="0"/>
                <a:cs typeface="Times New Roman" panose="02020603050405020304" pitchFamily="18" charset="0"/>
              </a:rPr>
              <a:t>nào</a:t>
            </a:r>
            <a:r>
              <a:rPr lang="en-AU"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41890" y="1985350"/>
            <a:ext cx="5227526" cy="5595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rgbClr val="C00000"/>
                </a:solidFill>
                <a:latin typeface="Times New Roman" panose="02020603050405020304" pitchFamily="18" charset="0"/>
                <a:cs typeface="Times New Roman" panose="02020603050405020304" pitchFamily="18" charset="0"/>
              </a:rPr>
              <a:t>Nhiệm</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vụ</a:t>
            </a:r>
            <a:r>
              <a:rPr lang="en-US" sz="2800" b="1" i="1" dirty="0">
                <a:solidFill>
                  <a:srgbClr val="C00000"/>
                </a:solidFill>
                <a:latin typeface="Times New Roman" panose="02020603050405020304" pitchFamily="18" charset="0"/>
                <a:cs typeface="Times New Roman" panose="02020603050405020304" pitchFamily="18" charset="0"/>
              </a:rPr>
              <a:t> 1 (</a:t>
            </a:r>
            <a:r>
              <a:rPr lang="en-US" sz="2800" b="1" i="1" dirty="0" err="1">
                <a:solidFill>
                  <a:srgbClr val="C00000"/>
                </a:solidFill>
                <a:latin typeface="Times New Roman" panose="02020603050405020304" pitchFamily="18" charset="0"/>
                <a:cs typeface="Times New Roman" panose="02020603050405020304" pitchFamily="18" charset="0"/>
              </a:rPr>
              <a:t>làm</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việc</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cá</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nhân</a:t>
            </a:r>
            <a:r>
              <a:rPr lang="en-US" sz="2800" b="1" i="1" dirty="0">
                <a:solidFill>
                  <a:srgbClr val="C0000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4882" y="2497602"/>
            <a:ext cx="2597118" cy="3147869"/>
          </a:xfrm>
          <a:prstGeom prst="rect">
            <a:avLst/>
          </a:prstGeom>
        </p:spPr>
      </p:pic>
      <p:sp>
        <p:nvSpPr>
          <p:cNvPr id="7" name="Rectangle 6"/>
          <p:cNvSpPr/>
          <p:nvPr/>
        </p:nvSpPr>
        <p:spPr>
          <a:xfrm>
            <a:off x="141890" y="17929"/>
            <a:ext cx="11617934" cy="702545"/>
          </a:xfrm>
          <a:prstGeom prst="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phát</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hiện</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ra</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kim</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loại</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bước</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tiến</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xã</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hội</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AU"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AU" sz="3200" b="1" dirty="0" err="1">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thuỷ</a:t>
            </a:r>
            <a:endParaRPr lang="en-US" sz="32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141890" y="896471"/>
            <a:ext cx="11617934"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2800" b="1" i="1" dirty="0"/>
              <a:t>a. Sự phát hiện ra kim l</a:t>
            </a:r>
            <a:r>
              <a:rPr lang="en-US" sz="2800" b="1" i="1" dirty="0" err="1"/>
              <a:t>oại</a:t>
            </a:r>
            <a:r>
              <a:rPr lang="vi-VN" sz="2800" b="1" i="1" dirty="0"/>
              <a:t> và những chuyển biến trong đời sống vật chất</a:t>
            </a:r>
            <a:endParaRPr lang="en-US" sz="2800" b="1" i="1" dirty="0"/>
          </a:p>
        </p:txBody>
      </p:sp>
    </p:spTree>
    <p:extLst>
      <p:ext uri="{BB962C8B-B14F-4D97-AF65-F5344CB8AC3E}">
        <p14:creationId xmlns:p14="http://schemas.microsoft.com/office/powerpoint/2010/main" val="51556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3331" y="24807"/>
            <a:ext cx="11023191" cy="702545"/>
          </a:xfrm>
          <a:prstGeom prst="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1.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Sự</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phát</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hiện</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ra</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kim</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loại</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và</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chuyển</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biến</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cuối</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thời</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nguyên</a:t>
            </a:r>
            <a:r>
              <a:rPr lang="en-AU"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AU" sz="2800" b="1"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thuỷ</a:t>
            </a:r>
            <a:endParaRPr lang="en-US" sz="2800" b="1"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261597" y="1326774"/>
            <a:ext cx="3933033" cy="553122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pP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Khoảng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TNK IV TCN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người</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nguyên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thuỷ</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đã</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phát</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hiện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ra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nguyên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liệu</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mới</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để</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chế</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tạo</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công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cụ</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và</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vũ</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khí</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thay</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cho</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đá</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đó</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là</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kim</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loại</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đồng</a:t>
            </a:r>
            <a:r>
              <a:rPr lang="en-AU"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đỏ</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về</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sau</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là</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đồng</a:t>
            </a:r>
            <a:r>
              <a:rPr lang="en-AU"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thau</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vi-VN"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1000"/>
              </a:spcAft>
            </a:pPr>
            <a:r>
              <a:rPr lang="vi-VN"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Cuối</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TKK II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đầu</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TKN I TCN con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người</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đã</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chế</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tạo</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công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cụ</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bằng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u="sng" dirty="0" err="1">
                <a:solidFill>
                  <a:srgbClr val="000000"/>
                </a:solidFill>
                <a:latin typeface="Calibri" panose="020F0502020204030204" pitchFamily="34" charset="0"/>
                <a:ea typeface="Calibri" panose="020F0502020204030204" pitchFamily="34" charset="0"/>
                <a:cs typeface="Calibri" panose="020F0502020204030204" pitchFamily="34" charset="0"/>
              </a:rPr>
              <a:t>sắt</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p:cNvSpPr/>
          <p:nvPr/>
        </p:nvSpPr>
        <p:spPr>
          <a:xfrm>
            <a:off x="5167314" y="1326774"/>
            <a:ext cx="6757580" cy="5486399"/>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pP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Việc</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sử</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dụng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công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cụ</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kim</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loại</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vào</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sản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xuất</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khiến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ngành</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nông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nghiệp</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dùng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cày</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săn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thú</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chăn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nuôi</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phát</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triển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spcAft>
                <a:spcPts val="1000"/>
              </a:spcAft>
            </a:pP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Nghề</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luyện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kim</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kỹ</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thuật</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cao</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nghề</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làm</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gốm</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dệt</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vải</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dần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trở</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thành</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những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ngành</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sản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xuất</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riêng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spcAft>
                <a:spcPts val="1000"/>
              </a:spcAft>
            </a:pP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Quá</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trình</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chuyên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môn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hoá</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trong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sản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xuất</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lại</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có</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tác</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dụng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thúc</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đẩy</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năng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suất</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lao</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động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Vì</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thế</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con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người</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không</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chỉ</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đủ</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ăn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mà</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còn</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dư</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thừa</a:t>
            </a:r>
            <a:r>
              <a:rPr lang="en-AU"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ight Arrow 6"/>
          <p:cNvSpPr/>
          <p:nvPr/>
        </p:nvSpPr>
        <p:spPr>
          <a:xfrm>
            <a:off x="4364038" y="3207658"/>
            <a:ext cx="803276" cy="1045028"/>
          </a:xfrm>
          <a:prstGeom prst="right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81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0106" y="774797"/>
            <a:ext cx="1095641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2400" b="1" i="1" dirty="0"/>
              <a:t>a. Sự phát hiện ra kim l</a:t>
            </a:r>
            <a:r>
              <a:rPr lang="en-US" sz="2400" b="1" i="1" dirty="0" err="1"/>
              <a:t>oại</a:t>
            </a:r>
            <a:r>
              <a:rPr lang="vi-VN" sz="2400" b="1" i="1" dirty="0"/>
              <a:t> và những chuyển biến trong đời sống vật chất</a:t>
            </a:r>
            <a:endParaRPr lang="en-US" sz="2400" b="1" i="1" dirty="0"/>
          </a:p>
        </p:txBody>
      </p:sp>
    </p:spTree>
    <p:extLst>
      <p:ext uri="{BB962C8B-B14F-4D97-AF65-F5344CB8AC3E}">
        <p14:creationId xmlns:p14="http://schemas.microsoft.com/office/powerpoint/2010/main" val="5116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799381" y="987293"/>
            <a:ext cx="3216410" cy="2963463"/>
          </a:xfrm>
          <a:prstGeom prst="wedgeEllipseCallout">
            <a:avLst>
              <a:gd name="adj1" fmla="val -76597"/>
              <a:gd name="adj2" fmla="val 1815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Là</a:t>
            </a:r>
            <a:r>
              <a:rPr lang="en-US" sz="2400" dirty="0">
                <a:solidFill>
                  <a:srgbClr val="002060"/>
                </a:solidFill>
              </a:rPr>
              <a:t> </a:t>
            </a:r>
            <a:r>
              <a:rPr lang="en-US" sz="2400" dirty="0" err="1">
                <a:solidFill>
                  <a:srgbClr val="002060"/>
                </a:solidFill>
              </a:rPr>
              <a:t>người</a:t>
            </a:r>
            <a:r>
              <a:rPr lang="en-US" sz="2400" dirty="0">
                <a:solidFill>
                  <a:srgbClr val="002060"/>
                </a:solidFill>
              </a:rPr>
              <a:t> </a:t>
            </a:r>
            <a:r>
              <a:rPr lang="en-US" sz="2400" dirty="0" err="1">
                <a:solidFill>
                  <a:srgbClr val="002060"/>
                </a:solidFill>
              </a:rPr>
              <a:t>chỉ</a:t>
            </a:r>
            <a:r>
              <a:rPr lang="en-US" sz="2400" dirty="0">
                <a:solidFill>
                  <a:srgbClr val="002060"/>
                </a:solidFill>
              </a:rPr>
              <a:t> </a:t>
            </a:r>
            <a:r>
              <a:rPr lang="en-US" sz="2400" dirty="0" err="1">
                <a:solidFill>
                  <a:srgbClr val="002060"/>
                </a:solidFill>
              </a:rPr>
              <a:t>huy</a:t>
            </a:r>
            <a:r>
              <a:rPr lang="en-US" sz="2400" dirty="0">
                <a:solidFill>
                  <a:srgbClr val="002060"/>
                </a:solidFill>
              </a:rPr>
              <a:t> </a:t>
            </a:r>
            <a:r>
              <a:rPr lang="en-US" sz="2400" dirty="0" err="1">
                <a:solidFill>
                  <a:srgbClr val="002060"/>
                </a:solidFill>
              </a:rPr>
              <a:t>dân</a:t>
            </a:r>
            <a:r>
              <a:rPr lang="en-US" sz="2400" dirty="0">
                <a:solidFill>
                  <a:srgbClr val="002060"/>
                </a:solidFill>
              </a:rPr>
              <a:t> </a:t>
            </a:r>
            <a:r>
              <a:rPr lang="en-US" sz="2400" dirty="0" err="1">
                <a:solidFill>
                  <a:srgbClr val="002060"/>
                </a:solidFill>
              </a:rPr>
              <a:t>binh</a:t>
            </a:r>
            <a:r>
              <a:rPr lang="en-US" sz="2400" dirty="0">
                <a:solidFill>
                  <a:srgbClr val="002060"/>
                </a:solidFill>
              </a:rPr>
              <a:t>, </a:t>
            </a:r>
            <a:r>
              <a:rPr lang="en-US" sz="2400" dirty="0" err="1">
                <a:solidFill>
                  <a:srgbClr val="002060"/>
                </a:solidFill>
              </a:rPr>
              <a:t>tôi</a:t>
            </a:r>
            <a:r>
              <a:rPr lang="en-US" sz="2400" dirty="0">
                <a:solidFill>
                  <a:srgbClr val="002060"/>
                </a:solidFill>
              </a:rPr>
              <a:t> </a:t>
            </a:r>
            <a:r>
              <a:rPr lang="en-US" sz="2400" dirty="0" err="1">
                <a:solidFill>
                  <a:srgbClr val="002060"/>
                </a:solidFill>
              </a:rPr>
              <a:t>sẽ</a:t>
            </a:r>
            <a:r>
              <a:rPr lang="en-US" sz="2400" dirty="0">
                <a:solidFill>
                  <a:srgbClr val="002060"/>
                </a:solidFill>
              </a:rPr>
              <a:t> chia </a:t>
            </a:r>
            <a:r>
              <a:rPr lang="en-US" sz="2400" dirty="0" err="1">
                <a:solidFill>
                  <a:srgbClr val="002060"/>
                </a:solidFill>
              </a:rPr>
              <a:t>quần</a:t>
            </a:r>
            <a:r>
              <a:rPr lang="en-US" sz="2400" dirty="0">
                <a:solidFill>
                  <a:srgbClr val="002060"/>
                </a:solidFill>
              </a:rPr>
              <a:t> </a:t>
            </a:r>
            <a:r>
              <a:rPr lang="en-US" sz="2400" dirty="0" err="1">
                <a:solidFill>
                  <a:srgbClr val="002060"/>
                </a:solidFill>
              </a:rPr>
              <a:t>áo</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gươm</a:t>
            </a:r>
            <a:r>
              <a:rPr lang="en-US" sz="2400" dirty="0">
                <a:solidFill>
                  <a:srgbClr val="002060"/>
                </a:solidFill>
              </a:rPr>
              <a:t> do </a:t>
            </a:r>
            <a:r>
              <a:rPr lang="en-US" sz="2400" dirty="0" err="1">
                <a:solidFill>
                  <a:srgbClr val="002060"/>
                </a:solidFill>
              </a:rPr>
              <a:t>thị</a:t>
            </a:r>
            <a:r>
              <a:rPr lang="en-US" sz="2400" dirty="0">
                <a:solidFill>
                  <a:srgbClr val="002060"/>
                </a:solidFill>
              </a:rPr>
              <a:t> </a:t>
            </a:r>
            <a:r>
              <a:rPr lang="en-US" sz="2400" dirty="0" err="1">
                <a:solidFill>
                  <a:srgbClr val="002060"/>
                </a:solidFill>
              </a:rPr>
              <a:t>tộc</a:t>
            </a:r>
            <a:r>
              <a:rPr lang="en-US" sz="2400" dirty="0">
                <a:solidFill>
                  <a:srgbClr val="002060"/>
                </a:solidFill>
              </a:rPr>
              <a:t> </a:t>
            </a:r>
            <a:r>
              <a:rPr lang="en-US" sz="2400" dirty="0" err="1">
                <a:solidFill>
                  <a:srgbClr val="002060"/>
                </a:solidFill>
              </a:rPr>
              <a:t>cấp</a:t>
            </a:r>
            <a:r>
              <a:rPr lang="en-US" sz="2400" dirty="0">
                <a:solidFill>
                  <a:srgbClr val="002060"/>
                </a:solidFill>
              </a:rPr>
              <a:t> </a:t>
            </a:r>
            <a:r>
              <a:rPr lang="en-US" sz="2400" dirty="0" err="1">
                <a:solidFill>
                  <a:srgbClr val="002060"/>
                </a:solidFill>
              </a:rPr>
              <a:t>cho</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binh</a:t>
            </a:r>
            <a:r>
              <a:rPr lang="en-US" sz="2400" dirty="0">
                <a:solidFill>
                  <a:srgbClr val="002060"/>
                </a:solidFill>
              </a:rPr>
              <a:t> </a:t>
            </a:r>
            <a:r>
              <a:rPr lang="en-US" sz="2400" dirty="0" err="1">
                <a:solidFill>
                  <a:srgbClr val="002060"/>
                </a:solidFill>
              </a:rPr>
              <a:t>sĩ</a:t>
            </a:r>
            <a:r>
              <a:rPr lang="en-US" sz="2400" dirty="0">
                <a:solidFill>
                  <a:srgbClr val="002060"/>
                </a:solidFill>
              </a:rPr>
              <a:t> </a:t>
            </a:r>
            <a:r>
              <a:rPr lang="en-US" sz="2400" dirty="0" err="1">
                <a:solidFill>
                  <a:srgbClr val="002060"/>
                </a:solidFill>
              </a:rPr>
              <a:t>như</a:t>
            </a:r>
            <a:r>
              <a:rPr lang="en-US" sz="2400" dirty="0">
                <a:solidFill>
                  <a:srgbClr val="002060"/>
                </a:solidFill>
              </a:rPr>
              <a:t> </a:t>
            </a:r>
            <a:r>
              <a:rPr lang="en-US" sz="2400" dirty="0" err="1">
                <a:solidFill>
                  <a:srgbClr val="002060"/>
                </a:solidFill>
              </a:rPr>
              <a:t>thế</a:t>
            </a:r>
            <a:r>
              <a:rPr lang="en-US" sz="2400" dirty="0">
                <a:solidFill>
                  <a:srgbClr val="002060"/>
                </a:solidFill>
              </a:rPr>
              <a:t> </a:t>
            </a:r>
            <a:r>
              <a:rPr lang="en-US" sz="2400" dirty="0" err="1">
                <a:solidFill>
                  <a:srgbClr val="002060"/>
                </a:solidFill>
              </a:rPr>
              <a:t>nào</a:t>
            </a:r>
            <a:r>
              <a:rPr lang="en-US" sz="2400" dirty="0">
                <a:solidFill>
                  <a:srgbClr val="002060"/>
                </a:solidFill>
              </a:rPr>
              <a:t>?</a:t>
            </a:r>
          </a:p>
        </p:txBody>
      </p:sp>
      <p:pic>
        <p:nvPicPr>
          <p:cNvPr id="3078" name="Picture 6" descr="https://cdn-images-1.medium.com/max/800/1*T_foa0Mx8K9fHthxFXcyl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6629" y="1861947"/>
            <a:ext cx="3274634" cy="2039184"/>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6009208" y="1027134"/>
            <a:ext cx="3124168" cy="2923622"/>
          </a:xfrm>
          <a:prstGeom prst="wedgeEllipseCallout">
            <a:avLst>
              <a:gd name="adj1" fmla="val 86209"/>
              <a:gd name="adj2" fmla="val 1163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Là</a:t>
            </a:r>
            <a:r>
              <a:rPr lang="en-US" sz="2400" dirty="0">
                <a:solidFill>
                  <a:srgbClr val="002060"/>
                </a:solidFill>
              </a:rPr>
              <a:t> </a:t>
            </a:r>
            <a:r>
              <a:rPr lang="en-US" sz="2400" dirty="0" err="1">
                <a:solidFill>
                  <a:srgbClr val="002060"/>
                </a:solidFill>
              </a:rPr>
              <a:t>người</a:t>
            </a:r>
            <a:r>
              <a:rPr lang="en-US" sz="2400" dirty="0">
                <a:solidFill>
                  <a:srgbClr val="002060"/>
                </a:solidFill>
              </a:rPr>
              <a:t> </a:t>
            </a:r>
            <a:r>
              <a:rPr lang="en-US" sz="2400" dirty="0" err="1">
                <a:solidFill>
                  <a:srgbClr val="002060"/>
                </a:solidFill>
              </a:rPr>
              <a:t>phân</a:t>
            </a:r>
            <a:r>
              <a:rPr lang="en-US" sz="2400" dirty="0">
                <a:solidFill>
                  <a:srgbClr val="002060"/>
                </a:solidFill>
              </a:rPr>
              <a:t> chia </a:t>
            </a:r>
            <a:r>
              <a:rPr lang="en-US" sz="2400" dirty="0" err="1">
                <a:solidFill>
                  <a:srgbClr val="002060"/>
                </a:solidFill>
              </a:rPr>
              <a:t>thức</a:t>
            </a:r>
            <a:r>
              <a:rPr lang="en-US" sz="2400" dirty="0">
                <a:solidFill>
                  <a:srgbClr val="002060"/>
                </a:solidFill>
              </a:rPr>
              <a:t> </a:t>
            </a:r>
            <a:r>
              <a:rPr lang="en-US" sz="2400" dirty="0" err="1">
                <a:solidFill>
                  <a:srgbClr val="002060"/>
                </a:solidFill>
              </a:rPr>
              <a:t>ăn</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thị</a:t>
            </a:r>
            <a:r>
              <a:rPr lang="en-US" sz="2400" dirty="0">
                <a:solidFill>
                  <a:srgbClr val="002060"/>
                </a:solidFill>
              </a:rPr>
              <a:t> </a:t>
            </a:r>
            <a:r>
              <a:rPr lang="en-US" sz="2400" dirty="0" err="1">
                <a:solidFill>
                  <a:srgbClr val="002060"/>
                </a:solidFill>
              </a:rPr>
              <a:t>tộc</a:t>
            </a:r>
            <a:r>
              <a:rPr lang="en-US" sz="2400" dirty="0">
                <a:solidFill>
                  <a:srgbClr val="002060"/>
                </a:solidFill>
              </a:rPr>
              <a:t>, </a:t>
            </a:r>
            <a:r>
              <a:rPr lang="en-US" sz="2400" dirty="0" err="1">
                <a:solidFill>
                  <a:srgbClr val="002060"/>
                </a:solidFill>
              </a:rPr>
              <a:t>tôi</a:t>
            </a:r>
            <a:r>
              <a:rPr lang="en-US" sz="2400" dirty="0">
                <a:solidFill>
                  <a:srgbClr val="002060"/>
                </a:solidFill>
              </a:rPr>
              <a:t> </a:t>
            </a:r>
            <a:r>
              <a:rPr lang="en-US" sz="2400" dirty="0" err="1">
                <a:solidFill>
                  <a:srgbClr val="002060"/>
                </a:solidFill>
              </a:rPr>
              <a:t>sẽ</a:t>
            </a:r>
            <a:r>
              <a:rPr lang="en-US" sz="2400" dirty="0">
                <a:solidFill>
                  <a:srgbClr val="002060"/>
                </a:solidFill>
              </a:rPr>
              <a:t> chia </a:t>
            </a:r>
            <a:r>
              <a:rPr lang="en-US" sz="2400" dirty="0" err="1">
                <a:solidFill>
                  <a:srgbClr val="002060"/>
                </a:solidFill>
              </a:rPr>
              <a:t>thức</a:t>
            </a:r>
            <a:r>
              <a:rPr lang="en-US" sz="2400" dirty="0">
                <a:solidFill>
                  <a:srgbClr val="002060"/>
                </a:solidFill>
              </a:rPr>
              <a:t> </a:t>
            </a:r>
            <a:r>
              <a:rPr lang="en-US" sz="2400" dirty="0" err="1">
                <a:solidFill>
                  <a:srgbClr val="002060"/>
                </a:solidFill>
              </a:rPr>
              <a:t>ăn</a:t>
            </a:r>
            <a:r>
              <a:rPr lang="en-US" sz="2400" dirty="0">
                <a:solidFill>
                  <a:srgbClr val="002060"/>
                </a:solidFill>
              </a:rPr>
              <a:t> </a:t>
            </a:r>
            <a:r>
              <a:rPr lang="en-US" sz="2400" dirty="0" err="1">
                <a:solidFill>
                  <a:srgbClr val="002060"/>
                </a:solidFill>
              </a:rPr>
              <a:t>cho</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thành</a:t>
            </a:r>
            <a:r>
              <a:rPr lang="en-US" sz="2400" dirty="0">
                <a:solidFill>
                  <a:srgbClr val="002060"/>
                </a:solidFill>
              </a:rPr>
              <a:t> </a:t>
            </a:r>
            <a:r>
              <a:rPr lang="en-US" sz="2400" dirty="0" err="1">
                <a:solidFill>
                  <a:srgbClr val="002060"/>
                </a:solidFill>
              </a:rPr>
              <a:t>viên</a:t>
            </a:r>
            <a:r>
              <a:rPr lang="en-US" sz="2400" dirty="0">
                <a:solidFill>
                  <a:srgbClr val="002060"/>
                </a:solidFill>
              </a:rPr>
              <a:t> </a:t>
            </a:r>
            <a:r>
              <a:rPr lang="en-US" sz="2400" dirty="0" err="1">
                <a:solidFill>
                  <a:srgbClr val="002060"/>
                </a:solidFill>
              </a:rPr>
              <a:t>như</a:t>
            </a:r>
            <a:r>
              <a:rPr lang="en-US" sz="2400" dirty="0">
                <a:solidFill>
                  <a:srgbClr val="002060"/>
                </a:solidFill>
              </a:rPr>
              <a:t> </a:t>
            </a:r>
            <a:r>
              <a:rPr lang="en-US" sz="2400" dirty="0" err="1">
                <a:solidFill>
                  <a:srgbClr val="002060"/>
                </a:solidFill>
              </a:rPr>
              <a:t>thế</a:t>
            </a:r>
            <a:r>
              <a:rPr lang="en-US" sz="2400" dirty="0">
                <a:solidFill>
                  <a:srgbClr val="002060"/>
                </a:solidFill>
              </a:rPr>
              <a:t> </a:t>
            </a:r>
            <a:r>
              <a:rPr lang="en-US" sz="2400" dirty="0" err="1">
                <a:solidFill>
                  <a:srgbClr val="002060"/>
                </a:solidFill>
              </a:rPr>
              <a:t>nào</a:t>
            </a:r>
            <a:r>
              <a:rPr lang="en-US" sz="2400" dirty="0">
                <a:solidFill>
                  <a:srgbClr val="002060"/>
                </a:solidFill>
              </a:rPr>
              <a:t>?</a:t>
            </a:r>
          </a:p>
        </p:txBody>
      </p:sp>
      <p:pic>
        <p:nvPicPr>
          <p:cNvPr id="3080" name="Picture 8" descr="Biết gì về lễ hiến tế người cho thần linh của đế chế Aztec? - Hay Nhất.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74" y="4416475"/>
            <a:ext cx="2982351" cy="215235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Callout 10"/>
          <p:cNvSpPr/>
          <p:nvPr/>
        </p:nvSpPr>
        <p:spPr>
          <a:xfrm>
            <a:off x="3012141" y="3926538"/>
            <a:ext cx="2896859" cy="3028740"/>
          </a:xfrm>
          <a:prstGeom prst="wedgeEllipseCallout">
            <a:avLst>
              <a:gd name="adj1" fmla="val -72957"/>
              <a:gd name="adj2" fmla="val 1004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Là</a:t>
            </a:r>
            <a:r>
              <a:rPr lang="en-US" sz="2400" dirty="0">
                <a:solidFill>
                  <a:srgbClr val="002060"/>
                </a:solidFill>
              </a:rPr>
              <a:t> </a:t>
            </a:r>
            <a:r>
              <a:rPr lang="en-US" sz="2400" dirty="0" err="1">
                <a:solidFill>
                  <a:srgbClr val="002060"/>
                </a:solidFill>
              </a:rPr>
              <a:t>người</a:t>
            </a:r>
            <a:r>
              <a:rPr lang="en-US" sz="2400" dirty="0">
                <a:solidFill>
                  <a:srgbClr val="002060"/>
                </a:solidFill>
              </a:rPr>
              <a:t> lo </a:t>
            </a:r>
            <a:r>
              <a:rPr lang="en-US" sz="2400" dirty="0" err="1">
                <a:solidFill>
                  <a:srgbClr val="002060"/>
                </a:solidFill>
              </a:rPr>
              <a:t>việc</a:t>
            </a:r>
            <a:r>
              <a:rPr lang="en-US" sz="2400" dirty="0">
                <a:solidFill>
                  <a:srgbClr val="002060"/>
                </a:solidFill>
              </a:rPr>
              <a:t> </a:t>
            </a:r>
            <a:r>
              <a:rPr lang="en-US" sz="2400" dirty="0" err="1">
                <a:solidFill>
                  <a:srgbClr val="002060"/>
                </a:solidFill>
              </a:rPr>
              <a:t>tế</a:t>
            </a:r>
            <a:r>
              <a:rPr lang="en-US" sz="2400" dirty="0">
                <a:solidFill>
                  <a:srgbClr val="002060"/>
                </a:solidFill>
              </a:rPr>
              <a:t> </a:t>
            </a:r>
            <a:r>
              <a:rPr lang="en-US" sz="2400" dirty="0" err="1">
                <a:solidFill>
                  <a:srgbClr val="002060"/>
                </a:solidFill>
              </a:rPr>
              <a:t>lễ</a:t>
            </a:r>
            <a:r>
              <a:rPr lang="en-US" sz="2400" dirty="0">
                <a:solidFill>
                  <a:srgbClr val="002060"/>
                </a:solidFill>
              </a:rPr>
              <a:t> </a:t>
            </a:r>
            <a:r>
              <a:rPr lang="en-US" sz="2400" dirty="0" err="1">
                <a:solidFill>
                  <a:srgbClr val="002060"/>
                </a:solidFill>
              </a:rPr>
              <a:t>thần</a:t>
            </a:r>
            <a:r>
              <a:rPr lang="en-US" sz="2400" dirty="0">
                <a:solidFill>
                  <a:srgbClr val="002060"/>
                </a:solidFill>
              </a:rPr>
              <a:t> </a:t>
            </a:r>
            <a:r>
              <a:rPr lang="en-US" sz="2400" dirty="0" err="1">
                <a:solidFill>
                  <a:srgbClr val="002060"/>
                </a:solidFill>
              </a:rPr>
              <a:t>linh</a:t>
            </a:r>
            <a:r>
              <a:rPr lang="en-US" sz="2400" dirty="0">
                <a:solidFill>
                  <a:srgbClr val="002060"/>
                </a:solidFill>
              </a:rPr>
              <a:t> </a:t>
            </a:r>
            <a:r>
              <a:rPr lang="en-US" sz="2400" dirty="0" err="1">
                <a:solidFill>
                  <a:srgbClr val="002060"/>
                </a:solidFill>
              </a:rPr>
              <a:t>cho</a:t>
            </a:r>
            <a:r>
              <a:rPr lang="en-US" sz="2400" dirty="0">
                <a:solidFill>
                  <a:srgbClr val="002060"/>
                </a:solidFill>
              </a:rPr>
              <a:t> </a:t>
            </a:r>
            <a:r>
              <a:rPr lang="en-US" sz="2400" dirty="0" err="1">
                <a:solidFill>
                  <a:srgbClr val="002060"/>
                </a:solidFill>
              </a:rPr>
              <a:t>thị</a:t>
            </a:r>
            <a:r>
              <a:rPr lang="en-US" sz="2400" dirty="0">
                <a:solidFill>
                  <a:srgbClr val="002060"/>
                </a:solidFill>
              </a:rPr>
              <a:t> </a:t>
            </a:r>
            <a:r>
              <a:rPr lang="en-US" sz="2400" dirty="0" err="1">
                <a:solidFill>
                  <a:srgbClr val="002060"/>
                </a:solidFill>
              </a:rPr>
              <a:t>tộc</a:t>
            </a:r>
            <a:r>
              <a:rPr lang="en-US" sz="2400" dirty="0">
                <a:solidFill>
                  <a:srgbClr val="002060"/>
                </a:solidFill>
              </a:rPr>
              <a:t>, </a:t>
            </a:r>
            <a:r>
              <a:rPr lang="en-US" sz="2400" dirty="0" err="1">
                <a:solidFill>
                  <a:srgbClr val="002060"/>
                </a:solidFill>
              </a:rPr>
              <a:t>tôi</a:t>
            </a:r>
            <a:r>
              <a:rPr lang="en-US" sz="2400" dirty="0">
                <a:solidFill>
                  <a:srgbClr val="002060"/>
                </a:solidFill>
              </a:rPr>
              <a:t> </a:t>
            </a:r>
            <a:r>
              <a:rPr lang="en-US" sz="2400" dirty="0" err="1">
                <a:solidFill>
                  <a:srgbClr val="002060"/>
                </a:solidFill>
              </a:rPr>
              <a:t>sẽ</a:t>
            </a:r>
            <a:r>
              <a:rPr lang="en-US" sz="2400" dirty="0">
                <a:solidFill>
                  <a:srgbClr val="002060"/>
                </a:solidFill>
              </a:rPr>
              <a:t> </a:t>
            </a:r>
            <a:r>
              <a:rPr lang="en-US" sz="2400" dirty="0" err="1">
                <a:solidFill>
                  <a:srgbClr val="002060"/>
                </a:solidFill>
              </a:rPr>
              <a:t>làm</a:t>
            </a:r>
            <a:r>
              <a:rPr lang="en-US" sz="2400" dirty="0">
                <a:solidFill>
                  <a:srgbClr val="002060"/>
                </a:solidFill>
              </a:rPr>
              <a:t> </a:t>
            </a:r>
            <a:r>
              <a:rPr lang="en-US" sz="2400" dirty="0" err="1">
                <a:solidFill>
                  <a:srgbClr val="002060"/>
                </a:solidFill>
              </a:rPr>
              <a:t>gì</a:t>
            </a:r>
            <a:r>
              <a:rPr lang="en-US" sz="2400" dirty="0">
                <a:solidFill>
                  <a:srgbClr val="002060"/>
                </a:solidFill>
              </a:rPr>
              <a:t> </a:t>
            </a:r>
            <a:r>
              <a:rPr lang="en-US" sz="2400" dirty="0" err="1">
                <a:solidFill>
                  <a:srgbClr val="002060"/>
                </a:solidFill>
              </a:rPr>
              <a:t>với</a:t>
            </a:r>
            <a:r>
              <a:rPr lang="en-US" sz="2400" dirty="0">
                <a:solidFill>
                  <a:srgbClr val="002060"/>
                </a:solidFill>
              </a:rPr>
              <a:t> </a:t>
            </a:r>
            <a:r>
              <a:rPr lang="en-US" sz="2400" dirty="0" err="1">
                <a:solidFill>
                  <a:srgbClr val="002060"/>
                </a:solidFill>
              </a:rPr>
              <a:t>số</a:t>
            </a:r>
            <a:r>
              <a:rPr lang="en-US" sz="2400" dirty="0">
                <a:solidFill>
                  <a:srgbClr val="002060"/>
                </a:solidFill>
              </a:rPr>
              <a:t> </a:t>
            </a:r>
            <a:r>
              <a:rPr lang="en-US" sz="2400" dirty="0" err="1">
                <a:solidFill>
                  <a:srgbClr val="002060"/>
                </a:solidFill>
              </a:rPr>
              <a:t>lượng</a:t>
            </a:r>
            <a:r>
              <a:rPr lang="en-US" sz="2400" dirty="0">
                <a:solidFill>
                  <a:srgbClr val="002060"/>
                </a:solidFill>
              </a:rPr>
              <a:t> </a:t>
            </a:r>
            <a:r>
              <a:rPr lang="en-US" sz="2400" dirty="0" err="1">
                <a:solidFill>
                  <a:srgbClr val="002060"/>
                </a:solidFill>
              </a:rPr>
              <a:t>đồ</a:t>
            </a:r>
            <a:r>
              <a:rPr lang="en-US" sz="2400" dirty="0">
                <a:solidFill>
                  <a:srgbClr val="002060"/>
                </a:solidFill>
              </a:rPr>
              <a:t> </a:t>
            </a:r>
            <a:r>
              <a:rPr lang="en-US" sz="2400" dirty="0" err="1">
                <a:solidFill>
                  <a:srgbClr val="002060"/>
                </a:solidFill>
              </a:rPr>
              <a:t>cúng</a:t>
            </a:r>
            <a:r>
              <a:rPr lang="en-US" sz="2400" dirty="0">
                <a:solidFill>
                  <a:srgbClr val="002060"/>
                </a:solidFill>
              </a:rPr>
              <a:t> </a:t>
            </a:r>
            <a:r>
              <a:rPr lang="en-US" sz="2400" dirty="0" err="1">
                <a:solidFill>
                  <a:srgbClr val="002060"/>
                </a:solidFill>
              </a:rPr>
              <a:t>quá</a:t>
            </a:r>
            <a:r>
              <a:rPr lang="en-US" sz="2400" dirty="0">
                <a:solidFill>
                  <a:srgbClr val="002060"/>
                </a:solidFill>
              </a:rPr>
              <a:t> </a:t>
            </a:r>
            <a:r>
              <a:rPr lang="en-US" sz="2400" dirty="0" err="1">
                <a:solidFill>
                  <a:srgbClr val="002060"/>
                </a:solidFill>
              </a:rPr>
              <a:t>nhiều</a:t>
            </a:r>
            <a:r>
              <a:rPr lang="en-US" sz="2400" dirty="0">
                <a:solidFill>
                  <a:srgbClr val="002060"/>
                </a:solidFill>
              </a:rPr>
              <a:t>?</a:t>
            </a:r>
          </a:p>
        </p:txBody>
      </p:sp>
      <p:pic>
        <p:nvPicPr>
          <p:cNvPr id="3082" name="Picture 10" descr="Máy bay không người lái phát hiện bộ lạc sống biệt lập chưa từng được biết  tới - Đài Phát Thanh và Truyền Hình Thái B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376" y="4675085"/>
            <a:ext cx="2907887" cy="1798973"/>
          </a:xfrm>
          <a:prstGeom prst="rect">
            <a:avLst/>
          </a:prstGeom>
          <a:noFill/>
          <a:extLst>
            <a:ext uri="{909E8E84-426E-40DD-AFC4-6F175D3DCCD1}">
              <a14:hiddenFill xmlns:a14="http://schemas.microsoft.com/office/drawing/2010/main">
                <a:solidFill>
                  <a:srgbClr val="FFFFFF"/>
                </a:solidFill>
              </a14:hiddenFill>
            </a:ext>
          </a:extLst>
        </p:spPr>
      </p:pic>
      <p:sp>
        <p:nvSpPr>
          <p:cNvPr id="13" name="Oval Callout 12"/>
          <p:cNvSpPr/>
          <p:nvPr/>
        </p:nvSpPr>
        <p:spPr>
          <a:xfrm>
            <a:off x="5909000" y="3926538"/>
            <a:ext cx="3575659" cy="3028739"/>
          </a:xfrm>
          <a:prstGeom prst="wedgeEllipseCallout">
            <a:avLst>
              <a:gd name="adj1" fmla="val 75152"/>
              <a:gd name="adj2" fmla="val 788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err="1">
                <a:solidFill>
                  <a:srgbClr val="002060"/>
                </a:solidFill>
              </a:rPr>
              <a:t>Là</a:t>
            </a:r>
            <a:r>
              <a:rPr lang="en-AU" sz="2400" dirty="0">
                <a:solidFill>
                  <a:srgbClr val="002060"/>
                </a:solidFill>
              </a:rPr>
              <a:t> </a:t>
            </a:r>
            <a:r>
              <a:rPr lang="en-AU" sz="2400" dirty="0" err="1">
                <a:solidFill>
                  <a:srgbClr val="002060"/>
                </a:solidFill>
              </a:rPr>
              <a:t>người</a:t>
            </a:r>
            <a:r>
              <a:rPr lang="en-AU" sz="2400" dirty="0">
                <a:solidFill>
                  <a:srgbClr val="002060"/>
                </a:solidFill>
              </a:rPr>
              <a:t> </a:t>
            </a:r>
            <a:r>
              <a:rPr lang="en-AU" sz="2400" dirty="0" err="1">
                <a:solidFill>
                  <a:srgbClr val="002060"/>
                </a:solidFill>
              </a:rPr>
              <a:t>dân</a:t>
            </a:r>
            <a:r>
              <a:rPr lang="en-AU" sz="2400" dirty="0">
                <a:solidFill>
                  <a:srgbClr val="002060"/>
                </a:solidFill>
              </a:rPr>
              <a:t> </a:t>
            </a:r>
            <a:r>
              <a:rPr lang="en-AU" sz="2400" dirty="0" err="1">
                <a:solidFill>
                  <a:srgbClr val="002060"/>
                </a:solidFill>
              </a:rPr>
              <a:t>bình</a:t>
            </a:r>
            <a:r>
              <a:rPr lang="en-AU" sz="2400" dirty="0">
                <a:solidFill>
                  <a:srgbClr val="002060"/>
                </a:solidFill>
              </a:rPr>
              <a:t> </a:t>
            </a:r>
            <a:r>
              <a:rPr lang="en-AU" sz="2400" dirty="0" err="1">
                <a:solidFill>
                  <a:srgbClr val="002060"/>
                </a:solidFill>
              </a:rPr>
              <a:t>thường</a:t>
            </a:r>
            <a:r>
              <a:rPr lang="en-AU" sz="2400" dirty="0">
                <a:solidFill>
                  <a:srgbClr val="002060"/>
                </a:solidFill>
              </a:rPr>
              <a:t> </a:t>
            </a:r>
            <a:r>
              <a:rPr lang="en-AU" sz="2400" dirty="0" err="1">
                <a:solidFill>
                  <a:srgbClr val="002060"/>
                </a:solidFill>
              </a:rPr>
              <a:t>trong</a:t>
            </a:r>
            <a:r>
              <a:rPr lang="en-AU" sz="2400" dirty="0">
                <a:solidFill>
                  <a:srgbClr val="002060"/>
                </a:solidFill>
              </a:rPr>
              <a:t> </a:t>
            </a:r>
            <a:r>
              <a:rPr lang="en-AU" sz="2400" dirty="0" err="1">
                <a:solidFill>
                  <a:srgbClr val="002060"/>
                </a:solidFill>
              </a:rPr>
              <a:t>thị</a:t>
            </a:r>
            <a:r>
              <a:rPr lang="en-AU" sz="2400" dirty="0">
                <a:solidFill>
                  <a:srgbClr val="002060"/>
                </a:solidFill>
              </a:rPr>
              <a:t> </a:t>
            </a:r>
            <a:r>
              <a:rPr lang="en-AU" sz="2400" dirty="0" err="1">
                <a:solidFill>
                  <a:srgbClr val="002060"/>
                </a:solidFill>
              </a:rPr>
              <a:t>tộc</a:t>
            </a:r>
            <a:r>
              <a:rPr lang="en-AU" sz="2400" dirty="0">
                <a:solidFill>
                  <a:srgbClr val="002060"/>
                </a:solidFill>
              </a:rPr>
              <a:t>, </a:t>
            </a:r>
            <a:r>
              <a:rPr lang="en-AU" sz="2400" dirty="0" err="1">
                <a:solidFill>
                  <a:srgbClr val="002060"/>
                </a:solidFill>
              </a:rPr>
              <a:t>tôi</a:t>
            </a:r>
            <a:r>
              <a:rPr lang="en-AU" sz="2400" dirty="0">
                <a:solidFill>
                  <a:srgbClr val="002060"/>
                </a:solidFill>
              </a:rPr>
              <a:t> </a:t>
            </a:r>
            <a:r>
              <a:rPr lang="en-AU" sz="2400" dirty="0" err="1">
                <a:solidFill>
                  <a:srgbClr val="002060"/>
                </a:solidFill>
              </a:rPr>
              <a:t>muốn</a:t>
            </a:r>
            <a:r>
              <a:rPr lang="en-AU" sz="2400" dirty="0">
                <a:solidFill>
                  <a:srgbClr val="002060"/>
                </a:solidFill>
              </a:rPr>
              <a:t> </a:t>
            </a:r>
            <a:r>
              <a:rPr lang="en-AU" sz="2400" dirty="0" err="1">
                <a:solidFill>
                  <a:srgbClr val="002060"/>
                </a:solidFill>
              </a:rPr>
              <a:t>số</a:t>
            </a:r>
            <a:r>
              <a:rPr lang="en-AU" sz="2400" dirty="0">
                <a:solidFill>
                  <a:srgbClr val="002060"/>
                </a:solidFill>
              </a:rPr>
              <a:t> </a:t>
            </a:r>
            <a:r>
              <a:rPr lang="en-AU" sz="2400" dirty="0" err="1">
                <a:solidFill>
                  <a:srgbClr val="002060"/>
                </a:solidFill>
              </a:rPr>
              <a:t>thức</a:t>
            </a:r>
            <a:r>
              <a:rPr lang="en-AU" sz="2400" dirty="0">
                <a:solidFill>
                  <a:srgbClr val="002060"/>
                </a:solidFill>
              </a:rPr>
              <a:t> </a:t>
            </a:r>
            <a:r>
              <a:rPr lang="en-AU" sz="2400" dirty="0" err="1">
                <a:solidFill>
                  <a:srgbClr val="002060"/>
                </a:solidFill>
              </a:rPr>
              <a:t>ăn</a:t>
            </a:r>
            <a:r>
              <a:rPr lang="en-AU" sz="2400" dirty="0">
                <a:solidFill>
                  <a:srgbClr val="002060"/>
                </a:solidFill>
              </a:rPr>
              <a:t>, </a:t>
            </a:r>
            <a:r>
              <a:rPr lang="en-AU" sz="2400" dirty="0" err="1">
                <a:solidFill>
                  <a:srgbClr val="002060"/>
                </a:solidFill>
              </a:rPr>
              <a:t>trang</a:t>
            </a:r>
            <a:r>
              <a:rPr lang="en-AU" sz="2400" dirty="0">
                <a:solidFill>
                  <a:srgbClr val="002060"/>
                </a:solidFill>
              </a:rPr>
              <a:t> </a:t>
            </a:r>
            <a:r>
              <a:rPr lang="en-AU" sz="2400" dirty="0" err="1">
                <a:solidFill>
                  <a:srgbClr val="002060"/>
                </a:solidFill>
              </a:rPr>
              <a:t>phục</a:t>
            </a:r>
            <a:r>
              <a:rPr lang="en-AU" sz="2400" dirty="0">
                <a:solidFill>
                  <a:srgbClr val="002060"/>
                </a:solidFill>
              </a:rPr>
              <a:t>…</a:t>
            </a:r>
            <a:r>
              <a:rPr lang="en-AU" sz="2400" dirty="0" err="1">
                <a:solidFill>
                  <a:srgbClr val="002060"/>
                </a:solidFill>
              </a:rPr>
              <a:t>dư</a:t>
            </a:r>
            <a:r>
              <a:rPr lang="en-AU" sz="2400" dirty="0">
                <a:solidFill>
                  <a:srgbClr val="002060"/>
                </a:solidFill>
              </a:rPr>
              <a:t> </a:t>
            </a:r>
            <a:r>
              <a:rPr lang="en-AU" sz="2400" dirty="0" err="1">
                <a:solidFill>
                  <a:srgbClr val="002060"/>
                </a:solidFill>
              </a:rPr>
              <a:t>thừa</a:t>
            </a:r>
            <a:r>
              <a:rPr lang="en-AU" sz="2400" dirty="0">
                <a:solidFill>
                  <a:srgbClr val="002060"/>
                </a:solidFill>
              </a:rPr>
              <a:t> </a:t>
            </a:r>
            <a:r>
              <a:rPr lang="en-AU" sz="2400" dirty="0" err="1">
                <a:solidFill>
                  <a:srgbClr val="002060"/>
                </a:solidFill>
              </a:rPr>
              <a:t>sẽ</a:t>
            </a:r>
            <a:r>
              <a:rPr lang="en-AU" sz="2400" dirty="0">
                <a:solidFill>
                  <a:srgbClr val="002060"/>
                </a:solidFill>
              </a:rPr>
              <a:t> </a:t>
            </a:r>
            <a:r>
              <a:rPr lang="en-AU" sz="2400" dirty="0" err="1">
                <a:solidFill>
                  <a:srgbClr val="002060"/>
                </a:solidFill>
              </a:rPr>
              <a:t>được</a:t>
            </a:r>
            <a:r>
              <a:rPr lang="en-AU" sz="2400" dirty="0">
                <a:solidFill>
                  <a:srgbClr val="002060"/>
                </a:solidFill>
              </a:rPr>
              <a:t> </a:t>
            </a:r>
            <a:r>
              <a:rPr lang="en-AU" sz="2400" dirty="0" err="1">
                <a:solidFill>
                  <a:srgbClr val="002060"/>
                </a:solidFill>
              </a:rPr>
              <a:t>phân</a:t>
            </a:r>
            <a:r>
              <a:rPr lang="en-AU" sz="2400" dirty="0">
                <a:solidFill>
                  <a:srgbClr val="002060"/>
                </a:solidFill>
              </a:rPr>
              <a:t> chia </a:t>
            </a:r>
            <a:r>
              <a:rPr lang="en-AU" sz="2400" dirty="0" err="1">
                <a:solidFill>
                  <a:srgbClr val="002060"/>
                </a:solidFill>
              </a:rPr>
              <a:t>như</a:t>
            </a:r>
            <a:r>
              <a:rPr lang="en-AU" sz="2400" dirty="0">
                <a:solidFill>
                  <a:srgbClr val="002060"/>
                </a:solidFill>
              </a:rPr>
              <a:t> </a:t>
            </a:r>
            <a:r>
              <a:rPr lang="en-AU" sz="2400" dirty="0" err="1">
                <a:solidFill>
                  <a:srgbClr val="002060"/>
                </a:solidFill>
              </a:rPr>
              <a:t>thế</a:t>
            </a:r>
            <a:r>
              <a:rPr lang="en-AU" sz="2400" dirty="0">
                <a:solidFill>
                  <a:srgbClr val="002060"/>
                </a:solidFill>
              </a:rPr>
              <a:t> </a:t>
            </a:r>
            <a:r>
              <a:rPr lang="en-AU" sz="2400" dirty="0" err="1">
                <a:solidFill>
                  <a:srgbClr val="002060"/>
                </a:solidFill>
              </a:rPr>
              <a:t>nào</a:t>
            </a:r>
            <a:r>
              <a:rPr lang="en-AU" sz="2400" dirty="0">
                <a:solidFill>
                  <a:srgbClr val="002060"/>
                </a:solidFill>
              </a:rPr>
              <a:t>?</a:t>
            </a:r>
            <a:endParaRPr lang="en-US" sz="2400" dirty="0">
              <a:solidFill>
                <a:srgbClr val="002060"/>
              </a:solidFill>
            </a:endParaRPr>
          </a:p>
        </p:txBody>
      </p:sp>
      <p:sp>
        <p:nvSpPr>
          <p:cNvPr id="8" name="Rectangle 7"/>
          <p:cNvSpPr/>
          <p:nvPr/>
        </p:nvSpPr>
        <p:spPr>
          <a:xfrm>
            <a:off x="766574" y="1330259"/>
            <a:ext cx="1788736" cy="5172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rPr>
              <a:t>Nhóm</a:t>
            </a:r>
            <a:r>
              <a:rPr lang="en-US" sz="3600" b="1" dirty="0">
                <a:solidFill>
                  <a:srgbClr val="FF0000"/>
                </a:solidFill>
              </a:rPr>
              <a:t> 1</a:t>
            </a:r>
          </a:p>
        </p:txBody>
      </p:sp>
      <p:sp>
        <p:nvSpPr>
          <p:cNvPr id="16" name="Rectangle 15"/>
          <p:cNvSpPr/>
          <p:nvPr/>
        </p:nvSpPr>
        <p:spPr>
          <a:xfrm>
            <a:off x="9720656" y="1254497"/>
            <a:ext cx="1853393" cy="5172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rPr>
              <a:t>Nhóm</a:t>
            </a:r>
            <a:r>
              <a:rPr lang="en-US" sz="3600" b="1" dirty="0">
                <a:solidFill>
                  <a:srgbClr val="FF0000"/>
                </a:solidFill>
              </a:rPr>
              <a:t> 2</a:t>
            </a:r>
          </a:p>
        </p:txBody>
      </p:sp>
      <p:sp>
        <p:nvSpPr>
          <p:cNvPr id="17" name="Rectangle 16"/>
          <p:cNvSpPr/>
          <p:nvPr/>
        </p:nvSpPr>
        <p:spPr>
          <a:xfrm>
            <a:off x="766574" y="3899253"/>
            <a:ext cx="1788736" cy="5172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rPr>
              <a:t>Nhóm</a:t>
            </a:r>
            <a:r>
              <a:rPr lang="en-US" sz="3600" b="1" dirty="0">
                <a:solidFill>
                  <a:srgbClr val="FF0000"/>
                </a:solidFill>
              </a:rPr>
              <a:t> 3</a:t>
            </a:r>
          </a:p>
        </p:txBody>
      </p:sp>
      <p:sp>
        <p:nvSpPr>
          <p:cNvPr id="18" name="Rectangle 17"/>
          <p:cNvSpPr/>
          <p:nvPr/>
        </p:nvSpPr>
        <p:spPr>
          <a:xfrm>
            <a:off x="9720657" y="4157864"/>
            <a:ext cx="1853392" cy="5172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rPr>
              <a:t>Nhóm</a:t>
            </a:r>
            <a:r>
              <a:rPr lang="en-US" sz="3600" b="1" dirty="0">
                <a:solidFill>
                  <a:srgbClr val="FF0000"/>
                </a:solidFill>
              </a:rPr>
              <a:t> 4</a:t>
            </a:r>
          </a:p>
        </p:txBody>
      </p:sp>
      <p:sp>
        <p:nvSpPr>
          <p:cNvPr id="15" name="Rectangle 14"/>
          <p:cNvSpPr/>
          <p:nvPr/>
        </p:nvSpPr>
        <p:spPr>
          <a:xfrm>
            <a:off x="333447" y="189008"/>
            <a:ext cx="11364686" cy="79828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Nhiệm</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vụ</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2: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Mình</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sẽ</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làm</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gì</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với</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số</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cải</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dư</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thừa</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chung</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thị</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tộc</a:t>
            </a:r>
            <a:r>
              <a:rPr lang="en-AU"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290903" y="1865725"/>
            <a:ext cx="2508477" cy="1672318"/>
          </a:xfrm>
          <a:prstGeom prst="rect">
            <a:avLst/>
          </a:prstGeom>
        </p:spPr>
      </p:pic>
    </p:spTree>
    <p:extLst>
      <p:ext uri="{BB962C8B-B14F-4D97-AF65-F5344CB8AC3E}">
        <p14:creationId xmlns:p14="http://schemas.microsoft.com/office/powerpoint/2010/main" val="173641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789393"/>
            <a:ext cx="11779624" cy="38178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it-IT" sz="2600" dirty="0">
                <a:solidFill>
                  <a:schemeClr val="tx1"/>
                </a:solidFill>
              </a:rPr>
              <a:t> </a:t>
            </a:r>
            <a:r>
              <a:rPr lang="it-IT" sz="3200" dirty="0">
                <a:solidFill>
                  <a:schemeClr val="tx1"/>
                </a:solidFill>
              </a:rPr>
              <a:t>Hãy cho biết việc những người có chức vụ trong thị tộc chiếm của cải dư thừa chung của thị tộc sẽ khiến kinh tế gia đình của họ khác gì so với các thành viên khác?</a:t>
            </a:r>
            <a:endParaRPr lang="en-US" sz="3200" dirty="0">
              <a:solidFill>
                <a:schemeClr val="tx1"/>
              </a:solidFill>
            </a:endParaRPr>
          </a:p>
          <a:p>
            <a:pPr marL="342900" indent="-342900" algn="just">
              <a:lnSpc>
                <a:spcPct val="150000"/>
              </a:lnSpc>
              <a:buFont typeface="Arial" panose="020B0604020202020204" pitchFamily="34" charset="0"/>
              <a:buChar char="•"/>
            </a:pPr>
            <a:r>
              <a:rPr lang="it-IT" sz="3200" dirty="0">
                <a:solidFill>
                  <a:schemeClr val="tx1"/>
                </a:solidFill>
              </a:rPr>
              <a:t>Sự phân hóa giàu nghèo sẽ tác động như thế nào đến quan hệ bình đẳng và công bằng trước đây? </a:t>
            </a:r>
            <a:endParaRPr lang="en-US" sz="3200" dirty="0">
              <a:solidFill>
                <a:schemeClr val="tx1"/>
              </a:solidFill>
            </a:endParaRPr>
          </a:p>
          <a:p>
            <a:pPr marL="342900" indent="-342900" algn="just">
              <a:lnSpc>
                <a:spcPct val="150000"/>
              </a:lnSpc>
              <a:buFont typeface="Arial" panose="020B0604020202020204" pitchFamily="34" charset="0"/>
              <a:buChar char="•"/>
            </a:pPr>
            <a:r>
              <a:rPr lang="it-IT" sz="3200" dirty="0">
                <a:solidFill>
                  <a:schemeClr val="tx1"/>
                </a:solidFill>
              </a:rPr>
              <a:t>Việc sử dụng công cụ lao động kim loại khiến cho năng suất lao động và vị trí của người đàn ông trong  gia đình </a:t>
            </a:r>
          </a:p>
          <a:p>
            <a:pPr algn="just">
              <a:lnSpc>
                <a:spcPct val="150000"/>
              </a:lnSpc>
            </a:pPr>
            <a:r>
              <a:rPr lang="it-IT" sz="3200" dirty="0">
                <a:solidFill>
                  <a:schemeClr val="tx1"/>
                </a:solidFill>
              </a:rPr>
              <a:t>thay đổi thế nào?</a:t>
            </a:r>
            <a:endParaRPr lang="en-US" sz="3200" dirty="0">
              <a:solidFill>
                <a:schemeClr val="tx1"/>
              </a:solidFill>
            </a:endParaRPr>
          </a:p>
        </p:txBody>
      </p:sp>
      <p:sp>
        <p:nvSpPr>
          <p:cNvPr id="3" name="Rectangle 2"/>
          <p:cNvSpPr/>
          <p:nvPr/>
        </p:nvSpPr>
        <p:spPr>
          <a:xfrm>
            <a:off x="3309257" y="176737"/>
            <a:ext cx="5950857" cy="79828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err="1">
                <a:solidFill>
                  <a:srgbClr val="002060"/>
                </a:solidFill>
              </a:rPr>
              <a:t>Thảo</a:t>
            </a:r>
            <a:r>
              <a:rPr lang="en-AU" sz="3200" b="1" dirty="0">
                <a:solidFill>
                  <a:srgbClr val="002060"/>
                </a:solidFill>
              </a:rPr>
              <a:t> </a:t>
            </a:r>
            <a:r>
              <a:rPr lang="en-AU" sz="3200" b="1" dirty="0" err="1">
                <a:solidFill>
                  <a:srgbClr val="002060"/>
                </a:solidFill>
              </a:rPr>
              <a:t>luận</a:t>
            </a:r>
            <a:r>
              <a:rPr lang="en-AU" sz="3200" b="1" dirty="0">
                <a:solidFill>
                  <a:srgbClr val="002060"/>
                </a:solidFill>
              </a:rPr>
              <a:t> </a:t>
            </a:r>
            <a:r>
              <a:rPr lang="en-AU" sz="3200" b="1" dirty="0" err="1">
                <a:solidFill>
                  <a:srgbClr val="002060"/>
                </a:solidFill>
              </a:rPr>
              <a:t>theo</a:t>
            </a:r>
            <a:r>
              <a:rPr lang="en-AU" sz="3200" b="1" dirty="0">
                <a:solidFill>
                  <a:srgbClr val="002060"/>
                </a:solidFill>
              </a:rPr>
              <a:t> </a:t>
            </a:r>
            <a:r>
              <a:rPr lang="en-AU" sz="3200" b="1" dirty="0" err="1">
                <a:solidFill>
                  <a:srgbClr val="002060"/>
                </a:solidFill>
              </a:rPr>
              <a:t>cặp</a:t>
            </a:r>
            <a:r>
              <a:rPr lang="en-AU" sz="3200" b="1" dirty="0">
                <a:solidFill>
                  <a:srgbClr val="002060"/>
                </a:solidFill>
              </a:rPr>
              <a:t> (5 </a:t>
            </a:r>
            <a:r>
              <a:rPr lang="en-AU" sz="3200" b="1" dirty="0" err="1">
                <a:solidFill>
                  <a:srgbClr val="002060"/>
                </a:solidFill>
              </a:rPr>
              <a:t>phút</a:t>
            </a:r>
            <a:r>
              <a:rPr lang="en-AU" sz="3200" b="1" dirty="0">
                <a:solidFill>
                  <a:srgbClr val="002060"/>
                </a:solidFill>
              </a:rPr>
              <a:t>)</a:t>
            </a:r>
            <a:endParaRPr lang="en-US" sz="3200" b="1" dirty="0">
              <a:solidFill>
                <a:srgbClr val="002060"/>
              </a:solidFill>
            </a:endParaRPr>
          </a:p>
        </p:txBody>
      </p:sp>
      <p:pic>
        <p:nvPicPr>
          <p:cNvPr id="4098" name="Picture 2" descr="Sáng kiến kinh nghiệm: Một số biện pháp nâng cao hiệu quả thảo luận nhóm  môn Lịch sử lớ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454" y="5071436"/>
            <a:ext cx="3413137" cy="178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91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A8E5097-2C1E-C34F-B2F3-D8F2973DC55A}"/>
              </a:ext>
            </a:extLst>
          </p:cNvPr>
          <p:cNvSpPr/>
          <p:nvPr/>
        </p:nvSpPr>
        <p:spPr>
          <a:xfrm>
            <a:off x="576471" y="1987827"/>
            <a:ext cx="1013791" cy="3299791"/>
          </a:xfrm>
          <a:prstGeom prst="roundRect">
            <a:avLst/>
          </a:prstGeom>
        </p:spPr>
        <p:style>
          <a:lnRef idx="2">
            <a:schemeClr val="accent6"/>
          </a:lnRef>
          <a:fillRef idx="1">
            <a:schemeClr val="lt1"/>
          </a:fillRef>
          <a:effectRef idx="0">
            <a:schemeClr val="accent6"/>
          </a:effectRef>
          <a:fontRef idx="minor">
            <a:schemeClr val="dk1"/>
          </a:fontRef>
        </p:style>
        <p:txBody>
          <a:bodyPr lIns="60954" tIns="30477" rIns="60954" bIns="30477" rtlCol="0" anchor="ctr"/>
          <a:lstStyle/>
          <a:p>
            <a:pPr algn="ctr"/>
            <a:r>
              <a:rPr lang="x-none" sz="2400" dirty="0">
                <a:latin typeface="Times New Roman" panose="02020603050405020304" pitchFamily="18" charset="0"/>
                <a:cs typeface="Times New Roman" panose="02020603050405020304" pitchFamily="18" charset="0"/>
              </a:rPr>
              <a:t>Công cụ lao động bằng kim loại ra đời</a:t>
            </a:r>
          </a:p>
        </p:txBody>
      </p:sp>
      <p:sp>
        <p:nvSpPr>
          <p:cNvPr id="5" name="Rounded Rectangle 4">
            <a:extLst>
              <a:ext uri="{FF2B5EF4-FFF2-40B4-BE49-F238E27FC236}">
                <a16:creationId xmlns:a16="http://schemas.microsoft.com/office/drawing/2014/main" id="{DD139192-1A50-DD4E-8B61-E0D157100B1B}"/>
              </a:ext>
            </a:extLst>
          </p:cNvPr>
          <p:cNvSpPr/>
          <p:nvPr/>
        </p:nvSpPr>
        <p:spPr>
          <a:xfrm>
            <a:off x="1967947" y="2604049"/>
            <a:ext cx="1013791" cy="2107096"/>
          </a:xfrm>
          <a:prstGeom prst="roundRect">
            <a:avLst/>
          </a:prstGeom>
        </p:spPr>
        <p:style>
          <a:lnRef idx="2">
            <a:schemeClr val="accent6"/>
          </a:lnRef>
          <a:fillRef idx="1">
            <a:schemeClr val="lt1"/>
          </a:fillRef>
          <a:effectRef idx="0">
            <a:schemeClr val="accent6"/>
          </a:effectRef>
          <a:fontRef idx="minor">
            <a:schemeClr val="dk1"/>
          </a:fontRef>
        </p:style>
        <p:txBody>
          <a:bodyPr lIns="60954" tIns="30477" rIns="60954" bIns="30477" rtlCol="0" anchor="ctr"/>
          <a:lstStyle/>
          <a:p>
            <a:pPr algn="ctr"/>
            <a:r>
              <a:rPr lang="x-none" sz="2400" dirty="0">
                <a:latin typeface="Times New Roman" panose="02020603050405020304" pitchFamily="18" charset="0"/>
                <a:cs typeface="Times New Roman" panose="02020603050405020304" pitchFamily="18" charset="0"/>
              </a:rPr>
              <a:t>Sản xuất phát triển</a:t>
            </a:r>
          </a:p>
        </p:txBody>
      </p:sp>
      <p:sp>
        <p:nvSpPr>
          <p:cNvPr id="6" name="Rounded Rectangle 5">
            <a:extLst>
              <a:ext uri="{FF2B5EF4-FFF2-40B4-BE49-F238E27FC236}">
                <a16:creationId xmlns:a16="http://schemas.microsoft.com/office/drawing/2014/main" id="{FEAACE9B-ACFB-F04D-894A-0D6E790EF4B8}"/>
              </a:ext>
            </a:extLst>
          </p:cNvPr>
          <p:cNvSpPr/>
          <p:nvPr/>
        </p:nvSpPr>
        <p:spPr>
          <a:xfrm>
            <a:off x="3462123" y="1227476"/>
            <a:ext cx="1013791" cy="2107096"/>
          </a:xfrm>
          <a:prstGeom prst="roundRect">
            <a:avLst/>
          </a:prstGeom>
        </p:spPr>
        <p:style>
          <a:lnRef idx="2">
            <a:schemeClr val="accent6"/>
          </a:lnRef>
          <a:fillRef idx="1">
            <a:schemeClr val="lt1"/>
          </a:fillRef>
          <a:effectRef idx="0">
            <a:schemeClr val="accent6"/>
          </a:effectRef>
          <a:fontRef idx="minor">
            <a:schemeClr val="dk1"/>
          </a:fontRef>
        </p:style>
        <p:txBody>
          <a:bodyPr lIns="60954" tIns="30477" rIns="60954" bIns="30477" rtlCol="0" anchor="ctr"/>
          <a:lstStyle/>
          <a:p>
            <a:pPr algn="ctr"/>
            <a:r>
              <a:rPr lang="x-none" sz="2400" dirty="0">
                <a:latin typeface="Times New Roman" panose="02020603050405020304" pitchFamily="18" charset="0"/>
                <a:cs typeface="Times New Roman" panose="02020603050405020304" pitchFamily="18" charset="0"/>
              </a:rPr>
              <a:t>Sản phẩm dư thừa</a:t>
            </a:r>
          </a:p>
        </p:txBody>
      </p:sp>
      <p:sp>
        <p:nvSpPr>
          <p:cNvPr id="7" name="Rounded Rectangle 6">
            <a:extLst>
              <a:ext uri="{FF2B5EF4-FFF2-40B4-BE49-F238E27FC236}">
                <a16:creationId xmlns:a16="http://schemas.microsoft.com/office/drawing/2014/main" id="{3F193AEB-4797-AF40-A1E4-1AD9FC4D7FC6}"/>
              </a:ext>
            </a:extLst>
          </p:cNvPr>
          <p:cNvSpPr/>
          <p:nvPr/>
        </p:nvSpPr>
        <p:spPr>
          <a:xfrm>
            <a:off x="3359422" y="3925958"/>
            <a:ext cx="1192696" cy="2107096"/>
          </a:xfrm>
          <a:prstGeom prst="roundRect">
            <a:avLst/>
          </a:prstGeom>
        </p:spPr>
        <p:style>
          <a:lnRef idx="2">
            <a:schemeClr val="accent6"/>
          </a:lnRef>
          <a:fillRef idx="1">
            <a:schemeClr val="lt1"/>
          </a:fillRef>
          <a:effectRef idx="0">
            <a:schemeClr val="accent6"/>
          </a:effectRef>
          <a:fontRef idx="minor">
            <a:schemeClr val="dk1"/>
          </a:fontRef>
        </p:style>
        <p:txBody>
          <a:bodyPr lIns="60954" tIns="30477" rIns="60954" bIns="30477" rtlCol="0" anchor="ctr"/>
          <a:lstStyle/>
          <a:p>
            <a:pPr algn="ctr"/>
            <a:r>
              <a:rPr lang="x-none" sz="2400" dirty="0">
                <a:latin typeface="Times New Roman" panose="02020603050405020304" pitchFamily="18" charset="0"/>
                <a:cs typeface="Times New Roman" panose="02020603050405020304" pitchFamily="18" charset="0"/>
              </a:rPr>
              <a:t>Sản phẩm chung</a:t>
            </a:r>
          </a:p>
        </p:txBody>
      </p:sp>
      <p:sp>
        <p:nvSpPr>
          <p:cNvPr id="8" name="Rounded Rectangle 7">
            <a:extLst>
              <a:ext uri="{FF2B5EF4-FFF2-40B4-BE49-F238E27FC236}">
                <a16:creationId xmlns:a16="http://schemas.microsoft.com/office/drawing/2014/main" id="{EB63807A-7CD6-3647-8E8E-02D7D62E9087}"/>
              </a:ext>
            </a:extLst>
          </p:cNvPr>
          <p:cNvSpPr/>
          <p:nvPr/>
        </p:nvSpPr>
        <p:spPr>
          <a:xfrm>
            <a:off x="5572539" y="1252329"/>
            <a:ext cx="1192696" cy="2107097"/>
          </a:xfrm>
          <a:prstGeom prst="roundRect">
            <a:avLst/>
          </a:prstGeom>
        </p:spPr>
        <p:style>
          <a:lnRef idx="2">
            <a:schemeClr val="accent6"/>
          </a:lnRef>
          <a:fillRef idx="1">
            <a:schemeClr val="lt1"/>
          </a:fillRef>
          <a:effectRef idx="0">
            <a:schemeClr val="accent6"/>
          </a:effectRef>
          <a:fontRef idx="minor">
            <a:schemeClr val="dk1"/>
          </a:fontRef>
        </p:style>
        <p:txBody>
          <a:bodyPr lIns="60954" tIns="30477" rIns="60954" bIns="30477" rtlCol="0" anchor="ctr"/>
          <a:lstStyle/>
          <a:p>
            <a:pPr algn="ctr"/>
            <a:r>
              <a:rPr lang="x-none" sz="2400" dirty="0">
                <a:latin typeface="Times New Roman" panose="02020603050405020304" pitchFamily="18" charset="0"/>
                <a:cs typeface="Times New Roman" panose="02020603050405020304" pitchFamily="18" charset="0"/>
              </a:rPr>
              <a:t>Người đứng đầu thị tộc</a:t>
            </a:r>
          </a:p>
        </p:txBody>
      </p:sp>
      <p:sp>
        <p:nvSpPr>
          <p:cNvPr id="9" name="Rounded Rectangle 8">
            <a:extLst>
              <a:ext uri="{FF2B5EF4-FFF2-40B4-BE49-F238E27FC236}">
                <a16:creationId xmlns:a16="http://schemas.microsoft.com/office/drawing/2014/main" id="{23AADB81-7220-E248-80AE-6B7D8B8AF20E}"/>
              </a:ext>
            </a:extLst>
          </p:cNvPr>
          <p:cNvSpPr/>
          <p:nvPr/>
        </p:nvSpPr>
        <p:spPr>
          <a:xfrm>
            <a:off x="5491373" y="3945832"/>
            <a:ext cx="1192696" cy="2107097"/>
          </a:xfrm>
          <a:prstGeom prst="roundRect">
            <a:avLst/>
          </a:prstGeom>
        </p:spPr>
        <p:style>
          <a:lnRef idx="2">
            <a:schemeClr val="accent6"/>
          </a:lnRef>
          <a:fillRef idx="1">
            <a:schemeClr val="lt1"/>
          </a:fillRef>
          <a:effectRef idx="0">
            <a:schemeClr val="accent6"/>
          </a:effectRef>
          <a:fontRef idx="minor">
            <a:schemeClr val="dk1"/>
          </a:fontRef>
        </p:style>
        <p:txBody>
          <a:bodyPr lIns="60954" tIns="30477" rIns="60954" bIns="30477" rtlCol="0" anchor="ctr"/>
          <a:lstStyle/>
          <a:p>
            <a:pPr algn="ctr"/>
            <a:r>
              <a:rPr lang="x-none" sz="2400" dirty="0">
                <a:latin typeface="Times New Roman" panose="02020603050405020304" pitchFamily="18" charset="0"/>
                <a:cs typeface="Times New Roman" panose="02020603050405020304" pitchFamily="18" charset="0"/>
              </a:rPr>
              <a:t>Thành viên thị tộc</a:t>
            </a:r>
          </a:p>
        </p:txBody>
      </p:sp>
      <p:sp>
        <p:nvSpPr>
          <p:cNvPr id="10" name="Rounded Rectangle 9">
            <a:extLst>
              <a:ext uri="{FF2B5EF4-FFF2-40B4-BE49-F238E27FC236}">
                <a16:creationId xmlns:a16="http://schemas.microsoft.com/office/drawing/2014/main" id="{5D3462C0-AFEE-2749-A677-E87DDB088B25}"/>
              </a:ext>
            </a:extLst>
          </p:cNvPr>
          <p:cNvSpPr/>
          <p:nvPr/>
        </p:nvSpPr>
        <p:spPr>
          <a:xfrm>
            <a:off x="7235682" y="1331842"/>
            <a:ext cx="1192696" cy="2037522"/>
          </a:xfrm>
          <a:prstGeom prst="roundRect">
            <a:avLst/>
          </a:prstGeom>
        </p:spPr>
        <p:style>
          <a:lnRef idx="2">
            <a:schemeClr val="accent6"/>
          </a:lnRef>
          <a:fillRef idx="1">
            <a:schemeClr val="lt1"/>
          </a:fillRef>
          <a:effectRef idx="0">
            <a:schemeClr val="accent6"/>
          </a:effectRef>
          <a:fontRef idx="minor">
            <a:schemeClr val="dk1"/>
          </a:fontRef>
        </p:style>
        <p:txBody>
          <a:bodyPr lIns="60954" tIns="30477" rIns="60954" bIns="30477" rtlCol="0" anchor="ctr"/>
          <a:lstStyle/>
          <a:p>
            <a:pPr algn="ctr"/>
            <a:r>
              <a:rPr lang="x-none" sz="2400" dirty="0">
                <a:latin typeface="Times New Roman" panose="02020603050405020304" pitchFamily="18" charset="0"/>
                <a:cs typeface="Times New Roman" panose="02020603050405020304" pitchFamily="18" charset="0"/>
              </a:rPr>
              <a:t>Người giàu</a:t>
            </a:r>
          </a:p>
        </p:txBody>
      </p:sp>
      <p:sp>
        <p:nvSpPr>
          <p:cNvPr id="11" name="Rounded Rectangle 10">
            <a:extLst>
              <a:ext uri="{FF2B5EF4-FFF2-40B4-BE49-F238E27FC236}">
                <a16:creationId xmlns:a16="http://schemas.microsoft.com/office/drawing/2014/main" id="{2BA931B7-83F7-CA44-B153-40F5B107D2B3}"/>
              </a:ext>
            </a:extLst>
          </p:cNvPr>
          <p:cNvSpPr/>
          <p:nvPr/>
        </p:nvSpPr>
        <p:spPr>
          <a:xfrm>
            <a:off x="7278754" y="3945831"/>
            <a:ext cx="1192696" cy="2107097"/>
          </a:xfrm>
          <a:prstGeom prst="roundRect">
            <a:avLst/>
          </a:prstGeom>
        </p:spPr>
        <p:style>
          <a:lnRef idx="2">
            <a:schemeClr val="accent6"/>
          </a:lnRef>
          <a:fillRef idx="1">
            <a:schemeClr val="lt1"/>
          </a:fillRef>
          <a:effectRef idx="0">
            <a:schemeClr val="accent6"/>
          </a:effectRef>
          <a:fontRef idx="minor">
            <a:schemeClr val="dk1"/>
          </a:fontRef>
        </p:style>
        <p:txBody>
          <a:bodyPr lIns="60954" tIns="30477" rIns="60954" bIns="30477" rtlCol="0" anchor="ctr"/>
          <a:lstStyle/>
          <a:p>
            <a:pPr algn="ctr"/>
            <a:r>
              <a:rPr lang="x-none" sz="2400" dirty="0">
                <a:latin typeface="Times New Roman" panose="02020603050405020304" pitchFamily="18" charset="0"/>
                <a:cs typeface="Times New Roman" panose="02020603050405020304" pitchFamily="18" charset="0"/>
              </a:rPr>
              <a:t>Người nghèo</a:t>
            </a:r>
          </a:p>
        </p:txBody>
      </p:sp>
      <p:sp>
        <p:nvSpPr>
          <p:cNvPr id="12" name="Rounded Rectangle 11">
            <a:extLst>
              <a:ext uri="{FF2B5EF4-FFF2-40B4-BE49-F238E27FC236}">
                <a16:creationId xmlns:a16="http://schemas.microsoft.com/office/drawing/2014/main" id="{D2332E66-1964-4949-97C6-0122F0C36C39}"/>
              </a:ext>
            </a:extLst>
          </p:cNvPr>
          <p:cNvSpPr/>
          <p:nvPr/>
        </p:nvSpPr>
        <p:spPr>
          <a:xfrm>
            <a:off x="8885591" y="1252328"/>
            <a:ext cx="1192696" cy="2107097"/>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lIns="60954" tIns="30477" rIns="60954" bIns="30477" rtlCol="0" anchor="ctr"/>
          <a:lstStyle/>
          <a:p>
            <a:pPr algn="ctr"/>
            <a:r>
              <a:rPr lang="x-none" sz="2400" dirty="0">
                <a:latin typeface="Times New Roman" panose="02020603050405020304" pitchFamily="18" charset="0"/>
                <a:cs typeface="Times New Roman" panose="02020603050405020304" pitchFamily="18" charset="0"/>
              </a:rPr>
              <a:t>Giai cấp thống trị</a:t>
            </a:r>
          </a:p>
        </p:txBody>
      </p:sp>
      <p:sp>
        <p:nvSpPr>
          <p:cNvPr id="13" name="Rounded Rectangle 12">
            <a:extLst>
              <a:ext uri="{FF2B5EF4-FFF2-40B4-BE49-F238E27FC236}">
                <a16:creationId xmlns:a16="http://schemas.microsoft.com/office/drawing/2014/main" id="{DBB561BF-AF0E-6E4F-BFAD-DFEC20F3DF5C}"/>
              </a:ext>
            </a:extLst>
          </p:cNvPr>
          <p:cNvSpPr/>
          <p:nvPr/>
        </p:nvSpPr>
        <p:spPr>
          <a:xfrm>
            <a:off x="8885591" y="3945830"/>
            <a:ext cx="1192696" cy="2107097"/>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lIns="60954" tIns="30477" rIns="60954" bIns="30477" rtlCol="0" anchor="ctr"/>
          <a:lstStyle/>
          <a:p>
            <a:pPr algn="ctr"/>
            <a:r>
              <a:rPr lang="x-none" sz="2400" dirty="0">
                <a:latin typeface="Times New Roman" panose="02020603050405020304" pitchFamily="18" charset="0"/>
                <a:cs typeface="Times New Roman" panose="02020603050405020304" pitchFamily="18" charset="0"/>
              </a:rPr>
              <a:t>Giai cấp</a:t>
            </a:r>
          </a:p>
          <a:p>
            <a:pPr algn="ctr"/>
            <a:r>
              <a:rPr lang="x-none" sz="2400" dirty="0">
                <a:latin typeface="Times New Roman" panose="02020603050405020304" pitchFamily="18" charset="0"/>
                <a:cs typeface="Times New Roman" panose="02020603050405020304" pitchFamily="18" charset="0"/>
              </a:rPr>
              <a:t> bị </a:t>
            </a:r>
          </a:p>
          <a:p>
            <a:pPr algn="ctr"/>
            <a:r>
              <a:rPr lang="x-none" sz="2400" dirty="0">
                <a:latin typeface="Times New Roman" panose="02020603050405020304" pitchFamily="18" charset="0"/>
                <a:cs typeface="Times New Roman" panose="02020603050405020304" pitchFamily="18" charset="0"/>
              </a:rPr>
              <a:t>trị</a:t>
            </a:r>
          </a:p>
        </p:txBody>
      </p:sp>
      <p:sp>
        <p:nvSpPr>
          <p:cNvPr id="14" name="Rounded Rectangle 13">
            <a:extLst>
              <a:ext uri="{FF2B5EF4-FFF2-40B4-BE49-F238E27FC236}">
                <a16:creationId xmlns:a16="http://schemas.microsoft.com/office/drawing/2014/main" id="{B8844512-EA0D-7149-9553-4F6D915B271E}"/>
              </a:ext>
            </a:extLst>
          </p:cNvPr>
          <p:cNvSpPr/>
          <p:nvPr/>
        </p:nvSpPr>
        <p:spPr>
          <a:xfrm>
            <a:off x="10492428" y="1331841"/>
            <a:ext cx="1431230" cy="435334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60954" tIns="30477" rIns="60954" bIns="30477" rtlCol="0" anchor="ctr"/>
          <a:lstStyle/>
          <a:p>
            <a:pPr algn="ctr"/>
            <a:r>
              <a:rPr lang="x-none" sz="2400" dirty="0">
                <a:latin typeface="Times New Roman" panose="02020603050405020304" pitchFamily="18" charset="0"/>
                <a:cs typeface="Times New Roman" panose="02020603050405020304" pitchFamily="18" charset="0"/>
              </a:rPr>
              <a:t>Xã hội có giai cấp ra đời Xã hội nguyên thuỷ tan rã</a:t>
            </a:r>
          </a:p>
        </p:txBody>
      </p:sp>
      <p:cxnSp>
        <p:nvCxnSpPr>
          <p:cNvPr id="16" name="Straight Arrow Connector 15">
            <a:extLst>
              <a:ext uri="{FF2B5EF4-FFF2-40B4-BE49-F238E27FC236}">
                <a16:creationId xmlns:a16="http://schemas.microsoft.com/office/drawing/2014/main" id="{6FEE83B4-6655-1C47-8013-39FCC0B072C3}"/>
              </a:ext>
            </a:extLst>
          </p:cNvPr>
          <p:cNvCxnSpPr>
            <a:cxnSpLocks/>
          </p:cNvCxnSpPr>
          <p:nvPr/>
        </p:nvCxnSpPr>
        <p:spPr>
          <a:xfrm flipV="1">
            <a:off x="2960216" y="2425146"/>
            <a:ext cx="559908" cy="1212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CD808F-B287-7A4D-8969-D694868C1C3E}"/>
              </a:ext>
            </a:extLst>
          </p:cNvPr>
          <p:cNvCxnSpPr>
            <a:cxnSpLocks/>
            <a:stCxn id="5" idx="3"/>
            <a:endCxn id="7" idx="1"/>
          </p:cNvCxnSpPr>
          <p:nvPr/>
        </p:nvCxnSpPr>
        <p:spPr>
          <a:xfrm>
            <a:off x="2981738" y="3657598"/>
            <a:ext cx="377685" cy="1321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42B6301-D8A9-3141-B854-D4C7E2B4258F}"/>
              </a:ext>
            </a:extLst>
          </p:cNvPr>
          <p:cNvCxnSpPr>
            <a:cxnSpLocks/>
            <a:stCxn id="4" idx="3"/>
            <a:endCxn id="5" idx="1"/>
          </p:cNvCxnSpPr>
          <p:nvPr/>
        </p:nvCxnSpPr>
        <p:spPr>
          <a:xfrm>
            <a:off x="1590262" y="3637723"/>
            <a:ext cx="377685" cy="19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6716085-8092-0640-BB1D-D0239C962013}"/>
              </a:ext>
            </a:extLst>
          </p:cNvPr>
          <p:cNvCxnSpPr>
            <a:cxnSpLocks/>
          </p:cNvCxnSpPr>
          <p:nvPr/>
        </p:nvCxnSpPr>
        <p:spPr>
          <a:xfrm>
            <a:off x="4530180" y="2351426"/>
            <a:ext cx="1096626" cy="248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1CCF8F9-1196-324F-9C13-E781BDC55348}"/>
              </a:ext>
            </a:extLst>
          </p:cNvPr>
          <p:cNvCxnSpPr>
            <a:cxnSpLocks/>
            <a:stCxn id="7" idx="3"/>
          </p:cNvCxnSpPr>
          <p:nvPr/>
        </p:nvCxnSpPr>
        <p:spPr>
          <a:xfrm>
            <a:off x="4552119" y="4979507"/>
            <a:ext cx="939255" cy="9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A9E6DA6-E641-004E-AD82-DBE1F7F065CF}"/>
              </a:ext>
            </a:extLst>
          </p:cNvPr>
          <p:cNvCxnSpPr>
            <a:cxnSpLocks/>
          </p:cNvCxnSpPr>
          <p:nvPr/>
        </p:nvCxnSpPr>
        <p:spPr>
          <a:xfrm flipV="1">
            <a:off x="6557347" y="4989440"/>
            <a:ext cx="757032" cy="9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34A953D-53C0-F546-94C2-8707CA1350E5}"/>
              </a:ext>
            </a:extLst>
          </p:cNvPr>
          <p:cNvCxnSpPr>
            <a:cxnSpLocks/>
          </p:cNvCxnSpPr>
          <p:nvPr/>
        </p:nvCxnSpPr>
        <p:spPr>
          <a:xfrm flipV="1">
            <a:off x="8209733" y="4969568"/>
            <a:ext cx="757032" cy="9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56D677E-DAEC-FC4A-A144-57D6A1E88EDB}"/>
              </a:ext>
            </a:extLst>
          </p:cNvPr>
          <p:cNvCxnSpPr>
            <a:cxnSpLocks/>
            <a:stCxn id="13" idx="3"/>
            <a:endCxn id="14" idx="1"/>
          </p:cNvCxnSpPr>
          <p:nvPr/>
        </p:nvCxnSpPr>
        <p:spPr>
          <a:xfrm flipV="1">
            <a:off x="10078288" y="3508512"/>
            <a:ext cx="414141" cy="1490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3640B7A-1CB5-4E49-B5E2-6AED8CC3C18C}"/>
              </a:ext>
            </a:extLst>
          </p:cNvPr>
          <p:cNvCxnSpPr>
            <a:cxnSpLocks/>
            <a:endCxn id="10" idx="1"/>
          </p:cNvCxnSpPr>
          <p:nvPr/>
        </p:nvCxnSpPr>
        <p:spPr>
          <a:xfrm flipV="1">
            <a:off x="6778470" y="2350602"/>
            <a:ext cx="457213" cy="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EE3EEED-FFEB-4C49-9FAB-132D13E3333B}"/>
              </a:ext>
            </a:extLst>
          </p:cNvPr>
          <p:cNvCxnSpPr>
            <a:cxnSpLocks/>
          </p:cNvCxnSpPr>
          <p:nvPr/>
        </p:nvCxnSpPr>
        <p:spPr>
          <a:xfrm flipV="1">
            <a:off x="8428379" y="2350598"/>
            <a:ext cx="457213" cy="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8C22E4D-CA69-4841-A252-7458606F6CC3}"/>
              </a:ext>
            </a:extLst>
          </p:cNvPr>
          <p:cNvCxnSpPr>
            <a:cxnSpLocks/>
            <a:stCxn id="12" idx="3"/>
          </p:cNvCxnSpPr>
          <p:nvPr/>
        </p:nvCxnSpPr>
        <p:spPr>
          <a:xfrm>
            <a:off x="10078287" y="2305877"/>
            <a:ext cx="366104" cy="11777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C96CC86-25BE-0647-A32F-2581735CE7AF}"/>
              </a:ext>
            </a:extLst>
          </p:cNvPr>
          <p:cNvCxnSpPr>
            <a:cxnSpLocks/>
            <a:stCxn id="7" idx="3"/>
            <a:endCxn id="8" idx="1"/>
          </p:cNvCxnSpPr>
          <p:nvPr/>
        </p:nvCxnSpPr>
        <p:spPr>
          <a:xfrm flipV="1">
            <a:off x="4552119" y="2305878"/>
            <a:ext cx="1020421" cy="2673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407D892-5539-F249-A40E-D5475CC92896}"/>
              </a:ext>
            </a:extLst>
          </p:cNvPr>
          <p:cNvSpPr txBox="1"/>
          <p:nvPr/>
        </p:nvSpPr>
        <p:spPr>
          <a:xfrm>
            <a:off x="4616750" y="2062369"/>
            <a:ext cx="878660" cy="369332"/>
          </a:xfrm>
          <a:prstGeom prst="rect">
            <a:avLst/>
          </a:prstGeom>
          <a:noFill/>
        </p:spPr>
        <p:txBody>
          <a:bodyPr wrap="none" lIns="60954" tIns="30477" rIns="60954" bIns="30477" rtlCol="0">
            <a:spAutoFit/>
          </a:bodyPr>
          <a:lstStyle/>
          <a:p>
            <a:r>
              <a:rPr lang="x-none" sz="2000" dirty="0">
                <a:solidFill>
                  <a:srgbClr val="311FC8"/>
                </a:solidFill>
                <a:latin typeface="Times New Roman" panose="02020603050405020304" pitchFamily="18" charset="0"/>
                <a:cs typeface="Times New Roman" panose="02020603050405020304" pitchFamily="18" charset="0"/>
              </a:rPr>
              <a:t>Tư hữu</a:t>
            </a:r>
          </a:p>
        </p:txBody>
      </p:sp>
      <p:sp>
        <p:nvSpPr>
          <p:cNvPr id="50" name="TextBox 49">
            <a:extLst>
              <a:ext uri="{FF2B5EF4-FFF2-40B4-BE49-F238E27FC236}">
                <a16:creationId xmlns:a16="http://schemas.microsoft.com/office/drawing/2014/main" id="{AA28E0D4-0E8E-1842-9FC2-3D30C7F21617}"/>
              </a:ext>
            </a:extLst>
          </p:cNvPr>
          <p:cNvSpPr txBox="1"/>
          <p:nvPr/>
        </p:nvSpPr>
        <p:spPr>
          <a:xfrm>
            <a:off x="4547000" y="4632781"/>
            <a:ext cx="1107355" cy="369332"/>
          </a:xfrm>
          <a:prstGeom prst="rect">
            <a:avLst/>
          </a:prstGeom>
          <a:noFill/>
        </p:spPr>
        <p:txBody>
          <a:bodyPr wrap="none" lIns="60954" tIns="30477" rIns="60954" bIns="30477" rtlCol="0">
            <a:spAutoFit/>
          </a:bodyPr>
          <a:lstStyle/>
          <a:p>
            <a:r>
              <a:rPr lang="x-none" sz="2000" dirty="0">
                <a:solidFill>
                  <a:srgbClr val="311FC8"/>
                </a:solidFill>
                <a:latin typeface="Times New Roman" panose="02020603050405020304" pitchFamily="18" charset="0"/>
                <a:cs typeface="Times New Roman" panose="02020603050405020304" pitchFamily="18" charset="0"/>
              </a:rPr>
              <a:t>Chia đều </a:t>
            </a:r>
          </a:p>
        </p:txBody>
      </p:sp>
      <p:sp>
        <p:nvSpPr>
          <p:cNvPr id="51" name="Rectangle 50">
            <a:extLst>
              <a:ext uri="{FF2B5EF4-FFF2-40B4-BE49-F238E27FC236}">
                <a16:creationId xmlns:a16="http://schemas.microsoft.com/office/drawing/2014/main" id="{2C003145-F7E2-5446-9C9D-7F162BA4EA98}"/>
              </a:ext>
            </a:extLst>
          </p:cNvPr>
          <p:cNvSpPr/>
          <p:nvPr/>
        </p:nvSpPr>
        <p:spPr>
          <a:xfrm>
            <a:off x="422035" y="148338"/>
            <a:ext cx="11375517" cy="855613"/>
          </a:xfrm>
          <a:prstGeom prst="rect">
            <a:avLst/>
          </a:prstGeom>
        </p:spPr>
        <p:txBody>
          <a:bodyPr wrap="square" lIns="60954" tIns="30477" rIns="60954" bIns="30477">
            <a:spAutoFit/>
          </a:bodyPr>
          <a:lstStyle/>
          <a:p>
            <a:pPr algn="just">
              <a:lnSpc>
                <a:spcPct val="115000"/>
              </a:lnSpc>
            </a:pPr>
            <a:r>
              <a:rPr lang="en-US" sz="2400" b="1" dirty="0">
                <a:solidFill>
                  <a:srgbClr val="FF0000"/>
                </a:solidFill>
                <a:latin typeface="Times New Roman" panose="02020603050405020304" pitchFamily="18" charset="0"/>
                <a:ea typeface="Times New Roman" panose="02020603050405020304" pitchFamily="18" charset="0"/>
              </a:rPr>
              <a:t>1</a:t>
            </a:r>
            <a:r>
              <a:rPr lang="x-none" sz="2400" b="1">
                <a:solidFill>
                  <a:srgbClr val="FF0000"/>
                </a:solidFill>
                <a:latin typeface="Times New Roman" panose="02020603050405020304" pitchFamily="18" charset="0"/>
                <a:ea typeface="Times New Roman" panose="02020603050405020304" pitchFamily="18" charset="0"/>
              </a:rPr>
              <a:t>. </a:t>
            </a:r>
            <a:r>
              <a:rPr lang="x-none" sz="2400" b="1" dirty="0">
                <a:solidFill>
                  <a:srgbClr val="FF0000"/>
                </a:solidFill>
                <a:latin typeface="Times New Roman" panose="02020603050405020304" pitchFamily="18" charset="0"/>
                <a:ea typeface="Times New Roman" panose="02020603050405020304" pitchFamily="18" charset="0"/>
              </a:rPr>
              <a:t>SỰ PHÁT</a:t>
            </a:r>
            <a:r>
              <a:rPr lang="vi-VN" sz="2400" b="1" dirty="0">
                <a:solidFill>
                  <a:srgbClr val="FF0000"/>
                </a:solidFill>
                <a:latin typeface="Times New Roman" panose="02020603050405020304" pitchFamily="18" charset="0"/>
                <a:ea typeface="Times New Roman" panose="02020603050405020304" pitchFamily="18" charset="0"/>
              </a:rPr>
              <a:t> HIỆN RA KIM LOẠI VÀ BƯỚC TIẾN CỦA XÃ HỘI NGUYÊN THUỶ</a:t>
            </a:r>
            <a:endParaRPr lang="x-none" sz="2400" dirty="0">
              <a:latin typeface="Times New Roman" panose="02020603050405020304" pitchFamily="18" charset="0"/>
              <a:ea typeface="Times New Roman" panose="02020603050405020304" pitchFamily="18" charset="0"/>
            </a:endParaRPr>
          </a:p>
          <a:p>
            <a:r>
              <a:rPr lang="vi-VN" sz="2400" b="1" dirty="0">
                <a:solidFill>
                  <a:srgbClr val="311FC8"/>
                </a:solidFill>
                <a:latin typeface="Times New Roman" panose="02020603050405020304" pitchFamily="18" charset="0"/>
                <a:cs typeface="Times New Roman" panose="02020603050405020304" pitchFamily="18" charset="0"/>
              </a:rPr>
              <a:t>b. Sự thay đổi trong đời sống xã hội</a:t>
            </a:r>
            <a:endParaRPr lang="x-none" sz="2400" dirty="0">
              <a:solidFill>
                <a:srgbClr val="311FC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66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9"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circle(in)">
                                      <p:cBhvr>
                                        <p:cTn id="32" dur="2000"/>
                                        <p:tgtEl>
                                          <p:spTgt spid="50"/>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2000"/>
                                        <p:tgtEl>
                                          <p:spTgt spid="13"/>
                                        </p:tgtEl>
                                      </p:cBhvr>
                                    </p:animEffect>
                                  </p:childTnLst>
                                </p:cTn>
                              </p:par>
                              <p:par>
                                <p:cTn id="42" presetID="6" presetClass="entr" presetSubtype="16"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circle(in)">
                                      <p:cBhvr>
                                        <p:cTn id="44" dur="2000"/>
                                        <p:tgtEl>
                                          <p:spTgt spid="29"/>
                                        </p:tgtEl>
                                      </p:cBhvr>
                                    </p:animEffect>
                                  </p:childTnLst>
                                </p:cTn>
                              </p:par>
                              <p:par>
                                <p:cTn id="45" presetID="6"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ircle(in)">
                                      <p:cBhvr>
                                        <p:cTn id="47" dur="2000"/>
                                        <p:tgtEl>
                                          <p:spTgt spid="28"/>
                                        </p:tgtEl>
                                      </p:cBhvr>
                                    </p:animEffect>
                                  </p:childTnLst>
                                </p:cTn>
                              </p:par>
                              <p:par>
                                <p:cTn id="48" presetID="6" presetClass="entr" presetSubtype="16"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circle(in)">
                                      <p:cBhvr>
                                        <p:cTn id="50" dur="20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dissolve">
                                      <p:cBhvr>
                                        <p:cTn id="55" dur="500"/>
                                        <p:tgtEl>
                                          <p:spTgt spid="26"/>
                                        </p:tgtEl>
                                      </p:cBhvr>
                                    </p:animEffect>
                                  </p:childTnLst>
                                </p:cTn>
                              </p:par>
                              <p:par>
                                <p:cTn id="56" presetID="9"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dissolve">
                                      <p:cBhvr>
                                        <p:cTn id="58" dur="500"/>
                                        <p:tgtEl>
                                          <p:spTgt spid="23"/>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circle(in)">
                                      <p:cBhvr>
                                        <p:cTn id="61" dur="2000"/>
                                        <p:tgtEl>
                                          <p:spTgt spid="49"/>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circle(in)">
                                      <p:cBhvr>
                                        <p:cTn id="64" dur="2000"/>
                                        <p:tgtEl>
                                          <p:spTgt spid="8"/>
                                        </p:tgtEl>
                                      </p:cBhvr>
                                    </p:animEffect>
                                  </p:childTnLst>
                                </p:cTn>
                              </p:par>
                              <p:par>
                                <p:cTn id="65" presetID="6" presetClass="entr" presetSubtype="16"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circle(in)">
                                      <p:cBhvr>
                                        <p:cTn id="67" dur="2000"/>
                                        <p:tgtEl>
                                          <p:spTgt spid="33"/>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circle(in)">
                                      <p:cBhvr>
                                        <p:cTn id="70" dur="2000"/>
                                        <p:tgtEl>
                                          <p:spTgt spid="10"/>
                                        </p:tgtEl>
                                      </p:cBhvr>
                                    </p:animEffect>
                                  </p:childTnLst>
                                </p:cTn>
                              </p:par>
                              <p:par>
                                <p:cTn id="71" presetID="6" presetClass="entr" presetSubtype="16"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circle(in)">
                                      <p:cBhvr>
                                        <p:cTn id="73" dur="2000"/>
                                        <p:tgtEl>
                                          <p:spTgt spid="37"/>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circle(in)">
                                      <p:cBhvr>
                                        <p:cTn id="76" dur="20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0" presetClass="entr" presetSubtype="0" fill="hold"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edge">
                                      <p:cBhvr>
                                        <p:cTn id="81" dur="2000"/>
                                        <p:tgtEl>
                                          <p:spTgt spid="38"/>
                                        </p:tgtEl>
                                      </p:cBhvr>
                                    </p:animEffect>
                                  </p:childTnLst>
                                </p:cTn>
                              </p:par>
                              <p:par>
                                <p:cTn id="82" presetID="20"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edge">
                                      <p:cBhvr>
                                        <p:cTn id="84" dur="2000"/>
                                        <p:tgtEl>
                                          <p:spTgt spid="30"/>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edge">
                                      <p:cBhvr>
                                        <p:cTn id="8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ADAFD0-3466-4862-A887-E3E4025852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6" y="148368"/>
            <a:ext cx="1566291" cy="879360"/>
          </a:xfrm>
          <a:prstGeom prst="rect">
            <a:avLst/>
          </a:prstGeom>
        </p:spPr>
      </p:pic>
      <p:pic>
        <p:nvPicPr>
          <p:cNvPr id="6" name="Picture 5">
            <a:extLst>
              <a:ext uri="{FF2B5EF4-FFF2-40B4-BE49-F238E27FC236}">
                <a16:creationId xmlns:a16="http://schemas.microsoft.com/office/drawing/2014/main" id="{9407A1E6-2FB7-4F84-BD95-4B62DC64DF0A}"/>
              </a:ext>
            </a:extLst>
          </p:cNvPr>
          <p:cNvPicPr>
            <a:picLocks noChangeAspect="1"/>
          </p:cNvPicPr>
          <p:nvPr/>
        </p:nvPicPr>
        <p:blipFill>
          <a:blip r:embed="rId3"/>
          <a:stretch>
            <a:fillRect/>
          </a:stretch>
        </p:blipFill>
        <p:spPr>
          <a:xfrm>
            <a:off x="0" y="5039280"/>
            <a:ext cx="3444957" cy="1818720"/>
          </a:xfrm>
          <a:prstGeom prst="rect">
            <a:avLst/>
          </a:prstGeom>
        </p:spPr>
      </p:pic>
      <p:grpSp>
        <p:nvGrpSpPr>
          <p:cNvPr id="15" name="Group 14">
            <a:extLst>
              <a:ext uri="{FF2B5EF4-FFF2-40B4-BE49-F238E27FC236}">
                <a16:creationId xmlns:a16="http://schemas.microsoft.com/office/drawing/2014/main" id="{6182D507-0A01-4169-B4FD-D5E00ED68847}"/>
              </a:ext>
            </a:extLst>
          </p:cNvPr>
          <p:cNvGrpSpPr/>
          <p:nvPr/>
        </p:nvGrpSpPr>
        <p:grpSpPr>
          <a:xfrm>
            <a:off x="351237" y="907806"/>
            <a:ext cx="8432801" cy="1089365"/>
            <a:chOff x="4191000" y="1581885"/>
            <a:chExt cx="12649201" cy="1634046"/>
          </a:xfrm>
        </p:grpSpPr>
        <p:sp>
          <p:nvSpPr>
            <p:cNvPr id="8" name="TextBox 7">
              <a:extLst>
                <a:ext uri="{FF2B5EF4-FFF2-40B4-BE49-F238E27FC236}">
                  <a16:creationId xmlns:a16="http://schemas.microsoft.com/office/drawing/2014/main" id="{5284AD15-CE56-48AE-BBD0-9EE73BE5EAA0}"/>
                </a:ext>
              </a:extLst>
            </p:cNvPr>
            <p:cNvSpPr txBox="1"/>
            <p:nvPr/>
          </p:nvSpPr>
          <p:spPr>
            <a:xfrm>
              <a:off x="5278582" y="1581885"/>
              <a:ext cx="11561619" cy="1615826"/>
            </a:xfrm>
            <a:prstGeom prst="rect">
              <a:avLst/>
            </a:prstGeom>
            <a:noFill/>
          </p:spPr>
          <p:txBody>
            <a:bodyPr wrap="square" rtlCol="0">
              <a:spAutoFit/>
            </a:bodyPr>
            <a:lstStyle/>
            <a:p>
              <a:pPr marL="304770" indent="-304770">
                <a:lnSpc>
                  <a:spcPct val="200000"/>
                </a:lnSpc>
                <a:buFontTx/>
                <a:buChar char="-"/>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Gia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thay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4" name="Graphic 3" descr="Store">
              <a:extLst>
                <a:ext uri="{FF2B5EF4-FFF2-40B4-BE49-F238E27FC236}">
                  <a16:creationId xmlns:a16="http://schemas.microsoft.com/office/drawing/2014/main" id="{5E34B21C-47A6-4A97-AD77-42E54915DEF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1000" y="2301531"/>
              <a:ext cx="914400" cy="914400"/>
            </a:xfrm>
            <a:prstGeom prst="rect">
              <a:avLst/>
            </a:prstGeom>
          </p:spPr>
        </p:pic>
      </p:grpSp>
      <p:sp>
        <p:nvSpPr>
          <p:cNvPr id="11" name="TextBox 10">
            <a:extLst>
              <a:ext uri="{FF2B5EF4-FFF2-40B4-BE49-F238E27FC236}">
                <a16:creationId xmlns:a16="http://schemas.microsoft.com/office/drawing/2014/main" id="{B654BABD-2684-449A-9337-AEE93CFDB064}"/>
              </a:ext>
            </a:extLst>
          </p:cNvPr>
          <p:cNvSpPr txBox="1"/>
          <p:nvPr/>
        </p:nvSpPr>
        <p:spPr>
          <a:xfrm>
            <a:off x="1440920" y="3587171"/>
            <a:ext cx="10368538" cy="1824404"/>
          </a:xfrm>
          <a:prstGeom prst="rect">
            <a:avLst/>
          </a:prstGeom>
          <a:noFill/>
        </p:spPr>
        <p:txBody>
          <a:bodyPr wrap="square" lIns="60954" tIns="30477" rIns="60954" bIns="30477" rtlCol="0">
            <a:spAutoFit/>
          </a:bodyPr>
          <a:lstStyle/>
          <a:p>
            <a:pPr algn="ctr">
              <a:lnSpc>
                <a:spcPct val="200000"/>
              </a:lnSpc>
            </a:pPr>
            <a:r>
              <a:rPr lang="en-US" sz="31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1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3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dirty="0" err="1">
                <a:solidFill>
                  <a:schemeClr val="tx1">
                    <a:lumMod val="95000"/>
                    <a:lumOff val="5000"/>
                  </a:schemeClr>
                </a:solidFill>
                <a:latin typeface="Times New Roman" panose="02020603050405020304" pitchFamily="18" charset="0"/>
                <a:cs typeface="Times New Roman" panose="02020603050405020304" pitchFamily="18" charset="0"/>
              </a:rPr>
              <a:t>Đông</a:t>
            </a:r>
            <a:r>
              <a:rPr lang="en-US" sz="3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sz="3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3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sz="3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dirty="0" err="1">
                <a:solidFill>
                  <a:schemeClr val="tx1">
                    <a:lumMod val="95000"/>
                    <a:lumOff val="5000"/>
                  </a:schemeClr>
                </a:solidFill>
                <a:latin typeface="Times New Roman" panose="02020603050405020304" pitchFamily="18" charset="0"/>
                <a:cs typeface="Times New Roman" panose="02020603050405020304" pitchFamily="18" charset="0"/>
              </a:rPr>
              <a:t>triệt</a:t>
            </a:r>
            <a:r>
              <a:rPr lang="en-US" sz="3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1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liên</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lợi</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chống</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ngoại</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100" b="1" dirty="0" err="1">
                <a:solidFill>
                  <a:schemeClr val="tx1">
                    <a:lumMod val="95000"/>
                    <a:lumOff val="5000"/>
                  </a:schemeClr>
                </a:solidFill>
                <a:latin typeface="Times New Roman" panose="02020603050405020304" pitchFamily="18" charset="0"/>
                <a:cs typeface="Times New Roman" panose="02020603050405020304" pitchFamily="18" charset="0"/>
              </a:rPr>
              <a:t>xâm</a:t>
            </a:r>
            <a:r>
              <a:rPr lang="en-US" sz="31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2" name="Speech Bubble: Rectangle with Corners Rounded 11">
            <a:extLst>
              <a:ext uri="{FF2B5EF4-FFF2-40B4-BE49-F238E27FC236}">
                <a16:creationId xmlns:a16="http://schemas.microsoft.com/office/drawing/2014/main" id="{CE853E9A-835B-4D19-AA25-11E943D9E6BD}"/>
              </a:ext>
            </a:extLst>
          </p:cNvPr>
          <p:cNvSpPr/>
          <p:nvPr/>
        </p:nvSpPr>
        <p:spPr>
          <a:xfrm>
            <a:off x="3902157" y="4653586"/>
            <a:ext cx="6855490" cy="1926508"/>
          </a:xfrm>
          <a:prstGeom prst="wedgeRoundRectCallout">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lIns="60954" tIns="30477" rIns="60954" bIns="30477" rtlCol="0" anchor="ctr"/>
          <a:lstStyle/>
          <a:p>
            <a:pPr algn="ct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nguyên</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Đông</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nhưng</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triệt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grpSp>
        <p:nvGrpSpPr>
          <p:cNvPr id="16" name="Group 15">
            <a:extLst>
              <a:ext uri="{FF2B5EF4-FFF2-40B4-BE49-F238E27FC236}">
                <a16:creationId xmlns:a16="http://schemas.microsoft.com/office/drawing/2014/main" id="{7203C831-6EEA-4BC9-A362-E04ED067CCE3}"/>
              </a:ext>
            </a:extLst>
          </p:cNvPr>
          <p:cNvGrpSpPr/>
          <p:nvPr/>
        </p:nvGrpSpPr>
        <p:grpSpPr>
          <a:xfrm>
            <a:off x="382542" y="1660615"/>
            <a:ext cx="8446654" cy="1212073"/>
            <a:chOff x="4191000" y="2494010"/>
            <a:chExt cx="12669982" cy="1818107"/>
          </a:xfrm>
        </p:grpSpPr>
        <p:pic>
          <p:nvPicPr>
            <p:cNvPr id="7" name="Graphic 6" descr="Group of people">
              <a:extLst>
                <a:ext uri="{FF2B5EF4-FFF2-40B4-BE49-F238E27FC236}">
                  <a16:creationId xmlns:a16="http://schemas.microsoft.com/office/drawing/2014/main" id="{55AF9876-7DA3-401E-AD28-877AAE0FC0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91000" y="3397717"/>
              <a:ext cx="914400" cy="914400"/>
            </a:xfrm>
            <a:prstGeom prst="rect">
              <a:avLst/>
            </a:prstGeom>
          </p:spPr>
        </p:pic>
        <p:sp>
          <p:nvSpPr>
            <p:cNvPr id="13" name="TextBox 12">
              <a:extLst>
                <a:ext uri="{FF2B5EF4-FFF2-40B4-BE49-F238E27FC236}">
                  <a16:creationId xmlns:a16="http://schemas.microsoft.com/office/drawing/2014/main" id="{886FCF19-75D4-498C-8E01-7586A151CC6B}"/>
                </a:ext>
              </a:extLst>
            </p:cNvPr>
            <p:cNvSpPr txBox="1"/>
            <p:nvPr/>
          </p:nvSpPr>
          <p:spPr>
            <a:xfrm>
              <a:off x="5299364" y="2494010"/>
              <a:ext cx="11561618" cy="1615825"/>
            </a:xfrm>
            <a:prstGeom prst="rect">
              <a:avLst/>
            </a:prstGeom>
            <a:noFill/>
          </p:spPr>
          <p:txBody>
            <a:bodyPr wrap="square" rtlCol="0">
              <a:spAutoFit/>
            </a:bodyPr>
            <a:lstStyle/>
            <a:p>
              <a:pPr marL="304770" indent="-304770">
                <a:lnSpc>
                  <a:spcPct val="200000"/>
                </a:lnSpc>
                <a:buFontTx/>
                <a:buChar cha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giàu</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nghèo</a:t>
              </a:r>
              <a:endParaRPr 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50B81C97-DD7E-48B4-9776-C53FABF96B9C}"/>
              </a:ext>
            </a:extLst>
          </p:cNvPr>
          <p:cNvSpPr txBox="1"/>
          <p:nvPr/>
        </p:nvSpPr>
        <p:spPr>
          <a:xfrm>
            <a:off x="1338757" y="2691291"/>
            <a:ext cx="10470701" cy="895880"/>
          </a:xfrm>
          <a:prstGeom prst="rect">
            <a:avLst/>
          </a:prstGeom>
          <a:noFill/>
        </p:spPr>
        <p:txBody>
          <a:bodyPr wrap="square" lIns="60954" tIns="30477" rIns="60954" bIns="30477" rtlCol="0">
            <a:spAutoFit/>
          </a:bodyPr>
          <a:lstStyle/>
          <a:p>
            <a:pPr>
              <a:lnSpc>
                <a:spcPct val="20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nguyên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tan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rã</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giai</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cấp</a:t>
            </a:r>
            <a:endParaRPr 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A99F38A-C7C7-4874-B191-994C648A77AC}"/>
              </a:ext>
            </a:extLst>
          </p:cNvPr>
          <p:cNvSpPr txBox="1"/>
          <p:nvPr/>
        </p:nvSpPr>
        <p:spPr>
          <a:xfrm>
            <a:off x="2252136" y="251782"/>
            <a:ext cx="7395882" cy="615547"/>
          </a:xfrm>
          <a:prstGeom prst="rect">
            <a:avLst/>
          </a:prstGeom>
        </p:spPr>
        <p:style>
          <a:lnRef idx="1">
            <a:schemeClr val="accent2"/>
          </a:lnRef>
          <a:fillRef idx="2">
            <a:schemeClr val="accent2"/>
          </a:fillRef>
          <a:effectRef idx="1">
            <a:schemeClr val="accent2"/>
          </a:effectRef>
          <a:fontRef idx="minor">
            <a:schemeClr val="dk1"/>
          </a:fontRef>
        </p:style>
        <p:txBody>
          <a:bodyPr wrap="square" lIns="60954" tIns="30477" rIns="60954" bIns="30477" rtlCol="0">
            <a:spAutoFit/>
          </a:bodyPr>
          <a:lstStyle/>
          <a:p>
            <a:r>
              <a:rPr lang="en-US" sz="3600" b="1" dirty="0">
                <a:solidFill>
                  <a:schemeClr val="tx1"/>
                </a:solidFill>
                <a:latin typeface="Times New Roman" panose="02020603050405020304" pitchFamily="18" charset="0"/>
                <a:cs typeface="Times New Roman" panose="02020603050405020304" pitchFamily="18" charset="0"/>
              </a:rPr>
              <a:t>b. </a:t>
            </a:r>
            <a:r>
              <a:rPr lang="en-US" sz="3600" b="1" dirty="0" err="1">
                <a:solidFill>
                  <a:schemeClr val="tx1"/>
                </a:solidFill>
                <a:latin typeface="Times New Roman" panose="02020603050405020304" pitchFamily="18" charset="0"/>
                <a:cs typeface="Times New Roman" panose="02020603050405020304" pitchFamily="18" charset="0"/>
              </a:rPr>
              <a:t>Sự</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thay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đổi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trong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đời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sống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xã</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hội</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973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4258" y="42731"/>
            <a:ext cx="8139953" cy="702545"/>
          </a:xfrm>
          <a:prstGeom prst="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AU" sz="2800" b="1" dirty="0">
                <a:solidFill>
                  <a:schemeClr val="accent5">
                    <a:lumMod val="50000"/>
                  </a:schemeClr>
                </a:solidFill>
              </a:rPr>
              <a:t>2. </a:t>
            </a:r>
            <a:r>
              <a:rPr lang="en-AU" sz="2800" b="1" dirty="0" err="1">
                <a:solidFill>
                  <a:schemeClr val="accent5">
                    <a:lumMod val="50000"/>
                  </a:schemeClr>
                </a:solidFill>
              </a:rPr>
              <a:t>Sự</a:t>
            </a:r>
            <a:r>
              <a:rPr lang="en-AU" sz="2800" b="1" dirty="0">
                <a:solidFill>
                  <a:schemeClr val="accent5">
                    <a:lumMod val="50000"/>
                  </a:schemeClr>
                </a:solidFill>
              </a:rPr>
              <a:t> tan </a:t>
            </a:r>
            <a:r>
              <a:rPr lang="en-AU" sz="2800" b="1" dirty="0" err="1">
                <a:solidFill>
                  <a:schemeClr val="accent5">
                    <a:lumMod val="50000"/>
                  </a:schemeClr>
                </a:solidFill>
              </a:rPr>
              <a:t>rã</a:t>
            </a:r>
            <a:r>
              <a:rPr lang="en-AU" sz="2800" b="1" dirty="0">
                <a:solidFill>
                  <a:schemeClr val="accent5">
                    <a:lumMod val="50000"/>
                  </a:schemeClr>
                </a:solidFill>
              </a:rPr>
              <a:t> </a:t>
            </a:r>
            <a:r>
              <a:rPr lang="en-AU" sz="2800" b="1" dirty="0" err="1">
                <a:solidFill>
                  <a:schemeClr val="accent5">
                    <a:lumMod val="50000"/>
                  </a:schemeClr>
                </a:solidFill>
              </a:rPr>
              <a:t>của</a:t>
            </a:r>
            <a:r>
              <a:rPr lang="en-AU" sz="2800" b="1" dirty="0">
                <a:solidFill>
                  <a:schemeClr val="accent5">
                    <a:lumMod val="50000"/>
                  </a:schemeClr>
                </a:solidFill>
              </a:rPr>
              <a:t> </a:t>
            </a:r>
            <a:r>
              <a:rPr lang="en-AU" sz="2800" b="1" dirty="0" err="1">
                <a:solidFill>
                  <a:schemeClr val="accent5">
                    <a:lumMod val="50000"/>
                  </a:schemeClr>
                </a:solidFill>
              </a:rPr>
              <a:t>xã</a:t>
            </a:r>
            <a:r>
              <a:rPr lang="en-AU" sz="2800" b="1" dirty="0">
                <a:solidFill>
                  <a:schemeClr val="accent5">
                    <a:lumMod val="50000"/>
                  </a:schemeClr>
                </a:solidFill>
              </a:rPr>
              <a:t> </a:t>
            </a:r>
            <a:r>
              <a:rPr lang="en-AU" sz="2800" b="1" dirty="0" err="1">
                <a:solidFill>
                  <a:schemeClr val="accent5">
                    <a:lumMod val="50000"/>
                  </a:schemeClr>
                </a:solidFill>
              </a:rPr>
              <a:t>hội</a:t>
            </a:r>
            <a:r>
              <a:rPr lang="en-AU" sz="2800" b="1" dirty="0">
                <a:solidFill>
                  <a:schemeClr val="accent5">
                    <a:lumMod val="50000"/>
                  </a:schemeClr>
                </a:solidFill>
              </a:rPr>
              <a:t> </a:t>
            </a:r>
            <a:r>
              <a:rPr lang="en-AU" sz="2800" b="1" dirty="0" err="1">
                <a:solidFill>
                  <a:schemeClr val="accent5">
                    <a:lumMod val="50000"/>
                  </a:schemeClr>
                </a:solidFill>
              </a:rPr>
              <a:t>nguyên</a:t>
            </a:r>
            <a:r>
              <a:rPr lang="en-AU" sz="2800" b="1" dirty="0">
                <a:solidFill>
                  <a:schemeClr val="accent5">
                    <a:lumMod val="50000"/>
                  </a:schemeClr>
                </a:solidFill>
              </a:rPr>
              <a:t> </a:t>
            </a:r>
            <a:r>
              <a:rPr lang="en-AU" sz="2800" b="1" dirty="0" err="1">
                <a:solidFill>
                  <a:schemeClr val="accent5">
                    <a:lumMod val="50000"/>
                  </a:schemeClr>
                </a:solidFill>
              </a:rPr>
              <a:t>thủy</a:t>
            </a:r>
            <a:r>
              <a:rPr lang="en-AU" sz="2800" b="1" dirty="0">
                <a:solidFill>
                  <a:schemeClr val="accent5">
                    <a:lumMod val="50000"/>
                  </a:schemeClr>
                </a:solidFill>
              </a:rPr>
              <a:t> ở </a:t>
            </a:r>
            <a:r>
              <a:rPr lang="en-AU" sz="2800" b="1" dirty="0" err="1">
                <a:solidFill>
                  <a:schemeClr val="accent5">
                    <a:lumMod val="50000"/>
                  </a:schemeClr>
                </a:solidFill>
              </a:rPr>
              <a:t>Việt</a:t>
            </a:r>
            <a:r>
              <a:rPr lang="en-AU" sz="2800" b="1" dirty="0">
                <a:solidFill>
                  <a:schemeClr val="accent5">
                    <a:lumMod val="50000"/>
                  </a:schemeClr>
                </a:solidFill>
              </a:rPr>
              <a:t> Nam</a:t>
            </a:r>
            <a:endParaRPr lang="en-US" sz="2800" b="1" dirty="0">
              <a:solidFill>
                <a:schemeClr val="accent5">
                  <a:lumMod val="50000"/>
                </a:schemeClr>
              </a:solidFill>
            </a:endParaRPr>
          </a:p>
        </p:txBody>
      </p:sp>
      <p:pic>
        <p:nvPicPr>
          <p:cNvPr id="6" name="Picture 5"/>
          <p:cNvPicPr>
            <a:picLocks noChangeAspect="1"/>
          </p:cNvPicPr>
          <p:nvPr/>
        </p:nvPicPr>
        <p:blipFill rotWithShape="1">
          <a:blip r:embed="rId2"/>
          <a:srcRect l="2369"/>
          <a:stretch/>
        </p:blipFill>
        <p:spPr>
          <a:xfrm>
            <a:off x="-36875" y="1318532"/>
            <a:ext cx="6581109" cy="538706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17745003"/>
              </p:ext>
            </p:extLst>
          </p:nvPr>
        </p:nvGraphicFramePr>
        <p:xfrm>
          <a:off x="6581111" y="2239818"/>
          <a:ext cx="5471887" cy="4572000"/>
        </p:xfrm>
        <a:graphic>
          <a:graphicData uri="http://schemas.openxmlformats.org/drawingml/2006/table">
            <a:tbl>
              <a:tblPr firstRow="1" bandRow="1">
                <a:tableStyleId>{616DA210-FB5B-4158-B5E0-FEB733F419BA}</a:tableStyleId>
              </a:tblPr>
              <a:tblGrid>
                <a:gridCol w="210569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943797">
                  <a:extLst>
                    <a:ext uri="{9D8B030D-6E8A-4147-A177-3AD203B41FA5}">
                      <a16:colId xmlns:a16="http://schemas.microsoft.com/office/drawing/2014/main" val="20002"/>
                    </a:ext>
                  </a:extLst>
                </a:gridCol>
              </a:tblGrid>
              <a:tr h="1097280">
                <a:tc>
                  <a:txBody>
                    <a:bodyPr/>
                    <a:lstStyle/>
                    <a:p>
                      <a:pPr algn="ctr">
                        <a:lnSpc>
                          <a:spcPct val="150000"/>
                        </a:lnSpc>
                      </a:pPr>
                      <a:r>
                        <a:rPr lang="en-US" sz="2200" b="1" dirty="0" err="1">
                          <a:latin typeface="Times New Roman" pitchFamily="18" charset="0"/>
                          <a:cs typeface="Times New Roman" pitchFamily="18" charset="0"/>
                        </a:rPr>
                        <a:t>Văn</a:t>
                      </a:r>
                      <a:r>
                        <a:rPr lang="en-US" sz="2200" b="1" baseline="0" dirty="0">
                          <a:latin typeface="Times New Roman" pitchFamily="18" charset="0"/>
                          <a:cs typeface="Times New Roman" pitchFamily="18" charset="0"/>
                        </a:rPr>
                        <a:t> </a:t>
                      </a:r>
                      <a:r>
                        <a:rPr lang="en-US" sz="2200" b="1" baseline="0" dirty="0" err="1">
                          <a:latin typeface="Times New Roman" pitchFamily="18" charset="0"/>
                          <a:cs typeface="Times New Roman" pitchFamily="18" charset="0"/>
                        </a:rPr>
                        <a:t>hóa</a:t>
                      </a:r>
                      <a:endParaRPr lang="en-US" sz="2200" b="1" dirty="0">
                        <a:solidFill>
                          <a:srgbClr val="002060"/>
                        </a:solidFill>
                        <a:latin typeface="Times New Roman" pitchFamily="18" charset="0"/>
                        <a:cs typeface="Times New Roman" pitchFamily="18" charset="0"/>
                      </a:endParaRPr>
                    </a:p>
                  </a:txBody>
                  <a:tcPr/>
                </a:tc>
                <a:tc>
                  <a:txBody>
                    <a:bodyPr/>
                    <a:lstStyle/>
                    <a:p>
                      <a:pPr algn="ctr">
                        <a:lnSpc>
                          <a:spcPct val="150000"/>
                        </a:lnSpc>
                      </a:pPr>
                      <a:r>
                        <a:rPr lang="en-US" sz="2200" b="1" dirty="0" err="1">
                          <a:latin typeface="Times New Roman" pitchFamily="18" charset="0"/>
                          <a:cs typeface="Times New Roman" pitchFamily="18" charset="0"/>
                        </a:rPr>
                        <a:t>Niên</a:t>
                      </a:r>
                      <a:r>
                        <a:rPr lang="en-US" sz="2200" b="1" baseline="0" dirty="0">
                          <a:latin typeface="Times New Roman" pitchFamily="18" charset="0"/>
                          <a:cs typeface="Times New Roman" pitchFamily="18" charset="0"/>
                        </a:rPr>
                        <a:t> </a:t>
                      </a:r>
                      <a:r>
                        <a:rPr lang="en-US" sz="2200" b="1" baseline="0" dirty="0" err="1">
                          <a:latin typeface="Times New Roman" pitchFamily="18" charset="0"/>
                          <a:cs typeface="Times New Roman" pitchFamily="18" charset="0"/>
                        </a:rPr>
                        <a:t>đại</a:t>
                      </a:r>
                      <a:endParaRPr lang="en-US" sz="2200" b="1" dirty="0">
                        <a:solidFill>
                          <a:srgbClr val="002060"/>
                        </a:solidFill>
                        <a:latin typeface="Times New Roman" pitchFamily="18" charset="0"/>
                        <a:cs typeface="Times New Roman" pitchFamily="18" charset="0"/>
                      </a:endParaRPr>
                    </a:p>
                  </a:txBody>
                  <a:tcPr/>
                </a:tc>
                <a:tc>
                  <a:txBody>
                    <a:bodyPr/>
                    <a:lstStyle/>
                    <a:p>
                      <a:pPr algn="ctr">
                        <a:lnSpc>
                          <a:spcPct val="150000"/>
                        </a:lnSpc>
                      </a:pPr>
                      <a:r>
                        <a:rPr lang="en-US" sz="2200" b="1" dirty="0" err="1">
                          <a:latin typeface="Times New Roman" pitchFamily="18" charset="0"/>
                          <a:cs typeface="Times New Roman" pitchFamily="18" charset="0"/>
                        </a:rPr>
                        <a:t>Côn</a:t>
                      </a:r>
                      <a:r>
                        <a:rPr lang="en-US" sz="2200" b="1" baseline="0" dirty="0" err="1">
                          <a:latin typeface="Times New Roman" pitchFamily="18" charset="0"/>
                          <a:cs typeface="Times New Roman" pitchFamily="18" charset="0"/>
                        </a:rPr>
                        <a:t>g</a:t>
                      </a:r>
                      <a:r>
                        <a:rPr lang="en-US" sz="2200" b="1" baseline="0" dirty="0">
                          <a:latin typeface="Times New Roman" pitchFamily="18" charset="0"/>
                          <a:cs typeface="Times New Roman" pitchFamily="18" charset="0"/>
                        </a:rPr>
                        <a:t> </a:t>
                      </a:r>
                      <a:r>
                        <a:rPr lang="en-US" sz="2200" b="1" baseline="0" dirty="0" err="1">
                          <a:latin typeface="Times New Roman" pitchFamily="18" charset="0"/>
                          <a:cs typeface="Times New Roman" pitchFamily="18" charset="0"/>
                        </a:rPr>
                        <a:t>cụ</a:t>
                      </a:r>
                      <a:r>
                        <a:rPr lang="en-US" sz="2200" b="1" baseline="0" dirty="0">
                          <a:latin typeface="Times New Roman" pitchFamily="18" charset="0"/>
                          <a:cs typeface="Times New Roman" pitchFamily="18" charset="0"/>
                        </a:rPr>
                        <a:t> </a:t>
                      </a:r>
                      <a:r>
                        <a:rPr lang="en-US" sz="2200" b="1" baseline="0" dirty="0" err="1">
                          <a:latin typeface="Times New Roman" pitchFamily="18" charset="0"/>
                          <a:cs typeface="Times New Roman" pitchFamily="18" charset="0"/>
                        </a:rPr>
                        <a:t>tìm</a:t>
                      </a:r>
                      <a:r>
                        <a:rPr lang="en-US" sz="2200" b="1" baseline="0" dirty="0">
                          <a:latin typeface="Times New Roman" pitchFamily="18" charset="0"/>
                          <a:cs typeface="Times New Roman" pitchFamily="18" charset="0"/>
                        </a:rPr>
                        <a:t> </a:t>
                      </a:r>
                      <a:r>
                        <a:rPr lang="en-US" sz="2200" b="1" baseline="0" dirty="0" err="1">
                          <a:latin typeface="Times New Roman" pitchFamily="18" charset="0"/>
                          <a:cs typeface="Times New Roman" pitchFamily="18" charset="0"/>
                        </a:rPr>
                        <a:t>thấy</a:t>
                      </a:r>
                      <a:endParaRPr lang="en-US" sz="2200" b="1"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94360">
                <a:tc>
                  <a:txBody>
                    <a:bodyPr/>
                    <a:lstStyle/>
                    <a:p>
                      <a:pPr>
                        <a:lnSpc>
                          <a:spcPct val="150000"/>
                        </a:lnSpc>
                      </a:pPr>
                      <a:r>
                        <a:rPr lang="en-US" sz="2200" b="1" dirty="0" err="1">
                          <a:latin typeface="Times New Roman" pitchFamily="18" charset="0"/>
                          <a:cs typeface="Times New Roman" pitchFamily="18" charset="0"/>
                        </a:rPr>
                        <a:t>Phùng</a:t>
                      </a:r>
                      <a:r>
                        <a:rPr lang="en-US" sz="2200" b="1" baseline="0" dirty="0">
                          <a:latin typeface="Times New Roman" pitchFamily="18" charset="0"/>
                          <a:cs typeface="Times New Roman" pitchFamily="18" charset="0"/>
                        </a:rPr>
                        <a:t> </a:t>
                      </a:r>
                      <a:r>
                        <a:rPr lang="en-US" sz="2200" b="1" baseline="0" dirty="0" err="1">
                          <a:latin typeface="Times New Roman" pitchFamily="18" charset="0"/>
                          <a:cs typeface="Times New Roman" pitchFamily="18" charset="0"/>
                        </a:rPr>
                        <a:t>Nguyên</a:t>
                      </a:r>
                      <a:endParaRPr lang="en-US" sz="2200" b="1" dirty="0">
                        <a:latin typeface="Times New Roman" pitchFamily="18" charset="0"/>
                        <a:cs typeface="Times New Roman" pitchFamily="18" charset="0"/>
                      </a:endParaRPr>
                    </a:p>
                  </a:txBody>
                  <a:tcPr/>
                </a:tc>
                <a:tc>
                  <a:txBody>
                    <a:bodyPr/>
                    <a:lstStyle/>
                    <a:p>
                      <a:pPr>
                        <a:lnSpc>
                          <a:spcPct val="150000"/>
                        </a:lnSpc>
                      </a:pPr>
                      <a:endParaRPr lang="en-US" sz="2200" b="1">
                        <a:latin typeface="Times New Roman" pitchFamily="18" charset="0"/>
                        <a:cs typeface="Times New Roman" pitchFamily="18" charset="0"/>
                      </a:endParaRPr>
                    </a:p>
                  </a:txBody>
                  <a:tcPr/>
                </a:tc>
                <a:tc>
                  <a:txBody>
                    <a:bodyPr/>
                    <a:lstStyle/>
                    <a:p>
                      <a:pPr>
                        <a:lnSpc>
                          <a:spcPct val="150000"/>
                        </a:lnSpc>
                      </a:pPr>
                      <a:endParaRPr lang="en-US" sz="22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94360">
                <a:tc>
                  <a:txBody>
                    <a:bodyPr/>
                    <a:lstStyle/>
                    <a:p>
                      <a:pPr>
                        <a:lnSpc>
                          <a:spcPct val="150000"/>
                        </a:lnSpc>
                      </a:pPr>
                      <a:r>
                        <a:rPr lang="en-US" sz="2200" b="1" dirty="0" err="1">
                          <a:latin typeface="Times New Roman" pitchFamily="18" charset="0"/>
                          <a:cs typeface="Times New Roman" pitchFamily="18" charset="0"/>
                        </a:rPr>
                        <a:t>Đồng</a:t>
                      </a:r>
                      <a:r>
                        <a:rPr lang="en-US" sz="2200" b="1" baseline="0" dirty="0">
                          <a:latin typeface="Times New Roman" pitchFamily="18" charset="0"/>
                          <a:cs typeface="Times New Roman" pitchFamily="18" charset="0"/>
                        </a:rPr>
                        <a:t> </a:t>
                      </a:r>
                      <a:r>
                        <a:rPr lang="en-US" sz="2200" b="1" baseline="0" dirty="0" err="1">
                          <a:latin typeface="Times New Roman" pitchFamily="18" charset="0"/>
                          <a:cs typeface="Times New Roman" pitchFamily="18" charset="0"/>
                        </a:rPr>
                        <a:t>Đậu</a:t>
                      </a:r>
                      <a:endParaRPr lang="en-US" sz="2200" b="1" dirty="0">
                        <a:latin typeface="Times New Roman" pitchFamily="18" charset="0"/>
                        <a:cs typeface="Times New Roman" pitchFamily="18" charset="0"/>
                      </a:endParaRPr>
                    </a:p>
                  </a:txBody>
                  <a:tcPr/>
                </a:tc>
                <a:tc>
                  <a:txBody>
                    <a:bodyPr/>
                    <a:lstStyle/>
                    <a:p>
                      <a:pPr>
                        <a:lnSpc>
                          <a:spcPct val="150000"/>
                        </a:lnSpc>
                      </a:pPr>
                      <a:endParaRPr lang="en-US" sz="2200" b="1" dirty="0">
                        <a:latin typeface="Times New Roman" pitchFamily="18" charset="0"/>
                        <a:cs typeface="Times New Roman" pitchFamily="18" charset="0"/>
                      </a:endParaRPr>
                    </a:p>
                  </a:txBody>
                  <a:tcPr/>
                </a:tc>
                <a:tc>
                  <a:txBody>
                    <a:bodyPr/>
                    <a:lstStyle/>
                    <a:p>
                      <a:pPr>
                        <a:lnSpc>
                          <a:spcPct val="150000"/>
                        </a:lnSpc>
                      </a:pPr>
                      <a:endParaRPr lang="en-US" sz="22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94360">
                <a:tc>
                  <a:txBody>
                    <a:bodyPr/>
                    <a:lstStyle/>
                    <a:p>
                      <a:pPr>
                        <a:lnSpc>
                          <a:spcPct val="150000"/>
                        </a:lnSpc>
                      </a:pPr>
                      <a:r>
                        <a:rPr lang="en-US" sz="2200" b="1" dirty="0" err="1">
                          <a:latin typeface="Times New Roman" pitchFamily="18" charset="0"/>
                          <a:cs typeface="Times New Roman" pitchFamily="18" charset="0"/>
                        </a:rPr>
                        <a:t>Gò</a:t>
                      </a:r>
                      <a:r>
                        <a:rPr lang="en-US" sz="2200" b="1" baseline="0" dirty="0">
                          <a:latin typeface="Times New Roman" pitchFamily="18" charset="0"/>
                          <a:cs typeface="Times New Roman" pitchFamily="18" charset="0"/>
                        </a:rPr>
                        <a:t> </a:t>
                      </a:r>
                      <a:r>
                        <a:rPr lang="en-US" sz="2200" b="1" baseline="0" dirty="0" err="1">
                          <a:latin typeface="Times New Roman" pitchFamily="18" charset="0"/>
                          <a:cs typeface="Times New Roman" pitchFamily="18" charset="0"/>
                        </a:rPr>
                        <a:t>Mun</a:t>
                      </a:r>
                      <a:endParaRPr lang="en-US" sz="2200" b="1" dirty="0">
                        <a:latin typeface="Times New Roman" pitchFamily="18" charset="0"/>
                        <a:cs typeface="Times New Roman" pitchFamily="18" charset="0"/>
                      </a:endParaRPr>
                    </a:p>
                  </a:txBody>
                  <a:tcPr/>
                </a:tc>
                <a:tc>
                  <a:txBody>
                    <a:bodyPr/>
                    <a:lstStyle/>
                    <a:p>
                      <a:pPr>
                        <a:lnSpc>
                          <a:spcPct val="150000"/>
                        </a:lnSpc>
                      </a:pPr>
                      <a:endParaRPr lang="en-US" sz="2200" b="1">
                        <a:latin typeface="Times New Roman" pitchFamily="18" charset="0"/>
                        <a:cs typeface="Times New Roman" pitchFamily="18" charset="0"/>
                      </a:endParaRPr>
                    </a:p>
                  </a:txBody>
                  <a:tcPr/>
                </a:tc>
                <a:tc>
                  <a:txBody>
                    <a:bodyPr/>
                    <a:lstStyle/>
                    <a:p>
                      <a:pPr>
                        <a:lnSpc>
                          <a:spcPct val="150000"/>
                        </a:lnSpc>
                      </a:pPr>
                      <a:endParaRPr lang="en-US" sz="2200"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1097280">
                <a:tc>
                  <a:txBody>
                    <a:bodyPr/>
                    <a:lstStyle/>
                    <a:p>
                      <a:pPr>
                        <a:lnSpc>
                          <a:spcPct val="150000"/>
                        </a:lnSpc>
                      </a:pPr>
                      <a:r>
                        <a:rPr lang="en-US" sz="2200" b="1" dirty="0" err="1">
                          <a:latin typeface="Times New Roman" pitchFamily="18" charset="0"/>
                          <a:cs typeface="Times New Roman" pitchFamily="18" charset="0"/>
                        </a:rPr>
                        <a:t>Tiền</a:t>
                      </a:r>
                      <a:r>
                        <a:rPr lang="en-US" sz="2200" b="1" baseline="0" dirty="0">
                          <a:latin typeface="Times New Roman" pitchFamily="18" charset="0"/>
                          <a:cs typeface="Times New Roman" pitchFamily="18" charset="0"/>
                        </a:rPr>
                        <a:t> Sa </a:t>
                      </a:r>
                      <a:r>
                        <a:rPr lang="en-US" sz="2200" b="1" baseline="0" dirty="0" err="1">
                          <a:latin typeface="Times New Roman" pitchFamily="18" charset="0"/>
                          <a:cs typeface="Times New Roman" pitchFamily="18" charset="0"/>
                        </a:rPr>
                        <a:t>Huỳnh</a:t>
                      </a:r>
                      <a:endParaRPr lang="en-US" sz="2200" b="1" dirty="0">
                        <a:latin typeface="Times New Roman" pitchFamily="18" charset="0"/>
                        <a:cs typeface="Times New Roman" pitchFamily="18" charset="0"/>
                      </a:endParaRPr>
                    </a:p>
                  </a:txBody>
                  <a:tcPr/>
                </a:tc>
                <a:tc>
                  <a:txBody>
                    <a:bodyPr/>
                    <a:lstStyle/>
                    <a:p>
                      <a:pPr>
                        <a:lnSpc>
                          <a:spcPct val="150000"/>
                        </a:lnSpc>
                      </a:pPr>
                      <a:endParaRPr lang="en-US" sz="2200" b="1" dirty="0">
                        <a:latin typeface="Times New Roman" pitchFamily="18" charset="0"/>
                        <a:cs typeface="Times New Roman" pitchFamily="18" charset="0"/>
                      </a:endParaRPr>
                    </a:p>
                  </a:txBody>
                  <a:tcPr/>
                </a:tc>
                <a:tc>
                  <a:txBody>
                    <a:bodyPr/>
                    <a:lstStyle/>
                    <a:p>
                      <a:pPr>
                        <a:lnSpc>
                          <a:spcPct val="150000"/>
                        </a:lnSpc>
                      </a:pPr>
                      <a:endParaRPr lang="en-US" sz="2200"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594360">
                <a:tc>
                  <a:txBody>
                    <a:bodyPr/>
                    <a:lstStyle/>
                    <a:p>
                      <a:pPr>
                        <a:lnSpc>
                          <a:spcPct val="150000"/>
                        </a:lnSpc>
                      </a:pPr>
                      <a:r>
                        <a:rPr lang="en-US" sz="2200" b="1" dirty="0" err="1">
                          <a:latin typeface="Times New Roman" pitchFamily="18" charset="0"/>
                          <a:cs typeface="Times New Roman" pitchFamily="18" charset="0"/>
                        </a:rPr>
                        <a:t>Đồng</a:t>
                      </a:r>
                      <a:r>
                        <a:rPr lang="en-US" sz="2200" b="1" baseline="0" dirty="0">
                          <a:latin typeface="Times New Roman" pitchFamily="18" charset="0"/>
                          <a:cs typeface="Times New Roman" pitchFamily="18" charset="0"/>
                        </a:rPr>
                        <a:t> </a:t>
                      </a:r>
                      <a:r>
                        <a:rPr lang="en-US" sz="2200" b="1" baseline="0" dirty="0" err="1">
                          <a:latin typeface="Times New Roman" pitchFamily="18" charset="0"/>
                          <a:cs typeface="Times New Roman" pitchFamily="18" charset="0"/>
                        </a:rPr>
                        <a:t>Nai</a:t>
                      </a:r>
                      <a:endParaRPr lang="en-US" sz="2200" b="1" dirty="0">
                        <a:latin typeface="Times New Roman" pitchFamily="18" charset="0"/>
                        <a:cs typeface="Times New Roman" pitchFamily="18" charset="0"/>
                      </a:endParaRPr>
                    </a:p>
                  </a:txBody>
                  <a:tcPr/>
                </a:tc>
                <a:tc>
                  <a:txBody>
                    <a:bodyPr/>
                    <a:lstStyle/>
                    <a:p>
                      <a:pPr>
                        <a:lnSpc>
                          <a:spcPct val="150000"/>
                        </a:lnSpc>
                      </a:pPr>
                      <a:endParaRPr lang="en-US" sz="2200" b="1" dirty="0">
                        <a:latin typeface="Times New Roman" pitchFamily="18" charset="0"/>
                        <a:cs typeface="Times New Roman" pitchFamily="18" charset="0"/>
                      </a:endParaRPr>
                    </a:p>
                  </a:txBody>
                  <a:tcPr/>
                </a:tc>
                <a:tc>
                  <a:txBody>
                    <a:bodyPr/>
                    <a:lstStyle/>
                    <a:p>
                      <a:pPr>
                        <a:lnSpc>
                          <a:spcPct val="150000"/>
                        </a:lnSpc>
                      </a:pPr>
                      <a:endParaRPr lang="en-US" sz="2200" b="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
        <p:nvSpPr>
          <p:cNvPr id="8" name="TextBox 7"/>
          <p:cNvSpPr txBox="1"/>
          <p:nvPr/>
        </p:nvSpPr>
        <p:spPr>
          <a:xfrm>
            <a:off x="6581110" y="1060271"/>
            <a:ext cx="5422205" cy="1200329"/>
          </a:xfrm>
          <a:prstGeom prst="rect">
            <a:avLst/>
          </a:prstGeom>
          <a:noFill/>
        </p:spPr>
        <p:txBody>
          <a:bodyPr wrap="square" lIns="91431" tIns="45715" rIns="91431" bIns="45715" rtlCol="0">
            <a:spAutoFit/>
          </a:bodyPr>
          <a:lstStyle/>
          <a:p>
            <a:r>
              <a:rPr lang="en-US" sz="2400" i="1" dirty="0" err="1">
                <a:latin typeface="Times New Roman" pitchFamily="18" charset="0"/>
                <a:cs typeface="Times New Roman" pitchFamily="18" charset="0"/>
              </a:rPr>
              <a:t>Hãy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dựa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thông</a:t>
            </a:r>
            <a:r>
              <a:rPr lang="en-US" sz="2400" i="1" dirty="0">
                <a:latin typeface="Times New Roman" pitchFamily="18" charset="0"/>
                <a:cs typeface="Times New Roman" pitchFamily="18" charset="0"/>
              </a:rPr>
              <a:t> tin </a:t>
            </a:r>
            <a:r>
              <a:rPr lang="en-US" sz="2400" i="1" dirty="0" err="1">
                <a:latin typeface="Times New Roman" pitchFamily="18" charset="0"/>
                <a:cs typeface="Times New Roman" pitchFamily="18" charset="0"/>
              </a:rPr>
              <a:t>được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cung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cấp</a:t>
            </a:r>
            <a:r>
              <a:rPr lang="en-US" sz="2400" i="1" dirty="0">
                <a:latin typeface="Times New Roman" pitchFamily="18" charset="0"/>
                <a:cs typeface="Times New Roman" pitchFamily="18" charset="0"/>
              </a:rPr>
              <a:t> ở </a:t>
            </a:r>
            <a:r>
              <a:rPr lang="en-US" sz="2400" i="1" dirty="0" err="1">
                <a:latin typeface="Times New Roman" pitchFamily="18" charset="0"/>
                <a:cs typeface="Times New Roman" pitchFamily="18" charset="0"/>
              </a:rPr>
              <a:t>bên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hãy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thiện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vở</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ghi</a:t>
            </a:r>
            <a:r>
              <a:rPr lang="en-US" sz="2400" i="1" dirty="0">
                <a:latin typeface="Times New Roman" pitchFamily="18" charset="0"/>
                <a:cs typeface="Times New Roman" pitchFamily="18" charset="0"/>
              </a:rPr>
              <a:t>:</a:t>
            </a:r>
          </a:p>
        </p:txBody>
      </p:sp>
      <p:sp>
        <p:nvSpPr>
          <p:cNvPr id="2" name="Rectangle 1"/>
          <p:cNvSpPr/>
          <p:nvPr/>
        </p:nvSpPr>
        <p:spPr>
          <a:xfrm>
            <a:off x="169112" y="803889"/>
            <a:ext cx="466909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sz="3600" b="1" dirty="0"/>
              <a:t>a. </a:t>
            </a:r>
            <a:r>
              <a:rPr lang="en-US" sz="3600" b="1" dirty="0" err="1"/>
              <a:t>Sự</a:t>
            </a:r>
            <a:r>
              <a:rPr lang="en-US" sz="3600" b="1" dirty="0"/>
              <a:t> </a:t>
            </a:r>
            <a:r>
              <a:rPr lang="en-US" sz="3600" b="1" dirty="0" err="1"/>
              <a:t>xuất</a:t>
            </a:r>
            <a:r>
              <a:rPr lang="en-US" sz="3600" b="1" dirty="0"/>
              <a:t> </a:t>
            </a:r>
            <a:r>
              <a:rPr lang="en-US" sz="3600" b="1" dirty="0" err="1"/>
              <a:t>hiện</a:t>
            </a:r>
            <a:r>
              <a:rPr lang="en-US" sz="3600" b="1" dirty="0"/>
              <a:t> </a:t>
            </a:r>
            <a:r>
              <a:rPr lang="en-US" sz="3600" b="1" dirty="0" err="1"/>
              <a:t>kim</a:t>
            </a:r>
            <a:r>
              <a:rPr lang="en-US" sz="3600" b="1" dirty="0"/>
              <a:t> </a:t>
            </a:r>
            <a:r>
              <a:rPr lang="en-US" sz="3600" b="1" dirty="0" err="1"/>
              <a:t>loại</a:t>
            </a:r>
            <a:endParaRPr lang="en-US" sz="3600" dirty="0"/>
          </a:p>
        </p:txBody>
      </p:sp>
    </p:spTree>
    <p:extLst>
      <p:ext uri="{BB962C8B-B14F-4D97-AF65-F5344CB8AC3E}">
        <p14:creationId xmlns:p14="http://schemas.microsoft.com/office/powerpoint/2010/main" val="459922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1271</Words>
  <Application>Microsoft Office PowerPoint</Application>
  <PresentationFormat>Màn hình rộng</PresentationFormat>
  <Paragraphs>118</Paragraphs>
  <Slides>13</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13</vt:i4>
      </vt:variant>
    </vt:vector>
  </HeadingPairs>
  <TitlesOfParts>
    <vt:vector size="18" baseType="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VU THI YEN</cp:lastModifiedBy>
  <cp:revision>46</cp:revision>
  <dcterms:created xsi:type="dcterms:W3CDTF">2021-03-31T01:27:07Z</dcterms:created>
  <dcterms:modified xsi:type="dcterms:W3CDTF">2022-10-05T13:55:33Z</dcterms:modified>
</cp:coreProperties>
</file>