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7" r:id="rId2"/>
    <p:sldId id="258" r:id="rId3"/>
    <p:sldId id="278" r:id="rId4"/>
    <p:sldId id="279" r:id="rId5"/>
    <p:sldId id="280" r:id="rId6"/>
    <p:sldId id="286" r:id="rId7"/>
    <p:sldId id="290" r:id="rId8"/>
    <p:sldId id="281" r:id="rId9"/>
    <p:sldId id="282" r:id="rId10"/>
    <p:sldId id="283" r:id="rId11"/>
    <p:sldId id="288" r:id="rId12"/>
    <p:sldId id="284" r:id="rId13"/>
    <p:sldId id="285" r:id="rId14"/>
    <p:sldId id="289" r:id="rId15"/>
    <p:sldId id="264" r:id="rId16"/>
    <p:sldId id="291" r:id="rId17"/>
    <p:sldId id="293" r:id="rId18"/>
    <p:sldId id="295" r:id="rId19"/>
    <p:sldId id="294" r:id="rId20"/>
    <p:sldId id="296" r:id="rId21"/>
    <p:sldId id="266" r:id="rId22"/>
    <p:sldId id="292" r:id="rId23"/>
    <p:sldId id="309" r:id="rId24"/>
    <p:sldId id="267" r:id="rId25"/>
    <p:sldId id="310" r:id="rId26"/>
    <p:sldId id="302" r:id="rId27"/>
    <p:sldId id="300" r:id="rId28"/>
    <p:sldId id="301" r:id="rId29"/>
    <p:sldId id="311" r:id="rId30"/>
    <p:sldId id="271" r:id="rId31"/>
    <p:sldId id="272" r:id="rId32"/>
    <p:sldId id="304" r:id="rId33"/>
    <p:sldId id="274" r:id="rId34"/>
    <p:sldId id="305" r:id="rId35"/>
    <p:sldId id="306" r:id="rId36"/>
    <p:sldId id="308" r:id="rId37"/>
    <p:sldId id="30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07" autoAdjust="0"/>
    <p:restoredTop sz="94660"/>
  </p:normalViewPr>
  <p:slideViewPr>
    <p:cSldViewPr snapToGrid="0">
      <p:cViewPr varScale="1">
        <p:scale>
          <a:sx n="66" d="100"/>
          <a:sy n="66" d="100"/>
        </p:scale>
        <p:origin x="7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D942-53D9-4E08-ADAE-8FFEF0E19C0F}"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FACF6-3976-4447-B298-06C555A130D5}" type="slidenum">
              <a:rPr lang="en-US" smtClean="0"/>
              <a:t>‹#›</a:t>
            </a:fld>
            <a:endParaRPr lang="en-US"/>
          </a:p>
        </p:txBody>
      </p:sp>
    </p:spTree>
    <p:extLst>
      <p:ext uri="{BB962C8B-B14F-4D97-AF65-F5344CB8AC3E}">
        <p14:creationId xmlns:p14="http://schemas.microsoft.com/office/powerpoint/2010/main" val="41680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5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t>19</a:t>
            </a:fld>
            <a:endParaRPr lang="vi-VN"/>
          </a:p>
        </p:txBody>
      </p:sp>
    </p:spTree>
    <p:extLst>
      <p:ext uri="{BB962C8B-B14F-4D97-AF65-F5344CB8AC3E}">
        <p14:creationId xmlns:p14="http://schemas.microsoft.com/office/powerpoint/2010/main" val="417944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B2CE811-D71B-4BEB-B951-A18512CF141F}" type="slidenum">
              <a:rPr lang="vi-VN" smtClean="0"/>
              <a:t>20</a:t>
            </a:fld>
            <a:endParaRPr lang="vi-VN"/>
          </a:p>
        </p:txBody>
      </p:sp>
    </p:spTree>
    <p:extLst>
      <p:ext uri="{BB962C8B-B14F-4D97-AF65-F5344CB8AC3E}">
        <p14:creationId xmlns:p14="http://schemas.microsoft.com/office/powerpoint/2010/main" val="364384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C6A9EF-F145-4A81-8102-CF6C08B461DA}"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84259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6A9EF-F145-4A81-8102-CF6C08B461DA}"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164355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6A9EF-F145-4A81-8102-CF6C08B461DA}"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1759979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7B280-33EB-4C1D-BD31-244861EC0B3E}" type="datetimeFigureOut">
              <a:rPr lang="vi-VN" smtClean="0"/>
              <a:t>14/09/2023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29F227A-7C5F-4444-AB40-9A225E9F0846}" type="slidenum">
              <a:rPr lang="vi-VN" smtClean="0"/>
              <a:t>‹#›</a:t>
            </a:fld>
            <a:endParaRPr lang="vi-VN"/>
          </a:p>
        </p:txBody>
      </p:sp>
    </p:spTree>
    <p:extLst>
      <p:ext uri="{BB962C8B-B14F-4D97-AF65-F5344CB8AC3E}">
        <p14:creationId xmlns:p14="http://schemas.microsoft.com/office/powerpoint/2010/main" val="272386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6A9EF-F145-4A81-8102-CF6C08B461DA}"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36381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C6A9EF-F145-4A81-8102-CF6C08B461DA}"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246018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C6A9EF-F145-4A81-8102-CF6C08B461DA}"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245802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C6A9EF-F145-4A81-8102-CF6C08B461DA}" type="datetimeFigureOut">
              <a:rPr lang="en-US" smtClean="0"/>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094817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C6A9EF-F145-4A81-8102-CF6C08B461DA}" type="datetimeFigureOut">
              <a:rPr lang="en-US" smtClean="0"/>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553839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6A9EF-F145-4A81-8102-CF6C08B461DA}" type="datetimeFigureOut">
              <a:rPr lang="en-US" smtClean="0"/>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1219099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C6A9EF-F145-4A81-8102-CF6C08B461DA}"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420738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C6A9EF-F145-4A81-8102-CF6C08B461DA}"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CC11F-C49C-4DD7-B018-0E84502CB96B}" type="slidenum">
              <a:rPr lang="en-US" smtClean="0"/>
              <a:t>‹#›</a:t>
            </a:fld>
            <a:endParaRPr lang="en-US"/>
          </a:p>
        </p:txBody>
      </p:sp>
    </p:spTree>
    <p:extLst>
      <p:ext uri="{BB962C8B-B14F-4D97-AF65-F5344CB8AC3E}">
        <p14:creationId xmlns:p14="http://schemas.microsoft.com/office/powerpoint/2010/main" val="3268819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6A9EF-F145-4A81-8102-CF6C08B461DA}" type="datetimeFigureOut">
              <a:rPr lang="en-US" smtClean="0"/>
              <a:t>9/14/2023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CC11F-C49C-4DD7-B018-0E84502CB96B}" type="slidenum">
              <a:rPr lang="en-US" smtClean="0"/>
              <a:t>‹#›</a:t>
            </a:fld>
            <a:endParaRPr lang="en-US"/>
          </a:p>
        </p:txBody>
      </p:sp>
    </p:spTree>
    <p:extLst>
      <p:ext uri="{BB962C8B-B14F-4D97-AF65-F5344CB8AC3E}">
        <p14:creationId xmlns:p14="http://schemas.microsoft.com/office/powerpoint/2010/main" val="1836419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jpe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347" y="275590"/>
            <a:ext cx="4467225" cy="6286500"/>
          </a:xfrm>
          <a:prstGeom prst="rect">
            <a:avLst/>
          </a:prstGeom>
        </p:spPr>
      </p:pic>
      <p:sp>
        <p:nvSpPr>
          <p:cNvPr id="5" name="TextBox 4"/>
          <p:cNvSpPr txBox="1"/>
          <p:nvPr/>
        </p:nvSpPr>
        <p:spPr>
          <a:xfrm>
            <a:off x="4978400" y="1300480"/>
            <a:ext cx="6380480" cy="1323439"/>
          </a:xfrm>
          <a:prstGeom prst="rect">
            <a:avLst/>
          </a:prstGeom>
          <a:noFill/>
        </p:spPr>
        <p:txBody>
          <a:bodyPr wrap="square" rtlCol="0">
            <a:spAutoFit/>
          </a:bodyPr>
          <a:lstStyle/>
          <a:p>
            <a:pPr algn="ctr"/>
            <a:r>
              <a:rPr lang="en-US" sz="4000" b="1" dirty="0">
                <a:solidFill>
                  <a:srgbClr val="FFFF00"/>
                </a:solidFill>
              </a:rPr>
              <a:t>CHÀO MỪNG CÁC EM</a:t>
            </a:r>
          </a:p>
          <a:p>
            <a:pPr algn="ctr"/>
            <a:r>
              <a:rPr lang="en-US" sz="4000" b="1" dirty="0">
                <a:solidFill>
                  <a:srgbClr val="FFFF00"/>
                </a:solidFill>
              </a:rPr>
              <a:t> ĐẾN VỚI BÀI HỌC LỊCH SỬ 6</a:t>
            </a:r>
          </a:p>
        </p:txBody>
      </p:sp>
    </p:spTree>
    <p:extLst>
      <p:ext uri="{BB962C8B-B14F-4D97-AF65-F5344CB8AC3E}">
        <p14:creationId xmlns:p14="http://schemas.microsoft.com/office/powerpoint/2010/main" val="1446918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783741" y="707615"/>
            <a:ext cx="7236637" cy="3204568"/>
          </a:xfrm>
          <a:prstGeom prst="rect">
            <a:avLst/>
          </a:prstGeom>
          <a:solidFill>
            <a:schemeClr val="bg1">
              <a:lumMod val="65000"/>
            </a:schemeClr>
          </a:solidFill>
          <a:ln>
            <a:solidFill>
              <a:schemeClr val="bg1">
                <a:lumMod val="65000"/>
              </a:schemeClr>
            </a:solidFill>
          </a:ln>
        </p:spPr>
      </p:pic>
      <p:sp>
        <p:nvSpPr>
          <p:cNvPr id="23" name="Left Brace 22"/>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1411550" y="5447904"/>
            <a:ext cx="9667782" cy="350658"/>
            <a:chOff x="1411550" y="4603082"/>
            <a:chExt cx="9667782" cy="350658"/>
          </a:xfrm>
        </p:grpSpPr>
        <p:cxnSp>
          <p:nvCxnSpPr>
            <p:cNvPr id="25" name="Straight Arrow Connector 24"/>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4442536" y="4280091"/>
            <a:ext cx="2920051"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3091070" y="5178286"/>
            <a:ext cx="2166752"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6350311" y="5140401"/>
            <a:ext cx="2617652"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2604116" y="5761722"/>
            <a:ext cx="3203461"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6245440" y="5761722"/>
            <a:ext cx="1117145"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7766755" y="5761722"/>
            <a:ext cx="1117145"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692164" y="5171090"/>
            <a:ext cx="1441436" cy="461665"/>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711780" y="5761722"/>
            <a:ext cx="1441436" cy="461665"/>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A36044A8-0A70-A843-82BF-1A2E94FEF696}"/>
              </a:ext>
            </a:extLst>
          </p:cNvPr>
          <p:cNvSpPr/>
          <p:nvPr/>
        </p:nvSpPr>
        <p:spPr>
          <a:xfrm>
            <a:off x="175336" y="84009"/>
            <a:ext cx="8534400" cy="548099"/>
          </a:xfrm>
          <a:prstGeom prst="rect">
            <a:avLst/>
          </a:prstGeom>
        </p:spPr>
        <p:txBody>
          <a:bodyPr wrap="square">
            <a:spAutoFit/>
          </a:bodyPr>
          <a:lstStyle/>
          <a:p>
            <a:pPr algn="just">
              <a:lnSpc>
                <a:spcPct val="115000"/>
              </a:lnSpc>
            </a:pPr>
            <a:r>
              <a:rPr lang="en-VN"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en-VN" sz="2800" b="1" dirty="0">
                <a:solidFill>
                  <a:srgbClr val="FFFF00"/>
                </a:solidFill>
                <a:latin typeface="Times New Roman" panose="02020603050405020304" pitchFamily="18" charset="0"/>
                <a:ea typeface="Times New Roman" panose="02020603050405020304" pitchFamily="18" charset="0"/>
              </a:rPr>
              <a:t>xã hội nguyên thuỷ </a:t>
            </a:r>
            <a:endParaRPr lang="en-VN" sz="2800"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75870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0-#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0-#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0-#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0-#ppt_w/2"/>
                                          </p:val>
                                        </p:tav>
                                        <p:tav tm="100000">
                                          <p:val>
                                            <p:strVal val="#ppt_x"/>
                                          </p:val>
                                        </p:tav>
                                      </p:tavLst>
                                    </p:anim>
                                    <p:anim calcmode="lin" valueType="num">
                                      <p:cBhvr additive="base">
                                        <p:cTn id="43" dur="500" fill="hold"/>
                                        <p:tgtEl>
                                          <p:spTgt spid="3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0-#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0-#ppt_w/2"/>
                                          </p:val>
                                        </p:tav>
                                        <p:tav tm="100000">
                                          <p:val>
                                            <p:strVal val="#ppt_x"/>
                                          </p:val>
                                        </p:tav>
                                      </p:tavLst>
                                    </p:anim>
                                    <p:anim calcmode="lin" valueType="num">
                                      <p:cBhvr additive="base">
                                        <p:cTn id="5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2" grpId="0" animBg="1"/>
      <p:bldP spid="33" grpId="0" animBg="1"/>
      <p:bldP spid="34" grpId="0" animBg="1"/>
      <p:bldP spid="35" grpId="0" animBg="1"/>
      <p:bldP spid="36"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347536" y="561474"/>
            <a:ext cx="8518359" cy="3513221"/>
          </a:xfrm>
          <a:prstGeom prst="cloudCallout">
            <a:avLst>
              <a:gd name="adj1" fmla="val -35347"/>
              <a:gd name="adj2" fmla="val 7590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thủy</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Mô</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tả</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sơ</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lược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các</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giai</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đoạn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tiến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triển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của</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xã</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hội</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nguyên</a:t>
            </a:r>
            <a:r>
              <a:rPr lang="fr-FR" sz="2400" dirty="0">
                <a:solidFill>
                  <a:schemeClr val="tx1"/>
                </a:solidFill>
                <a:latin typeface="Times New Roman" panose="02020603050405020304" pitchFamily="18" charset="0"/>
                <a:cs typeface="Times New Roman" panose="02020603050405020304" pitchFamily="18" charset="0"/>
              </a:rPr>
              <a:t> </a:t>
            </a:r>
            <a:r>
              <a:rPr lang="fr-FR" sz="2400" dirty="0" err="1">
                <a:solidFill>
                  <a:schemeClr val="tx1"/>
                </a:solidFill>
                <a:latin typeface="Times New Roman" panose="02020603050405020304" pitchFamily="18" charset="0"/>
                <a:cs typeface="Times New Roman" panose="02020603050405020304" pitchFamily="18" charset="0"/>
              </a:rPr>
              <a:t>thủy</a:t>
            </a:r>
            <a:r>
              <a:rPr lang="fr-FR"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77" y="4913766"/>
            <a:ext cx="2221774" cy="1824409"/>
          </a:xfrm>
          <a:prstGeom prst="rect">
            <a:avLst/>
          </a:prstGeom>
        </p:spPr>
      </p:pic>
      <p:sp>
        <p:nvSpPr>
          <p:cNvPr id="7" name="Cloud Callout 6">
            <a:extLst>
              <a:ext uri="{FF2B5EF4-FFF2-40B4-BE49-F238E27FC236}">
                <a16:creationId xmlns:a16="http://schemas.microsoft.com/office/drawing/2014/main" id="{073323AF-1DB4-544A-8DF5-66F51236CF99}"/>
              </a:ext>
            </a:extLst>
          </p:cNvPr>
          <p:cNvSpPr/>
          <p:nvPr/>
        </p:nvSpPr>
        <p:spPr>
          <a:xfrm>
            <a:off x="2232173" y="569781"/>
            <a:ext cx="7282888" cy="3458911"/>
          </a:xfrm>
          <a:prstGeom prst="cloudCallout">
            <a:avLst>
              <a:gd name="adj1" fmla="val -52677"/>
              <a:gd name="adj2" fmla="val 85226"/>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457200" indent="-457200" algn="just">
              <a:buFont typeface="+mj-lt"/>
              <a:buAutoNum type="arabicPeriod"/>
            </a:pPr>
            <a:r>
              <a:rPr lang="en-AU" sz="28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800" dirty="0">
                <a:latin typeface="Times New Roman" panose="02020603050405020304" pitchFamily="18" charset="0"/>
                <a:ea typeface="Calibri" panose="020F0502020204030204" pitchFamily="34" charset="0"/>
                <a:cs typeface="Times New Roman" panose="02020603050405020304" pitchFamily="18" charset="0"/>
              </a:rPr>
              <a:t> ra </a:t>
            </a:r>
            <a:r>
              <a:rPr lang="en-AU"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em</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8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800" dirty="0">
                <a:latin typeface="Times New Roman" panose="02020603050405020304" pitchFamily="18" charset="0"/>
                <a:ea typeface="Calibri" panose="020F0502020204030204" pitchFamily="34" charset="0"/>
                <a:cs typeface="Times New Roman" panose="02020603050405020304" pitchFamily="18" charset="0"/>
              </a:rPr>
              <a:t>           - </a:t>
            </a:r>
            <a:r>
              <a:rPr lang="en-AU" sz="28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800" dirty="0">
                <a:latin typeface="Times New Roman" panose="02020603050405020304" pitchFamily="18" charset="0"/>
                <a:ea typeface="Calibri" panose="020F0502020204030204" pitchFamily="34" charset="0"/>
                <a:cs typeface="Times New Roman" panose="02020603050405020304" pitchFamily="18" charset="0"/>
              </a:rPr>
              <a:t>           - </a:t>
            </a:r>
            <a:r>
              <a:rPr lang="en-AU" sz="28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tộc</a:t>
            </a:r>
            <a:endParaRPr lang="en-AU"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800" dirty="0">
                <a:latin typeface="Times New Roman" panose="02020603050405020304" pitchFamily="18" charset="0"/>
                <a:ea typeface="Calibri" panose="020F0502020204030204" pitchFamily="34" charset="0"/>
                <a:cs typeface="Times New Roman" panose="02020603050405020304" pitchFamily="18" charset="0"/>
              </a:rPr>
              <a:t>           - </a:t>
            </a:r>
            <a:r>
              <a:rPr lang="en-AU"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800" dirty="0">
                <a:latin typeface="Times New Roman" panose="02020603050405020304" pitchFamily="18" charset="0"/>
                <a:ea typeface="Calibri" panose="020F0502020204030204" pitchFamily="34" charset="0"/>
                <a:cs typeface="Times New Roman" panose="02020603050405020304" pitchFamily="18" charset="0"/>
              </a:rPr>
              <a:t> </a:t>
            </a:r>
            <a:r>
              <a:rPr lang="en-AU" sz="2800" dirty="0" err="1">
                <a:latin typeface="Times New Roman" panose="02020603050405020304" pitchFamily="18" charset="0"/>
                <a:ea typeface="Calibri" panose="020F0502020204030204" pitchFamily="34" charset="0"/>
                <a:cs typeface="Times New Roman" panose="02020603050405020304" pitchFamily="18" charset="0"/>
              </a:rPr>
              <a:t>lạc</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0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9347" y="5672945"/>
            <a:ext cx="2775592"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6762015" y="5651181"/>
            <a:ext cx="1518399"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0166643" y="5672945"/>
            <a:ext cx="942980"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957041" y="5672945"/>
            <a:ext cx="1218463"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p:cNvGrpSpPr/>
          <p:nvPr/>
        </p:nvGrpSpPr>
        <p:grpSpPr>
          <a:xfrm>
            <a:off x="3119720" y="2947385"/>
            <a:ext cx="2183907" cy="2715333"/>
            <a:chOff x="3630968" y="2947385"/>
            <a:chExt cx="2183907" cy="2715333"/>
          </a:xfrm>
        </p:grpSpPr>
        <p:sp>
          <p:nvSpPr>
            <p:cNvPr id="12" name="Oval 11"/>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p:nvPr/>
        </p:nvSpPr>
        <p:spPr>
          <a:xfrm>
            <a:off x="6232126" y="726946"/>
            <a:ext cx="2578179" cy="1749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9104108" y="1938371"/>
            <a:ext cx="2986165" cy="3712810"/>
            <a:chOff x="9104108" y="1938371"/>
            <a:chExt cx="2986165" cy="3712810"/>
          </a:xfrm>
        </p:grpSpPr>
        <p:grpSp>
          <p:nvGrpSpPr>
            <p:cNvPr id="86" name="Group 85"/>
            <p:cNvGrpSpPr/>
            <p:nvPr/>
          </p:nvGrpSpPr>
          <p:grpSpPr>
            <a:xfrm>
              <a:off x="9104108" y="1938371"/>
              <a:ext cx="2986165" cy="3712810"/>
              <a:chOff x="9104108" y="1938371"/>
              <a:chExt cx="2986165" cy="3712810"/>
            </a:xfrm>
          </p:grpSpPr>
          <p:sp>
            <p:nvSpPr>
              <p:cNvPr id="38" name="Oval 37"/>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p:cNvGrpSpPr/>
            <p:nvPr/>
          </p:nvGrpSpPr>
          <p:grpSpPr>
            <a:xfrm>
              <a:off x="9991254" y="4370929"/>
              <a:ext cx="849186" cy="1174555"/>
              <a:chOff x="6811386" y="2957612"/>
              <a:chExt cx="2183907" cy="2715333"/>
            </a:xfrm>
          </p:grpSpPr>
          <p:sp>
            <p:nvSpPr>
              <p:cNvPr id="42" name="Oval 41"/>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p:cNvGrpSpPr/>
            <p:nvPr/>
          </p:nvGrpSpPr>
          <p:grpSpPr>
            <a:xfrm>
              <a:off x="9201752" y="3294744"/>
              <a:ext cx="849186" cy="1174555"/>
              <a:chOff x="6811386" y="2957612"/>
              <a:chExt cx="2183907" cy="2715333"/>
            </a:xfrm>
          </p:grpSpPr>
          <p:sp>
            <p:nvSpPr>
              <p:cNvPr id="54" name="Oval 53"/>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p:cNvGrpSpPr/>
            <p:nvPr/>
          </p:nvGrpSpPr>
          <p:grpSpPr>
            <a:xfrm>
              <a:off x="11075772" y="2741019"/>
              <a:ext cx="849186" cy="1174555"/>
              <a:chOff x="6811386" y="2957612"/>
              <a:chExt cx="2183907" cy="2715333"/>
            </a:xfrm>
          </p:grpSpPr>
          <p:sp>
            <p:nvSpPr>
              <p:cNvPr id="60" name="Oval 59"/>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p:cNvGrpSpPr/>
            <p:nvPr/>
          </p:nvGrpSpPr>
          <p:grpSpPr>
            <a:xfrm>
              <a:off x="10944519" y="4005846"/>
              <a:ext cx="849186" cy="1174555"/>
              <a:chOff x="6811386" y="2957612"/>
              <a:chExt cx="2183907" cy="2715333"/>
            </a:xfrm>
          </p:grpSpPr>
          <p:sp>
            <p:nvSpPr>
              <p:cNvPr id="66" name="Oval 65"/>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p:cNvSpPr/>
          <p:nvPr/>
        </p:nvSpPr>
        <p:spPr>
          <a:xfrm>
            <a:off x="212382" y="3170058"/>
            <a:ext cx="2546965" cy="79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p:cNvSpPr/>
          <p:nvPr/>
        </p:nvSpPr>
        <p:spPr>
          <a:xfrm>
            <a:off x="3024562" y="1337779"/>
            <a:ext cx="2546965" cy="153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p:cNvSpPr/>
          <p:nvPr/>
        </p:nvSpPr>
        <p:spPr>
          <a:xfrm>
            <a:off x="9349043" y="110243"/>
            <a:ext cx="2578179" cy="17499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C0099"/>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rgbClr val="CC0099"/>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47297" y="6336833"/>
            <a:ext cx="2166752" cy="40011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p:cNvSpPr txBox="1"/>
          <p:nvPr/>
        </p:nvSpPr>
        <p:spPr>
          <a:xfrm>
            <a:off x="8001303" y="6336833"/>
            <a:ext cx="2166752" cy="40011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6300138" y="2935501"/>
            <a:ext cx="2183907" cy="2737444"/>
            <a:chOff x="6300138" y="2935501"/>
            <a:chExt cx="2183907" cy="2737444"/>
          </a:xfrm>
        </p:grpSpPr>
        <p:grpSp>
          <p:nvGrpSpPr>
            <p:cNvPr id="40" name="Group 39"/>
            <p:cNvGrpSpPr/>
            <p:nvPr/>
          </p:nvGrpSpPr>
          <p:grpSpPr>
            <a:xfrm>
              <a:off x="6300138" y="2957612"/>
              <a:ext cx="2183907" cy="2715333"/>
              <a:chOff x="6811386" y="2957612"/>
              <a:chExt cx="2183907" cy="2715333"/>
            </a:xfrm>
          </p:grpSpPr>
          <p:sp>
            <p:nvSpPr>
              <p:cNvPr id="27" name="Oval 26"/>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p:cNvSpPr txBox="1"/>
          <p:nvPr/>
        </p:nvSpPr>
        <p:spPr>
          <a:xfrm>
            <a:off x="340173" y="179762"/>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2288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365" y="106764"/>
            <a:ext cx="10515600" cy="1325563"/>
          </a:xfrm>
        </p:spPr>
        <p:txBody>
          <a:bodyPr>
            <a:noAutofit/>
          </a:bodyPr>
          <a:lstStyle/>
          <a:p>
            <a:pPr algn="ctr"/>
            <a:r>
              <a:rPr lang="en-US" sz="3200" dirty="0">
                <a:solidFill>
                  <a:srgbClr val="FFFF00"/>
                </a:solidFill>
                <a:latin typeface="Times New Roman" panose="02020603050405020304" pitchFamily="18" charset="0"/>
                <a:cs typeface="Times New Roman" panose="02020603050405020304" pitchFamily="18" charset="0"/>
              </a:rPr>
              <a:t>Ai </a:t>
            </a:r>
            <a:r>
              <a:rPr lang="en-US" sz="3200" dirty="0" err="1">
                <a:solidFill>
                  <a:srgbClr val="FFFF00"/>
                </a:solidFill>
                <a:latin typeface="Times New Roman" panose="02020603050405020304" pitchFamily="18" charset="0"/>
                <a:cs typeface="Times New Roman" panose="02020603050405020304" pitchFamily="18" charset="0"/>
              </a:rPr>
              <a:t>nhanh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nhất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đúng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nhất</a:t>
            </a:r>
            <a:br>
              <a:rPr lang="en-US" sz="3200" dirty="0">
                <a:solidFill>
                  <a:srgbClr val="FFFF00"/>
                </a:solidFill>
                <a:latin typeface="Times New Roman" panose="02020603050405020304" pitchFamily="18" charset="0"/>
                <a:cs typeface="Times New Roman" panose="02020603050405020304" pitchFamily="18" charset="0"/>
              </a:rPr>
            </a:br>
            <a:r>
              <a:rPr lang="en-US" sz="3200" dirty="0" err="1">
                <a:solidFill>
                  <a:srgbClr val="FFFF00"/>
                </a:solidFill>
                <a:latin typeface="Times New Roman" panose="02020603050405020304" pitchFamily="18" charset="0"/>
                <a:cs typeface="Times New Roman" panose="02020603050405020304" pitchFamily="18" charset="0"/>
              </a:rPr>
              <a:t>Hãy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biểu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diễn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niệm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thị</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tộc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bộ</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lạc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dưới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hình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thức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phần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tập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hợp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của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toán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học</a:t>
            </a:r>
            <a:r>
              <a:rPr lang="en-US" sz="3200" dirty="0">
                <a:solidFill>
                  <a:srgbClr val="FFFF00"/>
                </a:solidFill>
                <a:latin typeface="Times New Roman" panose="02020603050405020304" pitchFamily="18" charset="0"/>
                <a:cs typeface="Times New Roman" panose="02020603050405020304" pitchFamily="18" charset="0"/>
              </a:rPr>
              <a:t>?</a:t>
            </a:r>
          </a:p>
        </p:txBody>
      </p:sp>
      <p:sp>
        <p:nvSpPr>
          <p:cNvPr id="4" name="Oval 3"/>
          <p:cNvSpPr/>
          <p:nvPr/>
        </p:nvSpPr>
        <p:spPr>
          <a:xfrm>
            <a:off x="4190260" y="1731145"/>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65467" y="2613732"/>
            <a:ext cx="2574523" cy="1429814"/>
            <a:chOff x="4465467" y="2613732"/>
            <a:chExt cx="2574523" cy="1429814"/>
          </a:xfrm>
        </p:grpSpPr>
        <p:sp>
          <p:nvSpPr>
            <p:cNvPr id="5" name="Oval 4"/>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p:cNvGrpSpPr/>
          <p:nvPr/>
        </p:nvGrpSpPr>
        <p:grpSpPr>
          <a:xfrm>
            <a:off x="7705818" y="3450961"/>
            <a:ext cx="4190259" cy="707886"/>
            <a:chOff x="7705818" y="3450961"/>
            <a:chExt cx="4190259" cy="707886"/>
          </a:xfrm>
        </p:grpSpPr>
        <p:cxnSp>
          <p:nvCxnSpPr>
            <p:cNvPr id="11" name="Straight Arrow Connector 10"/>
            <p:cNvCxnSpPr>
              <a:stCxn id="4" idx="6"/>
            </p:cNvCxnSpPr>
            <p:nvPr/>
          </p:nvCxnSpPr>
          <p:spPr>
            <a:xfrm>
              <a:off x="7705818" y="3466729"/>
              <a:ext cx="2032986" cy="3773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863091" y="3450961"/>
              <a:ext cx="2032986" cy="70788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p:cNvGrpSpPr/>
          <p:nvPr/>
        </p:nvGrpSpPr>
        <p:grpSpPr>
          <a:xfrm>
            <a:off x="6829888" y="2328398"/>
            <a:ext cx="4523912" cy="707886"/>
            <a:chOff x="6829888" y="2328398"/>
            <a:chExt cx="4523912" cy="707886"/>
          </a:xfrm>
        </p:grpSpPr>
        <p:cxnSp>
          <p:nvCxnSpPr>
            <p:cNvPr id="13" name="Straight Arrow Connector 12"/>
            <p:cNvCxnSpPr/>
            <p:nvPr/>
          </p:nvCxnSpPr>
          <p:spPr>
            <a:xfrm>
              <a:off x="6829888" y="2753556"/>
              <a:ext cx="20329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320814" y="2328398"/>
              <a:ext cx="2032986" cy="70788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62530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044A8-0A70-A843-82BF-1A2E94FEF696}"/>
              </a:ext>
            </a:extLst>
          </p:cNvPr>
          <p:cNvSpPr/>
          <p:nvPr/>
        </p:nvSpPr>
        <p:spPr>
          <a:xfrm>
            <a:off x="0" y="710213"/>
            <a:ext cx="8534400" cy="548099"/>
          </a:xfrm>
          <a:prstGeom prst="rect">
            <a:avLst/>
          </a:prstGeom>
        </p:spPr>
        <p:txBody>
          <a:bodyPr wrap="square">
            <a:spAutoFit/>
          </a:bodyPr>
          <a:lstStyle/>
          <a:p>
            <a:pPr algn="just">
              <a:lnSpc>
                <a:spcPct val="115000"/>
              </a:lnSpc>
            </a:pPr>
            <a:r>
              <a:rPr lang="en-VN"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en-VN" sz="2800" b="1" dirty="0">
                <a:solidFill>
                  <a:srgbClr val="FFFF00"/>
                </a:solidFill>
                <a:latin typeface="Times New Roman" panose="02020603050405020304" pitchFamily="18" charset="0"/>
                <a:ea typeface="Times New Roman" panose="02020603050405020304" pitchFamily="18" charset="0"/>
              </a:rPr>
              <a:t>xã hội nguyên thuỷ </a:t>
            </a:r>
            <a:endParaRPr lang="en-VN" sz="2800" dirty="0">
              <a:solidFill>
                <a:srgbClr val="FFFF00"/>
              </a:solidFill>
              <a:effectLst/>
              <a:latin typeface="Times New Roman" panose="02020603050405020304" pitchFamily="18" charset="0"/>
              <a:ea typeface="Times New Roman" panose="02020603050405020304" pitchFamily="18" charset="0"/>
            </a:endParaRPr>
          </a:p>
        </p:txBody>
      </p:sp>
      <p:sp>
        <p:nvSpPr>
          <p:cNvPr id="9" name="Rectangle: Rounded Corners 6"/>
          <p:cNvSpPr/>
          <p:nvPr/>
        </p:nvSpPr>
        <p:spPr>
          <a:xfrm>
            <a:off x="1108350"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54258" y="1258312"/>
            <a:ext cx="11846194" cy="3570208"/>
          </a:xfrm>
          <a:prstGeom prst="rect">
            <a:avLst/>
          </a:prstGeom>
        </p:spPr>
        <p:txBody>
          <a:bodyPr wrap="square">
            <a:spAutoFit/>
          </a:bodyPr>
          <a:lstStyle/>
          <a:p>
            <a:pPr indent="144145"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Giai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đoạn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bầy</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người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nguyên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thủy</a:t>
            </a:r>
            <a:r>
              <a:rPr lang="fr-FR" sz="2800" dirty="0">
                <a:solidFill>
                  <a:srgbClr val="FFFF00"/>
                </a:solidFill>
                <a:latin typeface="Times New Roman" panose="02020603050405020304" pitchFamily="18" charset="0"/>
                <a:ea typeface="Times New Roman" panose="02020603050405020304" pitchFamily="18" charset="0"/>
              </a:rPr>
              <a:t>:</a:t>
            </a:r>
            <a:endParaRPr lang="en-US" sz="2800" dirty="0">
              <a:solidFill>
                <a:srgbClr val="FFFF00"/>
              </a:solidFill>
              <a:latin typeface="Times New Roman" panose="02020603050405020304" pitchFamily="18" charset="0"/>
              <a:ea typeface="Times New Roman" panose="02020603050405020304" pitchFamily="18" charset="0"/>
            </a:endParaRP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Gồm</a:t>
            </a:r>
            <a:r>
              <a:rPr lang="fr-FR" sz="2800" dirty="0">
                <a:solidFill>
                  <a:schemeClr val="bg1"/>
                </a:solidFill>
                <a:latin typeface="Times New Roman" panose="02020603050405020304" pitchFamily="18" charset="0"/>
                <a:ea typeface="Times New Roman" panose="02020603050405020304" pitchFamily="18" charset="0"/>
              </a:rPr>
              <a:t> 5-7 </a:t>
            </a:r>
            <a:r>
              <a:rPr lang="fr-FR" sz="2800" dirty="0" err="1">
                <a:solidFill>
                  <a:schemeClr val="bg1"/>
                </a:solidFill>
                <a:latin typeface="Times New Roman" panose="02020603050405020304" pitchFamily="18" charset="0"/>
                <a:ea typeface="Times New Roman" panose="02020603050405020304" pitchFamily="18" charset="0"/>
              </a:rPr>
              <a:t>gia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đình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sinh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sống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nhau</a:t>
            </a:r>
            <a:r>
              <a:rPr lang="fr-FR"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sự</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phân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công</a:t>
            </a:r>
            <a:r>
              <a:rPr lang="fr-FR" sz="2800" dirty="0">
                <a:solidFill>
                  <a:schemeClr val="bg1"/>
                </a:solidFill>
                <a:latin typeface="Times New Roman" panose="02020603050405020304" pitchFamily="18" charset="0"/>
                <a:ea typeface="Times New Roman" panose="02020603050405020304" pitchFamily="18" charset="0"/>
              </a:rPr>
              <a:t> lao </a:t>
            </a:r>
            <a:r>
              <a:rPr lang="fr-FR" sz="2800" dirty="0" err="1">
                <a:solidFill>
                  <a:schemeClr val="bg1"/>
                </a:solidFill>
                <a:latin typeface="Times New Roman" panose="02020603050405020304" pitchFamily="18" charset="0"/>
                <a:ea typeface="Times New Roman" panose="02020603050405020304" pitchFamily="18" charset="0"/>
              </a:rPr>
              <a:t>động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giữa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nam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và</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nữ</a:t>
            </a:r>
            <a:r>
              <a:rPr lang="fr-FR"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marL="342900" indent="-342900" algn="just">
              <a:spcAft>
                <a:spcPts val="600"/>
              </a:spcAft>
              <a:buFontTx/>
              <a:buChar char="-"/>
            </a:pPr>
            <a:r>
              <a:rPr lang="fr-FR" sz="2800" dirty="0" err="1">
                <a:solidFill>
                  <a:srgbClr val="FFFF00"/>
                </a:solidFill>
                <a:latin typeface="Times New Roman" panose="02020603050405020304" pitchFamily="18" charset="0"/>
                <a:ea typeface="Times New Roman" panose="02020603050405020304" pitchFamily="18" charset="0"/>
              </a:rPr>
              <a:t>Giai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đoạn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thị</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tộc</a:t>
            </a:r>
            <a:r>
              <a:rPr lang="fr-FR" sz="2800" dirty="0">
                <a:solidFill>
                  <a:srgbClr val="FFFF00"/>
                </a:solidFill>
                <a:latin typeface="Times New Roman" panose="02020603050405020304" pitchFamily="18" charset="0"/>
                <a:ea typeface="Times New Roman" panose="02020603050405020304" pitchFamily="18" charset="0"/>
              </a:rPr>
              <a:t>:</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Gồm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vài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chục</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gia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đình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quan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hệ</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huyết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thống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Đứng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đầu</a:t>
            </a:r>
            <a:r>
              <a:rPr lang="fr-FR" sz="2800" dirty="0">
                <a:solidFill>
                  <a:schemeClr val="bg1"/>
                </a:solidFill>
                <a:latin typeface="Times New Roman" panose="02020603050405020304" pitchFamily="18" charset="0"/>
                <a:ea typeface="Times New Roman" panose="02020603050405020304" pitchFamily="18" charset="0"/>
              </a:rPr>
              <a:t> là </a:t>
            </a:r>
            <a:r>
              <a:rPr lang="fr-FR" sz="2800" dirty="0" err="1">
                <a:solidFill>
                  <a:schemeClr val="bg1"/>
                </a:solidFill>
                <a:latin typeface="Times New Roman" panose="02020603050405020304" pitchFamily="18" charset="0"/>
                <a:ea typeface="Times New Roman" panose="02020603050405020304" pitchFamily="18" charset="0"/>
              </a:rPr>
              <a:t>Tộc</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trưởng</a:t>
            </a:r>
            <a:r>
              <a:rPr lang="fr-FR"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marL="342900" indent="-342900" algn="just">
              <a:spcAft>
                <a:spcPts val="600"/>
              </a:spcAft>
              <a:buFontTx/>
              <a:buChar char="-"/>
            </a:pPr>
            <a:r>
              <a:rPr lang="fr-FR" sz="2800" dirty="0" err="1">
                <a:solidFill>
                  <a:srgbClr val="FFFF00"/>
                </a:solidFill>
                <a:latin typeface="Times New Roman" panose="02020603050405020304" pitchFamily="18" charset="0"/>
                <a:ea typeface="Times New Roman" panose="02020603050405020304" pitchFamily="18" charset="0"/>
              </a:rPr>
              <a:t>Giai</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đoạn</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Bộ</a:t>
            </a:r>
            <a:r>
              <a:rPr lang="fr-FR" sz="2800" dirty="0">
                <a:solidFill>
                  <a:srgbClr val="FFFF00"/>
                </a:solidFill>
                <a:latin typeface="Times New Roman" panose="02020603050405020304" pitchFamily="18" charset="0"/>
                <a:ea typeface="Times New Roman" panose="02020603050405020304" pitchFamily="18" charset="0"/>
              </a:rPr>
              <a:t> </a:t>
            </a:r>
            <a:r>
              <a:rPr lang="fr-FR" sz="2800" dirty="0" err="1">
                <a:solidFill>
                  <a:srgbClr val="FFFF00"/>
                </a:solidFill>
                <a:latin typeface="Times New Roman" panose="02020603050405020304" pitchFamily="18" charset="0"/>
                <a:ea typeface="Times New Roman" panose="02020603050405020304" pitchFamily="18" charset="0"/>
              </a:rPr>
              <a:t>lạc</a:t>
            </a:r>
            <a:r>
              <a:rPr lang="fr-FR" sz="2800" dirty="0">
                <a:solidFill>
                  <a:srgbClr val="FFFF00"/>
                </a:solidFill>
                <a:latin typeface="Times New Roman" panose="02020603050405020304" pitchFamily="18" charset="0"/>
                <a:ea typeface="Times New Roman" panose="02020603050405020304" pitchFamily="18" charset="0"/>
              </a:rPr>
              <a:t>: </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Nhiều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thị</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tộc</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cư</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trú</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trên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địa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bàn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Đứng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đầu</a:t>
            </a:r>
            <a:r>
              <a:rPr lang="fr-FR" sz="2800" dirty="0">
                <a:solidFill>
                  <a:schemeClr val="bg1"/>
                </a:solidFill>
                <a:latin typeface="Times New Roman" panose="02020603050405020304" pitchFamily="18" charset="0"/>
                <a:ea typeface="Times New Roman" panose="02020603050405020304" pitchFamily="18" charset="0"/>
              </a:rPr>
              <a:t> là </a:t>
            </a:r>
            <a:r>
              <a:rPr lang="fr-FR" sz="2800" dirty="0" err="1">
                <a:solidFill>
                  <a:schemeClr val="bg1"/>
                </a:solidFill>
                <a:latin typeface="Times New Roman" panose="02020603050405020304" pitchFamily="18" charset="0"/>
                <a:ea typeface="Times New Roman" panose="02020603050405020304" pitchFamily="18" charset="0"/>
              </a:rPr>
              <a:t>Tù</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trưởng</a:t>
            </a:r>
            <a:r>
              <a:rPr lang="fr-FR"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4372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Callout 18">
            <a:extLst>
              <a:ext uri="{FF2B5EF4-FFF2-40B4-BE49-F238E27FC236}">
                <a16:creationId xmlns:a16="http://schemas.microsoft.com/office/drawing/2014/main" id="{FF7BE46C-A246-4848-881B-143A6D655E6A}"/>
              </a:ext>
            </a:extLst>
          </p:cNvPr>
          <p:cNvSpPr/>
          <p:nvPr/>
        </p:nvSpPr>
        <p:spPr>
          <a:xfrm>
            <a:off x="6680034" y="1073675"/>
            <a:ext cx="5661881" cy="4505490"/>
          </a:xfrm>
          <a:prstGeom prst="cloudCallout">
            <a:avLst>
              <a:gd name="adj1" fmla="val 18973"/>
              <a:gd name="adj2" fmla="val 72239"/>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800" dirty="0" err="1">
                <a:solidFill>
                  <a:srgbClr val="002060"/>
                </a:solidFill>
                <a:latin typeface="Times New Roman" panose="02020603050405020304" pitchFamily="18" charset="0"/>
                <a:cs typeface="Times New Roman" panose="02020603050405020304" pitchFamily="18" charset="0"/>
              </a:rPr>
              <a:t>Vì</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sao</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trong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bầy</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người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nguyên</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thủy</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thị</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tộc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bộ</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lạc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đều</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phải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có</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người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đứng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đầu</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phân</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công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công</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việc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mọi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thành</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viên</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bắt</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buộc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phải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hợp</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tác</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với</a:t>
            </a:r>
            <a:r>
              <a:rPr lang="en-AU" sz="2800" dirty="0">
                <a:solidFill>
                  <a:srgbClr val="002060"/>
                </a:solidFill>
                <a:latin typeface="Times New Roman" panose="02020603050405020304" pitchFamily="18" charset="0"/>
                <a:cs typeface="Times New Roman" panose="02020603050405020304" pitchFamily="18" charset="0"/>
              </a:rPr>
              <a:t> </a:t>
            </a:r>
            <a:r>
              <a:rPr lang="en-AU" sz="2800" dirty="0" err="1">
                <a:solidFill>
                  <a:srgbClr val="002060"/>
                </a:solidFill>
                <a:latin typeface="Times New Roman" panose="02020603050405020304" pitchFamily="18" charset="0"/>
                <a:cs typeface="Times New Roman" panose="02020603050405020304" pitchFamily="18" charset="0"/>
              </a:rPr>
              <a:t>nhau</a:t>
            </a:r>
            <a:r>
              <a:rPr lang="en-AU" sz="280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1213" y="5462259"/>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6E4792B-8C70-D24C-831B-1B0B96BC2DC7}"/>
              </a:ext>
            </a:extLst>
          </p:cNvPr>
          <p:cNvPicPr>
            <a:picLocks noChangeAspect="1"/>
          </p:cNvPicPr>
          <p:nvPr/>
        </p:nvPicPr>
        <p:blipFill>
          <a:blip r:embed="rId3"/>
          <a:stretch>
            <a:fillRect/>
          </a:stretch>
        </p:blipFill>
        <p:spPr>
          <a:xfrm>
            <a:off x="65151" y="1076772"/>
            <a:ext cx="6543737" cy="5781227"/>
          </a:xfrm>
          <a:prstGeom prst="rect">
            <a:avLst/>
          </a:prstGeom>
        </p:spPr>
      </p:pic>
      <p:sp>
        <p:nvSpPr>
          <p:cNvPr id="2" name="Rectangle 3">
            <a:extLst>
              <a:ext uri="{FF2B5EF4-FFF2-40B4-BE49-F238E27FC236}">
                <a16:creationId xmlns:a16="http://schemas.microsoft.com/office/drawing/2014/main" id="{D6D1C7E9-8663-3B8D-CA5C-46864DE9D3F9}"/>
              </a:ext>
            </a:extLst>
          </p:cNvPr>
          <p:cNvSpPr/>
          <p:nvPr/>
        </p:nvSpPr>
        <p:spPr>
          <a:xfrm>
            <a:off x="0" y="710213"/>
            <a:ext cx="8534400" cy="548099"/>
          </a:xfrm>
          <a:prstGeom prst="rect">
            <a:avLst/>
          </a:prstGeom>
        </p:spPr>
        <p:txBody>
          <a:bodyPr wrap="square">
            <a:spAutoFit/>
          </a:bodyPr>
          <a:lstStyle/>
          <a:p>
            <a:pPr algn="just">
              <a:lnSpc>
                <a:spcPct val="115000"/>
              </a:lnSpc>
            </a:pPr>
            <a:r>
              <a:rPr lang="en-VN"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en-VN" sz="2800" b="1" dirty="0">
                <a:solidFill>
                  <a:srgbClr val="FFFF00"/>
                </a:solidFill>
                <a:latin typeface="Times New Roman" panose="02020603050405020304" pitchFamily="18" charset="0"/>
                <a:ea typeface="Times New Roman" panose="02020603050405020304" pitchFamily="18" charset="0"/>
              </a:rPr>
              <a:t>xã hội nguyên thuỷ </a:t>
            </a:r>
            <a:endParaRPr lang="en-VN" sz="2800" dirty="0">
              <a:solidFill>
                <a:srgbClr val="FFFF00"/>
              </a:solidFill>
              <a:effectLst/>
              <a:latin typeface="Times New Roman" panose="02020603050405020304" pitchFamily="18" charset="0"/>
              <a:ea typeface="Times New Roman" panose="02020603050405020304" pitchFamily="18" charset="0"/>
            </a:endParaRPr>
          </a:p>
        </p:txBody>
      </p:sp>
      <p:sp>
        <p:nvSpPr>
          <p:cNvPr id="3" name="Rectangle: Rounded Corners 6">
            <a:extLst>
              <a:ext uri="{FF2B5EF4-FFF2-40B4-BE49-F238E27FC236}">
                <a16:creationId xmlns:a16="http://schemas.microsoft.com/office/drawing/2014/main" id="{0AB7E0A5-E819-3F81-CDA9-9EF940DBEE55}"/>
              </a:ext>
            </a:extLst>
          </p:cNvPr>
          <p:cNvSpPr/>
          <p:nvPr/>
        </p:nvSpPr>
        <p:spPr>
          <a:xfrm>
            <a:off x="1108350"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2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4725D-EAF6-6244-B7AE-9454C16F88A1}"/>
              </a:ext>
            </a:extLst>
          </p:cNvPr>
          <p:cNvSpPr/>
          <p:nvPr/>
        </p:nvSpPr>
        <p:spPr>
          <a:xfrm>
            <a:off x="30697" y="57868"/>
            <a:ext cx="866636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en-VN"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09487" y="581088"/>
            <a:ext cx="11823487" cy="6219044"/>
          </a:xfrm>
          <a:prstGeom prst="rect">
            <a:avLst/>
          </a:prstGeom>
        </p:spPr>
      </p:pic>
    </p:spTree>
    <p:extLst>
      <p:ext uri="{BB962C8B-B14F-4D97-AF65-F5344CB8AC3E}">
        <p14:creationId xmlns:p14="http://schemas.microsoft.com/office/powerpoint/2010/main" val="3823558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A4A00827-3D0C-AC4D-AD2E-EF46B0965BB4}"/>
              </a:ext>
            </a:extLst>
          </p:cNvPr>
          <p:cNvSpPr/>
          <p:nvPr/>
        </p:nvSpPr>
        <p:spPr>
          <a:xfrm>
            <a:off x="8432768" y="657726"/>
            <a:ext cx="3739960" cy="2727550"/>
          </a:xfrm>
          <a:prstGeom prst="cloudCallout">
            <a:avLst>
              <a:gd name="adj1" fmla="val 9642"/>
              <a:gd name="adj2" fmla="val 120052"/>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Đ</a:t>
            </a:r>
            <a:r>
              <a:rPr lang="en-VN" sz="2400" dirty="0">
                <a:latin typeface="Times New Roman" panose="02020603050405020304" pitchFamily="18" charset="0"/>
                <a:cs typeface="Times New Roman" panose="02020603050405020304" pitchFamily="18" charset="0"/>
              </a:rPr>
              <a:t>ời sống vật chất của người nguyên thuỷ thể hiện trên những phương diện nào?</a:t>
            </a:r>
          </a:p>
        </p:txBody>
      </p:sp>
      <p:pic>
        <p:nvPicPr>
          <p:cNvPr id="8" name="Picture 7">
            <a:extLst>
              <a:ext uri="{FF2B5EF4-FFF2-40B4-BE49-F238E27FC236}">
                <a16:creationId xmlns:a16="http://schemas.microsoft.com/office/drawing/2014/main" id="{51721F0B-6721-EB40-BA5A-04E64C419A1B}"/>
              </a:ext>
            </a:extLst>
          </p:cNvPr>
          <p:cNvPicPr>
            <a:picLocks noChangeAspect="1"/>
          </p:cNvPicPr>
          <p:nvPr/>
        </p:nvPicPr>
        <p:blipFill>
          <a:blip r:embed="rId2"/>
          <a:stretch>
            <a:fillRect/>
          </a:stretch>
        </p:blipFill>
        <p:spPr>
          <a:xfrm>
            <a:off x="3211" y="802105"/>
            <a:ext cx="8531189" cy="5645054"/>
          </a:xfrm>
          <a:prstGeom prst="rect">
            <a:avLst/>
          </a:prstGeom>
        </p:spPr>
      </p:pic>
      <p:pic>
        <p:nvPicPr>
          <p:cNvPr id="9" name="Content Placeholder 4">
            <a:extLst>
              <a:ext uri="{FF2B5EF4-FFF2-40B4-BE49-F238E27FC236}">
                <a16:creationId xmlns:a16="http://schemas.microsoft.com/office/drawing/2014/main" id="{28D56EFA-4175-C140-9AD8-675C9DA2E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872" y="5245348"/>
            <a:ext cx="1637856" cy="1492138"/>
          </a:xfrm>
          <a:prstGeom prst="rect">
            <a:avLst/>
          </a:prstGeom>
        </p:spPr>
      </p:pic>
      <p:sp>
        <p:nvSpPr>
          <p:cNvPr id="10" name="Title 9">
            <a:extLst>
              <a:ext uri="{FF2B5EF4-FFF2-40B4-BE49-F238E27FC236}">
                <a16:creationId xmlns:a16="http://schemas.microsoft.com/office/drawing/2014/main" id="{B324725D-EAF6-6244-B7AE-9454C16F88A1}"/>
              </a:ext>
            </a:extLst>
          </p:cNvPr>
          <p:cNvSpPr>
            <a:spLocks noGrp="1"/>
          </p:cNvSpPr>
          <p:nvPr>
            <p:ph type="title"/>
          </p:nvPr>
        </p:nvSpPr>
        <p:spPr>
          <a:xfrm>
            <a:off x="0" y="-27700"/>
            <a:ext cx="8110330" cy="480131"/>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en-VN"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679088" y="2716691"/>
            <a:ext cx="3348952" cy="1815882"/>
          </a:xfrm>
          <a:prstGeom prst="rect">
            <a:avLst/>
          </a:prstGeom>
          <a:noFill/>
        </p:spPr>
        <p:txBody>
          <a:bodyPr wrap="square" rtlCol="0">
            <a:spAutoFit/>
          </a:bodyPr>
          <a:lstStyle/>
          <a:p>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Công</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cụ</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lao</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động</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p>
          <a:p>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Cách</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thức</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lao</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động</a:t>
            </a:r>
            <a:endPar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endParaRPr>
          </a:p>
          <a:p>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Địa</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bàn</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cư</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dirty="0" err="1">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trú</a:t>
            </a:r>
            <a:r>
              <a:rPr lang="en-US" sz="2800" dirty="0">
                <a:solidFill>
                  <a:schemeClr val="bg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endParaRPr>
          </a:p>
        </p:txBody>
      </p:sp>
    </p:spTree>
    <p:extLst>
      <p:ext uri="{BB962C8B-B14F-4D97-AF65-F5344CB8AC3E}">
        <p14:creationId xmlns:p14="http://schemas.microsoft.com/office/powerpoint/2010/main" val="886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84343" y="5283200"/>
            <a:ext cx="1509486" cy="4644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a:solidFill>
                  <a:srgbClr val="FFC000"/>
                </a:solidFill>
                <a:latin typeface="+mj-lt"/>
              </a:rPr>
              <a:t>Chày</a:t>
            </a:r>
            <a:endParaRPr lang="vi-VN" sz="2000" dirty="0">
              <a:solidFill>
                <a:srgbClr val="FFC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4" y="769515"/>
            <a:ext cx="2794289"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064" y="769515"/>
            <a:ext cx="2095500" cy="502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48" y="769514"/>
            <a:ext cx="2246795" cy="5132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343" y="769515"/>
            <a:ext cx="3207657" cy="4969235"/>
          </a:xfrm>
          <a:prstGeom prst="rect">
            <a:avLst/>
          </a:prstGeom>
        </p:spPr>
      </p:pic>
      <p:sp>
        <p:nvSpPr>
          <p:cNvPr id="10" name="TextBox 9"/>
          <p:cNvSpPr txBox="1"/>
          <p:nvPr/>
        </p:nvSpPr>
        <p:spPr>
          <a:xfrm>
            <a:off x="5360918" y="1967346"/>
            <a:ext cx="1376630" cy="1200329"/>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CÔNG CỤ LAO ĐỘNG</a:t>
            </a:r>
          </a:p>
        </p:txBody>
      </p:sp>
      <p:sp>
        <p:nvSpPr>
          <p:cNvPr id="4" name="TextBox 3"/>
          <p:cNvSpPr txBox="1"/>
          <p:nvPr/>
        </p:nvSpPr>
        <p:spPr>
          <a:xfrm>
            <a:off x="319834" y="5943601"/>
            <a:ext cx="4821381" cy="523220"/>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Rìu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cổ</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25490" y="5902035"/>
            <a:ext cx="5666509"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Lưỡi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gốm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865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4364" y="0"/>
            <a:ext cx="4724399"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204365" y="1939636"/>
            <a:ext cx="4461162" cy="2246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8" y="152400"/>
            <a:ext cx="4830041" cy="3297381"/>
          </a:xfrm>
          <a:prstGeom prst="rect">
            <a:avLst/>
          </a:prstGeom>
        </p:spPr>
      </p:pic>
      <p:pic>
        <p:nvPicPr>
          <p:cNvPr id="8" name="Picture 7"/>
          <p:cNvPicPr>
            <a:picLocks noChangeAspect="1"/>
          </p:cNvPicPr>
          <p:nvPr/>
        </p:nvPicPr>
        <p:blipFill>
          <a:blip r:embed="rId6"/>
          <a:stretch>
            <a:fillRect/>
          </a:stretch>
        </p:blipFill>
        <p:spPr>
          <a:xfrm>
            <a:off x="0" y="3560618"/>
            <a:ext cx="5126180" cy="31651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4364" y="4186052"/>
            <a:ext cx="4487261" cy="2539743"/>
          </a:xfrm>
          <a:prstGeom prst="rect">
            <a:avLst/>
          </a:prstGeom>
        </p:spPr>
      </p:pic>
      <p:sp>
        <p:nvSpPr>
          <p:cNvPr id="10" name="TextBox 9"/>
          <p:cNvSpPr txBox="1"/>
          <p:nvPr/>
        </p:nvSpPr>
        <p:spPr>
          <a:xfrm>
            <a:off x="5320145" y="1801090"/>
            <a:ext cx="1690255" cy="2554545"/>
          </a:xfrm>
          <a:prstGeom prst="rect">
            <a:avLst/>
          </a:prstGeom>
          <a:solidFill>
            <a:schemeClr val="bg1"/>
          </a:solidFill>
        </p:spPr>
        <p:txBody>
          <a:bodyPr wrap="square" rtlCol="0">
            <a:spAutoFit/>
          </a:bodyPr>
          <a:lstStyle/>
          <a:p>
            <a:r>
              <a:rPr lang="en-US" sz="4000" dirty="0">
                <a:latin typeface="Times New Roman" panose="02020603050405020304" pitchFamily="18" charset="0"/>
                <a:cs typeface="Times New Roman" panose="02020603050405020304" pitchFamily="18" charset="0"/>
              </a:rPr>
              <a:t>CÁCH THỨC LAO ĐỘNG</a:t>
            </a:r>
          </a:p>
        </p:txBody>
      </p:sp>
    </p:spTree>
    <p:extLst>
      <p:ext uri="{BB962C8B-B14F-4D97-AF65-F5344CB8AC3E}">
        <p14:creationId xmlns:p14="http://schemas.microsoft.com/office/powerpoint/2010/main" val="373902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1">
            <a:extLst>
              <a:ext uri="{FF2B5EF4-FFF2-40B4-BE49-F238E27FC236}">
                <a16:creationId xmlns:a16="http://schemas.microsoft.com/office/drawing/2014/main"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a16="http://schemas.microsoft.com/office/drawing/2014/main"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a16="http://schemas.microsoft.com/office/drawing/2014/main"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a16="http://schemas.microsoft.com/office/drawing/2014/main"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a16="http://schemas.microsoft.com/office/drawing/2014/main"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a16="http://schemas.microsoft.com/office/drawing/2014/main"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a16="http://schemas.microsoft.com/office/drawing/2014/main"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a16="http://schemas.microsoft.com/office/drawing/2014/main"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a16="http://schemas.microsoft.com/office/drawing/2014/main"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a16="http://schemas.microsoft.com/office/drawing/2014/main"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a16="http://schemas.microsoft.com/office/drawing/2014/main"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a16="http://schemas.microsoft.com/office/drawing/2014/main"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a16="http://schemas.microsoft.com/office/drawing/2014/main"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a16="http://schemas.microsoft.com/office/drawing/2014/main"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a16="http://schemas.microsoft.com/office/drawing/2014/main"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a16="http://schemas.microsoft.com/office/drawing/2014/main"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a16="http://schemas.microsoft.com/office/drawing/2014/main"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a16="http://schemas.microsoft.com/office/drawing/2014/main"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a16="http://schemas.microsoft.com/office/drawing/2014/main"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a16="http://schemas.microsoft.com/office/drawing/2014/main"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a16="http://schemas.microsoft.com/office/drawing/2014/main"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a16="http://schemas.microsoft.com/office/drawing/2014/main"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a16="http://schemas.microsoft.com/office/drawing/2014/main"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a16="http://schemas.microsoft.com/office/drawing/2014/main"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a16="http://schemas.microsoft.com/office/drawing/2014/main"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a16="http://schemas.microsoft.com/office/drawing/2014/main"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a16="http://schemas.microsoft.com/office/drawing/2014/main"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a16="http://schemas.microsoft.com/office/drawing/2014/main"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a16="http://schemas.microsoft.com/office/drawing/2014/main" id="{1265113B-2D19-9544-A48C-714990DEE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a16="http://schemas.microsoft.com/office/drawing/2014/main"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a16="http://schemas.microsoft.com/office/drawing/2014/main"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a16="http://schemas.microsoft.com/office/drawing/2014/main"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a16="http://schemas.microsoft.com/office/drawing/2014/main"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a16="http://schemas.microsoft.com/office/drawing/2014/main"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a16="http://schemas.microsoft.com/office/drawing/2014/main"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sp>
        <p:nvSpPr>
          <p:cNvPr id="3" name="TextBox 2"/>
          <p:cNvSpPr txBox="1"/>
          <p:nvPr/>
        </p:nvSpPr>
        <p:spPr>
          <a:xfrm>
            <a:off x="3322763" y="167091"/>
            <a:ext cx="5740645"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KIỂM TRA  KIẾN THỨC</a:t>
            </a:r>
          </a:p>
        </p:txBody>
      </p:sp>
    </p:spTree>
    <p:extLst>
      <p:ext uri="{BB962C8B-B14F-4D97-AF65-F5344CB8AC3E}">
        <p14:creationId xmlns:p14="http://schemas.microsoft.com/office/powerpoint/2010/main" val="17263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58213" y="1648690"/>
            <a:ext cx="1745673"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ĐỊA BÀN CƯ TRÚ</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944" y="0"/>
            <a:ext cx="5043055" cy="6040582"/>
          </a:xfrm>
          <a:prstGeom prst="rect">
            <a:avLst/>
          </a:prstGeom>
        </p:spPr>
      </p:pic>
      <p:pic>
        <p:nvPicPr>
          <p:cNvPr id="1026" name="Picture 2" descr="Bài 9: Đời sống của người nguyên thủy trên đất nước ta">
            <a:extLst>
              <a:ext uri="{FF2B5EF4-FFF2-40B4-BE49-F238E27FC236}">
                <a16:creationId xmlns:a16="http://schemas.microsoft.com/office/drawing/2014/main" id="{7D7998C4-1F3C-42E6-B883-5397AF266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85" y="0"/>
            <a:ext cx="5378129" cy="604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6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38CB-E652-BD47-86F1-284E89017755}"/>
              </a:ext>
            </a:extLst>
          </p:cNvPr>
          <p:cNvSpPr>
            <a:spLocks noGrp="1"/>
          </p:cNvSpPr>
          <p:nvPr>
            <p:ph type="title"/>
          </p:nvPr>
        </p:nvSpPr>
        <p:spPr/>
        <p:txBody>
          <a:bodyPr/>
          <a:lstStyle/>
          <a:p>
            <a:endParaRPr lang="en-VN"/>
          </a:p>
        </p:txBody>
      </p:sp>
      <p:pic>
        <p:nvPicPr>
          <p:cNvPr id="8" name="Picture 7">
            <a:extLst>
              <a:ext uri="{FF2B5EF4-FFF2-40B4-BE49-F238E27FC236}">
                <a16:creationId xmlns:a16="http://schemas.microsoft.com/office/drawing/2014/main" id="{51721F0B-6721-EB40-BA5A-04E64C419A1B}"/>
              </a:ext>
            </a:extLst>
          </p:cNvPr>
          <p:cNvPicPr>
            <a:picLocks noChangeAspect="1"/>
          </p:cNvPicPr>
          <p:nvPr/>
        </p:nvPicPr>
        <p:blipFill>
          <a:blip r:embed="rId2"/>
          <a:stretch>
            <a:fillRect/>
          </a:stretch>
        </p:blipFill>
        <p:spPr>
          <a:xfrm>
            <a:off x="-82360" y="641189"/>
            <a:ext cx="6960236" cy="6216811"/>
          </a:xfrm>
          <a:prstGeom prst="rect">
            <a:avLst/>
          </a:prstGeom>
        </p:spPr>
      </p:pic>
      <p:pic>
        <p:nvPicPr>
          <p:cNvPr id="14" name="Picture 13">
            <a:extLst>
              <a:ext uri="{FF2B5EF4-FFF2-40B4-BE49-F238E27FC236}">
                <a16:creationId xmlns:a16="http://schemas.microsoft.com/office/drawing/2014/main" id="{97DEA121-21C3-F440-BD2E-EAEEE5C4D57C}"/>
              </a:ext>
            </a:extLst>
          </p:cNvPr>
          <p:cNvPicPr>
            <a:picLocks noChangeAspect="1"/>
          </p:cNvPicPr>
          <p:nvPr/>
        </p:nvPicPr>
        <p:blipFill>
          <a:blip r:embed="rId3"/>
          <a:stretch>
            <a:fillRect/>
          </a:stretch>
        </p:blipFill>
        <p:spPr>
          <a:xfrm>
            <a:off x="6877876" y="979158"/>
            <a:ext cx="5042842" cy="4218390"/>
          </a:xfrm>
          <a:prstGeom prst="rect">
            <a:avLst/>
          </a:prstGeom>
        </p:spPr>
      </p:pic>
      <p:pic>
        <p:nvPicPr>
          <p:cNvPr id="17" name="Picture 16">
            <a:extLst>
              <a:ext uri="{FF2B5EF4-FFF2-40B4-BE49-F238E27FC236}">
                <a16:creationId xmlns:a16="http://schemas.microsoft.com/office/drawing/2014/main" id="{E1ACFA0C-B9A2-A943-938A-E16F511E32B7}"/>
              </a:ext>
            </a:extLst>
          </p:cNvPr>
          <p:cNvPicPr>
            <a:picLocks noChangeAspect="1"/>
          </p:cNvPicPr>
          <p:nvPr/>
        </p:nvPicPr>
        <p:blipFill>
          <a:blip r:embed="rId4"/>
          <a:stretch>
            <a:fillRect/>
          </a:stretch>
        </p:blipFill>
        <p:spPr>
          <a:xfrm>
            <a:off x="6954440" y="1406646"/>
            <a:ext cx="4889713" cy="3696799"/>
          </a:xfrm>
          <a:prstGeom prst="rect">
            <a:avLst/>
          </a:prstGeom>
        </p:spPr>
      </p:pic>
      <p:sp>
        <p:nvSpPr>
          <p:cNvPr id="11" name="Rectangle: Rounded Corners 6"/>
          <p:cNvSpPr/>
          <p:nvPr/>
        </p:nvSpPr>
        <p:spPr>
          <a:xfrm>
            <a:off x="949577"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8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extLst>
              <p:ext uri="{D42A27DB-BD31-4B8C-83A1-F6EECF244321}">
                <p14:modId xmlns:p14="http://schemas.microsoft.com/office/powerpoint/2010/main" val="429969596"/>
              </p:ext>
            </p:extLst>
          </p:nvPr>
        </p:nvGraphicFramePr>
        <p:xfrm>
          <a:off x="344556" y="821635"/>
          <a:ext cx="11227905" cy="4611580"/>
        </p:xfrm>
        <a:graphic>
          <a:graphicData uri="http://schemas.openxmlformats.org/drawingml/2006/table">
            <a:tbl>
              <a:tblPr firstRow="1" bandRow="1">
                <a:tableStyleId>{5940675A-B579-460E-94D1-54222C63F5DA}</a:tableStyleId>
              </a:tblPr>
              <a:tblGrid>
                <a:gridCol w="2024549">
                  <a:extLst>
                    <a:ext uri="{9D8B030D-6E8A-4147-A177-3AD203B41FA5}">
                      <a16:colId xmlns:a16="http://schemas.microsoft.com/office/drawing/2014/main" val="20000"/>
                    </a:ext>
                  </a:extLst>
                </a:gridCol>
                <a:gridCol w="4740671">
                  <a:extLst>
                    <a:ext uri="{9D8B030D-6E8A-4147-A177-3AD203B41FA5}">
                      <a16:colId xmlns:a16="http://schemas.microsoft.com/office/drawing/2014/main" val="20001"/>
                    </a:ext>
                  </a:extLst>
                </a:gridCol>
                <a:gridCol w="4462685">
                  <a:extLst>
                    <a:ext uri="{9D8B030D-6E8A-4147-A177-3AD203B41FA5}">
                      <a16:colId xmlns:a16="http://schemas.microsoft.com/office/drawing/2014/main" val="20002"/>
                    </a:ext>
                  </a:extLst>
                </a:gridCol>
              </a:tblGrid>
              <a:tr h="874643">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cổ</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người tinh khôn</a:t>
                      </a:r>
                    </a:p>
                  </a:txBody>
                  <a:tcPr>
                    <a:solidFill>
                      <a:schemeClr val="bg1"/>
                    </a:solidFill>
                  </a:tcPr>
                </a:tc>
                <a:extLst>
                  <a:ext uri="{0D108BD9-81ED-4DB2-BD59-A6C34878D82A}">
                    <a16:rowId xmlns:a16="http://schemas.microsoft.com/office/drawing/2014/main" val="10000"/>
                  </a:ext>
                </a:extLst>
              </a:tr>
              <a:tr h="1245896">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1245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Cách thức lao động</a:t>
                      </a: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1245896">
                <a:tc>
                  <a:txBody>
                    <a:bodyPr/>
                    <a:lstStyle/>
                    <a:p>
                      <a:pPr algn="ctr"/>
                      <a:r>
                        <a:rPr lang="en-US" sz="2800">
                          <a:solidFill>
                            <a:schemeClr val="tx1"/>
                          </a:solidFill>
                          <a:latin typeface="Times New Roman" panose="02020603050405020304" pitchFamily="18" charset="0"/>
                          <a:cs typeface="Times New Roman" panose="02020603050405020304" pitchFamily="18" charset="0"/>
                        </a:rPr>
                        <a:t>Địa bàn cư trú</a:t>
                      </a:r>
                    </a:p>
                  </a:txBody>
                  <a:tcPr>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bl>
          </a:graphicData>
        </a:graphic>
      </p:graphicFrame>
      <p:sp>
        <p:nvSpPr>
          <p:cNvPr id="5" name="Title 9">
            <a:extLst>
              <a:ext uri="{FF2B5EF4-FFF2-40B4-BE49-F238E27FC236}">
                <a16:creationId xmlns:a16="http://schemas.microsoft.com/office/drawing/2014/main" id="{B324725D-EAF6-6244-B7AE-9454C16F88A1}"/>
              </a:ext>
            </a:extLst>
          </p:cNvPr>
          <p:cNvSpPr>
            <a:spLocks noGrp="1"/>
          </p:cNvSpPr>
          <p:nvPr>
            <p:ph type="title"/>
          </p:nvPr>
        </p:nvSpPr>
        <p:spPr>
          <a:xfrm>
            <a:off x="0" y="25308"/>
            <a:ext cx="8070574" cy="480131"/>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en-VN"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34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B324725D-EAF6-6244-B7AE-9454C16F88A1}"/>
              </a:ext>
            </a:extLst>
          </p:cNvPr>
          <p:cNvSpPr>
            <a:spLocks noGrp="1"/>
          </p:cNvSpPr>
          <p:nvPr>
            <p:ph type="title"/>
          </p:nvPr>
        </p:nvSpPr>
        <p:spPr>
          <a:xfrm>
            <a:off x="0" y="25308"/>
            <a:ext cx="8070574" cy="480131"/>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Đ</a:t>
            </a:r>
            <a:r>
              <a:rPr lang="en-VN" sz="2800" b="1" dirty="0">
                <a:solidFill>
                  <a:srgbClr val="FFFF00"/>
                </a:solidFill>
                <a:latin typeface="Times New Roman" panose="02020603050405020304" pitchFamily="18" charset="0"/>
                <a:cs typeface="Times New Roman" panose="02020603050405020304" pitchFamily="18" charset="0"/>
              </a:rPr>
              <a:t>ời sống </a:t>
            </a:r>
            <a:r>
              <a:rPr lang="vi-VN" sz="2800" b="1" dirty="0">
                <a:solidFill>
                  <a:srgbClr val="FFFF00"/>
                </a:solidFill>
                <a:latin typeface="Times New Roman" panose="02020603050405020304" pitchFamily="18" charset="0"/>
                <a:cs typeface="Times New Roman" panose="02020603050405020304" pitchFamily="18" charset="0"/>
              </a:rPr>
              <a:t> vật chất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graphicFrame>
        <p:nvGraphicFramePr>
          <p:cNvPr id="6" name="Table 4">
            <a:extLst>
              <a:ext uri="{FF2B5EF4-FFF2-40B4-BE49-F238E27FC236}">
                <a16:creationId xmlns:a16="http://schemas.microsoft.com/office/drawing/2014/main" id="{58053A3F-3C6D-1704-6F99-BC1C131F67A9}"/>
              </a:ext>
            </a:extLst>
          </p:cNvPr>
          <p:cNvGraphicFramePr>
            <a:graphicFrameLocks noGrp="1"/>
          </p:cNvGraphicFramePr>
          <p:nvPr>
            <p:extLst>
              <p:ext uri="{D42A27DB-BD31-4B8C-83A1-F6EECF244321}">
                <p14:modId xmlns:p14="http://schemas.microsoft.com/office/powerpoint/2010/main" val="3470559220"/>
              </p:ext>
            </p:extLst>
          </p:nvPr>
        </p:nvGraphicFramePr>
        <p:xfrm>
          <a:off x="185530" y="702366"/>
          <a:ext cx="11714922" cy="4025660"/>
        </p:xfrm>
        <a:graphic>
          <a:graphicData uri="http://schemas.openxmlformats.org/drawingml/2006/table">
            <a:tbl>
              <a:tblPr firstRow="1" bandRow="1">
                <a:tableStyleId>{5940675A-B579-460E-94D1-54222C63F5DA}</a:tableStyleId>
              </a:tblPr>
              <a:tblGrid>
                <a:gridCol w="3207027">
                  <a:extLst>
                    <a:ext uri="{9D8B030D-6E8A-4147-A177-3AD203B41FA5}">
                      <a16:colId xmlns:a16="http://schemas.microsoft.com/office/drawing/2014/main" val="20000"/>
                    </a:ext>
                  </a:extLst>
                </a:gridCol>
                <a:gridCol w="3851657">
                  <a:extLst>
                    <a:ext uri="{9D8B030D-6E8A-4147-A177-3AD203B41FA5}">
                      <a16:colId xmlns:a16="http://schemas.microsoft.com/office/drawing/2014/main" val="20001"/>
                    </a:ext>
                  </a:extLst>
                </a:gridCol>
                <a:gridCol w="4656238">
                  <a:extLst>
                    <a:ext uri="{9D8B030D-6E8A-4147-A177-3AD203B41FA5}">
                      <a16:colId xmlns:a16="http://schemas.microsoft.com/office/drawing/2014/main" val="20002"/>
                    </a:ext>
                  </a:extLst>
                </a:gridCol>
              </a:tblGrid>
              <a:tr h="622067">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Phương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diện</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Người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khôn</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1134759">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công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Rìu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10001"/>
                  </a:ext>
                </a:extLst>
              </a:tr>
              <a:tr h="1134075">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săn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lượm</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nuôi</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1134759">
                <a:tc>
                  <a:txBody>
                    <a:bodyPr/>
                    <a:lstStyle/>
                    <a:p>
                      <a:pPr algn="just"/>
                      <a:r>
                        <a:rPr lang="en-US" sz="2800" b="1" dirty="0" err="1">
                          <a:solidFill>
                            <a:schemeClr val="tx1"/>
                          </a:solidFill>
                          <a:latin typeface="Times New Roman" panose="02020603050405020304" pitchFamily="18" charset="0"/>
                          <a:cs typeface="Times New Roman" panose="02020603050405020304" pitchFamily="18" charset="0"/>
                        </a:rPr>
                        <a:t>Địa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trú</a:t>
                      </a:r>
                      <a:endParaRPr lang="en-US" sz="2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a:solidFill>
                            <a:schemeClr val="tx1"/>
                          </a:solidFill>
                          <a:latin typeface="Times New Roman" panose="02020603050405020304" pitchFamily="18" charset="0"/>
                          <a:cs typeface="Times New Roman" panose="02020603050405020304" pitchFamily="18" charset="0"/>
                        </a:rPr>
                        <a:t>hang động mái đá, biết dùng lửa</a:t>
                      </a:r>
                    </a:p>
                  </a:txBody>
                  <a:tcPr>
                    <a:solidFill>
                      <a:schemeClr val="bg1"/>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lều</a:t>
                      </a:r>
                      <a:r>
                        <a:rPr lang="en-US" sz="2800" dirty="0">
                          <a:solidFill>
                            <a:schemeClr val="tx1"/>
                          </a:solidFill>
                          <a:latin typeface="Times New Roman" panose="02020603050405020304" pitchFamily="18" charset="0"/>
                          <a:cs typeface="Times New Roman" panose="02020603050405020304" pitchFamily="18" charset="0"/>
                        </a:rPr>
                        <a:t>, nhà ven sông suối</a:t>
                      </a:r>
                    </a:p>
                  </a:txBody>
                  <a:tcPr>
                    <a:solidFill>
                      <a:schemeClr val="bg1"/>
                    </a:solidFill>
                  </a:tcPr>
                </a:tc>
                <a:extLst>
                  <a:ext uri="{0D108BD9-81ED-4DB2-BD59-A6C34878D82A}">
                    <a16:rowId xmlns:a16="http://schemas.microsoft.com/office/drawing/2014/main" val="10003"/>
                  </a:ext>
                </a:extLst>
              </a:tr>
            </a:tbl>
          </a:graphicData>
        </a:graphic>
      </p:graphicFrame>
      <p:sp>
        <p:nvSpPr>
          <p:cNvPr id="7" name="TextBox 2">
            <a:extLst>
              <a:ext uri="{FF2B5EF4-FFF2-40B4-BE49-F238E27FC236}">
                <a16:creationId xmlns:a16="http://schemas.microsoft.com/office/drawing/2014/main" id="{1B05BE6B-323E-97EB-7258-BB3CF750A19F}"/>
              </a:ext>
            </a:extLst>
          </p:cNvPr>
          <p:cNvSpPr txBox="1"/>
          <p:nvPr/>
        </p:nvSpPr>
        <p:spPr>
          <a:xfrm>
            <a:off x="176277" y="5049970"/>
            <a:ext cx="12226874"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Người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nguyên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thủy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từng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tự</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nhiên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để</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tồn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phát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triển</a:t>
            </a:r>
            <a:r>
              <a:rPr lang="en-US" sz="2800" dirty="0">
                <a:solidFill>
                  <a:srgbClr val="FFFF00"/>
                </a:solidFill>
                <a:latin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839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p:cNvSpPr/>
          <p:nvPr/>
        </p:nvSpPr>
        <p:spPr>
          <a:xfrm>
            <a:off x="870064" y="115564"/>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9" name="Cloud Callout 8">
            <a:extLst>
              <a:ext uri="{FF2B5EF4-FFF2-40B4-BE49-F238E27FC236}">
                <a16:creationId xmlns:a16="http://schemas.microsoft.com/office/drawing/2014/main" id="{A4A00827-3D0C-AC4D-AD2E-EF46B0965BB4}"/>
              </a:ext>
            </a:extLst>
          </p:cNvPr>
          <p:cNvSpPr/>
          <p:nvPr/>
        </p:nvSpPr>
        <p:spPr>
          <a:xfrm>
            <a:off x="2907937" y="956378"/>
            <a:ext cx="6230584" cy="2727550"/>
          </a:xfrm>
          <a:prstGeom prst="cloudCallout">
            <a:avLst>
              <a:gd name="adj1" fmla="val 54825"/>
              <a:gd name="adj2" fmla="val 81291"/>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VN" sz="2800" dirty="0">
              <a:latin typeface="Times New Roman" panose="02020603050405020304" pitchFamily="18" charset="0"/>
              <a:cs typeface="Times New Roman" panose="02020603050405020304" pitchFamily="18" charset="0"/>
            </a:endParaRPr>
          </a:p>
        </p:txBody>
      </p:sp>
      <p:pic>
        <p:nvPicPr>
          <p:cNvPr id="10" name="Content Placeholder 4">
            <a:extLst>
              <a:ext uri="{FF2B5EF4-FFF2-40B4-BE49-F238E27FC236}">
                <a16:creationId xmlns:a16="http://schemas.microsoft.com/office/drawing/2014/main" id="{28D56EFA-4175-C140-9AD8-675C9DA2E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368" y="4064752"/>
            <a:ext cx="2845701" cy="2592523"/>
          </a:xfrm>
          <a:prstGeom prst="rect">
            <a:avLst/>
          </a:prstGeom>
        </p:spPr>
      </p:pic>
      <p:sp>
        <p:nvSpPr>
          <p:cNvPr id="3" name="TextBox 2"/>
          <p:cNvSpPr txBox="1"/>
          <p:nvPr/>
        </p:nvSpPr>
        <p:spPr>
          <a:xfrm>
            <a:off x="628982" y="3642433"/>
            <a:ext cx="4433348" cy="1815882"/>
          </a:xfrm>
          <a:prstGeom prst="rect">
            <a:avLst/>
          </a:prstGeom>
          <a:noFill/>
          <a:ln w="19050">
            <a:solidFill>
              <a:srgbClr val="FF0000"/>
            </a:solidFill>
          </a:ln>
        </p:spPr>
        <p:txBody>
          <a:bodyPr wrap="square" rtlCol="0">
            <a:spAutoFit/>
          </a:bodyPr>
          <a:lstStyle/>
          <a:p>
            <a:r>
              <a:rPr lang="en-AU" sz="2800" dirty="0" err="1">
                <a:solidFill>
                  <a:schemeClr val="bg1"/>
                </a:solidFill>
                <a:latin typeface="Times New Roman" panose="02020603050405020304" pitchFamily="18" charset="0"/>
                <a:cs typeface="Times New Roman" panose="02020603050405020304" pitchFamily="18" charset="0"/>
              </a:rPr>
              <a:t>Biết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ghè</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đẽo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đá</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làm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công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cụ</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lao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động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tạo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ra</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lửa</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săn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bắt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và</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hái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lượm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tìm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thức</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ăn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sống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trong</a:t>
            </a:r>
            <a:r>
              <a:rPr lang="en-AU" sz="2800" dirty="0">
                <a:solidFill>
                  <a:schemeClr val="bg1"/>
                </a:solidFill>
                <a:latin typeface="Times New Roman" panose="02020603050405020304" pitchFamily="18" charset="0"/>
                <a:cs typeface="Times New Roman" panose="02020603050405020304" pitchFamily="18" charset="0"/>
              </a:rPr>
              <a:t> hang </a:t>
            </a:r>
            <a:r>
              <a:rPr lang="en-AU" sz="2800" dirty="0" err="1">
                <a:solidFill>
                  <a:schemeClr val="bg1"/>
                </a:solidFill>
                <a:latin typeface="Times New Roman" panose="02020603050405020304" pitchFamily="18" charset="0"/>
                <a:cs typeface="Times New Roman" panose="02020603050405020304" pitchFamily="18" charset="0"/>
              </a:rPr>
              <a:t>động</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6391921" y="2486422"/>
            <a:ext cx="5357148" cy="1815882"/>
          </a:xfrm>
          <a:prstGeom prst="rect">
            <a:avLst/>
          </a:prstGeom>
          <a:noFill/>
          <a:ln w="19050">
            <a:solidFill>
              <a:srgbClr val="FF0000"/>
            </a:solidFill>
          </a:ln>
        </p:spPr>
        <p:txBody>
          <a:bodyPr wrap="square" rtlCol="0">
            <a:spAutoFit/>
          </a:bodyPr>
          <a:lstStyle/>
          <a:p>
            <a:r>
              <a:rPr lang="en-AU" sz="2800" dirty="0" err="1">
                <a:solidFill>
                  <a:schemeClr val="bg1"/>
                </a:solidFill>
                <a:latin typeface="Times New Roman" panose="02020603050405020304" pitchFamily="18" charset="0"/>
                <a:cs typeface="Times New Roman" panose="02020603050405020304" pitchFamily="18" charset="0"/>
              </a:rPr>
              <a:t>Biết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mài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đá</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làm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công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cụ</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lao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động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chế</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tạo</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cung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tên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làm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đồ</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gốm</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dệt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vải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trồng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trọt</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chăn</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nuôi</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dựng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lều</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bằng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cành</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cây</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xương</a:t>
            </a:r>
            <a:r>
              <a:rPr lang="en-AU" sz="2800" dirty="0">
                <a:solidFill>
                  <a:schemeClr val="bg1"/>
                </a:solidFill>
                <a:latin typeface="Times New Roman" panose="02020603050405020304" pitchFamily="18" charset="0"/>
                <a:cs typeface="Times New Roman" panose="02020603050405020304" pitchFamily="18" charset="0"/>
              </a:rPr>
              <a:t> </a:t>
            </a:r>
            <a:r>
              <a:rPr lang="en-AU" sz="2800" dirty="0" err="1">
                <a:solidFill>
                  <a:schemeClr val="bg1"/>
                </a:solidFill>
                <a:latin typeface="Times New Roman" panose="02020603050405020304" pitchFamily="18" charset="0"/>
                <a:cs typeface="Times New Roman" panose="02020603050405020304" pitchFamily="18" charset="0"/>
              </a:rPr>
              <a:t>thú</a:t>
            </a:r>
            <a:r>
              <a:rPr lang="en-AU" sz="2800" dirty="0">
                <a:solidFill>
                  <a:schemeClr val="bg1"/>
                </a:solidFill>
                <a:latin typeface="Times New Roman" panose="02020603050405020304" pitchFamily="18" charset="0"/>
                <a:cs typeface="Times New Roman" panose="02020603050405020304" pitchFamily="18" charset="0"/>
              </a:rPr>
              <a:t>…</a:t>
            </a:r>
            <a:r>
              <a:rPr lang="en-AU" sz="2800" dirty="0" err="1">
                <a:solidFill>
                  <a:schemeClr val="bg1"/>
                </a:solidFill>
                <a:latin typeface="Times New Roman" panose="02020603050405020304" pitchFamily="18" charset="0"/>
                <a:cs typeface="Times New Roman" panose="02020603050405020304" pitchFamily="18" charset="0"/>
              </a:rPr>
              <a:t>để</a:t>
            </a:r>
            <a:r>
              <a:rPr lang="en-AU" sz="2800" dirty="0">
                <a:solidFill>
                  <a:schemeClr val="bg1"/>
                </a:solidFill>
                <a:latin typeface="Times New Roman" panose="02020603050405020304" pitchFamily="18" charset="0"/>
                <a:cs typeface="Times New Roman" panose="02020603050405020304" pitchFamily="18" charset="0"/>
              </a:rPr>
              <a:t> ở</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1485209" y="3023135"/>
            <a:ext cx="2106130" cy="523220"/>
          </a:xfrm>
          <a:prstGeom prst="rect">
            <a:avLst/>
          </a:prstGeom>
          <a:solidFill>
            <a:schemeClr val="bg1"/>
          </a:solidFill>
        </p:spPr>
        <p:txBody>
          <a:bodyPr wrap="square" rtlCol="0">
            <a:spAutoFit/>
          </a:bodyPr>
          <a:lstStyle/>
          <a:p>
            <a:r>
              <a:rPr lang="en-AU" sz="2800" b="1" i="1" dirty="0" err="1">
                <a:solidFill>
                  <a:srgbClr val="002060"/>
                </a:solidFill>
                <a:latin typeface="Times New Roman" panose="02020603050405020304" pitchFamily="18" charset="0"/>
                <a:cs typeface="Times New Roman" panose="02020603050405020304" pitchFamily="18" charset="0"/>
              </a:rPr>
              <a:t>Người</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tối</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cổ</a:t>
            </a:r>
            <a:endPar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a:off x="8184001" y="1986489"/>
            <a:ext cx="2845700" cy="523220"/>
          </a:xfrm>
          <a:prstGeom prst="rect">
            <a:avLst/>
          </a:prstGeom>
          <a:solidFill>
            <a:schemeClr val="bg1"/>
          </a:solidFill>
        </p:spPr>
        <p:txBody>
          <a:bodyPr wrap="square" rtlCol="0">
            <a:spAutoFit/>
          </a:bodyPr>
          <a:lstStyle/>
          <a:p>
            <a:r>
              <a:rPr lang="en-AU" sz="2800" b="1" i="1" dirty="0" err="1">
                <a:solidFill>
                  <a:srgbClr val="002060"/>
                </a:solidFill>
                <a:latin typeface="Times New Roman" panose="02020603050405020304" pitchFamily="18" charset="0"/>
                <a:cs typeface="Times New Roman" panose="02020603050405020304" pitchFamily="18" charset="0"/>
              </a:rPr>
              <a:t>Người</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tinh</a:t>
            </a:r>
            <a:r>
              <a:rPr lang="en-AU" sz="2800" b="1" i="1" dirty="0">
                <a:solidFill>
                  <a:srgbClr val="002060"/>
                </a:solidFill>
                <a:latin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cs typeface="Times New Roman" panose="02020603050405020304" pitchFamily="18" charset="0"/>
              </a:rPr>
              <a:t>khôn</a:t>
            </a:r>
            <a:endPar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83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10"/>
                                        </p:tgtEl>
                                      </p:cBhvr>
                                    </p:animEffect>
                                    <p:set>
                                      <p:cBhvr>
                                        <p:cTn id="10" dur="1" fill="hold">
                                          <p:stCondLst>
                                            <p:cond delay="1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6"/>
          <p:cNvSpPr/>
          <p:nvPr/>
        </p:nvSpPr>
        <p:spPr>
          <a:xfrm>
            <a:off x="949577"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cxnSp>
        <p:nvCxnSpPr>
          <p:cNvPr id="3" name="Straight Connector 5">
            <a:extLst>
              <a:ext uri="{FF2B5EF4-FFF2-40B4-BE49-F238E27FC236}">
                <a16:creationId xmlns:a16="http://schemas.microsoft.com/office/drawing/2014/main" id="{ADF84FCE-1821-862B-0040-3BEF5ADEBBA2}"/>
              </a:ext>
            </a:extLst>
          </p:cNvPr>
          <p:cNvCxnSpPr/>
          <p:nvPr/>
        </p:nvCxnSpPr>
        <p:spPr>
          <a:xfrm flipH="1">
            <a:off x="5791200" y="1010653"/>
            <a:ext cx="32084" cy="543827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Rectangle 7">
            <a:extLst>
              <a:ext uri="{FF2B5EF4-FFF2-40B4-BE49-F238E27FC236}">
                <a16:creationId xmlns:a16="http://schemas.microsoft.com/office/drawing/2014/main" id="{F0BFC35A-AC5C-066C-EBD0-8F9528C8720A}"/>
              </a:ext>
            </a:extLst>
          </p:cNvPr>
          <p:cNvSpPr/>
          <p:nvPr/>
        </p:nvSpPr>
        <p:spPr>
          <a:xfrm>
            <a:off x="0" y="726952"/>
            <a:ext cx="5754782" cy="954107"/>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en-VN"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id="{06CB0F5A-D70D-D8D3-9BD9-CFA8EE4F3F5C}"/>
              </a:ext>
            </a:extLst>
          </p:cNvPr>
          <p:cNvSpPr/>
          <p:nvPr/>
        </p:nvSpPr>
        <p:spPr>
          <a:xfrm>
            <a:off x="5859702" y="726952"/>
            <a:ext cx="6152045" cy="954107"/>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4. </a:t>
            </a:r>
            <a:r>
              <a:rPr lang="en-VN" sz="2800" b="1" dirty="0">
                <a:solidFill>
                  <a:srgbClr val="FFFF00"/>
                </a:solidFill>
                <a:latin typeface="Times New Roman" panose="02020603050405020304" pitchFamily="18" charset="0"/>
                <a:cs typeface="Times New Roman" panose="02020603050405020304" pitchFamily="18" charset="0"/>
              </a:rPr>
              <a:t> Đời sống của người nguyên thủy</a:t>
            </a:r>
            <a:r>
              <a:rPr lang="en-US" sz="2800" b="1" dirty="0">
                <a:solidFill>
                  <a:srgbClr val="FFFF00"/>
                </a:solidFill>
                <a:latin typeface="Times New Roman" panose="02020603050405020304" pitchFamily="18" charset="0"/>
                <a:cs typeface="Times New Roman" panose="02020603050405020304" pitchFamily="18" charset="0"/>
              </a:rPr>
              <a:t> ở </a:t>
            </a:r>
            <a:r>
              <a:rPr lang="en-US" sz="2800" b="1" dirty="0" err="1">
                <a:solidFill>
                  <a:srgbClr val="FFFF00"/>
                </a:solidFill>
                <a:latin typeface="Times New Roman" panose="02020603050405020304" pitchFamily="18" charset="0"/>
                <a:cs typeface="Times New Roman" panose="02020603050405020304" pitchFamily="18" charset="0"/>
              </a:rPr>
              <a:t>Việt</a:t>
            </a:r>
            <a:r>
              <a:rPr lang="en-US" sz="2800" b="1" dirty="0">
                <a:solidFill>
                  <a:srgbClr val="FFFF00"/>
                </a:solidFill>
                <a:latin typeface="Times New Roman" panose="02020603050405020304" pitchFamily="18" charset="0"/>
                <a:cs typeface="Times New Roman" panose="02020603050405020304" pitchFamily="18" charset="0"/>
              </a:rPr>
              <a:t> Nam</a:t>
            </a:r>
            <a:endParaRPr lang="en-VN" sz="2800" dirty="0">
              <a:solidFill>
                <a:srgbClr val="FFFF00"/>
              </a:solidFill>
              <a:latin typeface="Times New Roman" panose="02020603050405020304" pitchFamily="18" charset="0"/>
              <a:cs typeface="Times New Roman" panose="02020603050405020304" pitchFamily="18" charset="0"/>
            </a:endParaRPr>
          </a:p>
        </p:txBody>
      </p:sp>
      <p:pic>
        <p:nvPicPr>
          <p:cNvPr id="6" name="Picture 10">
            <a:extLst>
              <a:ext uri="{FF2B5EF4-FFF2-40B4-BE49-F238E27FC236}">
                <a16:creationId xmlns:a16="http://schemas.microsoft.com/office/drawing/2014/main" id="{7C9D8C54-28B1-C507-2849-7C4AEFFF0203}"/>
              </a:ext>
            </a:extLst>
          </p:cNvPr>
          <p:cNvPicPr>
            <a:picLocks noChangeAspect="1"/>
          </p:cNvPicPr>
          <p:nvPr/>
        </p:nvPicPr>
        <p:blipFill>
          <a:blip r:embed="rId2"/>
          <a:stretch>
            <a:fillRect/>
          </a:stretch>
        </p:blipFill>
        <p:spPr>
          <a:xfrm>
            <a:off x="170867" y="2088948"/>
            <a:ext cx="5502442" cy="3281682"/>
          </a:xfrm>
          <a:prstGeom prst="rect">
            <a:avLst/>
          </a:prstGeom>
        </p:spPr>
      </p:pic>
      <p:pic>
        <p:nvPicPr>
          <p:cNvPr id="7" name="Picture 1">
            <a:extLst>
              <a:ext uri="{FF2B5EF4-FFF2-40B4-BE49-F238E27FC236}">
                <a16:creationId xmlns:a16="http://schemas.microsoft.com/office/drawing/2014/main" id="{B9B0AD5B-F74C-E28D-BCEB-4C0F3DF20C4F}"/>
              </a:ext>
            </a:extLst>
          </p:cNvPr>
          <p:cNvPicPr>
            <a:picLocks noChangeAspect="1"/>
          </p:cNvPicPr>
          <p:nvPr/>
        </p:nvPicPr>
        <p:blipFill>
          <a:blip r:embed="rId3"/>
          <a:stretch>
            <a:fillRect/>
          </a:stretch>
        </p:blipFill>
        <p:spPr>
          <a:xfrm>
            <a:off x="6059067" y="2088948"/>
            <a:ext cx="5965651" cy="3281682"/>
          </a:xfrm>
          <a:prstGeom prst="rect">
            <a:avLst/>
          </a:prstGeom>
        </p:spPr>
      </p:pic>
    </p:spTree>
    <p:extLst>
      <p:ext uri="{BB962C8B-B14F-4D97-AF65-F5344CB8AC3E}">
        <p14:creationId xmlns:p14="http://schemas.microsoft.com/office/powerpoint/2010/main" val="114027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EC097-335C-7249-AB03-27A0439E06B5}"/>
              </a:ext>
            </a:extLst>
          </p:cNvPr>
          <p:cNvSpPr/>
          <p:nvPr/>
        </p:nvSpPr>
        <p:spPr>
          <a:xfrm>
            <a:off x="97600" y="27363"/>
            <a:ext cx="771189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en-VN"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id="{A4A00827-3D0C-AC4D-AD2E-EF46B0965BB4}"/>
              </a:ext>
            </a:extLst>
          </p:cNvPr>
          <p:cNvSpPr/>
          <p:nvPr/>
        </p:nvSpPr>
        <p:spPr>
          <a:xfrm>
            <a:off x="5374104" y="1158962"/>
            <a:ext cx="5743075" cy="2727550"/>
          </a:xfrm>
          <a:prstGeom prst="cloudCallout">
            <a:avLst>
              <a:gd name="adj1" fmla="val 54825"/>
              <a:gd name="adj2" fmla="val 81291"/>
            </a:avLst>
          </a:prstGeom>
          <a:solidFill>
            <a:srgbClr val="FBCFFB"/>
          </a:solidFill>
        </p:spPr>
        <p:style>
          <a:lnRef idx="2">
            <a:schemeClr val="dk1"/>
          </a:lnRef>
          <a:fillRef idx="1">
            <a:schemeClr val="lt1"/>
          </a:fillRef>
          <a:effectRef idx="0">
            <a:schemeClr val="dk1"/>
          </a:effectRef>
          <a:fontRef idx="minor">
            <a:schemeClr val="dk1"/>
          </a:fontRef>
        </p:style>
        <p:txBody>
          <a:bodyPr rtlCol="0" anchor="ctr"/>
          <a:lstStyle/>
          <a:p>
            <a:pPr algn="just"/>
            <a:r>
              <a:rPr lang="nl-NL" sz="2400" dirty="0">
                <a:latin typeface="Times New Roman" panose="02020603050405020304" pitchFamily="18" charset="0"/>
                <a:cs typeface="Times New Roman" panose="02020603050405020304" pitchFamily="18" charset="0"/>
              </a:rPr>
              <a:t>Đời sống tinh thần của người nguyên thủy thể hiện ở những phương diện nào? Nêu những nét chính theo từng phương diện? </a:t>
            </a:r>
            <a:endParaRPr lang="en-VN" sz="2400" dirty="0">
              <a:latin typeface="Times New Roman" panose="02020603050405020304" pitchFamily="18" charset="0"/>
              <a:cs typeface="Times New Roman" panose="02020603050405020304" pitchFamily="18" charset="0"/>
            </a:endParaRPr>
          </a:p>
        </p:txBody>
      </p:sp>
      <p:pic>
        <p:nvPicPr>
          <p:cNvPr id="7" name="Content Placeholder 4">
            <a:extLst>
              <a:ext uri="{FF2B5EF4-FFF2-40B4-BE49-F238E27FC236}">
                <a16:creationId xmlns:a16="http://schemas.microsoft.com/office/drawing/2014/main" id="{28D56EFA-4175-C140-9AD8-675C9DA2E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521" y="4144962"/>
            <a:ext cx="2845701" cy="2592523"/>
          </a:xfrm>
          <a:prstGeom prst="rect">
            <a:avLst/>
          </a:prstGeom>
        </p:spPr>
      </p:pic>
      <p:sp>
        <p:nvSpPr>
          <p:cNvPr id="8" name="Rectangle 7">
            <a:extLst>
              <a:ext uri="{FF2B5EF4-FFF2-40B4-BE49-F238E27FC236}">
                <a16:creationId xmlns:a16="http://schemas.microsoft.com/office/drawing/2014/main" id="{19AEC097-335C-7249-AB03-27A0439E06B5}"/>
              </a:ext>
            </a:extLst>
          </p:cNvPr>
          <p:cNvSpPr/>
          <p:nvPr/>
        </p:nvSpPr>
        <p:spPr>
          <a:xfrm>
            <a:off x="99887" y="647853"/>
            <a:ext cx="497928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en-VN"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tâm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linh</a:t>
            </a:r>
            <a:r>
              <a:rPr lang="en-US" sz="2800" b="1" dirty="0">
                <a:solidFill>
                  <a:srgbClr val="FFFF00"/>
                </a:solidFill>
                <a:latin typeface="Times New Roman" panose="02020603050405020304" pitchFamily="18" charset="0"/>
                <a:cs typeface="Times New Roman" panose="02020603050405020304" pitchFamily="18" charset="0"/>
              </a:rPr>
              <a:t>:</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9AEC097-335C-7249-AB03-27A0439E06B5}"/>
              </a:ext>
            </a:extLst>
          </p:cNvPr>
          <p:cNvSpPr/>
          <p:nvPr/>
        </p:nvSpPr>
        <p:spPr>
          <a:xfrm>
            <a:off x="97600" y="2926581"/>
            <a:ext cx="5113722"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en-VN" sz="2800" b="1" dirty="0">
                <a:solidFill>
                  <a:srgbClr val="FFFF00"/>
                </a:solidFill>
                <a:latin typeface="Times New Roman" panose="02020603050405020304" pitchFamily="18" charset="0"/>
                <a:cs typeface="Times New Roman" panose="02020603050405020304" pitchFamily="18" charset="0"/>
              </a:rPr>
              <a:t> Đời sống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nghệ</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thuật</a:t>
            </a:r>
            <a:r>
              <a:rPr lang="en-US" sz="2800" b="1" dirty="0">
                <a:solidFill>
                  <a:srgbClr val="FFFF00"/>
                </a:solidFill>
                <a:latin typeface="Times New Roman" panose="02020603050405020304" pitchFamily="18" charset="0"/>
                <a:cs typeface="Times New Roman" panose="02020603050405020304" pitchFamily="18" charset="0"/>
              </a:rPr>
              <a:t>:</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1277273"/>
            <a:ext cx="5554726" cy="1031051"/>
          </a:xfrm>
          <a:prstGeom prst="rect">
            <a:avLst/>
          </a:prstGeom>
        </p:spPr>
        <p:txBody>
          <a:bodyPr wrap="none">
            <a:spAutoFit/>
          </a:bodyPr>
          <a:lstStyle/>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Quan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niệm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mọi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linh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hồn</a:t>
            </a:r>
            <a:r>
              <a:rPr lang="fr-FR" sz="2800" dirty="0">
                <a:solidFill>
                  <a:schemeClr val="bg1"/>
                </a:solidFill>
                <a:latin typeface="Times New Roman" panose="02020603050405020304" pitchFamily="18" charset="0"/>
                <a:ea typeface="Times New Roman" panose="02020603050405020304" pitchFamily="18" charset="0"/>
              </a:rPr>
              <a:t> </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bái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tổ</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3" name="Rectangle 2"/>
          <p:cNvSpPr/>
          <p:nvPr/>
        </p:nvSpPr>
        <p:spPr>
          <a:xfrm>
            <a:off x="-110026" y="2338694"/>
            <a:ext cx="4137351" cy="523220"/>
          </a:xfrm>
          <a:prstGeom prst="rect">
            <a:avLst/>
          </a:prstGeom>
        </p:spPr>
        <p:txBody>
          <a:bodyPr wrap="none">
            <a:spAutoFit/>
          </a:bodyPr>
          <a:lstStyle/>
          <a:p>
            <a:pPr indent="144145"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Biết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chôn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cất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người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chết</a:t>
            </a:r>
            <a:r>
              <a:rPr lang="fr-FR"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7705133" y="57913"/>
            <a:ext cx="3494746" cy="4679351"/>
          </a:xfrm>
        </p:spPr>
      </p:pic>
      <p:sp>
        <p:nvSpPr>
          <p:cNvPr id="12" name="TextBox 11"/>
          <p:cNvSpPr txBox="1"/>
          <p:nvPr/>
        </p:nvSpPr>
        <p:spPr>
          <a:xfrm>
            <a:off x="8044664" y="683430"/>
            <a:ext cx="3512348" cy="369332"/>
          </a:xfrm>
          <a:prstGeom prst="rect">
            <a:avLst/>
          </a:prstGeom>
          <a:solidFill>
            <a:schemeClr val="bg1"/>
          </a:solidFill>
        </p:spPr>
        <p:txBody>
          <a:bodyPr wrap="square" rtlCol="0">
            <a:spAutoFit/>
          </a:bodyPr>
          <a:lstStyle/>
          <a:p>
            <a:r>
              <a:rPr lang="en-US" dirty="0" err="1"/>
              <a:t>Xương</a:t>
            </a:r>
            <a:r>
              <a:rPr lang="en-US" dirty="0"/>
              <a:t> </a:t>
            </a:r>
            <a:r>
              <a:rPr lang="en-US" dirty="0" err="1"/>
              <a:t>hóa</a:t>
            </a:r>
            <a:r>
              <a:rPr lang="en-US" dirty="0"/>
              <a:t> </a:t>
            </a:r>
            <a:r>
              <a:rPr lang="en-US" dirty="0" err="1"/>
              <a:t>thạch</a:t>
            </a:r>
            <a:r>
              <a:rPr lang="en-US" dirty="0"/>
              <a:t> </a:t>
            </a:r>
            <a:r>
              <a:rPr lang="en-US" dirty="0" err="1"/>
              <a:t>trong</a:t>
            </a:r>
            <a:r>
              <a:rPr lang="en-US" dirty="0"/>
              <a:t> </a:t>
            </a:r>
            <a:r>
              <a:rPr lang="en-US" dirty="0" err="1"/>
              <a:t>ngôi</a:t>
            </a:r>
            <a:r>
              <a:rPr lang="en-US" dirty="0"/>
              <a:t> </a:t>
            </a:r>
            <a:r>
              <a:rPr lang="en-US" dirty="0" err="1"/>
              <a:t>mộ</a:t>
            </a:r>
            <a:r>
              <a:rPr lang="en-US" dirty="0"/>
              <a:t> </a:t>
            </a:r>
            <a:r>
              <a:rPr lang="en-US" dirty="0" err="1"/>
              <a:t>cổ</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829" y="3880688"/>
            <a:ext cx="4708611" cy="2842722"/>
          </a:xfrm>
          <a:prstGeom prst="rect">
            <a:avLst/>
          </a:prstGeom>
        </p:spPr>
      </p:pic>
    </p:spTree>
    <p:extLst>
      <p:ext uri="{BB962C8B-B14F-4D97-AF65-F5344CB8AC3E}">
        <p14:creationId xmlns:p14="http://schemas.microsoft.com/office/powerpoint/2010/main" val="28070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par>
                          <p:cTn id="41" fill="hold">
                            <p:stCondLst>
                              <p:cond delay="1000"/>
                            </p:stCondLst>
                            <p:childTnLst>
                              <p:par>
                                <p:cTn id="42" presetID="16" presetClass="entr" presetSubtype="21"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9" grpId="0"/>
      <p:bldP spid="2" grpId="0"/>
      <p:bldP spid="3"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627321" y="434784"/>
            <a:ext cx="7523019" cy="35883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chemeClr val="bg1"/>
                </a:solidFill>
                <a:latin typeface="Times New Roman" panose="02020603050405020304" pitchFamily="18" charset="0"/>
                <a:cs typeface="Times New Roman" panose="02020603050405020304" pitchFamily="18" charset="0"/>
              </a:rPr>
              <a:t>Việc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nguyên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thủy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chôn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chết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cùng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cụ</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lao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ý  </a:t>
            </a:r>
            <a:r>
              <a:rPr lang="en-US" sz="3600" dirty="0" err="1">
                <a:solidFill>
                  <a:schemeClr val="bg1"/>
                </a:solidFill>
                <a:latin typeface="Times New Roman" panose="02020603050405020304" pitchFamily="18" charset="0"/>
                <a:cs typeface="Times New Roman" panose="02020603050405020304" pitchFamily="18" charset="0"/>
              </a:rPr>
              <a:t>nghĩa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a:t>
            </a:r>
          </a:p>
          <a:p>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17042" y="5050512"/>
            <a:ext cx="11431541" cy="1200329"/>
          </a:xfrm>
          <a:prstGeom prst="rect">
            <a:avLst/>
          </a:prstGeom>
          <a:solidFill>
            <a:schemeClr val="accent1">
              <a:lumMod val="20000"/>
              <a:lumOff val="80000"/>
            </a:schemeClr>
          </a:solidFill>
        </p:spPr>
        <p:txBody>
          <a:bodyPr wrap="square" rtlCol="0">
            <a:spAutoFit/>
          </a:bodyPr>
          <a:lstStyle/>
          <a:p>
            <a:pPr algn="ctr"/>
            <a:r>
              <a:rPr lang="en-US" sz="3600" dirty="0" err="1">
                <a:solidFill>
                  <a:srgbClr val="C00000"/>
                </a:solidFill>
                <a:latin typeface="Times New Roman" panose="02020603050405020304" pitchFamily="18" charset="0"/>
                <a:cs typeface="Times New Roman" panose="02020603050405020304" pitchFamily="18" charset="0"/>
              </a:rPr>
              <a:t>Họ</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quan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niệm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người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chết</a:t>
            </a:r>
            <a:r>
              <a:rPr lang="en-US" sz="3600" dirty="0">
                <a:solidFill>
                  <a:srgbClr val="C00000"/>
                </a:solidFill>
                <a:latin typeface="Times New Roman" panose="02020603050405020304" pitchFamily="18" charset="0"/>
                <a:cs typeface="Times New Roman" panose="02020603050405020304" pitchFamily="18" charset="0"/>
              </a:rPr>
              <a:t> qua </a:t>
            </a:r>
            <a:r>
              <a:rPr lang="en-US" sz="3600" dirty="0" err="1">
                <a:solidFill>
                  <a:srgbClr val="C00000"/>
                </a:solidFill>
                <a:latin typeface="Times New Roman" panose="02020603050405020304" pitchFamily="18" charset="0"/>
                <a:cs typeface="Times New Roman" panose="02020603050405020304" pitchFamily="18" charset="0"/>
              </a:rPr>
              <a:t>thế</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giới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bên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kia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vẫn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phải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lao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động</a:t>
            </a:r>
            <a:r>
              <a:rPr lang="en-US" sz="3600" dirty="0">
                <a:solidFill>
                  <a:srgbClr val="C00000"/>
                </a:solidFill>
                <a:latin typeface="Times New Roman" panose="02020603050405020304" pitchFamily="18" charset="0"/>
                <a:cs typeface="Times New Roman" panose="02020603050405020304" pitchFamily="18" charset="0"/>
              </a:rPr>
              <a:t>.</a:t>
            </a:r>
          </a:p>
        </p:txBody>
      </p:sp>
      <p:pic>
        <p:nvPicPr>
          <p:cNvPr id="6" name="Picture 11" descr="Copy of anh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109" y="1801091"/>
            <a:ext cx="5791199" cy="315883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2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9A9D5C0-8908-474F-A7E3-5A29F1C5D651}"/>
              </a:ext>
            </a:extLst>
          </p:cNvPr>
          <p:cNvSpPr/>
          <p:nvPr/>
        </p:nvSpPr>
        <p:spPr>
          <a:xfrm>
            <a:off x="56643" y="4485573"/>
            <a:ext cx="4150812" cy="23450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400" dirty="0" err="1">
                <a:solidFill>
                  <a:srgbClr val="FF0000"/>
                </a:solidFill>
                <a:latin typeface="Times New Roman" panose="02020603050405020304" pitchFamily="18" charset="0"/>
                <a:cs typeface="Times New Roman" panose="02020603050405020304" pitchFamily="18" charset="0"/>
              </a:rPr>
              <a:t>Trên</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vách</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của</a:t>
            </a:r>
            <a:r>
              <a:rPr lang="en-GB" sz="2400" dirty="0">
                <a:solidFill>
                  <a:srgbClr val="FF0000"/>
                </a:solidFill>
                <a:latin typeface="Times New Roman" panose="02020603050405020304" pitchFamily="18" charset="0"/>
                <a:cs typeface="Times New Roman" panose="02020603050405020304" pitchFamily="18" charset="0"/>
              </a:rPr>
              <a:t> hang </a:t>
            </a:r>
            <a:r>
              <a:rPr lang="en-GB" sz="2400" dirty="0" err="1">
                <a:solidFill>
                  <a:srgbClr val="FF0000"/>
                </a:solidFill>
                <a:latin typeface="Times New Roman" panose="02020603050405020304" pitchFamily="18" charset="0"/>
                <a:cs typeface="Times New Roman" panose="02020603050405020304" pitchFamily="18" charset="0"/>
              </a:rPr>
              <a:t>động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có</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những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bức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vẽ</a:t>
            </a:r>
            <a:r>
              <a:rPr lang="en-GB" sz="2400"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Nội</a:t>
            </a:r>
            <a:r>
              <a:rPr lang="en-GB" sz="2400" dirty="0">
                <a:solidFill>
                  <a:srgbClr val="4030FF"/>
                </a:solidFill>
                <a:latin typeface="Times New Roman" panose="02020603050405020304" pitchFamily="18" charset="0"/>
                <a:cs typeface="Times New Roman" panose="02020603050405020304" pitchFamily="18" charset="0"/>
              </a:rPr>
              <a:t> dung </a:t>
            </a:r>
            <a:r>
              <a:rPr lang="en-GB" sz="2400" dirty="0" err="1">
                <a:solidFill>
                  <a:srgbClr val="4030FF"/>
                </a:solidFill>
                <a:latin typeface="Times New Roman" panose="02020603050405020304" pitchFamily="18" charset="0"/>
                <a:cs typeface="Times New Roman" panose="02020603050405020304" pitchFamily="18" charset="0"/>
              </a:rPr>
              <a:t>của</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những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bức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vẽ</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là</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gì</a:t>
            </a:r>
            <a:r>
              <a:rPr lang="en-GB" sz="2400"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Tại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sao</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họ</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lại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vẽ</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những</a:t>
            </a:r>
            <a:r>
              <a:rPr lang="en-GB" sz="2400" dirty="0">
                <a:solidFill>
                  <a:srgbClr val="4030FF"/>
                </a:solidFill>
                <a:latin typeface="Times New Roman" panose="02020603050405020304" pitchFamily="18" charset="0"/>
                <a:cs typeface="Times New Roman" panose="02020603050405020304" pitchFamily="18" charset="0"/>
              </a:rPr>
              <a:t> con </a:t>
            </a:r>
            <a:r>
              <a:rPr lang="en-GB" sz="2400" dirty="0" err="1">
                <a:solidFill>
                  <a:srgbClr val="4030FF"/>
                </a:solidFill>
                <a:latin typeface="Times New Roman" panose="02020603050405020304" pitchFamily="18" charset="0"/>
                <a:cs typeface="Times New Roman" panose="02020603050405020304" pitchFamily="18" charset="0"/>
              </a:rPr>
              <a:t>vật</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đó</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lên</a:t>
            </a:r>
            <a:r>
              <a:rPr lang="en-GB" sz="2400" dirty="0">
                <a:solidFill>
                  <a:srgbClr val="4030FF"/>
                </a:solidFill>
                <a:latin typeface="Times New Roman" panose="02020603050405020304" pitchFamily="18" charset="0"/>
                <a:cs typeface="Times New Roman" panose="02020603050405020304" pitchFamily="18" charset="0"/>
              </a:rPr>
              <a:t> hang </a:t>
            </a:r>
            <a:r>
              <a:rPr lang="en-GB" sz="2400" dirty="0" err="1">
                <a:solidFill>
                  <a:srgbClr val="4030FF"/>
                </a:solidFill>
                <a:latin typeface="Times New Roman" panose="02020603050405020304" pitchFamily="18" charset="0"/>
                <a:cs typeface="Times New Roman" panose="02020603050405020304" pitchFamily="18" charset="0"/>
              </a:rPr>
              <a:t>đá</a:t>
            </a:r>
            <a:r>
              <a:rPr lang="en-GB" sz="2400" dirty="0">
                <a:solidFill>
                  <a:srgbClr val="4030FF"/>
                </a:solidFill>
                <a:latin typeface="Times New Roman" panose="02020603050405020304" pitchFamily="18" charset="0"/>
                <a:cs typeface="Times New Roman" panose="02020603050405020304" pitchFamily="18" charset="0"/>
              </a:rPr>
              <a:t>?</a:t>
            </a:r>
            <a:endParaRPr lang="en-VN" sz="2400" dirty="0">
              <a:solidFill>
                <a:srgbClr val="4030FF"/>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59AAE52E-9637-024A-BC64-24E73B9AC804}"/>
              </a:ext>
            </a:extLst>
          </p:cNvPr>
          <p:cNvSpPr/>
          <p:nvPr/>
        </p:nvSpPr>
        <p:spPr>
          <a:xfrm>
            <a:off x="4319378" y="4497440"/>
            <a:ext cx="3490115" cy="23331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400" dirty="0" err="1">
                <a:solidFill>
                  <a:srgbClr val="FF0000"/>
                </a:solidFill>
                <a:latin typeface="Times New Roman" panose="02020603050405020304" pitchFamily="18" charset="0"/>
                <a:cs typeface="Times New Roman" panose="02020603050405020304" pitchFamily="18" charset="0"/>
              </a:rPr>
              <a:t>Chiếc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sáo</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được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làm</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từ</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xương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chim</a:t>
            </a:r>
            <a:endParaRPr lang="en-GB" sz="2400"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Nó</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cho</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chúng</a:t>
            </a:r>
            <a:r>
              <a:rPr lang="en-GB" sz="2400" dirty="0">
                <a:solidFill>
                  <a:srgbClr val="4030FF"/>
                </a:solidFill>
                <a:latin typeface="Times New Roman" panose="02020603050405020304" pitchFamily="18" charset="0"/>
                <a:cs typeface="Times New Roman" panose="02020603050405020304" pitchFamily="18" charset="0"/>
              </a:rPr>
              <a:t> ta </a:t>
            </a:r>
            <a:r>
              <a:rPr lang="en-GB" sz="2400" dirty="0" err="1">
                <a:solidFill>
                  <a:srgbClr val="4030FF"/>
                </a:solidFill>
                <a:latin typeface="Times New Roman" panose="02020603050405020304" pitchFamily="18" charset="0"/>
                <a:cs typeface="Times New Roman" panose="02020603050405020304" pitchFamily="18" charset="0"/>
              </a:rPr>
              <a:t>biết</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được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điều</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gì</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về</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cuộc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sống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của</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người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nguyên</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thuỷ</a:t>
            </a:r>
            <a:r>
              <a:rPr lang="en-GB" sz="2400" dirty="0">
                <a:solidFill>
                  <a:srgbClr val="4030FF"/>
                </a:solidFill>
                <a:latin typeface="Times New Roman" panose="02020603050405020304" pitchFamily="18" charset="0"/>
                <a:cs typeface="Times New Roman" panose="02020603050405020304" pitchFamily="18" charset="0"/>
              </a:rPr>
              <a:t>?</a:t>
            </a:r>
            <a:endParaRPr lang="en-VN" sz="2400" dirty="0">
              <a:solidFill>
                <a:srgbClr val="4030FF"/>
              </a:solidFill>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71E5D62A-1E83-3F4A-AA5F-6C38CE125F3E}"/>
              </a:ext>
            </a:extLst>
          </p:cNvPr>
          <p:cNvSpPr/>
          <p:nvPr/>
        </p:nvSpPr>
        <p:spPr>
          <a:xfrm>
            <a:off x="8142727" y="4557170"/>
            <a:ext cx="3490115" cy="22734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2400" dirty="0" err="1">
                <a:solidFill>
                  <a:srgbClr val="FF0000"/>
                </a:solidFill>
                <a:latin typeface="Times New Roman" panose="02020603050405020304" pitchFamily="18" charset="0"/>
                <a:cs typeface="Times New Roman" panose="02020603050405020304" pitchFamily="18" charset="0"/>
              </a:rPr>
              <a:t>Đồ</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trang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sức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được</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làm</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từ</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vỏ</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trứng</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đà</a:t>
            </a:r>
            <a:r>
              <a:rPr lang="en-GB" sz="2400" dirty="0">
                <a:solidFill>
                  <a:srgbClr val="FF0000"/>
                </a:solidFill>
                <a:latin typeface="Times New Roman" panose="02020603050405020304" pitchFamily="18" charset="0"/>
                <a:cs typeface="Times New Roman" panose="02020603050405020304" pitchFamily="18" charset="0"/>
              </a:rPr>
              <a:t> </a:t>
            </a:r>
            <a:r>
              <a:rPr lang="en-GB" sz="2400" dirty="0" err="1">
                <a:solidFill>
                  <a:srgbClr val="FF0000"/>
                </a:solidFill>
                <a:latin typeface="Times New Roman" panose="02020603050405020304" pitchFamily="18" charset="0"/>
                <a:cs typeface="Times New Roman" panose="02020603050405020304" pitchFamily="18" charset="0"/>
              </a:rPr>
              <a:t>điểu</a:t>
            </a:r>
            <a:endParaRPr lang="en-GB" sz="2400"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sz="2400" dirty="0" err="1">
                <a:solidFill>
                  <a:srgbClr val="4030FF"/>
                </a:solidFill>
                <a:latin typeface="Times New Roman" panose="02020603050405020304" pitchFamily="18" charset="0"/>
                <a:cs typeface="Times New Roman" panose="02020603050405020304" pitchFamily="18" charset="0"/>
              </a:rPr>
              <a:t>Những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đồ</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trang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sức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này</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cho</a:t>
            </a:r>
            <a:r>
              <a:rPr lang="en-GB" sz="2400" dirty="0">
                <a:solidFill>
                  <a:srgbClr val="4030FF"/>
                </a:solidFill>
                <a:latin typeface="Times New Roman" panose="02020603050405020304" pitchFamily="18" charset="0"/>
                <a:cs typeface="Times New Roman" panose="02020603050405020304" pitchFamily="18" charset="0"/>
              </a:rPr>
              <a:t> ta </a:t>
            </a:r>
            <a:r>
              <a:rPr lang="en-GB" sz="2400" dirty="0" err="1">
                <a:solidFill>
                  <a:srgbClr val="4030FF"/>
                </a:solidFill>
                <a:latin typeface="Times New Roman" panose="02020603050405020304" pitchFamily="18" charset="0"/>
                <a:cs typeface="Times New Roman" panose="02020603050405020304" pitchFamily="18" charset="0"/>
              </a:rPr>
              <a:t>biết</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điều</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gì</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về</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cuộc</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sống</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người</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nguyên</a:t>
            </a:r>
            <a:r>
              <a:rPr lang="en-GB" sz="2400" dirty="0">
                <a:solidFill>
                  <a:srgbClr val="4030FF"/>
                </a:solidFill>
                <a:latin typeface="Times New Roman" panose="02020603050405020304" pitchFamily="18" charset="0"/>
                <a:cs typeface="Times New Roman" panose="02020603050405020304" pitchFamily="18" charset="0"/>
              </a:rPr>
              <a:t> </a:t>
            </a:r>
            <a:r>
              <a:rPr lang="en-GB" sz="2400" dirty="0" err="1">
                <a:solidFill>
                  <a:srgbClr val="4030FF"/>
                </a:solidFill>
                <a:latin typeface="Times New Roman" panose="02020603050405020304" pitchFamily="18" charset="0"/>
                <a:cs typeface="Times New Roman" panose="02020603050405020304" pitchFamily="18" charset="0"/>
              </a:rPr>
              <a:t>thuỷ</a:t>
            </a:r>
            <a:r>
              <a:rPr lang="en-GB" sz="2400" dirty="0">
                <a:solidFill>
                  <a:srgbClr val="4030FF"/>
                </a:solidFill>
                <a:latin typeface="Times New Roman" panose="02020603050405020304" pitchFamily="18" charset="0"/>
                <a:cs typeface="Times New Roman" panose="02020603050405020304" pitchFamily="18" charset="0"/>
              </a:rPr>
              <a:t>?</a:t>
            </a:r>
            <a:endParaRPr lang="en-VN" sz="2400" dirty="0">
              <a:solidFill>
                <a:srgbClr val="4030FF"/>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A850116-3708-C140-BF00-ED6431C8E00D}"/>
              </a:ext>
            </a:extLst>
          </p:cNvPr>
          <p:cNvSpPr txBox="1"/>
          <p:nvPr/>
        </p:nvSpPr>
        <p:spPr>
          <a:xfrm>
            <a:off x="371322" y="605762"/>
            <a:ext cx="11463495" cy="523220"/>
          </a:xfrm>
          <a:prstGeom prst="rect">
            <a:avLst/>
          </a:prstGeom>
          <a:noFill/>
        </p:spPr>
        <p:txBody>
          <a:bodyPr wrap="square" rtlCol="0">
            <a:spAutoFit/>
          </a:bodyPr>
          <a:lstStyle/>
          <a:p>
            <a:pPr algn="ctr"/>
            <a:r>
              <a:rPr lang="en-VN" sz="2800" dirty="0">
                <a:solidFill>
                  <a:schemeClr val="bg1"/>
                </a:solidFill>
                <a:latin typeface="Times New Roman" panose="02020603050405020304" pitchFamily="18" charset="0"/>
                <a:cs typeface="Times New Roman" panose="02020603050405020304" pitchFamily="18" charset="0"/>
              </a:rPr>
              <a:t>Em hãy nối các bức tranh sau vào bảng thông tin và trả lời các </a:t>
            </a:r>
            <a:r>
              <a:rPr lang="en-VN" sz="2800">
                <a:solidFill>
                  <a:schemeClr val="bg1"/>
                </a:solidFill>
                <a:latin typeface="Times New Roman" panose="02020603050405020304" pitchFamily="18" charset="0"/>
                <a:cs typeface="Times New Roman" panose="02020603050405020304" pitchFamily="18" charset="0"/>
              </a:rPr>
              <a:t>câu hỏi</a:t>
            </a:r>
            <a:endParaRPr lang="en-VN" sz="2800" dirty="0">
              <a:solidFill>
                <a:schemeClr val="bg1"/>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5DA5CA03-8030-D341-A191-F59FE496EB9E}"/>
              </a:ext>
            </a:extLst>
          </p:cNvPr>
          <p:cNvCxnSpPr>
            <a:cxnSpLocks/>
            <a:endCxn id="25" idx="0"/>
          </p:cNvCxnSpPr>
          <p:nvPr/>
        </p:nvCxnSpPr>
        <p:spPr>
          <a:xfrm flipH="1">
            <a:off x="1538041" y="3781684"/>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CD168005-1D06-654C-9B5D-746A56DA638B}"/>
              </a:ext>
            </a:extLst>
          </p:cNvPr>
          <p:cNvCxnSpPr>
            <a:cxnSpLocks/>
            <a:stCxn id="22" idx="6"/>
            <a:endCxn id="12" idx="0"/>
          </p:cNvCxnSpPr>
          <p:nvPr/>
        </p:nvCxnSpPr>
        <p:spPr>
          <a:xfrm>
            <a:off x="5811239" y="3904015"/>
            <a:ext cx="4076546" cy="6531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1</a:t>
            </a:r>
          </a:p>
        </p:txBody>
      </p:sp>
      <p:sp>
        <p:nvSpPr>
          <p:cNvPr id="22" name="Oval 21">
            <a:extLst>
              <a:ext uri="{FF2B5EF4-FFF2-40B4-BE49-F238E27FC236}">
                <a16:creationId xmlns:a16="http://schemas.microsoft.com/office/drawing/2014/main"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2</a:t>
            </a:r>
          </a:p>
        </p:txBody>
      </p:sp>
      <p:sp>
        <p:nvSpPr>
          <p:cNvPr id="23" name="Oval 22">
            <a:extLst>
              <a:ext uri="{FF2B5EF4-FFF2-40B4-BE49-F238E27FC236}">
                <a16:creationId xmlns:a16="http://schemas.microsoft.com/office/drawing/2014/main"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b</a:t>
            </a:r>
          </a:p>
        </p:txBody>
      </p:sp>
      <p:sp>
        <p:nvSpPr>
          <p:cNvPr id="24" name="Oval 23">
            <a:extLst>
              <a:ext uri="{FF2B5EF4-FFF2-40B4-BE49-F238E27FC236}">
                <a16:creationId xmlns:a16="http://schemas.microsoft.com/office/drawing/2014/main"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3</a:t>
            </a:r>
          </a:p>
        </p:txBody>
      </p:sp>
      <p:sp>
        <p:nvSpPr>
          <p:cNvPr id="25" name="Oval 24">
            <a:extLst>
              <a:ext uri="{FF2B5EF4-FFF2-40B4-BE49-F238E27FC236}">
                <a16:creationId xmlns:a16="http://schemas.microsoft.com/office/drawing/2014/main" id="{A9DF871A-C37C-4046-B9DF-F137F02135AD}"/>
              </a:ext>
            </a:extLst>
          </p:cNvPr>
          <p:cNvSpPr/>
          <p:nvPr/>
        </p:nvSpPr>
        <p:spPr>
          <a:xfrm>
            <a:off x="1292355" y="422889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a</a:t>
            </a:r>
          </a:p>
        </p:txBody>
      </p:sp>
      <p:sp>
        <p:nvSpPr>
          <p:cNvPr id="26" name="Oval 25">
            <a:extLst>
              <a:ext uri="{FF2B5EF4-FFF2-40B4-BE49-F238E27FC236}">
                <a16:creationId xmlns:a16="http://schemas.microsoft.com/office/drawing/2014/main"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c</a:t>
            </a:r>
          </a:p>
        </p:txBody>
      </p:sp>
      <p:pic>
        <p:nvPicPr>
          <p:cNvPr id="2" name="Picture 1"/>
          <p:cNvPicPr>
            <a:picLocks noChangeAspect="1"/>
          </p:cNvPicPr>
          <p:nvPr/>
        </p:nvPicPr>
        <p:blipFill>
          <a:blip r:embed="rId2"/>
          <a:stretch>
            <a:fillRect/>
          </a:stretch>
        </p:blipFill>
        <p:spPr>
          <a:xfrm>
            <a:off x="39803" y="1393952"/>
            <a:ext cx="3504183" cy="2219781"/>
          </a:xfrm>
          <a:prstGeom prst="rect">
            <a:avLst/>
          </a:prstGeom>
        </p:spPr>
      </p:pic>
      <p:pic>
        <p:nvPicPr>
          <p:cNvPr id="3" name="Picture 2"/>
          <p:cNvPicPr>
            <a:picLocks noChangeAspect="1"/>
          </p:cNvPicPr>
          <p:nvPr/>
        </p:nvPicPr>
        <p:blipFill>
          <a:blip r:embed="rId3"/>
          <a:stretch>
            <a:fillRect/>
          </a:stretch>
        </p:blipFill>
        <p:spPr>
          <a:xfrm>
            <a:off x="4137524" y="1403760"/>
            <a:ext cx="3439693" cy="2194041"/>
          </a:xfrm>
          <a:prstGeom prst="rect">
            <a:avLst/>
          </a:prstGeom>
        </p:spPr>
      </p:pic>
      <p:pic>
        <p:nvPicPr>
          <p:cNvPr id="4" name="Picture 3"/>
          <p:cNvPicPr>
            <a:picLocks noChangeAspect="1"/>
          </p:cNvPicPr>
          <p:nvPr/>
        </p:nvPicPr>
        <p:blipFill>
          <a:blip r:embed="rId4"/>
          <a:stretch>
            <a:fillRect/>
          </a:stretch>
        </p:blipFill>
        <p:spPr>
          <a:xfrm>
            <a:off x="7896117" y="1698037"/>
            <a:ext cx="3908434" cy="1403217"/>
          </a:xfrm>
          <a:prstGeom prst="rect">
            <a:avLst/>
          </a:prstGeom>
        </p:spPr>
      </p:pic>
      <p:sp>
        <p:nvSpPr>
          <p:cNvPr id="5" name="Rectangle 3">
            <a:extLst>
              <a:ext uri="{FF2B5EF4-FFF2-40B4-BE49-F238E27FC236}">
                <a16:creationId xmlns:a16="http://schemas.microsoft.com/office/drawing/2014/main" id="{9713AB6C-2D29-9CC1-C075-751BA923D716}"/>
              </a:ext>
            </a:extLst>
          </p:cNvPr>
          <p:cNvSpPr/>
          <p:nvPr/>
        </p:nvSpPr>
        <p:spPr>
          <a:xfrm>
            <a:off x="97600" y="27363"/>
            <a:ext cx="771189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en-VN"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7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EC097-335C-7249-AB03-27A0439E06B5}"/>
              </a:ext>
            </a:extLst>
          </p:cNvPr>
          <p:cNvSpPr/>
          <p:nvPr/>
        </p:nvSpPr>
        <p:spPr>
          <a:xfrm>
            <a:off x="97600" y="27363"/>
            <a:ext cx="771189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en-VN"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tinh thần </a:t>
            </a:r>
            <a:r>
              <a:rPr lang="en-VN" sz="2800" b="1" dirty="0">
                <a:solidFill>
                  <a:srgbClr val="FFFF00"/>
                </a:solidFill>
                <a:latin typeface="Times New Roman" panose="02020603050405020304" pitchFamily="18" charset="0"/>
                <a:cs typeface="Times New Roman" panose="02020603050405020304" pitchFamily="18" charset="0"/>
              </a:rPr>
              <a:t>của người nguyên thủy</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9AEC097-335C-7249-AB03-27A0439E06B5}"/>
              </a:ext>
            </a:extLst>
          </p:cNvPr>
          <p:cNvSpPr/>
          <p:nvPr/>
        </p:nvSpPr>
        <p:spPr>
          <a:xfrm>
            <a:off x="99887" y="647853"/>
            <a:ext cx="4979284"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en-VN" sz="2800" b="1" dirty="0">
                <a:solidFill>
                  <a:srgbClr val="FFFF00"/>
                </a:solidFill>
                <a:latin typeface="Times New Roman" panose="02020603050405020304" pitchFamily="18" charset="0"/>
                <a:cs typeface="Times New Roman" panose="02020603050405020304" pitchFamily="18" charset="0"/>
              </a:rPr>
              <a:t> Đời sống </a:t>
            </a:r>
            <a:r>
              <a:rPr lang="vi-VN"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tâm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linh</a:t>
            </a:r>
            <a:r>
              <a:rPr lang="en-US" sz="2800" b="1" dirty="0">
                <a:solidFill>
                  <a:srgbClr val="FFFF00"/>
                </a:solidFill>
                <a:latin typeface="Times New Roman" panose="02020603050405020304" pitchFamily="18" charset="0"/>
                <a:cs typeface="Times New Roman" panose="02020603050405020304" pitchFamily="18" charset="0"/>
              </a:rPr>
              <a:t>:</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9AEC097-335C-7249-AB03-27A0439E06B5}"/>
              </a:ext>
            </a:extLst>
          </p:cNvPr>
          <p:cNvSpPr/>
          <p:nvPr/>
        </p:nvSpPr>
        <p:spPr>
          <a:xfrm>
            <a:off x="97600" y="2926581"/>
            <a:ext cx="5113722"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a:t>
            </a:r>
            <a:r>
              <a:rPr lang="en-VN" sz="2800" b="1" dirty="0">
                <a:solidFill>
                  <a:srgbClr val="FFFF00"/>
                </a:solidFill>
                <a:latin typeface="Times New Roman" panose="02020603050405020304" pitchFamily="18" charset="0"/>
                <a:cs typeface="Times New Roman" panose="02020603050405020304" pitchFamily="18" charset="0"/>
              </a:rPr>
              <a:t> Đời sống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nghệ</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thuật</a:t>
            </a:r>
            <a:r>
              <a:rPr lang="en-US" sz="2800" b="1" dirty="0">
                <a:solidFill>
                  <a:srgbClr val="FFFF00"/>
                </a:solidFill>
                <a:latin typeface="Times New Roman" panose="02020603050405020304" pitchFamily="18" charset="0"/>
                <a:cs typeface="Times New Roman" panose="02020603050405020304" pitchFamily="18" charset="0"/>
              </a:rPr>
              <a:t>:</a:t>
            </a:r>
            <a:endParaRPr lang="en-VN" sz="280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1277273"/>
            <a:ext cx="5554726" cy="1031051"/>
          </a:xfrm>
          <a:prstGeom prst="rect">
            <a:avLst/>
          </a:prstGeom>
        </p:spPr>
        <p:txBody>
          <a:bodyPr wrap="none">
            <a:spAutoFit/>
          </a:bodyPr>
          <a:lstStyle/>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Quan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niệm</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mọi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đều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linh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hồn</a:t>
            </a:r>
            <a:r>
              <a:rPr lang="fr-FR" sz="2800" dirty="0">
                <a:solidFill>
                  <a:schemeClr val="bg1"/>
                </a:solidFill>
                <a:latin typeface="Times New Roman" panose="02020603050405020304" pitchFamily="18" charset="0"/>
                <a:ea typeface="Times New Roman" panose="02020603050405020304" pitchFamily="18" charset="0"/>
              </a:rPr>
              <a:t> </a:t>
            </a:r>
          </a:p>
          <a:p>
            <a:pPr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Sùng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bái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vật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tổ</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3" name="Rectangle 2"/>
          <p:cNvSpPr/>
          <p:nvPr/>
        </p:nvSpPr>
        <p:spPr>
          <a:xfrm>
            <a:off x="-110026" y="2338694"/>
            <a:ext cx="4137351" cy="523220"/>
          </a:xfrm>
          <a:prstGeom prst="rect">
            <a:avLst/>
          </a:prstGeom>
        </p:spPr>
        <p:txBody>
          <a:bodyPr wrap="none">
            <a:spAutoFit/>
          </a:bodyPr>
          <a:lstStyle/>
          <a:p>
            <a:pPr indent="144145" algn="just">
              <a:spcAft>
                <a:spcPts val="600"/>
              </a:spcAft>
            </a:pP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Biết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chôn</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cất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người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chết</a:t>
            </a:r>
            <a:r>
              <a:rPr lang="fr-FR"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5554E22E-9382-9BAD-5E29-78984A4811FC}"/>
              </a:ext>
            </a:extLst>
          </p:cNvPr>
          <p:cNvSpPr txBox="1"/>
          <p:nvPr/>
        </p:nvSpPr>
        <p:spPr>
          <a:xfrm>
            <a:off x="97600" y="3514468"/>
            <a:ext cx="6161314" cy="523220"/>
          </a:xfrm>
          <a:prstGeom prst="rect">
            <a:avLst/>
          </a:prstGeom>
          <a:noFill/>
        </p:spPr>
        <p:txBody>
          <a:bodyPr wrap="square">
            <a:spAutoFit/>
          </a:bodyPr>
          <a:lstStyle/>
          <a:p>
            <a:r>
              <a:rPr lang="fr-FR" sz="2800">
                <a:solidFill>
                  <a:schemeClr val="bg1"/>
                </a:solidFill>
                <a:latin typeface="Times New Roman" panose="02020603050405020304" pitchFamily="18" charset="0"/>
                <a:cs typeface="Times New Roman" panose="02020603050405020304" pitchFamily="18" charset="0"/>
              </a:rPr>
              <a:t>Vẽ, làm đồ trang sức, sáng tạo nhạc cụ.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827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347536" y="561474"/>
            <a:ext cx="10170696" cy="3513221"/>
          </a:xfrm>
          <a:prstGeom prst="cloudCallout">
            <a:avLst>
              <a:gd name="adj1" fmla="val -41381"/>
              <a:gd name="adj2" fmla="val 7498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video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a:t>
            </a:r>
            <a:r>
              <a:rPr lang="en-US" sz="2800" dirty="0">
                <a:solidFill>
                  <a:schemeClr val="tx1"/>
                </a:solidFill>
                <a:latin typeface="Times New Roman" panose="02020603050405020304" pitchFamily="18" charset="0"/>
                <a:cs typeface="Times New Roman" panose="02020603050405020304" pitchFamily="18" charset="0"/>
              </a:rPr>
              <a:t> vi,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di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6"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77" y="4913766"/>
            <a:ext cx="2221774" cy="1824409"/>
          </a:xfrm>
          <a:prstGeom prst="rect">
            <a:avLst/>
          </a:prstGeom>
        </p:spPr>
      </p:pic>
    </p:spTree>
    <p:extLst>
      <p:ext uri="{BB962C8B-B14F-4D97-AF65-F5344CB8AC3E}">
        <p14:creationId xmlns:p14="http://schemas.microsoft.com/office/powerpoint/2010/main" val="404386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001B67-2B94-844B-8F88-142F74A80013}"/>
              </a:ext>
            </a:extLst>
          </p:cNvPr>
          <p:cNvSpPr/>
          <p:nvPr/>
        </p:nvSpPr>
        <p:spPr>
          <a:xfrm>
            <a:off x="0" y="8953"/>
            <a:ext cx="9887450" cy="548099"/>
          </a:xfrm>
          <a:prstGeom prst="rect">
            <a:avLst/>
          </a:prstGeom>
        </p:spPr>
        <p:txBody>
          <a:bodyPr wrap="square">
            <a:spAutoFit/>
          </a:bodyPr>
          <a:lstStyle/>
          <a:p>
            <a:pPr algn="just">
              <a:lnSpc>
                <a:spcPct val="115000"/>
              </a:lnSpc>
            </a:pPr>
            <a:r>
              <a:rPr lang="en-US" sz="2800" b="1" dirty="0">
                <a:solidFill>
                  <a:srgbClr val="FFFF00"/>
                </a:solidFill>
                <a:latin typeface="Times New Roman" panose="02020603050405020304" pitchFamily="18" charset="0"/>
                <a:ea typeface="Times New Roman" panose="02020603050405020304" pitchFamily="18" charset="0"/>
              </a:rPr>
              <a:t>4</a:t>
            </a:r>
            <a:r>
              <a:rPr lang="en-VN" sz="2800" b="1" dirty="0">
                <a:solidFill>
                  <a:srgbClr val="FFFF00"/>
                </a:solidFill>
                <a:latin typeface="Times New Roman" panose="02020603050405020304" pitchFamily="18" charset="0"/>
                <a:ea typeface="Times New Roman" panose="02020603050405020304" pitchFamily="18" charset="0"/>
              </a:rPr>
              <a:t>.  Đời sống của người nguyên thủy</a:t>
            </a:r>
            <a:r>
              <a:rPr lang="vi-VN" sz="2800" b="1" dirty="0">
                <a:solidFill>
                  <a:srgbClr val="FFFF00"/>
                </a:solidFill>
                <a:latin typeface="Times New Roman" panose="02020603050405020304" pitchFamily="18" charset="0"/>
                <a:ea typeface="Times New Roman" panose="02020603050405020304" pitchFamily="18" charset="0"/>
              </a:rPr>
              <a:t> trên đất nước việt nam</a:t>
            </a:r>
            <a:endParaRPr lang="en-VN" sz="2400" dirty="0">
              <a:solidFill>
                <a:srgbClr val="FFFF00"/>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137516" y="813482"/>
            <a:ext cx="5014173" cy="5927558"/>
          </a:xfrm>
          <a:prstGeom prst="rect">
            <a:avLst/>
          </a:prstGeom>
        </p:spPr>
      </p:pic>
      <p:sp>
        <p:nvSpPr>
          <p:cNvPr id="21" name="Triangle 20">
            <a:extLst>
              <a:ext uri="{FF2B5EF4-FFF2-40B4-BE49-F238E27FC236}">
                <a16:creationId xmlns:a16="http://schemas.microsoft.com/office/drawing/2014/main" id="{3ACA7ECF-388C-FD44-8B3D-9FE183EF9D6E}"/>
              </a:ext>
            </a:extLst>
          </p:cNvPr>
          <p:cNvSpPr/>
          <p:nvPr/>
        </p:nvSpPr>
        <p:spPr>
          <a:xfrm>
            <a:off x="1935126" y="1130817"/>
            <a:ext cx="138224" cy="3024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5" name="Straight Arrow Connector 4">
            <a:extLst>
              <a:ext uri="{FF2B5EF4-FFF2-40B4-BE49-F238E27FC236}">
                <a16:creationId xmlns:a16="http://schemas.microsoft.com/office/drawing/2014/main" id="{C9DABB26-C2CC-4D4E-B8A5-1E5E510DB3CF}"/>
              </a:ext>
            </a:extLst>
          </p:cNvPr>
          <p:cNvCxnSpPr>
            <a:cxnSpLocks/>
            <a:stCxn id="21" idx="4"/>
          </p:cNvCxnSpPr>
          <p:nvPr/>
        </p:nvCxnSpPr>
        <p:spPr>
          <a:xfrm>
            <a:off x="2073350" y="1433307"/>
            <a:ext cx="3583171" cy="1750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FF5B717-EA79-BB42-B254-EA8A3926C19A}"/>
              </a:ext>
            </a:extLst>
          </p:cNvPr>
          <p:cNvSpPr/>
          <p:nvPr/>
        </p:nvSpPr>
        <p:spPr>
          <a:xfrm>
            <a:off x="5642007" y="2190901"/>
            <a:ext cx="3803192" cy="1474176"/>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Núi Đọ (Thanh Hoá) Phát hiện công cụ bằng đá ghè đẽo thô sơ (khoảng 400000 năm trước</a:t>
            </a:r>
          </a:p>
        </p:txBody>
      </p:sp>
      <p:sp>
        <p:nvSpPr>
          <p:cNvPr id="27" name="Triangle 26">
            <a:extLst>
              <a:ext uri="{FF2B5EF4-FFF2-40B4-BE49-F238E27FC236}">
                <a16:creationId xmlns:a16="http://schemas.microsoft.com/office/drawing/2014/main" id="{4624369F-20C8-6547-B802-6383D326085F}"/>
              </a:ext>
            </a:extLst>
          </p:cNvPr>
          <p:cNvSpPr/>
          <p:nvPr/>
        </p:nvSpPr>
        <p:spPr>
          <a:xfrm>
            <a:off x="1647079" y="1687747"/>
            <a:ext cx="198847" cy="2132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Triangle 27">
            <a:extLst>
              <a:ext uri="{FF2B5EF4-FFF2-40B4-BE49-F238E27FC236}">
                <a16:creationId xmlns:a16="http://schemas.microsoft.com/office/drawing/2014/main" id="{495E36A7-DAB8-664E-B1BB-833100FFB19A}"/>
              </a:ext>
            </a:extLst>
          </p:cNvPr>
          <p:cNvSpPr/>
          <p:nvPr/>
        </p:nvSpPr>
        <p:spPr>
          <a:xfrm>
            <a:off x="3168502" y="4035797"/>
            <a:ext cx="316005" cy="1750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Triangle 28">
            <a:extLst>
              <a:ext uri="{FF2B5EF4-FFF2-40B4-BE49-F238E27FC236}">
                <a16:creationId xmlns:a16="http://schemas.microsoft.com/office/drawing/2014/main" id="{F58C64DA-A9CF-3041-8E50-94A485D2A5D9}"/>
              </a:ext>
            </a:extLst>
          </p:cNvPr>
          <p:cNvSpPr/>
          <p:nvPr/>
        </p:nvSpPr>
        <p:spPr>
          <a:xfrm>
            <a:off x="2165081" y="5153984"/>
            <a:ext cx="287640" cy="2036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678E5025-4753-764C-A431-302BB65B576C}"/>
              </a:ext>
            </a:extLst>
          </p:cNvPr>
          <p:cNvSpPr/>
          <p:nvPr/>
        </p:nvSpPr>
        <p:spPr>
          <a:xfrm>
            <a:off x="5607485" y="557052"/>
            <a:ext cx="3803193" cy="1474177"/>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Thẩm Khuyên, Thẩm Hai (Lạng Sơn) Phát hiện răng hoá thạch người tối cổ (khoảng 400000 năm trước)</a:t>
            </a:r>
          </a:p>
        </p:txBody>
      </p:sp>
      <p:cxnSp>
        <p:nvCxnSpPr>
          <p:cNvPr id="31" name="Straight Arrow Connector 30">
            <a:extLst>
              <a:ext uri="{FF2B5EF4-FFF2-40B4-BE49-F238E27FC236}">
                <a16:creationId xmlns:a16="http://schemas.microsoft.com/office/drawing/2014/main" id="{F3D9B840-07D2-8B4C-8EFC-F63B14862F3B}"/>
              </a:ext>
            </a:extLst>
          </p:cNvPr>
          <p:cNvCxnSpPr>
            <a:cxnSpLocks/>
            <a:stCxn id="27" idx="4"/>
          </p:cNvCxnSpPr>
          <p:nvPr/>
        </p:nvCxnSpPr>
        <p:spPr>
          <a:xfrm>
            <a:off x="1845926" y="1901029"/>
            <a:ext cx="3712524" cy="8884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D05A936-FEDE-234A-A898-3EED7CD8B28B}"/>
              </a:ext>
            </a:extLst>
          </p:cNvPr>
          <p:cNvSpPr/>
          <p:nvPr/>
        </p:nvSpPr>
        <p:spPr>
          <a:xfrm>
            <a:off x="5613161" y="3768228"/>
            <a:ext cx="3832037" cy="1213299"/>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An Khê (Gia Lai) Phát hiện công cụ đá ghè đẽo thô sơ (khoảng 800000 năm trước</a:t>
            </a:r>
          </a:p>
        </p:txBody>
      </p:sp>
      <p:sp>
        <p:nvSpPr>
          <p:cNvPr id="33" name="Rectangle 32">
            <a:extLst>
              <a:ext uri="{FF2B5EF4-FFF2-40B4-BE49-F238E27FC236}">
                <a16:creationId xmlns:a16="http://schemas.microsoft.com/office/drawing/2014/main" id="{6799E3C1-CEE0-434E-BE53-91ABC7D158FA}"/>
              </a:ext>
            </a:extLst>
          </p:cNvPr>
          <p:cNvSpPr/>
          <p:nvPr/>
        </p:nvSpPr>
        <p:spPr>
          <a:xfrm>
            <a:off x="5541546" y="5255829"/>
            <a:ext cx="3903651" cy="1462697"/>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Xuân Lộc(Đồng Nai) phát hiện công cụ đá ghè đẽo thô sơ (Khoảng 40000-&gt;30000 năm trước) </a:t>
            </a:r>
          </a:p>
        </p:txBody>
      </p:sp>
      <p:cxnSp>
        <p:nvCxnSpPr>
          <p:cNvPr id="34" name="Straight Arrow Connector 33">
            <a:extLst>
              <a:ext uri="{FF2B5EF4-FFF2-40B4-BE49-F238E27FC236}">
                <a16:creationId xmlns:a16="http://schemas.microsoft.com/office/drawing/2014/main" id="{45BCE582-8C37-0747-887B-0037654787E0}"/>
              </a:ext>
            </a:extLst>
          </p:cNvPr>
          <p:cNvCxnSpPr>
            <a:cxnSpLocks/>
          </p:cNvCxnSpPr>
          <p:nvPr/>
        </p:nvCxnSpPr>
        <p:spPr>
          <a:xfrm>
            <a:off x="2925832" y="4210858"/>
            <a:ext cx="2466358" cy="135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181809F-1CE2-1E45-A847-BDE75583029F}"/>
              </a:ext>
            </a:extLst>
          </p:cNvPr>
          <p:cNvCxnSpPr>
            <a:cxnSpLocks/>
            <a:stCxn id="29" idx="3"/>
          </p:cNvCxnSpPr>
          <p:nvPr/>
        </p:nvCxnSpPr>
        <p:spPr>
          <a:xfrm>
            <a:off x="2308901" y="5357675"/>
            <a:ext cx="3209397" cy="1969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5ADF24E4-2710-2D48-8829-3FE29BEA9239}"/>
              </a:ext>
            </a:extLst>
          </p:cNvPr>
          <p:cNvSpPr/>
          <p:nvPr/>
        </p:nvSpPr>
        <p:spPr>
          <a:xfrm>
            <a:off x="9557785" y="985674"/>
            <a:ext cx="835075" cy="511390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24" name="Rounded Rectangle 23"/>
          <p:cNvSpPr/>
          <p:nvPr/>
        </p:nvSpPr>
        <p:spPr>
          <a:xfrm>
            <a:off x="10505446" y="2075902"/>
            <a:ext cx="1669312" cy="29334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thủy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3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7" grpId="0" animBg="1"/>
      <p:bldP spid="27" grpId="1" animBg="1"/>
      <p:bldP spid="28" grpId="0" animBg="1"/>
      <p:bldP spid="28" grpId="1" animBg="1"/>
      <p:bldP spid="29" grpId="0" animBg="1"/>
      <p:bldP spid="29" grpId="1" animBg="1"/>
      <p:bldP spid="30" grpId="0" animBg="1"/>
      <p:bldP spid="32" grpId="0" animBg="1"/>
      <p:bldP spid="33" grpId="0" animBg="1"/>
      <p:bldP spid="14"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a:extLst>
              <a:ext uri="{FF2B5EF4-FFF2-40B4-BE49-F238E27FC236}">
                <a16:creationId xmlns:a16="http://schemas.microsoft.com/office/drawing/2014/main" id="{08051B0A-33A6-8249-B655-F2004B9E0199}"/>
              </a:ext>
            </a:extLst>
          </p:cNvPr>
          <p:cNvSpPr/>
          <p:nvPr/>
        </p:nvSpPr>
        <p:spPr>
          <a:xfrm>
            <a:off x="6879223" y="623191"/>
            <a:ext cx="5139671" cy="424793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VN" sz="2800" dirty="0">
                <a:latin typeface="Times New Roman" panose="02020603050405020304" pitchFamily="18" charset="0"/>
                <a:cs typeface="Times New Roman" panose="02020603050405020304" pitchFamily="18" charset="0"/>
              </a:rPr>
              <a:t>Dựa vào hình bên em hãy nêu những nét chính về đời sống vật chất tinh thần của cư dân thuộc các nền văn hoá: Hoà Bình, Bắc sơn, Quỳnh Văn</a:t>
            </a:r>
          </a:p>
        </p:txBody>
      </p:sp>
      <p:pic>
        <p:nvPicPr>
          <p:cNvPr id="13" name="Picture 12">
            <a:extLst>
              <a:ext uri="{FF2B5EF4-FFF2-40B4-BE49-F238E27FC236}">
                <a16:creationId xmlns:a16="http://schemas.microsoft.com/office/drawing/2014/main" id="{4C579706-4873-3C4D-A37B-D68F38CFFA97}"/>
              </a:ext>
            </a:extLst>
          </p:cNvPr>
          <p:cNvPicPr>
            <a:picLocks noChangeAspect="1"/>
          </p:cNvPicPr>
          <p:nvPr/>
        </p:nvPicPr>
        <p:blipFill>
          <a:blip r:embed="rId2"/>
          <a:stretch>
            <a:fillRect/>
          </a:stretch>
        </p:blipFill>
        <p:spPr>
          <a:xfrm>
            <a:off x="173106" y="623191"/>
            <a:ext cx="6430893" cy="6210835"/>
          </a:xfrm>
          <a:prstGeom prst="rect">
            <a:avLst/>
          </a:prstGeom>
        </p:spPr>
        <p:style>
          <a:lnRef idx="2">
            <a:schemeClr val="dk1"/>
          </a:lnRef>
          <a:fillRef idx="1">
            <a:schemeClr val="lt1"/>
          </a:fillRef>
          <a:effectRef idx="0">
            <a:schemeClr val="dk1"/>
          </a:effectRef>
          <a:fontRef idx="minor">
            <a:schemeClr val="dk1"/>
          </a:fontRef>
        </p:style>
      </p:pic>
      <p:pic>
        <p:nvPicPr>
          <p:cNvPr id="14" name="Content Placeholder 4">
            <a:extLst>
              <a:ext uri="{FF2B5EF4-FFF2-40B4-BE49-F238E27FC236}">
                <a16:creationId xmlns:a16="http://schemas.microsoft.com/office/drawing/2014/main" id="{3B4E92B6-6AE3-114D-8CE9-2D3DFC18F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132" y="5335925"/>
            <a:ext cx="1103284" cy="1091565"/>
          </a:xfrm>
          <a:prstGeom prst="rect">
            <a:avLst/>
          </a:prstGeom>
        </p:spPr>
      </p:pic>
      <p:sp>
        <p:nvSpPr>
          <p:cNvPr id="2" name="Rectangle 3">
            <a:extLst>
              <a:ext uri="{FF2B5EF4-FFF2-40B4-BE49-F238E27FC236}">
                <a16:creationId xmlns:a16="http://schemas.microsoft.com/office/drawing/2014/main" id="{9D0E602E-20AA-500A-C9A7-5BE68470E71B}"/>
              </a:ext>
            </a:extLst>
          </p:cNvPr>
          <p:cNvSpPr/>
          <p:nvPr/>
        </p:nvSpPr>
        <p:spPr>
          <a:xfrm>
            <a:off x="0" y="8953"/>
            <a:ext cx="9887450" cy="548099"/>
          </a:xfrm>
          <a:prstGeom prst="rect">
            <a:avLst/>
          </a:prstGeom>
        </p:spPr>
        <p:txBody>
          <a:bodyPr wrap="square">
            <a:spAutoFit/>
          </a:bodyPr>
          <a:lstStyle/>
          <a:p>
            <a:pPr algn="just">
              <a:lnSpc>
                <a:spcPct val="115000"/>
              </a:lnSpc>
            </a:pPr>
            <a:r>
              <a:rPr lang="en-US" sz="2800" b="1" dirty="0">
                <a:solidFill>
                  <a:srgbClr val="FFFF00"/>
                </a:solidFill>
                <a:latin typeface="Times New Roman" panose="02020603050405020304" pitchFamily="18" charset="0"/>
                <a:ea typeface="Times New Roman" panose="02020603050405020304" pitchFamily="18" charset="0"/>
              </a:rPr>
              <a:t>4</a:t>
            </a:r>
            <a:r>
              <a:rPr lang="en-VN" sz="2800" b="1" dirty="0">
                <a:solidFill>
                  <a:srgbClr val="FFFF00"/>
                </a:solidFill>
                <a:latin typeface="Times New Roman" panose="02020603050405020304" pitchFamily="18" charset="0"/>
                <a:ea typeface="Times New Roman" panose="02020603050405020304" pitchFamily="18" charset="0"/>
              </a:rPr>
              <a:t>.  Đời sống của người nguyên thủy</a:t>
            </a:r>
            <a:r>
              <a:rPr lang="vi-VN" sz="2800" b="1" dirty="0">
                <a:solidFill>
                  <a:srgbClr val="FFFF00"/>
                </a:solidFill>
                <a:latin typeface="Times New Roman" panose="02020603050405020304" pitchFamily="18" charset="0"/>
                <a:ea typeface="Times New Roman" panose="02020603050405020304" pitchFamily="18" charset="0"/>
              </a:rPr>
              <a:t> trên đất nước việt nam</a:t>
            </a:r>
            <a:endParaRPr lang="en-VN" sz="2400"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73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880836586"/>
              </p:ext>
            </p:extLst>
          </p:nvPr>
        </p:nvGraphicFramePr>
        <p:xfrm>
          <a:off x="333829" y="870857"/>
          <a:ext cx="11383156" cy="4106681"/>
        </p:xfrm>
        <a:graphic>
          <a:graphicData uri="http://schemas.openxmlformats.org/drawingml/2006/table">
            <a:tbl>
              <a:tblPr firstRow="1" firstCol="1" bandRow="1">
                <a:tableStyleId>{5C22544A-7EE6-4342-B048-85BDC9FD1C3A}</a:tableStyleId>
              </a:tblPr>
              <a:tblGrid>
                <a:gridCol w="2540229">
                  <a:extLst>
                    <a:ext uri="{9D8B030D-6E8A-4147-A177-3AD203B41FA5}">
                      <a16:colId xmlns:a16="http://schemas.microsoft.com/office/drawing/2014/main" val="3266092166"/>
                    </a:ext>
                  </a:extLst>
                </a:gridCol>
                <a:gridCol w="8842927">
                  <a:extLst>
                    <a:ext uri="{9D8B030D-6E8A-4147-A177-3AD203B41FA5}">
                      <a16:colId xmlns:a16="http://schemas.microsoft.com/office/drawing/2014/main" val="1083977226"/>
                    </a:ext>
                  </a:extLst>
                </a:gridCol>
              </a:tblGrid>
              <a:tr h="627783">
                <a:tc>
                  <a:txBody>
                    <a:bodyPr/>
                    <a:lstStyle/>
                    <a:p>
                      <a:pPr>
                        <a:spcAft>
                          <a:spcPts val="600"/>
                        </a:spcAft>
                      </a:pPr>
                      <a:r>
                        <a:rPr lang="nl-NL" sz="2800" dirty="0">
                          <a:effectLst/>
                          <a:latin typeface="Times New Roman" panose="02020603050405020304" pitchFamily="18" charset="0"/>
                          <a:cs typeface="Times New Roman" panose="02020603050405020304" pitchFamily="18" charset="0"/>
                        </a:rPr>
                        <a:t>Phương diện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a:txBody>
                    <a:bodyPr/>
                    <a:lstStyle/>
                    <a:p>
                      <a:pPr algn="ctr">
                        <a:spcAft>
                          <a:spcPts val="600"/>
                        </a:spcAft>
                      </a:pPr>
                      <a:r>
                        <a:rPr lang="nl-NL" sz="2800" dirty="0">
                          <a:effectLst/>
                          <a:latin typeface="Times New Roman" panose="02020603050405020304" pitchFamily="18" charset="0"/>
                          <a:cs typeface="Times New Roman" panose="02020603050405020304" pitchFamily="18" charset="0"/>
                        </a:rPr>
                        <a:t>Những nét chính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821847554"/>
                  </a:ext>
                </a:extLst>
              </a:tr>
              <a:tr h="2321718">
                <a:tc>
                  <a:txBody>
                    <a:bodyPr/>
                    <a:lstStyle/>
                    <a:p>
                      <a:pPr>
                        <a:spcAft>
                          <a:spcPts val="600"/>
                        </a:spcAft>
                      </a:pPr>
                      <a:endParaRPr lang="nl-NL" sz="2800" dirty="0">
                        <a:effectLst/>
                        <a:latin typeface="Times New Roman" panose="02020603050405020304" pitchFamily="18" charset="0"/>
                        <a:cs typeface="Times New Roman" panose="02020603050405020304" pitchFamily="18" charset="0"/>
                      </a:endParaRPr>
                    </a:p>
                    <a:p>
                      <a:pPr>
                        <a:spcAft>
                          <a:spcPts val="600"/>
                        </a:spcAft>
                      </a:pPr>
                      <a:r>
                        <a:rPr lang="nl-NL" sz="2800" dirty="0">
                          <a:effectLst/>
                          <a:latin typeface="Times New Roman" panose="02020603050405020304" pitchFamily="18" charset="0"/>
                          <a:ea typeface="+mn-ea"/>
                          <a:cs typeface="Times New Roman" panose="02020603050405020304" pitchFamily="18" charset="0"/>
                        </a:rPr>
                        <a:t>Đời</a:t>
                      </a:r>
                      <a:r>
                        <a:rPr lang="nl-NL" sz="2800" baseline="0" dirty="0">
                          <a:effectLst/>
                          <a:latin typeface="Times New Roman" panose="02020603050405020304" pitchFamily="18" charset="0"/>
                          <a:ea typeface="+mn-ea"/>
                          <a:cs typeface="Times New Roman" panose="02020603050405020304" pitchFamily="18" charset="0"/>
                        </a:rPr>
                        <a:t> sống vật chất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a:txBody>
                    <a:bodyPr/>
                    <a:lstStyle/>
                    <a:p>
                      <a:pPr>
                        <a:spcAft>
                          <a:spcPts val="600"/>
                        </a:spcAft>
                      </a:pPr>
                      <a:r>
                        <a:rPr lang="nl-NL"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930496514"/>
                  </a:ext>
                </a:extLst>
              </a:tr>
              <a:tr h="1157180">
                <a:tc>
                  <a:txBody>
                    <a:bodyPr/>
                    <a:lstStyle/>
                    <a:p>
                      <a:pPr>
                        <a:spcAft>
                          <a:spcPts val="600"/>
                        </a:spcAft>
                      </a:pPr>
                      <a:r>
                        <a:rPr lang="nl-NL" sz="2800" dirty="0">
                          <a:effectLst/>
                          <a:latin typeface="Times New Roman" panose="02020603050405020304" pitchFamily="18" charset="0"/>
                          <a:ea typeface="+mn-ea"/>
                          <a:cs typeface="Times New Roman" panose="02020603050405020304" pitchFamily="18" charset="0"/>
                        </a:rPr>
                        <a:t>Đời</a:t>
                      </a:r>
                      <a:r>
                        <a:rPr lang="nl-NL" sz="2800" baseline="0" dirty="0">
                          <a:effectLst/>
                          <a:latin typeface="Times New Roman" panose="02020603050405020304" pitchFamily="18" charset="0"/>
                          <a:ea typeface="+mn-ea"/>
                          <a:cs typeface="Times New Roman" panose="02020603050405020304" pitchFamily="18" charset="0"/>
                        </a:rPr>
                        <a:t> sống tinh thần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tc>
                  <a:txBody>
                    <a:bodyPr/>
                    <a:lstStyle/>
                    <a:p>
                      <a:pPr>
                        <a:spcAft>
                          <a:spcPts val="600"/>
                        </a:spcAft>
                      </a:pPr>
                      <a:r>
                        <a:rPr lang="nl-NL"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3956635355"/>
                  </a:ext>
                </a:extLst>
              </a:tr>
            </a:tbl>
          </a:graphicData>
        </a:graphic>
      </p:graphicFrame>
      <p:sp>
        <p:nvSpPr>
          <p:cNvPr id="2" name="TextBox 1"/>
          <p:cNvSpPr txBox="1"/>
          <p:nvPr/>
        </p:nvSpPr>
        <p:spPr>
          <a:xfrm>
            <a:off x="3004457" y="1553029"/>
            <a:ext cx="8491485" cy="1815882"/>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thêm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mới</a:t>
            </a:r>
            <a:r>
              <a:rPr lang="en-US" sz="2800" dirty="0">
                <a:solidFill>
                  <a:schemeClr val="bg1"/>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nuôi</a:t>
            </a: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lạc</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3004457" y="3875315"/>
            <a:ext cx="8403253"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điệp</a:t>
            </a: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vách</a:t>
            </a:r>
            <a:r>
              <a:rPr lang="en-US" sz="2800" dirty="0">
                <a:solidFill>
                  <a:schemeClr val="bg1"/>
                </a:solidFill>
                <a:latin typeface="Times New Roman" panose="02020603050405020304" pitchFamily="18" charset="0"/>
                <a:cs typeface="Times New Roman" panose="02020603050405020304" pitchFamily="18" charset="0"/>
              </a:rPr>
              <a:t> hang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FF95D13-E809-C554-1500-1AA44A2761AA}"/>
              </a:ext>
            </a:extLst>
          </p:cNvPr>
          <p:cNvSpPr/>
          <p:nvPr/>
        </p:nvSpPr>
        <p:spPr>
          <a:xfrm>
            <a:off x="0" y="8953"/>
            <a:ext cx="9887450" cy="548099"/>
          </a:xfrm>
          <a:prstGeom prst="rect">
            <a:avLst/>
          </a:prstGeom>
        </p:spPr>
        <p:txBody>
          <a:bodyPr wrap="square">
            <a:spAutoFit/>
          </a:bodyPr>
          <a:lstStyle/>
          <a:p>
            <a:pPr algn="just">
              <a:lnSpc>
                <a:spcPct val="115000"/>
              </a:lnSpc>
            </a:pPr>
            <a:r>
              <a:rPr lang="en-US" sz="2800" b="1" dirty="0">
                <a:solidFill>
                  <a:srgbClr val="FFFF00"/>
                </a:solidFill>
                <a:latin typeface="Times New Roman" panose="02020603050405020304" pitchFamily="18" charset="0"/>
                <a:ea typeface="Times New Roman" panose="02020603050405020304" pitchFamily="18" charset="0"/>
              </a:rPr>
              <a:t>4</a:t>
            </a:r>
            <a:r>
              <a:rPr lang="en-VN" sz="2800" b="1" dirty="0">
                <a:solidFill>
                  <a:srgbClr val="FFFF00"/>
                </a:solidFill>
                <a:latin typeface="Times New Roman" panose="02020603050405020304" pitchFamily="18" charset="0"/>
                <a:ea typeface="Times New Roman" panose="02020603050405020304" pitchFamily="18" charset="0"/>
              </a:rPr>
              <a:t>.  Đời sống của người nguyên thủy</a:t>
            </a:r>
            <a:r>
              <a:rPr lang="vi-VN" sz="2800" b="1" dirty="0">
                <a:solidFill>
                  <a:srgbClr val="FFFF00"/>
                </a:solidFill>
                <a:latin typeface="Times New Roman" panose="02020603050405020304" pitchFamily="18" charset="0"/>
                <a:ea typeface="Times New Roman" panose="02020603050405020304" pitchFamily="18" charset="0"/>
              </a:rPr>
              <a:t> trên đất nước việt nam</a:t>
            </a:r>
            <a:endParaRPr lang="en-VN" sz="2400" dirty="0">
              <a:solidFill>
                <a:srgbClr val="FFFF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1525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a:extLst>
              <a:ext uri="{FF2B5EF4-FFF2-40B4-BE49-F238E27FC236}">
                <a16:creationId xmlns:a16="http://schemas.microsoft.com/office/drawing/2014/main" id="{64F529DF-1DA0-0345-B315-5F9A84556C99}"/>
              </a:ext>
            </a:extLst>
          </p:cNvPr>
          <p:cNvSpPr/>
          <p:nvPr/>
        </p:nvSpPr>
        <p:spPr>
          <a:xfrm>
            <a:off x="5399313" y="1240883"/>
            <a:ext cx="6498353" cy="1518519"/>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000" i="1" dirty="0" err="1">
                <a:solidFill>
                  <a:schemeClr val="tx1"/>
                </a:solidFill>
                <a:latin typeface="Times New Roman" panose="02020603050405020304" pitchFamily="18" charset="0"/>
                <a:cs typeface="Times New Roman" panose="02020603050405020304" pitchFamily="18" charset="0"/>
              </a:rPr>
              <a:t>Nhiệm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vụ</a:t>
            </a:r>
            <a:r>
              <a:rPr lang="en-US" sz="2000" i="1" dirty="0">
                <a:solidFill>
                  <a:schemeClr val="tx1"/>
                </a:solidFill>
                <a:latin typeface="Times New Roman" panose="02020603050405020304" pitchFamily="18" charset="0"/>
                <a:cs typeface="Times New Roman" panose="02020603050405020304" pitchFamily="18" charset="0"/>
              </a:rPr>
              <a:t> 1: </a:t>
            </a:r>
            <a:r>
              <a:rPr lang="en-US" sz="2000" dirty="0" err="1">
                <a:solidFill>
                  <a:schemeClr val="tx1"/>
                </a:solidFill>
                <a:latin typeface="Times New Roman" panose="02020603050405020304" pitchFamily="18" charset="0"/>
                <a:cs typeface="Times New Roman" panose="02020603050405020304" pitchFamily="18" charset="0"/>
              </a:rPr>
              <a:t>Hãy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lửa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hóa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người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nguyên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thủy</a:t>
            </a:r>
            <a:r>
              <a:rPr lang="en-US" sz="2000" dirty="0">
                <a:solidFill>
                  <a:schemeClr val="tx1"/>
                </a:solidFill>
                <a:latin typeface="Times New Roman" panose="02020603050405020304" pitchFamily="18" charset="0"/>
                <a:cs typeface="Times New Roman" panose="02020603050405020304" pitchFamily="18" charset="0"/>
              </a:rPr>
              <a:t>?</a:t>
            </a:r>
          </a:p>
        </p:txBody>
      </p:sp>
      <p:sp>
        <p:nvSpPr>
          <p:cNvPr id="8" name="Wave 7">
            <a:extLst>
              <a:ext uri="{FF2B5EF4-FFF2-40B4-BE49-F238E27FC236}">
                <a16:creationId xmlns:a16="http://schemas.microsoft.com/office/drawing/2014/main" id="{EB627AB4-78FB-8347-8844-813470973E17}"/>
              </a:ext>
            </a:extLst>
          </p:cNvPr>
          <p:cNvSpPr/>
          <p:nvPr/>
        </p:nvSpPr>
        <p:spPr>
          <a:xfrm>
            <a:off x="5235913" y="2481132"/>
            <a:ext cx="6723748" cy="1358539"/>
          </a:xfrm>
          <a:prstGeom prst="wave">
            <a:avLst>
              <a:gd name="adj1" fmla="val 12500"/>
              <a:gd name="adj2" fmla="val -103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i="1" dirty="0" err="1">
                <a:latin typeface="Times New Roman" panose="02020603050405020304" pitchFamily="18" charset="0"/>
                <a:ea typeface="Times New Roman" panose="02020603050405020304" pitchFamily="18" charset="0"/>
              </a:rPr>
              <a:t>Nhiệm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vụ</a:t>
            </a:r>
            <a:r>
              <a:rPr lang="en-US" sz="2000" i="1" dirty="0">
                <a:latin typeface="Times New Roman" panose="02020603050405020304" pitchFamily="18" charset="0"/>
                <a:ea typeface="Times New Roman" panose="02020603050405020304" pitchFamily="18" charset="0"/>
              </a:rPr>
              <a:t> 2: </a:t>
            </a:r>
            <a:r>
              <a:rPr lang="en-US" sz="2000" dirty="0">
                <a:latin typeface="Times New Roman" panose="02020603050405020304" pitchFamily="18" charset="0"/>
                <a:ea typeface="Times New Roman" panose="02020603050405020304" pitchFamily="18" charset="0"/>
              </a:rPr>
              <a:t>P</a:t>
            </a:r>
            <a:r>
              <a:rPr lang="en-VN" sz="2000" dirty="0">
                <a:latin typeface="Times New Roman" panose="02020603050405020304" pitchFamily="18" charset="0"/>
                <a:ea typeface="Times New Roman" panose="02020603050405020304" pitchFamily="18" charset="0"/>
              </a:rPr>
              <a:t>hát biểu cảm nhận của em về vai trò của lao động đối với bản thân, gia đình và xã hội ngày nay?</a:t>
            </a:r>
            <a:endParaRPr lang="en-VN" dirty="0">
              <a:latin typeface="Times New Roman" panose="02020603050405020304" pitchFamily="18" charset="0"/>
              <a:ea typeface="Times New Roman" panose="02020603050405020304" pitchFamily="18" charset="0"/>
            </a:endParaRPr>
          </a:p>
        </p:txBody>
      </p:sp>
      <p:sp>
        <p:nvSpPr>
          <p:cNvPr id="2" name="TextBox 1"/>
          <p:cNvSpPr txBox="1"/>
          <p:nvPr/>
        </p:nvSpPr>
        <p:spPr>
          <a:xfrm>
            <a:off x="4253024" y="90658"/>
            <a:ext cx="344494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VẬN DỤNG</a:t>
            </a:r>
          </a:p>
        </p:txBody>
      </p:sp>
      <p:pic>
        <p:nvPicPr>
          <p:cNvPr id="1026" name="Picture 2" descr="Giải bài tập Lịch sử 6 trang 21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46" y="2268625"/>
            <a:ext cx="4736284" cy="3670621"/>
          </a:xfrm>
          <a:prstGeom prst="rect">
            <a:avLst/>
          </a:prstGeom>
          <a:noFill/>
          <a:extLst>
            <a:ext uri="{909E8E84-426E-40DD-AFC4-6F175D3DCCD1}">
              <a14:hiddenFill xmlns:a14="http://schemas.microsoft.com/office/drawing/2010/main">
                <a:solidFill>
                  <a:srgbClr val="FFFFFF"/>
                </a:solidFill>
              </a14:hiddenFill>
            </a:ext>
          </a:extLst>
        </p:spPr>
      </p:pic>
      <p:sp>
        <p:nvSpPr>
          <p:cNvPr id="6" name="Wave 5">
            <a:extLst>
              <a:ext uri="{FF2B5EF4-FFF2-40B4-BE49-F238E27FC236}">
                <a16:creationId xmlns:a16="http://schemas.microsoft.com/office/drawing/2014/main" id="{EB627AB4-78FB-8347-8844-813470973E17}"/>
              </a:ext>
            </a:extLst>
          </p:cNvPr>
          <p:cNvSpPr/>
          <p:nvPr/>
        </p:nvSpPr>
        <p:spPr>
          <a:xfrm>
            <a:off x="5047116" y="3653326"/>
            <a:ext cx="6690838" cy="2285920"/>
          </a:xfrm>
          <a:prstGeom prst="wave">
            <a:avLst>
              <a:gd name="adj1" fmla="val 12500"/>
              <a:gd name="adj2" fmla="val -1037"/>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i="1" dirty="0" err="1">
                <a:solidFill>
                  <a:schemeClr val="tx1"/>
                </a:solidFill>
                <a:latin typeface="Times New Roman" panose="02020603050405020304" pitchFamily="18" charset="0"/>
                <a:cs typeface="Times New Roman" panose="02020603050405020304" pitchFamily="18" charset="0"/>
              </a:rPr>
              <a:t>Nhiệm</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vụ</a:t>
            </a:r>
            <a:r>
              <a:rPr lang="en-US" sz="2000" i="1" dirty="0">
                <a:solidFill>
                  <a:schemeClr val="tx1"/>
                </a:solidFill>
                <a:latin typeface="Times New Roman" panose="02020603050405020304" pitchFamily="18" charset="0"/>
                <a:cs typeface="Times New Roman" panose="02020603050405020304" pitchFamily="18" charset="0"/>
              </a:rPr>
              <a:t> 3: </a:t>
            </a:r>
            <a:r>
              <a:rPr lang="vi-VN" sz="2000" dirty="0">
                <a:solidFill>
                  <a:schemeClr val="tx1"/>
                </a:solidFill>
                <a:latin typeface="+mj-lt"/>
              </a:rPr>
              <a:t>Em hãy đóng vai một nhà nghiên cứu lịch sử "nhí" giới thiệu cho người thân và bạn bè nội dung sau: đặc điểm về công cụ lao động, cách kiếm sống, nhà ở và trang phục của con người nguyên thủy</a:t>
            </a:r>
            <a:endParaRPr lang="en-US" sz="2000" dirty="0">
              <a:solidFill>
                <a:schemeClr val="tx1"/>
              </a:solidFill>
              <a:latin typeface="+mj-lt"/>
            </a:endParaRPr>
          </a:p>
        </p:txBody>
      </p:sp>
      <p:sp>
        <p:nvSpPr>
          <p:cNvPr id="4" name="TextBox 3"/>
          <p:cNvSpPr txBox="1"/>
          <p:nvPr/>
        </p:nvSpPr>
        <p:spPr>
          <a:xfrm>
            <a:off x="603010" y="1064941"/>
            <a:ext cx="3796937" cy="954107"/>
          </a:xfrm>
          <a:prstGeom prst="rect">
            <a:avLst/>
          </a:prstGeom>
          <a:noFill/>
        </p:spPr>
        <p:txBody>
          <a:bodyPr wrap="square" rtlCol="0">
            <a:spAutoFit/>
          </a:bodyPr>
          <a:lstStyle/>
          <a:p>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Hãy</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thực</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hiện</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một</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trong</a:t>
            </a:r>
            <a:r>
              <a:rPr lang="en-US" sz="2800" b="1" i="1" dirty="0">
                <a:solidFill>
                  <a:srgbClr val="FFFF00"/>
                </a:solidFill>
                <a:latin typeface="Times New Roman" panose="02020603050405020304" pitchFamily="18" charset="0"/>
                <a:cs typeface="Times New Roman" panose="02020603050405020304" pitchFamily="18" charset="0"/>
              </a:rPr>
              <a:t> 3 </a:t>
            </a:r>
            <a:r>
              <a:rPr lang="en-US" sz="2800" b="1" i="1" dirty="0" err="1">
                <a:solidFill>
                  <a:srgbClr val="FFFF00"/>
                </a:solidFill>
                <a:latin typeface="Times New Roman" panose="02020603050405020304" pitchFamily="18" charset="0"/>
                <a:cs typeface="Times New Roman" panose="02020603050405020304" pitchFamily="18" charset="0"/>
              </a:rPr>
              <a:t>nhiệm</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vụ</a:t>
            </a:r>
            <a:r>
              <a:rPr lang="en-US" sz="2800" b="1" i="1" dirty="0">
                <a:solidFill>
                  <a:srgbClr val="FFFF00"/>
                </a:solidFill>
                <a:latin typeface="Times New Roman" panose="02020603050405020304" pitchFamily="18" charset="0"/>
                <a:cs typeface="Times New Roman" panose="02020603050405020304" pitchFamily="18" charset="0"/>
              </a:rPr>
              <a:t> </a:t>
            </a:r>
            <a:r>
              <a:rPr lang="en-US" sz="2800" b="1" i="1" dirty="0" err="1">
                <a:solidFill>
                  <a:srgbClr val="FFFF00"/>
                </a:solidFill>
                <a:latin typeface="Times New Roman" panose="02020603050405020304" pitchFamily="18" charset="0"/>
                <a:cs typeface="Times New Roman" panose="02020603050405020304" pitchFamily="18" charset="0"/>
              </a:rPr>
              <a:t>sau</a:t>
            </a:r>
            <a:r>
              <a:rPr lang="en-US" sz="2800" b="1" i="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43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933" y="897793"/>
            <a:ext cx="4184865" cy="2260716"/>
          </a:xfrm>
          <a:prstGeom prst="rect">
            <a:avLst/>
          </a:prstGeom>
        </p:spPr>
      </p:pic>
      <p:sp>
        <p:nvSpPr>
          <p:cNvPr id="3" name="TextBox 2"/>
          <p:cNvSpPr txBox="1"/>
          <p:nvPr/>
        </p:nvSpPr>
        <p:spPr>
          <a:xfrm>
            <a:off x="1883885" y="374573"/>
            <a:ext cx="919908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ĐỒ TRANG SỨC CỦA NGƯỜI NGUYÊN THỦY</a:t>
            </a:r>
          </a:p>
        </p:txBody>
      </p:sp>
      <p:pic>
        <p:nvPicPr>
          <p:cNvPr id="1026" name="Picture 2" descr="Image result for ancient prehistoric jewelries from shel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54" y="3408177"/>
            <a:ext cx="5602842" cy="2753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strich Shell Be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748" y="857690"/>
            <a:ext cx="5429250" cy="4533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73677" y="5596569"/>
            <a:ext cx="5023692" cy="830997"/>
          </a:xfrm>
          <a:prstGeom prst="rect">
            <a:avLst/>
          </a:prstGeom>
          <a:noFill/>
        </p:spPr>
        <p:txBody>
          <a:bodyPr wrap="square" rtlCol="0">
            <a:spAutoFit/>
          </a:bodyPr>
          <a:lstStyle/>
          <a:p>
            <a:r>
              <a:rPr lang="en-US" sz="2400" dirty="0" err="1">
                <a:solidFill>
                  <a:schemeClr val="bg1"/>
                </a:solidFill>
              </a:rPr>
              <a:t>Dây</a:t>
            </a:r>
            <a:r>
              <a:rPr lang="en-US" sz="2400" dirty="0">
                <a:solidFill>
                  <a:schemeClr val="bg1"/>
                </a:solidFill>
              </a:rPr>
              <a:t> </a:t>
            </a:r>
            <a:r>
              <a:rPr lang="en-US" sz="2400" dirty="0" err="1">
                <a:solidFill>
                  <a:schemeClr val="bg1"/>
                </a:solidFill>
              </a:rPr>
              <a:t>truyền</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vỏ</a:t>
            </a:r>
            <a:r>
              <a:rPr lang="en-US" sz="2400" dirty="0">
                <a:solidFill>
                  <a:schemeClr val="bg1"/>
                </a:solidFill>
              </a:rPr>
              <a:t> </a:t>
            </a:r>
            <a:r>
              <a:rPr lang="en-US" sz="2400" dirty="0" err="1">
                <a:solidFill>
                  <a:schemeClr val="bg1"/>
                </a:solidFill>
              </a:rPr>
              <a:t>trứng</a:t>
            </a:r>
            <a:r>
              <a:rPr lang="en-US" sz="2400" dirty="0">
                <a:solidFill>
                  <a:schemeClr val="bg1"/>
                </a:solidFill>
              </a:rPr>
              <a:t> </a:t>
            </a:r>
            <a:r>
              <a:rPr lang="en-US" sz="2400" dirty="0" err="1">
                <a:solidFill>
                  <a:schemeClr val="bg1"/>
                </a:solidFill>
              </a:rPr>
              <a:t>đà</a:t>
            </a:r>
            <a:r>
              <a:rPr lang="en-US" sz="2400" dirty="0">
                <a:solidFill>
                  <a:schemeClr val="bg1"/>
                </a:solidFill>
              </a:rPr>
              <a:t> </a:t>
            </a:r>
            <a:r>
              <a:rPr lang="en-US" sz="2400" dirty="0" err="1">
                <a:solidFill>
                  <a:schemeClr val="bg1"/>
                </a:solidFill>
              </a:rPr>
              <a:t>điểu</a:t>
            </a:r>
            <a:r>
              <a:rPr lang="en-US" sz="2400" dirty="0">
                <a:solidFill>
                  <a:schemeClr val="bg1"/>
                </a:solidFill>
              </a:rPr>
              <a:t> (</a:t>
            </a:r>
            <a:r>
              <a:rPr lang="en-US" sz="2400" dirty="0" err="1">
                <a:solidFill>
                  <a:schemeClr val="bg1"/>
                </a:solidFill>
              </a:rPr>
              <a:t>nghiền</a:t>
            </a:r>
            <a:r>
              <a:rPr lang="en-US" sz="2400" dirty="0">
                <a:solidFill>
                  <a:schemeClr val="bg1"/>
                </a:solidFill>
              </a:rPr>
              <a:t> </a:t>
            </a:r>
            <a:r>
              <a:rPr lang="en-US" sz="2400" dirty="0" err="1">
                <a:solidFill>
                  <a:schemeClr val="bg1"/>
                </a:solidFill>
              </a:rPr>
              <a:t>vỡ</a:t>
            </a:r>
            <a:r>
              <a:rPr lang="en-US" sz="2400" dirty="0">
                <a:solidFill>
                  <a:schemeClr val="bg1"/>
                </a:solidFill>
              </a:rPr>
              <a:t>, </a:t>
            </a:r>
            <a:r>
              <a:rPr lang="en-US" sz="2400" dirty="0" err="1">
                <a:solidFill>
                  <a:schemeClr val="bg1"/>
                </a:solidFill>
              </a:rPr>
              <a:t>đục</a:t>
            </a:r>
            <a:r>
              <a:rPr lang="en-US" sz="2400" dirty="0">
                <a:solidFill>
                  <a:schemeClr val="bg1"/>
                </a:solidFill>
              </a:rPr>
              <a:t> </a:t>
            </a:r>
            <a:r>
              <a:rPr lang="en-US" sz="2400" dirty="0" err="1">
                <a:solidFill>
                  <a:schemeClr val="bg1"/>
                </a:solidFill>
              </a:rPr>
              <a:t>lỗ</a:t>
            </a:r>
            <a:r>
              <a:rPr lang="en-US" sz="2400" dirty="0">
                <a:solidFill>
                  <a:schemeClr val="bg1"/>
                </a:solidFill>
              </a:rPr>
              <a:t>)</a:t>
            </a:r>
          </a:p>
        </p:txBody>
      </p:sp>
    </p:spTree>
    <p:extLst>
      <p:ext uri="{BB962C8B-B14F-4D97-AF65-F5344CB8AC3E}">
        <p14:creationId xmlns:p14="http://schemas.microsoft.com/office/powerpoint/2010/main" val="3391947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411" y="1358215"/>
            <a:ext cx="4013406" cy="2819545"/>
          </a:xfrm>
          <a:prstGeom prst="rect">
            <a:avLst/>
          </a:prstGeom>
        </p:spPr>
      </p:pic>
      <p:sp>
        <p:nvSpPr>
          <p:cNvPr id="3" name="TextBox 2"/>
          <p:cNvSpPr txBox="1"/>
          <p:nvPr/>
        </p:nvSpPr>
        <p:spPr>
          <a:xfrm>
            <a:off x="561860" y="4461831"/>
            <a:ext cx="3062689" cy="1200329"/>
          </a:xfrm>
          <a:prstGeom prst="rect">
            <a:avLst/>
          </a:prstGeom>
          <a:noFill/>
        </p:spPr>
        <p:txBody>
          <a:bodyPr wrap="square" rtlCol="0">
            <a:spAutoFit/>
          </a:bodyPr>
          <a:lstStyle/>
          <a:p>
            <a:r>
              <a:rPr lang="vi-VN" dirty="0">
                <a:solidFill>
                  <a:schemeClr val="bg1"/>
                </a:solidFill>
              </a:rPr>
              <a:t>các hạt tròn trang sức được làm từ vỏ trứng đà điểu nghiền và đục lỗ có niên đại hơn 40.000 năm.</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4849508" y="1583651"/>
            <a:ext cx="2184512" cy="2368672"/>
          </a:xfrm>
          <a:prstGeom prst="rect">
            <a:avLst/>
          </a:prstGeom>
        </p:spPr>
      </p:pic>
      <p:sp>
        <p:nvSpPr>
          <p:cNvPr id="5" name="Rectangle 4"/>
          <p:cNvSpPr/>
          <p:nvPr/>
        </p:nvSpPr>
        <p:spPr>
          <a:xfrm>
            <a:off x="4336974" y="4600330"/>
            <a:ext cx="6096000" cy="2308324"/>
          </a:xfrm>
          <a:prstGeom prst="rect">
            <a:avLst/>
          </a:prstGeom>
        </p:spPr>
        <p:txBody>
          <a:bodyPr>
            <a:spAutoFit/>
          </a:bodyPr>
          <a:lstStyle/>
          <a:p>
            <a:r>
              <a:rPr lang="vi-VN" dirty="0">
                <a:solidFill>
                  <a:schemeClr val="bg1"/>
                </a:solidFill>
                <a:latin typeface="Lato"/>
              </a:rPr>
              <a:t>do con người sống phụ thuộc vào thiên nhiên nên họ rất sùng bái các thế lực siêu nhiên. Các vật thể được dùng làm trang sức cũng mang các đặc tính huyền bí.</a:t>
            </a:r>
            <a:endParaRPr lang="en-US" dirty="0">
              <a:solidFill>
                <a:schemeClr val="bg1"/>
              </a:solidFill>
              <a:latin typeface="Lato"/>
            </a:endParaRPr>
          </a:p>
          <a:p>
            <a:r>
              <a:rPr lang="vi-VN" dirty="0">
                <a:solidFill>
                  <a:schemeClr val="bg1"/>
                </a:solidFill>
              </a:rPr>
              <a:t>Ví dụ, vỏ sò được coi là quan hệ biểu tượng với phái nữ, được dùng để bảo đảm sự duy trì nòi giống và tiếp tục sự sống. Lí do là, từ lúc vượn người tiến hóa và biết đứng bằng hai chân, việc sinh nở cũng khó khăn hơn nhiều và tiềm ẩn nhiều nguy cơ cho cả người mẹ lẫn đứa trẻ.</a:t>
            </a:r>
            <a:endParaRPr lang="en-US" dirty="0">
              <a:solidFill>
                <a:schemeClr val="bg1"/>
              </a:solidFill>
            </a:endParaRPr>
          </a:p>
        </p:txBody>
      </p:sp>
    </p:spTree>
    <p:extLst>
      <p:ext uri="{BB962C8B-B14F-4D97-AF65-F5344CB8AC3E}">
        <p14:creationId xmlns:p14="http://schemas.microsoft.com/office/powerpoint/2010/main" val="1089329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9515" y="3022938"/>
            <a:ext cx="6096000" cy="3416320"/>
          </a:xfrm>
          <a:prstGeom prst="rect">
            <a:avLst/>
          </a:prstGeom>
        </p:spPr>
        <p:txBody>
          <a:bodyPr>
            <a:spAutoFit/>
          </a:bodyPr>
          <a:lstStyle/>
          <a:p>
            <a:r>
              <a:rPr lang="vi-VN" sz="2400" dirty="0">
                <a:solidFill>
                  <a:schemeClr val="bg1"/>
                </a:solidFill>
                <a:latin typeface="Barlow Condensed"/>
              </a:rPr>
              <a:t>Vỏ dày (lên đến nửa centimet) và mạnh mẽ, nó có thể chịu được tải trọng lên tới 120 kg. Nhân tiện, để xuyên qua một cái lỗ trên tường của ngôi nhà đầu tiên của anh ta và thoát ra, phải mất khoảng một giờ cho một con đà điểu nhỏ. Và để mở một quả trứng ở nhà, thường nên sử dụng (với tất cả các biện pháp phòng ngừa cần thiết) một cái đục, đục hoặc khoan nhỏ.</a:t>
            </a:r>
            <a:endParaRPr lang="en-US" sz="2400" dirty="0">
              <a:solidFill>
                <a:schemeClr val="bg1"/>
              </a:solidFill>
            </a:endParaRPr>
          </a:p>
        </p:txBody>
      </p:sp>
      <p:sp>
        <p:nvSpPr>
          <p:cNvPr id="3" name="Rectangle 2"/>
          <p:cNvSpPr/>
          <p:nvPr/>
        </p:nvSpPr>
        <p:spPr>
          <a:xfrm>
            <a:off x="5309936" y="457941"/>
            <a:ext cx="6096000" cy="1938992"/>
          </a:xfrm>
          <a:prstGeom prst="rect">
            <a:avLst/>
          </a:prstGeom>
        </p:spPr>
        <p:txBody>
          <a:bodyPr>
            <a:spAutoFit/>
          </a:bodyPr>
          <a:lstStyle/>
          <a:p>
            <a:r>
              <a:rPr lang="vi-VN" sz="2400" dirty="0">
                <a:solidFill>
                  <a:schemeClr val="bg1"/>
                </a:solidFill>
                <a:latin typeface="Barlow Condensed"/>
              </a:rPr>
              <a:t>Chiều dài của trứng (tùy theo tuổi của chim) là từ 15 đến 21 cm. Kích thước trung bình trong phạm vi bảo hiểm là khoảng 15 cm. Trọng lượng tối đa là 2 kg,, trọng lượng trung bình 1, 3 kg</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1" y="215868"/>
            <a:ext cx="4636169" cy="3156112"/>
          </a:xfrm>
          <a:prstGeom prst="rect">
            <a:avLst/>
          </a:prstGeom>
        </p:spPr>
      </p:pic>
      <p:pic>
        <p:nvPicPr>
          <p:cNvPr id="5" name="Picture 4"/>
          <p:cNvPicPr>
            <a:picLocks noChangeAspect="1"/>
          </p:cNvPicPr>
          <p:nvPr/>
        </p:nvPicPr>
        <p:blipFill>
          <a:blip r:embed="rId3"/>
          <a:stretch>
            <a:fillRect/>
          </a:stretch>
        </p:blipFill>
        <p:spPr>
          <a:xfrm>
            <a:off x="1" y="3371980"/>
            <a:ext cx="4636168" cy="3492679"/>
          </a:xfrm>
          <a:prstGeom prst="rect">
            <a:avLst/>
          </a:prstGeom>
        </p:spPr>
      </p:pic>
    </p:spTree>
    <p:extLst>
      <p:ext uri="{BB962C8B-B14F-4D97-AF65-F5344CB8AC3E}">
        <p14:creationId xmlns:p14="http://schemas.microsoft.com/office/powerpoint/2010/main" val="100668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3315" y="343984"/>
            <a:ext cx="2529153" cy="2778740"/>
          </a:xfrm>
          <a:prstGeom prst="rect">
            <a:avLst/>
          </a:prstGeom>
        </p:spPr>
      </p:pic>
      <p:pic>
        <p:nvPicPr>
          <p:cNvPr id="3" name="Picture 2"/>
          <p:cNvPicPr>
            <a:picLocks noChangeAspect="1"/>
          </p:cNvPicPr>
          <p:nvPr/>
        </p:nvPicPr>
        <p:blipFill>
          <a:blip r:embed="rId3"/>
          <a:stretch>
            <a:fillRect/>
          </a:stretch>
        </p:blipFill>
        <p:spPr>
          <a:xfrm>
            <a:off x="893316" y="3051721"/>
            <a:ext cx="2529610" cy="3653880"/>
          </a:xfrm>
          <a:prstGeom prst="rect">
            <a:avLst/>
          </a:prstGeom>
        </p:spPr>
      </p:pic>
      <p:pic>
        <p:nvPicPr>
          <p:cNvPr id="4" name="Picture 3"/>
          <p:cNvPicPr>
            <a:picLocks noChangeAspect="1"/>
          </p:cNvPicPr>
          <p:nvPr/>
        </p:nvPicPr>
        <p:blipFill>
          <a:blip r:embed="rId4"/>
          <a:stretch>
            <a:fillRect/>
          </a:stretch>
        </p:blipFill>
        <p:spPr>
          <a:xfrm>
            <a:off x="5164721" y="143687"/>
            <a:ext cx="4375602" cy="3505350"/>
          </a:xfrm>
          <a:prstGeom prst="rect">
            <a:avLst/>
          </a:prstGeom>
        </p:spPr>
      </p:pic>
      <p:pic>
        <p:nvPicPr>
          <p:cNvPr id="5" name="Picture 4"/>
          <p:cNvPicPr>
            <a:picLocks noChangeAspect="1"/>
          </p:cNvPicPr>
          <p:nvPr/>
        </p:nvPicPr>
        <p:blipFill>
          <a:blip r:embed="rId5"/>
          <a:stretch>
            <a:fillRect/>
          </a:stretch>
        </p:blipFill>
        <p:spPr>
          <a:xfrm>
            <a:off x="5164721" y="3649037"/>
            <a:ext cx="4375602" cy="3156112"/>
          </a:xfrm>
          <a:prstGeom prst="rect">
            <a:avLst/>
          </a:prstGeom>
        </p:spPr>
      </p:pic>
    </p:spTree>
    <p:extLst>
      <p:ext uri="{BB962C8B-B14F-4D97-AF65-F5344CB8AC3E}">
        <p14:creationId xmlns:p14="http://schemas.microsoft.com/office/powerpoint/2010/main" val="127804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 name="Cube 6"/>
          <p:cNvSpPr/>
          <p:nvPr/>
        </p:nvSpPr>
        <p:spPr>
          <a:xfrm>
            <a:off x="2269436" y="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618673" y="614124"/>
            <a:ext cx="29546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pic>
        <p:nvPicPr>
          <p:cNvPr id="1026" name="Picture 2" descr="Sửa tivi mất tiếng chuyên nghiệ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857" y="1809750"/>
            <a:ext cx="8166287" cy="5048250"/>
          </a:xfrm>
          <a:prstGeom prst="rect">
            <a:avLst/>
          </a:prstGeom>
          <a:noFill/>
          <a:extLst>
            <a:ext uri="{909E8E84-426E-40DD-AFC4-6F175D3DCCD1}">
              <a14:hiddenFill xmlns:a14="http://schemas.microsoft.com/office/drawing/2010/main">
                <a:solidFill>
                  <a:srgbClr val="FFFFFF"/>
                </a:solidFill>
              </a14:hiddenFill>
            </a:ext>
          </a:extLst>
        </p:spPr>
      </p:pic>
      <p:pic>
        <p:nvPicPr>
          <p:cNvPr id="2"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79274" y="1937550"/>
            <a:ext cx="7430610" cy="4140645"/>
          </a:xfrm>
          <a:prstGeom prst="rect">
            <a:avLst/>
          </a:prstGeom>
        </p:spPr>
      </p:pic>
      <p:pic>
        <p:nvPicPr>
          <p:cNvPr id="5" name="Picture 4"/>
          <p:cNvPicPr>
            <a:picLocks noChangeAspect="1"/>
          </p:cNvPicPr>
          <p:nvPr/>
        </p:nvPicPr>
        <p:blipFill rotWithShape="1">
          <a:blip r:embed="rId8"/>
          <a:srcRect l="8670" r="16150" b="2450"/>
          <a:stretch>
            <a:fillRect/>
          </a:stretch>
        </p:blipFill>
        <p:spPr>
          <a:xfrm>
            <a:off x="10581013" y="73240"/>
            <a:ext cx="1365340" cy="1864310"/>
          </a:xfrm>
          <a:prstGeom prst="rect">
            <a:avLst/>
          </a:prstGeom>
        </p:spPr>
      </p:pic>
      <p:sp>
        <p:nvSpPr>
          <p:cNvPr id="6" name="Rectangle 5"/>
          <p:cNvSpPr/>
          <p:nvPr/>
        </p:nvSpPr>
        <p:spPr>
          <a:xfrm>
            <a:off x="31223" y="2405717"/>
            <a:ext cx="1981633"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Nếu</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có</a:t>
            </a:r>
            <a:endPar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thì</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solidFill>
                  <a:srgbClr val="FFC000"/>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a:solidFill>
                  <a:srgbClr val="FFC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99876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53"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wind.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870064" y="115564"/>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 name="Rounded Rectangle 1"/>
          <p:cNvSpPr/>
          <p:nvPr/>
        </p:nvSpPr>
        <p:spPr>
          <a:xfrm>
            <a:off x="94210" y="1589103"/>
            <a:ext cx="1551709" cy="46518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NỘI DUNG BÀI HỌC</a:t>
            </a:r>
          </a:p>
        </p:txBody>
      </p:sp>
      <p:grpSp>
        <p:nvGrpSpPr>
          <p:cNvPr id="4" name="Group 3"/>
          <p:cNvGrpSpPr/>
          <p:nvPr/>
        </p:nvGrpSpPr>
        <p:grpSpPr>
          <a:xfrm>
            <a:off x="1956067" y="1309399"/>
            <a:ext cx="7832368" cy="5133600"/>
            <a:chOff x="2438400" y="1072048"/>
            <a:chExt cx="7832368" cy="5133600"/>
          </a:xfrm>
        </p:grpSpPr>
        <p:sp>
          <p:nvSpPr>
            <p:cNvPr id="6" name="Freeform 5"/>
            <p:cNvSpPr/>
            <p:nvPr/>
          </p:nvSpPr>
          <p:spPr>
            <a:xfrm>
              <a:off x="2438400" y="1072048"/>
              <a:ext cx="6936532" cy="915120"/>
            </a:xfrm>
            <a:custGeom>
              <a:avLst/>
              <a:gdLst>
                <a:gd name="connsiteX0" fmla="*/ 0 w 6936532"/>
                <a:gd name="connsiteY0" fmla="*/ 152523 h 915120"/>
                <a:gd name="connsiteX1" fmla="*/ 152523 w 6936532"/>
                <a:gd name="connsiteY1" fmla="*/ 0 h 915120"/>
                <a:gd name="connsiteX2" fmla="*/ 6784009 w 6936532"/>
                <a:gd name="connsiteY2" fmla="*/ 0 h 915120"/>
                <a:gd name="connsiteX3" fmla="*/ 6936532 w 6936532"/>
                <a:gd name="connsiteY3" fmla="*/ 152523 h 915120"/>
                <a:gd name="connsiteX4" fmla="*/ 6936532 w 6936532"/>
                <a:gd name="connsiteY4" fmla="*/ 762597 h 915120"/>
                <a:gd name="connsiteX5" fmla="*/ 6784009 w 6936532"/>
                <a:gd name="connsiteY5" fmla="*/ 915120 h 915120"/>
                <a:gd name="connsiteX6" fmla="*/ 152523 w 6936532"/>
                <a:gd name="connsiteY6" fmla="*/ 915120 h 915120"/>
                <a:gd name="connsiteX7" fmla="*/ 0 w 6936532"/>
                <a:gd name="connsiteY7" fmla="*/ 762597 h 915120"/>
                <a:gd name="connsiteX8" fmla="*/ 0 w 6936532"/>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6532" h="915120">
                  <a:moveTo>
                    <a:pt x="0" y="152523"/>
                  </a:moveTo>
                  <a:cubicBezTo>
                    <a:pt x="0" y="68287"/>
                    <a:pt x="68287" y="0"/>
                    <a:pt x="152523" y="0"/>
                  </a:cubicBezTo>
                  <a:lnTo>
                    <a:pt x="6784009" y="0"/>
                  </a:lnTo>
                  <a:cubicBezTo>
                    <a:pt x="6868245" y="0"/>
                    <a:pt x="6936532" y="68287"/>
                    <a:pt x="6936532" y="152523"/>
                  </a:cubicBezTo>
                  <a:lnTo>
                    <a:pt x="6936532" y="762597"/>
                  </a:lnTo>
                  <a:cubicBezTo>
                    <a:pt x="6936532" y="846833"/>
                    <a:pt x="6868245" y="915120"/>
                    <a:pt x="6784009"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42240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1. </a:t>
              </a:r>
              <a:r>
                <a:rPr lang="en-US" sz="2800" b="1" kern="1200" dirty="0" err="1">
                  <a:solidFill>
                    <a:schemeClr val="tx1"/>
                  </a:solidFill>
                  <a:latin typeface="Times New Roman" panose="02020603050405020304" pitchFamily="18" charset="0"/>
                  <a:cs typeface="Times New Roman" panose="02020603050405020304" pitchFamily="18" charset="0"/>
                </a:rPr>
                <a:t>Tổ</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chức</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xã</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hội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endParaRPr lang="en-US" sz="2800" b="1" kern="1200" dirty="0">
                <a:solidFill>
                  <a:schemeClr val="tx1"/>
                </a:solidFill>
                <a:latin typeface="Times New Roman" panose="02020603050405020304" pitchFamily="18" charset="0"/>
                <a:cs typeface="Times New Roman" panose="02020603050405020304" pitchFamily="18" charset="0"/>
              </a:endParaRPr>
            </a:p>
          </p:txBody>
        </p:sp>
        <p:sp>
          <p:nvSpPr>
            <p:cNvPr id="9" name="Freeform 8"/>
            <p:cNvSpPr/>
            <p:nvPr/>
          </p:nvSpPr>
          <p:spPr>
            <a:xfrm>
              <a:off x="2438400" y="2478208"/>
              <a:ext cx="7762700" cy="915120"/>
            </a:xfrm>
            <a:custGeom>
              <a:avLst/>
              <a:gdLst>
                <a:gd name="connsiteX0" fmla="*/ 0 w 5689600"/>
                <a:gd name="connsiteY0" fmla="*/ 152523 h 915120"/>
                <a:gd name="connsiteX1" fmla="*/ 152523 w 5689600"/>
                <a:gd name="connsiteY1" fmla="*/ 0 h 915120"/>
                <a:gd name="connsiteX2" fmla="*/ 5537077 w 5689600"/>
                <a:gd name="connsiteY2" fmla="*/ 0 h 915120"/>
                <a:gd name="connsiteX3" fmla="*/ 5689600 w 5689600"/>
                <a:gd name="connsiteY3" fmla="*/ 152523 h 915120"/>
                <a:gd name="connsiteX4" fmla="*/ 5689600 w 5689600"/>
                <a:gd name="connsiteY4" fmla="*/ 762597 h 915120"/>
                <a:gd name="connsiteX5" fmla="*/ 5537077 w 5689600"/>
                <a:gd name="connsiteY5" fmla="*/ 915120 h 915120"/>
                <a:gd name="connsiteX6" fmla="*/ 152523 w 5689600"/>
                <a:gd name="connsiteY6" fmla="*/ 915120 h 915120"/>
                <a:gd name="connsiteX7" fmla="*/ 0 w 5689600"/>
                <a:gd name="connsiteY7" fmla="*/ 762597 h 915120"/>
                <a:gd name="connsiteX8" fmla="*/ 0 w 56896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915120">
                  <a:moveTo>
                    <a:pt x="0" y="152523"/>
                  </a:moveTo>
                  <a:cubicBezTo>
                    <a:pt x="0" y="68287"/>
                    <a:pt x="68287" y="0"/>
                    <a:pt x="152523" y="0"/>
                  </a:cubicBezTo>
                  <a:lnTo>
                    <a:pt x="5537077" y="0"/>
                  </a:lnTo>
                  <a:cubicBezTo>
                    <a:pt x="5621313" y="0"/>
                    <a:pt x="5689600" y="68287"/>
                    <a:pt x="5689600" y="152523"/>
                  </a:cubicBezTo>
                  <a:lnTo>
                    <a:pt x="5689600" y="762597"/>
                  </a:lnTo>
                  <a:cubicBezTo>
                    <a:pt x="5689600" y="846833"/>
                    <a:pt x="5621313" y="915120"/>
                    <a:pt x="5537077"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37795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2. </a:t>
              </a:r>
              <a:r>
                <a:rPr lang="en-US" sz="2800" b="1" kern="1200" dirty="0" err="1">
                  <a:solidFill>
                    <a:schemeClr val="tx1"/>
                  </a:solidFill>
                  <a:latin typeface="Times New Roman" panose="02020603050405020304" pitchFamily="18" charset="0"/>
                  <a:cs typeface="Times New Roman" panose="02020603050405020304" pitchFamily="18" charset="0"/>
                </a:rPr>
                <a:t>Đời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sống</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vật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chất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của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người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r>
                <a:rPr lang="en-US" sz="2800" b="1" kern="1200" dirty="0">
                  <a:solidFill>
                    <a:schemeClr val="tx1"/>
                  </a:solidFill>
                  <a:latin typeface="Times New Roman" panose="02020603050405020304" pitchFamily="18" charset="0"/>
                  <a:cs typeface="Times New Roman" panose="02020603050405020304" pitchFamily="18" charset="0"/>
                </a:rPr>
                <a:t>. </a:t>
              </a:r>
            </a:p>
          </p:txBody>
        </p:sp>
        <p:sp>
          <p:nvSpPr>
            <p:cNvPr id="11" name="Freeform 10"/>
            <p:cNvSpPr/>
            <p:nvPr/>
          </p:nvSpPr>
          <p:spPr>
            <a:xfrm>
              <a:off x="2438400" y="3884368"/>
              <a:ext cx="7762699" cy="915120"/>
            </a:xfrm>
            <a:custGeom>
              <a:avLst/>
              <a:gdLst>
                <a:gd name="connsiteX0" fmla="*/ 0 w 5310900"/>
                <a:gd name="connsiteY0" fmla="*/ 152523 h 915120"/>
                <a:gd name="connsiteX1" fmla="*/ 152523 w 5310900"/>
                <a:gd name="connsiteY1" fmla="*/ 0 h 915120"/>
                <a:gd name="connsiteX2" fmla="*/ 5158377 w 5310900"/>
                <a:gd name="connsiteY2" fmla="*/ 0 h 915120"/>
                <a:gd name="connsiteX3" fmla="*/ 5310900 w 5310900"/>
                <a:gd name="connsiteY3" fmla="*/ 152523 h 915120"/>
                <a:gd name="connsiteX4" fmla="*/ 5310900 w 5310900"/>
                <a:gd name="connsiteY4" fmla="*/ 762597 h 915120"/>
                <a:gd name="connsiteX5" fmla="*/ 5158377 w 5310900"/>
                <a:gd name="connsiteY5" fmla="*/ 915120 h 915120"/>
                <a:gd name="connsiteX6" fmla="*/ 152523 w 5310900"/>
                <a:gd name="connsiteY6" fmla="*/ 915120 h 915120"/>
                <a:gd name="connsiteX7" fmla="*/ 0 w 5310900"/>
                <a:gd name="connsiteY7" fmla="*/ 762597 h 915120"/>
                <a:gd name="connsiteX8" fmla="*/ 0 w 53109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0900" h="915120">
                  <a:moveTo>
                    <a:pt x="0" y="152523"/>
                  </a:moveTo>
                  <a:cubicBezTo>
                    <a:pt x="0" y="68287"/>
                    <a:pt x="68287" y="0"/>
                    <a:pt x="152523" y="0"/>
                  </a:cubicBezTo>
                  <a:lnTo>
                    <a:pt x="5158377" y="0"/>
                  </a:lnTo>
                  <a:cubicBezTo>
                    <a:pt x="5242613" y="0"/>
                    <a:pt x="5310900" y="68287"/>
                    <a:pt x="5310900" y="152523"/>
                  </a:cubicBezTo>
                  <a:lnTo>
                    <a:pt x="5310900" y="762597"/>
                  </a:lnTo>
                  <a:cubicBezTo>
                    <a:pt x="5310900" y="846833"/>
                    <a:pt x="5242613" y="915120"/>
                    <a:pt x="5158377"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37795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3. </a:t>
              </a:r>
              <a:r>
                <a:rPr lang="en-US" sz="2800" b="1" kern="1200" dirty="0" err="1">
                  <a:solidFill>
                    <a:schemeClr val="tx1"/>
                  </a:solidFill>
                  <a:latin typeface="Times New Roman" panose="02020603050405020304" pitchFamily="18" charset="0"/>
                  <a:cs typeface="Times New Roman" panose="02020603050405020304" pitchFamily="18" charset="0"/>
                </a:rPr>
                <a:t>Đời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sống</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tinh</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thần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của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người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r>
                <a:rPr lang="en-US" sz="2800" b="1" kern="1200" dirty="0">
                  <a:solidFill>
                    <a:schemeClr val="tx1"/>
                  </a:solidFill>
                  <a:latin typeface="Times New Roman" panose="02020603050405020304" pitchFamily="18" charset="0"/>
                  <a:cs typeface="Times New Roman" panose="02020603050405020304" pitchFamily="18" charset="0"/>
                </a:rPr>
                <a:t>.</a:t>
              </a:r>
            </a:p>
          </p:txBody>
        </p:sp>
        <p:sp>
          <p:nvSpPr>
            <p:cNvPr id="13" name="Freeform 12"/>
            <p:cNvSpPr/>
            <p:nvPr/>
          </p:nvSpPr>
          <p:spPr>
            <a:xfrm>
              <a:off x="2438400" y="5290528"/>
              <a:ext cx="7832368" cy="915120"/>
            </a:xfrm>
            <a:custGeom>
              <a:avLst/>
              <a:gdLst>
                <a:gd name="connsiteX0" fmla="*/ 0 w 5689600"/>
                <a:gd name="connsiteY0" fmla="*/ 152523 h 915120"/>
                <a:gd name="connsiteX1" fmla="*/ 152523 w 5689600"/>
                <a:gd name="connsiteY1" fmla="*/ 0 h 915120"/>
                <a:gd name="connsiteX2" fmla="*/ 5537077 w 5689600"/>
                <a:gd name="connsiteY2" fmla="*/ 0 h 915120"/>
                <a:gd name="connsiteX3" fmla="*/ 5689600 w 5689600"/>
                <a:gd name="connsiteY3" fmla="*/ 152523 h 915120"/>
                <a:gd name="connsiteX4" fmla="*/ 5689600 w 5689600"/>
                <a:gd name="connsiteY4" fmla="*/ 762597 h 915120"/>
                <a:gd name="connsiteX5" fmla="*/ 5537077 w 5689600"/>
                <a:gd name="connsiteY5" fmla="*/ 915120 h 915120"/>
                <a:gd name="connsiteX6" fmla="*/ 152523 w 5689600"/>
                <a:gd name="connsiteY6" fmla="*/ 915120 h 915120"/>
                <a:gd name="connsiteX7" fmla="*/ 0 w 5689600"/>
                <a:gd name="connsiteY7" fmla="*/ 762597 h 915120"/>
                <a:gd name="connsiteX8" fmla="*/ 0 w 56896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915120">
                  <a:moveTo>
                    <a:pt x="0" y="152523"/>
                  </a:moveTo>
                  <a:cubicBezTo>
                    <a:pt x="0" y="68287"/>
                    <a:pt x="68287" y="0"/>
                    <a:pt x="152523" y="0"/>
                  </a:cubicBezTo>
                  <a:lnTo>
                    <a:pt x="5537077" y="0"/>
                  </a:lnTo>
                  <a:cubicBezTo>
                    <a:pt x="5621313" y="0"/>
                    <a:pt x="5689600" y="68287"/>
                    <a:pt x="5689600" y="152523"/>
                  </a:cubicBezTo>
                  <a:lnTo>
                    <a:pt x="5689600" y="762597"/>
                  </a:lnTo>
                  <a:cubicBezTo>
                    <a:pt x="5689600" y="846833"/>
                    <a:pt x="5621313" y="915120"/>
                    <a:pt x="5537077"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725" tIns="44672" rIns="259725" bIns="44672" numCol="1" spcCol="1270" anchor="ctr" anchorCtr="0">
              <a:noAutofit/>
            </a:bodyPr>
            <a:lstStyle/>
            <a:p>
              <a:pPr lvl="0" algn="l" defTabSz="137795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4. </a:t>
              </a:r>
              <a:r>
                <a:rPr lang="en-US" sz="2800" b="1" kern="1200" dirty="0" err="1">
                  <a:solidFill>
                    <a:schemeClr val="tx1"/>
                  </a:solidFill>
                  <a:latin typeface="Times New Roman" panose="02020603050405020304" pitchFamily="18" charset="0"/>
                  <a:cs typeface="Times New Roman" panose="02020603050405020304" pitchFamily="18" charset="0"/>
                </a:rPr>
                <a:t>Đời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sống</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của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người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nguyên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thủy</a:t>
              </a:r>
              <a:r>
                <a:rPr lang="en-US" sz="2800" b="1" kern="1200" dirty="0">
                  <a:solidFill>
                    <a:schemeClr val="tx1"/>
                  </a:solidFill>
                  <a:latin typeface="Times New Roman" panose="02020603050405020304" pitchFamily="18" charset="0"/>
                  <a:cs typeface="Times New Roman" panose="02020603050405020304" pitchFamily="18" charset="0"/>
                </a:rPr>
                <a:t> ở </a:t>
              </a:r>
              <a:r>
                <a:rPr lang="en-US" sz="2800" b="1" kern="1200" dirty="0" err="1">
                  <a:solidFill>
                    <a:schemeClr val="tx1"/>
                  </a:solidFill>
                  <a:latin typeface="Times New Roman" panose="02020603050405020304" pitchFamily="18" charset="0"/>
                  <a:cs typeface="Times New Roman" panose="02020603050405020304" pitchFamily="18" charset="0"/>
                </a:rPr>
                <a:t>Việt</a:t>
              </a:r>
              <a:r>
                <a:rPr lang="en-US" sz="2800" b="1" kern="1200" dirty="0">
                  <a:solidFill>
                    <a:schemeClr val="tx1"/>
                  </a:solidFill>
                  <a:latin typeface="Times New Roman" panose="02020603050405020304" pitchFamily="18" charset="0"/>
                  <a:cs typeface="Times New Roman" panose="02020603050405020304" pitchFamily="18" charset="0"/>
                </a:rPr>
                <a:t> Nam.</a:t>
              </a:r>
            </a:p>
          </p:txBody>
        </p:sp>
      </p:grpSp>
      <p:sp>
        <p:nvSpPr>
          <p:cNvPr id="3" name="Right Brace 2"/>
          <p:cNvSpPr/>
          <p:nvPr/>
        </p:nvSpPr>
        <p:spPr>
          <a:xfrm>
            <a:off x="9905874" y="1694331"/>
            <a:ext cx="205339" cy="1558834"/>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0166788" y="2242915"/>
            <a:ext cx="1130507" cy="461665"/>
          </a:xfrm>
          <a:prstGeom prst="rect">
            <a:avLst/>
          </a:prstGeom>
          <a:noFill/>
        </p:spPr>
        <p:txBody>
          <a:bodyPr wrap="square" rtlCol="0">
            <a:spAutoFit/>
          </a:bodyPr>
          <a:lstStyle/>
          <a:p>
            <a:r>
              <a:rPr lang="en-US" sz="2400" b="1" err="1">
                <a:solidFill>
                  <a:schemeClr val="bg1"/>
                </a:solidFill>
                <a:latin typeface="Times New Roman" panose="02020603050405020304" pitchFamily="18" charset="0"/>
                <a:cs typeface="Times New Roman" panose="02020603050405020304" pitchFamily="18" charset="0"/>
              </a:rPr>
              <a:t>Tiết</a:t>
            </a:r>
            <a:r>
              <a:rPr lang="en-US" sz="2400" b="1">
                <a:solidFill>
                  <a:schemeClr val="bg1"/>
                </a:solidFill>
                <a:latin typeface="Times New Roman" panose="02020603050405020304" pitchFamily="18" charset="0"/>
                <a:cs typeface="Times New Roman" panose="02020603050405020304" pitchFamily="18" charset="0"/>
              </a:rPr>
              <a:t> 6</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Right Brace 11"/>
          <p:cNvSpPr/>
          <p:nvPr/>
        </p:nvSpPr>
        <p:spPr>
          <a:xfrm>
            <a:off x="10028914" y="4517630"/>
            <a:ext cx="205339" cy="1558834"/>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0289828" y="5066214"/>
            <a:ext cx="1130507" cy="461665"/>
          </a:xfrm>
          <a:prstGeom prst="rect">
            <a:avLst/>
          </a:prstGeom>
          <a:noFill/>
        </p:spPr>
        <p:txBody>
          <a:bodyPr wrap="square" rtlCol="0">
            <a:spAutoFit/>
          </a:bodyPr>
          <a:lstStyle/>
          <a:p>
            <a:r>
              <a:rPr lang="en-US" sz="2400" b="1" err="1">
                <a:solidFill>
                  <a:schemeClr val="bg1"/>
                </a:solidFill>
                <a:latin typeface="Times New Roman" panose="02020603050405020304" pitchFamily="18" charset="0"/>
                <a:cs typeface="Times New Roman" panose="02020603050405020304" pitchFamily="18" charset="0"/>
              </a:rPr>
              <a:t>Tiết</a:t>
            </a:r>
            <a:r>
              <a:rPr lang="en-US" sz="2400" b="1">
                <a:solidFill>
                  <a:schemeClr val="bg1"/>
                </a:solidFill>
                <a:latin typeface="Times New Roman" panose="02020603050405020304" pitchFamily="18" charset="0"/>
                <a:cs typeface="Times New Roman" panose="02020603050405020304" pitchFamily="18" charset="0"/>
              </a:rPr>
              <a:t> 7</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7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p:cNvSpPr/>
          <p:nvPr/>
        </p:nvSpPr>
        <p:spPr>
          <a:xfrm>
            <a:off x="1351327" y="0"/>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1084" y="1901094"/>
            <a:ext cx="5930817" cy="4453573"/>
          </a:xfrm>
          <a:prstGeom prst="rect">
            <a:avLst/>
          </a:prstGeom>
        </p:spPr>
      </p:pic>
      <p:pic>
        <p:nvPicPr>
          <p:cNvPr id="5" name="Picture 4"/>
          <p:cNvPicPr>
            <a:picLocks noChangeAspect="1"/>
          </p:cNvPicPr>
          <p:nvPr/>
        </p:nvPicPr>
        <p:blipFill>
          <a:blip r:embed="rId3"/>
          <a:stretch>
            <a:fillRect/>
          </a:stretch>
        </p:blipFill>
        <p:spPr>
          <a:xfrm>
            <a:off x="6283385" y="1873734"/>
            <a:ext cx="5753313" cy="4480933"/>
          </a:xfrm>
          <a:prstGeom prst="rect">
            <a:avLst/>
          </a:prstGeom>
        </p:spPr>
      </p:pic>
      <p:sp>
        <p:nvSpPr>
          <p:cNvPr id="2" name="TextBox 1"/>
          <p:cNvSpPr txBox="1"/>
          <p:nvPr/>
        </p:nvSpPr>
        <p:spPr>
          <a:xfrm>
            <a:off x="336885" y="888583"/>
            <a:ext cx="5127892" cy="523220"/>
          </a:xfrm>
          <a:prstGeom prst="rect">
            <a:avLst/>
          </a:prstGeom>
          <a:noFill/>
        </p:spPr>
        <p:txBody>
          <a:bodyPr wrap="square" rtlCol="0">
            <a:spAutoFit/>
          </a:bodyPr>
          <a:lstStyle/>
          <a:p>
            <a:r>
              <a:rPr lang="en-US" sz="2800" b="1" dirty="0">
                <a:solidFill>
                  <a:srgbClr val="FFFF00"/>
                </a:solidFill>
              </a:rPr>
              <a:t>1. </a:t>
            </a:r>
            <a:r>
              <a:rPr lang="en-US" sz="2800" b="1" dirty="0" err="1">
                <a:solidFill>
                  <a:srgbClr val="FFFF00"/>
                </a:solidFill>
              </a:rPr>
              <a:t>Tổ</a:t>
            </a:r>
            <a:r>
              <a:rPr lang="en-US" sz="2800" b="1" dirty="0">
                <a:solidFill>
                  <a:srgbClr val="FFFF00"/>
                </a:solidFill>
              </a:rPr>
              <a:t> </a:t>
            </a:r>
            <a:r>
              <a:rPr lang="en-US" sz="2800" b="1" dirty="0" err="1">
                <a:solidFill>
                  <a:srgbClr val="FFFF00"/>
                </a:solidFill>
              </a:rPr>
              <a:t>chức</a:t>
            </a:r>
            <a:r>
              <a:rPr lang="en-US" sz="2800" b="1" dirty="0">
                <a:solidFill>
                  <a:srgbClr val="FFFF00"/>
                </a:solidFill>
              </a:rPr>
              <a:t> </a:t>
            </a:r>
            <a:r>
              <a:rPr lang="en-US" sz="2800" b="1" dirty="0" err="1">
                <a:solidFill>
                  <a:srgbClr val="FFFF00"/>
                </a:solidFill>
              </a:rPr>
              <a:t>xã</a:t>
            </a:r>
            <a:r>
              <a:rPr lang="en-US" sz="2800" b="1" dirty="0">
                <a:solidFill>
                  <a:srgbClr val="FFFF00"/>
                </a:solidFill>
              </a:rPr>
              <a:t> </a:t>
            </a:r>
            <a:r>
              <a:rPr lang="en-US" sz="2800" b="1" dirty="0" err="1">
                <a:solidFill>
                  <a:srgbClr val="FFFF00"/>
                </a:solidFill>
              </a:rPr>
              <a:t>hội</a:t>
            </a:r>
            <a:r>
              <a:rPr lang="en-US" sz="2800" b="1" dirty="0">
                <a:solidFill>
                  <a:srgbClr val="FFFF00"/>
                </a:solidFill>
              </a:rPr>
              <a:t> </a:t>
            </a:r>
            <a:r>
              <a:rPr lang="en-US" sz="2800" b="1" dirty="0" err="1">
                <a:solidFill>
                  <a:srgbClr val="FFFF00"/>
                </a:solidFill>
              </a:rPr>
              <a:t>nguyên</a:t>
            </a:r>
            <a:r>
              <a:rPr lang="en-US" sz="2800" b="1" dirty="0">
                <a:solidFill>
                  <a:srgbClr val="FFFF00"/>
                </a:solidFill>
              </a:rPr>
              <a:t> </a:t>
            </a:r>
            <a:r>
              <a:rPr lang="en-US" sz="2800" b="1" dirty="0" err="1">
                <a:solidFill>
                  <a:srgbClr val="FFFF00"/>
                </a:solidFill>
              </a:rPr>
              <a:t>thủy</a:t>
            </a:r>
            <a:endParaRPr lang="en-US" sz="2800" b="1" dirty="0">
              <a:solidFill>
                <a:srgbClr val="FFFF00"/>
              </a:solidFill>
            </a:endParaRPr>
          </a:p>
        </p:txBody>
      </p:sp>
      <p:sp>
        <p:nvSpPr>
          <p:cNvPr id="7" name="TextBox 6"/>
          <p:cNvSpPr txBox="1"/>
          <p:nvPr/>
        </p:nvSpPr>
        <p:spPr>
          <a:xfrm>
            <a:off x="6283385" y="856499"/>
            <a:ext cx="6591606" cy="954107"/>
          </a:xfrm>
          <a:prstGeom prst="rect">
            <a:avLst/>
          </a:prstGeom>
          <a:noFill/>
        </p:spPr>
        <p:txBody>
          <a:bodyPr wrap="square" rtlCol="0">
            <a:spAutoFit/>
          </a:bodyPr>
          <a:lstStyle/>
          <a:p>
            <a:r>
              <a:rPr lang="en-US" sz="2800" b="1" dirty="0">
                <a:solidFill>
                  <a:srgbClr val="FFFF00"/>
                </a:solidFill>
              </a:rPr>
              <a:t>2. </a:t>
            </a:r>
            <a:r>
              <a:rPr lang="en-US" sz="2800" b="1" dirty="0" err="1">
                <a:solidFill>
                  <a:srgbClr val="FFFF00"/>
                </a:solidFill>
              </a:rPr>
              <a:t>Đời</a:t>
            </a:r>
            <a:r>
              <a:rPr lang="en-US" sz="2800" b="1" dirty="0">
                <a:solidFill>
                  <a:srgbClr val="FFFF00"/>
                </a:solidFill>
              </a:rPr>
              <a:t> </a:t>
            </a:r>
            <a:r>
              <a:rPr lang="en-US" sz="2800" b="1" dirty="0" err="1">
                <a:solidFill>
                  <a:srgbClr val="FFFF00"/>
                </a:solidFill>
              </a:rPr>
              <a:t>sống</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chất</a:t>
            </a:r>
            <a:r>
              <a:rPr lang="en-US" sz="2800" b="1" dirty="0">
                <a:solidFill>
                  <a:srgbClr val="FFFF00"/>
                </a:solidFill>
              </a:rPr>
              <a:t> </a:t>
            </a:r>
            <a:r>
              <a:rPr lang="en-US" sz="2800" b="1" dirty="0" err="1">
                <a:solidFill>
                  <a:srgbClr val="FFFF00"/>
                </a:solidFill>
              </a:rPr>
              <a:t>của</a:t>
            </a:r>
            <a:r>
              <a:rPr lang="en-US" sz="2800" b="1" dirty="0">
                <a:solidFill>
                  <a:srgbClr val="FFFF00"/>
                </a:solidFill>
              </a:rPr>
              <a:t> </a:t>
            </a:r>
            <a:r>
              <a:rPr lang="en-US" sz="2800" b="1" dirty="0" err="1">
                <a:solidFill>
                  <a:srgbClr val="FFFF00"/>
                </a:solidFill>
              </a:rPr>
              <a:t>người</a:t>
            </a:r>
            <a:r>
              <a:rPr lang="en-US" sz="2800" b="1" dirty="0">
                <a:solidFill>
                  <a:srgbClr val="FFFF00"/>
                </a:solidFill>
              </a:rPr>
              <a:t> </a:t>
            </a:r>
            <a:r>
              <a:rPr lang="en-US" sz="2800" b="1" dirty="0" err="1">
                <a:solidFill>
                  <a:srgbClr val="FFFF00"/>
                </a:solidFill>
              </a:rPr>
              <a:t>nguyên</a:t>
            </a:r>
            <a:r>
              <a:rPr lang="en-US" sz="2800" b="1" dirty="0">
                <a:solidFill>
                  <a:srgbClr val="FFFF00"/>
                </a:solidFill>
              </a:rPr>
              <a:t> </a:t>
            </a:r>
            <a:r>
              <a:rPr lang="en-US" sz="2800" b="1" dirty="0" err="1">
                <a:solidFill>
                  <a:srgbClr val="FFFF00"/>
                </a:solidFill>
              </a:rPr>
              <a:t>thủy</a:t>
            </a:r>
            <a:endParaRPr lang="en-US" sz="2800" b="1" dirty="0">
              <a:solidFill>
                <a:srgbClr val="FFFF00"/>
              </a:solidFill>
            </a:endParaRPr>
          </a:p>
        </p:txBody>
      </p:sp>
      <p:cxnSp>
        <p:nvCxnSpPr>
          <p:cNvPr id="8" name="Straight Connector 7"/>
          <p:cNvCxnSpPr/>
          <p:nvPr/>
        </p:nvCxnSpPr>
        <p:spPr>
          <a:xfrm>
            <a:off x="6112042" y="1074821"/>
            <a:ext cx="48126" cy="57831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112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p:cNvSpPr/>
          <p:nvPr/>
        </p:nvSpPr>
        <p:spPr>
          <a:xfrm>
            <a:off x="1298961" y="121954"/>
            <a:ext cx="9241149" cy="710213"/>
          </a:xfrm>
          <a:prstGeom prst="roundRect">
            <a:avLst>
              <a:gd name="adj" fmla="val 50000"/>
            </a:avLst>
          </a:prstGeom>
          <a:solidFill>
            <a:srgbClr val="0000FF">
              <a:alpha val="54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a:solidFill>
                  <a:srgbClr val="FFFF00"/>
                </a:solidFill>
                <a:latin typeface="Times New Roman" panose="02020603050405020304" pitchFamily="18" charset="0"/>
                <a:cs typeface="Times New Roman" panose="02020603050405020304" pitchFamily="18" charset="0"/>
              </a:rPr>
              <a:t>B</a:t>
            </a: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ài </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  </a:t>
            </a:r>
            <a:r>
              <a:rPr lang="en-US" sz="4000" b="1" dirty="0" err="1">
                <a:solidFill>
                  <a:srgbClr val="FFFF00"/>
                </a:solidFill>
                <a:latin typeface="Times New Roman" panose="02020603050405020304" pitchFamily="18" charset="0"/>
                <a:cs typeface="Times New Roman" panose="02020603050405020304" pitchFamily="18" charset="0"/>
              </a:rPr>
              <a:t>X</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ã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hội</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nguyên</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thủy</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76118" y="1471186"/>
            <a:ext cx="11405065" cy="5264860"/>
          </a:xfrm>
          <a:prstGeom prst="rect">
            <a:avLst/>
          </a:prstGeom>
        </p:spPr>
      </p:pic>
      <p:sp>
        <p:nvSpPr>
          <p:cNvPr id="5" name="Rectangle 4">
            <a:extLst>
              <a:ext uri="{FF2B5EF4-FFF2-40B4-BE49-F238E27FC236}">
                <a16:creationId xmlns:a16="http://schemas.microsoft.com/office/drawing/2014/main" id="{A36044A8-0A70-A843-82BF-1A2E94FEF696}"/>
              </a:ext>
            </a:extLst>
          </p:cNvPr>
          <p:cNvSpPr/>
          <p:nvPr/>
        </p:nvSpPr>
        <p:spPr>
          <a:xfrm>
            <a:off x="0" y="832167"/>
            <a:ext cx="8534400" cy="548099"/>
          </a:xfrm>
          <a:prstGeom prst="rect">
            <a:avLst/>
          </a:prstGeom>
        </p:spPr>
        <p:txBody>
          <a:bodyPr wrap="square">
            <a:spAutoFit/>
          </a:bodyPr>
          <a:lstStyle/>
          <a:p>
            <a:pPr algn="just">
              <a:lnSpc>
                <a:spcPct val="115000"/>
              </a:lnSpc>
            </a:pPr>
            <a:r>
              <a:rPr lang="en-VN" sz="2800" b="1" dirty="0">
                <a:solidFill>
                  <a:srgbClr val="FFFF00"/>
                </a:solidFill>
                <a:latin typeface="Times New Roman" panose="02020603050405020304" pitchFamily="18" charset="0"/>
                <a:ea typeface="Times New Roman" panose="02020603050405020304" pitchFamily="18" charset="0"/>
              </a:rPr>
              <a:t>I. </a:t>
            </a:r>
            <a:r>
              <a:rPr lang="en-US" sz="2800" b="1" dirty="0" err="1">
                <a:solidFill>
                  <a:srgbClr val="FFFF00"/>
                </a:solidFill>
                <a:latin typeface="Times New Roman" panose="02020603050405020304" pitchFamily="18" charset="0"/>
                <a:ea typeface="Times New Roman" panose="02020603050405020304" pitchFamily="18" charset="0"/>
              </a:rPr>
              <a:t>Tổ</a:t>
            </a:r>
            <a:r>
              <a:rPr lang="en-US" sz="2800" b="1" dirty="0">
                <a:solidFill>
                  <a:srgbClr val="FFFF00"/>
                </a:solidFill>
                <a:latin typeface="Times New Roman" panose="02020603050405020304" pitchFamily="18" charset="0"/>
                <a:ea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rPr>
              <a:t>chức</a:t>
            </a:r>
            <a:r>
              <a:rPr lang="en-US" sz="2800" b="1" dirty="0">
                <a:solidFill>
                  <a:srgbClr val="FFFF00"/>
                </a:solidFill>
                <a:latin typeface="Times New Roman" panose="02020603050405020304" pitchFamily="18" charset="0"/>
                <a:ea typeface="Times New Roman" panose="02020603050405020304" pitchFamily="18" charset="0"/>
              </a:rPr>
              <a:t> </a:t>
            </a:r>
            <a:r>
              <a:rPr lang="en-VN" sz="2800" b="1" dirty="0">
                <a:solidFill>
                  <a:srgbClr val="FFFF00"/>
                </a:solidFill>
                <a:latin typeface="Times New Roman" panose="02020603050405020304" pitchFamily="18" charset="0"/>
                <a:ea typeface="Times New Roman" panose="02020603050405020304" pitchFamily="18" charset="0"/>
              </a:rPr>
              <a:t>xã hội nguyên thuỷ </a:t>
            </a:r>
            <a:endParaRPr lang="en-VN" sz="2800"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351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8"/>
          <p:cNvPicPr>
            <a:picLocks noGrp="1"/>
          </p:cNvPicPr>
          <p:nvPr>
            <p:ph idx="1"/>
          </p:nvPr>
        </p:nvPicPr>
        <p:blipFill>
          <a:blip r:embed="rId2" cstate="print"/>
          <a:stretch>
            <a:fillRect/>
          </a:stretch>
        </p:blipFill>
        <p:spPr>
          <a:xfrm>
            <a:off x="838200" y="365125"/>
            <a:ext cx="10515600" cy="3172763"/>
          </a:xfrm>
          <a:prstGeom prst="rect">
            <a:avLst/>
          </a:prstGeom>
        </p:spPr>
      </p:pic>
      <p:sp>
        <p:nvSpPr>
          <p:cNvPr id="7" name="Left Brace 6"/>
          <p:cNvSpPr/>
          <p:nvPr/>
        </p:nvSpPr>
        <p:spPr>
          <a:xfrm rot="5400000">
            <a:off x="5462930" y="1692123"/>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423582" y="5331959"/>
            <a:ext cx="9667782" cy="319614"/>
            <a:chOff x="1411550" y="4634126"/>
            <a:chExt cx="9667782" cy="319614"/>
          </a:xfrm>
        </p:grpSpPr>
        <p:cxnSp>
          <p:nvCxnSpPr>
            <p:cNvPr id="9" name="Straight Arrow Connector 8"/>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81665" y="5740739"/>
            <a:ext cx="3126658"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7433187" y="5740739"/>
            <a:ext cx="3539613"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4658972" y="4003400"/>
            <a:ext cx="2178331" cy="954107"/>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202934" y="1092977"/>
            <a:ext cx="5641753" cy="1174027"/>
          </a:xfrm>
          <a:prstGeom prst="rect">
            <a:avLst/>
          </a:prstGeom>
          <a:solidFill>
            <a:schemeClr val="bg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khoảng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86732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5736106" y="290771"/>
            <a:ext cx="6358766" cy="3976321"/>
          </a:xfrm>
          <a:prstGeom prst="rect">
            <a:avLst/>
          </a:prstGeom>
          <a:solidFill>
            <a:schemeClr val="bg1">
              <a:lumMod val="65000"/>
            </a:schemeClr>
          </a:solidFill>
          <a:ln>
            <a:solidFill>
              <a:schemeClr val="bg1">
                <a:lumMod val="65000"/>
              </a:schemeClr>
            </a:solidFill>
          </a:ln>
        </p:spPr>
      </p:pic>
      <p:sp>
        <p:nvSpPr>
          <p:cNvPr id="21" name="TextBox 20"/>
          <p:cNvSpPr txBox="1"/>
          <p:nvPr/>
        </p:nvSpPr>
        <p:spPr>
          <a:xfrm>
            <a:off x="324982" y="365147"/>
            <a:ext cx="514537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Quan sát hình 4.2 và sắp xếp các cụm từ sau để hoàn thành trục thời gian:</a:t>
            </a:r>
            <a:endPar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3" name="Left Brace 22"/>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1411550" y="5447904"/>
            <a:ext cx="9667782" cy="350658"/>
            <a:chOff x="1411550" y="4603082"/>
            <a:chExt cx="9667782" cy="350658"/>
          </a:xfrm>
        </p:grpSpPr>
        <p:cxnSp>
          <p:nvCxnSpPr>
            <p:cNvPr id="25" name="Straight Arrow Connector 24"/>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3789351" y="4306555"/>
            <a:ext cx="3415225"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3091070" y="5178286"/>
            <a:ext cx="2166752"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6391922" y="5131293"/>
            <a:ext cx="2176890"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3333789" y="5761722"/>
            <a:ext cx="2473788"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6245441" y="5761722"/>
            <a:ext cx="942980"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7766756" y="5761722"/>
            <a:ext cx="942980"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0" y="5171090"/>
            <a:ext cx="2133600" cy="5232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377159" y="5817001"/>
            <a:ext cx="2166752" cy="52322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3091070" y="2525603"/>
            <a:ext cx="2166752"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p:cNvSpPr txBox="1"/>
          <p:nvPr/>
        </p:nvSpPr>
        <p:spPr>
          <a:xfrm>
            <a:off x="2919880" y="1692803"/>
            <a:ext cx="2577084"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1158075" y="3283460"/>
            <a:ext cx="3622821"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468570" y="1762225"/>
            <a:ext cx="1983930"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Thị tộc</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670124" y="2518468"/>
            <a:ext cx="1441436" cy="523220"/>
          </a:xfrm>
          <a:prstGeom prst="rect">
            <a:avLst/>
          </a:prstGeom>
          <a:solidFill>
            <a:schemeClr val="bg1"/>
          </a:solid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Bộ lạc</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9799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846</TotalTime>
  <Words>2082</Words>
  <Application>Microsoft Office PowerPoint</Application>
  <PresentationFormat>Màn hình rộng</PresentationFormat>
  <Paragraphs>205</Paragraphs>
  <Slides>37</Slides>
  <Notes>3</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37</vt:i4>
      </vt:variant>
    </vt:vector>
  </HeadingPairs>
  <TitlesOfParts>
    <vt:vector size="46" baseType="lpstr">
      <vt:lpstr>#9Slide04 SFU Fenice Bold</vt:lpstr>
      <vt:lpstr>Arial</vt:lpstr>
      <vt:lpstr>Barlow Condensed</vt:lpstr>
      <vt:lpstr>Calibri</vt:lpstr>
      <vt:lpstr>Calibri Light</vt:lpstr>
      <vt:lpstr>Lato</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Ai nhanh nhất đúng nhất Hãy biểu diễn khái niệm thị tộc và bộ lạc dưới hình thức phần tử và tập hợp của toán học?</vt:lpstr>
      <vt:lpstr>Bản trình bày PowerPoint</vt:lpstr>
      <vt:lpstr>Bản trình bày PowerPoint</vt:lpstr>
      <vt:lpstr>Bản trình bày PowerPoint</vt:lpstr>
      <vt:lpstr>2. Đời sống  vật chất  của người nguyên thủy</vt:lpstr>
      <vt:lpstr>Bản trình bày PowerPoint</vt:lpstr>
      <vt:lpstr>Bản trình bày PowerPoint</vt:lpstr>
      <vt:lpstr>Bản trình bày PowerPoint</vt:lpstr>
      <vt:lpstr>Bản trình bày PowerPoint</vt:lpstr>
      <vt:lpstr>2. Đời sống  vật chất  của người nguyên thủy</vt:lpstr>
      <vt:lpstr>2. Đời sống  vật chất  của người nguyên thủy</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10</cp:lastModifiedBy>
  <cp:revision>54</cp:revision>
  <dcterms:created xsi:type="dcterms:W3CDTF">2021-09-26T09:54:49Z</dcterms:created>
  <dcterms:modified xsi:type="dcterms:W3CDTF">2023-09-14T10:04:34Z</dcterms:modified>
</cp:coreProperties>
</file>