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6" r:id="rId3"/>
    <p:sldId id="274" r:id="rId4"/>
    <p:sldId id="263" r:id="rId5"/>
    <p:sldId id="291" r:id="rId6"/>
    <p:sldId id="290" r:id="rId7"/>
    <p:sldId id="265" r:id="rId8"/>
    <p:sldId id="295" r:id="rId9"/>
    <p:sldId id="293" r:id="rId10"/>
    <p:sldId id="292" r:id="rId11"/>
    <p:sldId id="294" r:id="rId12"/>
    <p:sldId id="281" r:id="rId13"/>
    <p:sldId id="296" r:id="rId14"/>
    <p:sldId id="282" r:id="rId15"/>
    <p:sldId id="284" r:id="rId16"/>
    <p:sldId id="297" r:id="rId17"/>
    <p:sldId id="298" r:id="rId18"/>
    <p:sldId id="299" r:id="rId19"/>
    <p:sldId id="300" r:id="rId20"/>
    <p:sldId id="301" r:id="rId21"/>
    <p:sldId id="304" r:id="rId22"/>
    <p:sldId id="264" r:id="rId23"/>
    <p:sldId id="267" r:id="rId24"/>
    <p:sldId id="283" r:id="rId25"/>
    <p:sldId id="266" r:id="rId26"/>
    <p:sldId id="286" r:id="rId27"/>
    <p:sldId id="285" r:id="rId28"/>
    <p:sldId id="302" r:id="rId29"/>
    <p:sldId id="303" r:id="rId30"/>
    <p:sldId id="287" r:id="rId31"/>
    <p:sldId id="271" r:id="rId32"/>
    <p:sldId id="275"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1656"/>
    <a:srgbClr val="263E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iểu Trung bình 2 - Màu chủ đề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Kiểu Có chủ đề 1 - Màu chủ đề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84" autoAdjust="0"/>
  </p:normalViewPr>
  <p:slideViewPr>
    <p:cSldViewPr>
      <p:cViewPr varScale="1">
        <p:scale>
          <a:sx n="68" d="100"/>
          <a:sy n="68" d="100"/>
        </p:scale>
        <p:origin x="-798"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36416-3E55-4A06-B4BE-D03809D96286}" type="datetimeFigureOut">
              <a:rPr lang="zh-CN" altLang="en-US" smtClean="0"/>
              <a:t>2022/8/2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6FAA3-9D4A-41D6-82F5-54288C6A5A22}" type="slidenum">
              <a:rPr lang="zh-CN" altLang="en-US" smtClean="0"/>
              <a:t>‹#›</a:t>
            </a:fld>
            <a:endParaRPr lang="zh-CN" altLang="en-US"/>
          </a:p>
        </p:txBody>
      </p:sp>
    </p:spTree>
    <p:extLst>
      <p:ext uri="{BB962C8B-B14F-4D97-AF65-F5344CB8AC3E}">
        <p14:creationId xmlns:p14="http://schemas.microsoft.com/office/powerpoint/2010/main" val="132974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1</a:t>
            </a:fld>
            <a:endParaRPr lang="zh-CN" altLang="en-US"/>
          </a:p>
        </p:txBody>
      </p:sp>
    </p:spTree>
    <p:extLst>
      <p:ext uri="{BB962C8B-B14F-4D97-AF65-F5344CB8AC3E}">
        <p14:creationId xmlns:p14="http://schemas.microsoft.com/office/powerpoint/2010/main" val="114416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10</a:t>
            </a:fld>
            <a:endParaRPr lang="zh-CN" altLang="en-US"/>
          </a:p>
        </p:txBody>
      </p:sp>
    </p:spTree>
    <p:extLst>
      <p:ext uri="{BB962C8B-B14F-4D97-AF65-F5344CB8AC3E}">
        <p14:creationId xmlns:p14="http://schemas.microsoft.com/office/powerpoint/2010/main" val="2104471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11</a:t>
            </a:fld>
            <a:endParaRPr lang="zh-CN" altLang="en-US"/>
          </a:p>
        </p:txBody>
      </p:sp>
    </p:spTree>
    <p:extLst>
      <p:ext uri="{BB962C8B-B14F-4D97-AF65-F5344CB8AC3E}">
        <p14:creationId xmlns:p14="http://schemas.microsoft.com/office/powerpoint/2010/main" val="210447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12</a:t>
            </a:fld>
            <a:endParaRPr lang="zh-CN" altLang="en-US"/>
          </a:p>
        </p:txBody>
      </p:sp>
    </p:spTree>
    <p:extLst>
      <p:ext uri="{BB962C8B-B14F-4D97-AF65-F5344CB8AC3E}">
        <p14:creationId xmlns:p14="http://schemas.microsoft.com/office/powerpoint/2010/main" val="1208368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13</a:t>
            </a:fld>
            <a:endParaRPr lang="zh-CN" altLang="en-US"/>
          </a:p>
        </p:txBody>
      </p:sp>
    </p:spTree>
    <p:extLst>
      <p:ext uri="{BB962C8B-B14F-4D97-AF65-F5344CB8AC3E}">
        <p14:creationId xmlns:p14="http://schemas.microsoft.com/office/powerpoint/2010/main" val="1208368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14</a:t>
            </a:fld>
            <a:endParaRPr lang="zh-CN" altLang="en-US"/>
          </a:p>
        </p:txBody>
      </p:sp>
    </p:spTree>
    <p:extLst>
      <p:ext uri="{BB962C8B-B14F-4D97-AF65-F5344CB8AC3E}">
        <p14:creationId xmlns:p14="http://schemas.microsoft.com/office/powerpoint/2010/main" val="67941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15</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16</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17</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18</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19</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a:t>
            </a:fld>
            <a:endParaRPr lang="zh-CN" altLang="en-US"/>
          </a:p>
        </p:txBody>
      </p:sp>
    </p:spTree>
    <p:extLst>
      <p:ext uri="{BB962C8B-B14F-4D97-AF65-F5344CB8AC3E}">
        <p14:creationId xmlns:p14="http://schemas.microsoft.com/office/powerpoint/2010/main" val="3797727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20</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21</a:t>
            </a:fld>
            <a:endParaRPr lang="zh-CN" altLang="en-US"/>
          </a:p>
        </p:txBody>
      </p:sp>
    </p:spTree>
    <p:extLst>
      <p:ext uri="{BB962C8B-B14F-4D97-AF65-F5344CB8AC3E}">
        <p14:creationId xmlns:p14="http://schemas.microsoft.com/office/powerpoint/2010/main" val="679416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22</a:t>
            </a:fld>
            <a:endParaRPr lang="zh-CN" altLang="en-US"/>
          </a:p>
        </p:txBody>
      </p:sp>
    </p:spTree>
    <p:extLst>
      <p:ext uri="{BB962C8B-B14F-4D97-AF65-F5344CB8AC3E}">
        <p14:creationId xmlns:p14="http://schemas.microsoft.com/office/powerpoint/2010/main" val="2380362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23</a:t>
            </a:fld>
            <a:endParaRPr lang="zh-CN" altLang="en-US"/>
          </a:p>
        </p:txBody>
      </p:sp>
    </p:spTree>
    <p:extLst>
      <p:ext uri="{BB962C8B-B14F-4D97-AF65-F5344CB8AC3E}">
        <p14:creationId xmlns:p14="http://schemas.microsoft.com/office/powerpoint/2010/main" val="3035285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24</a:t>
            </a:fld>
            <a:endParaRPr lang="zh-CN" altLang="en-US"/>
          </a:p>
        </p:txBody>
      </p:sp>
    </p:spTree>
    <p:extLst>
      <p:ext uri="{BB962C8B-B14F-4D97-AF65-F5344CB8AC3E}">
        <p14:creationId xmlns:p14="http://schemas.microsoft.com/office/powerpoint/2010/main" val="1948026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25</a:t>
            </a:fld>
            <a:endParaRPr lang="zh-CN" altLang="en-US"/>
          </a:p>
        </p:txBody>
      </p:sp>
    </p:spTree>
    <p:extLst>
      <p:ext uri="{BB962C8B-B14F-4D97-AF65-F5344CB8AC3E}">
        <p14:creationId xmlns:p14="http://schemas.microsoft.com/office/powerpoint/2010/main" val="303434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26</a:t>
            </a:fld>
            <a:endParaRPr lang="zh-CN" altLang="en-US"/>
          </a:p>
        </p:txBody>
      </p:sp>
    </p:spTree>
    <p:extLst>
      <p:ext uri="{BB962C8B-B14F-4D97-AF65-F5344CB8AC3E}">
        <p14:creationId xmlns:p14="http://schemas.microsoft.com/office/powerpoint/2010/main" val="1349222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27</a:t>
            </a:fld>
            <a:endParaRPr lang="zh-CN" altLang="en-US"/>
          </a:p>
        </p:txBody>
      </p:sp>
    </p:spTree>
    <p:extLst>
      <p:ext uri="{BB962C8B-B14F-4D97-AF65-F5344CB8AC3E}">
        <p14:creationId xmlns:p14="http://schemas.microsoft.com/office/powerpoint/2010/main" val="524904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28</a:t>
            </a:fld>
            <a:endParaRPr lang="zh-CN" altLang="en-US"/>
          </a:p>
        </p:txBody>
      </p:sp>
    </p:spTree>
    <p:extLst>
      <p:ext uri="{BB962C8B-B14F-4D97-AF65-F5344CB8AC3E}">
        <p14:creationId xmlns:p14="http://schemas.microsoft.com/office/powerpoint/2010/main" val="524904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29</a:t>
            </a:fld>
            <a:endParaRPr lang="zh-CN" altLang="en-US"/>
          </a:p>
        </p:txBody>
      </p:sp>
    </p:spTree>
    <p:extLst>
      <p:ext uri="{BB962C8B-B14F-4D97-AF65-F5344CB8AC3E}">
        <p14:creationId xmlns:p14="http://schemas.microsoft.com/office/powerpoint/2010/main" val="52490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3</a:t>
            </a:fld>
            <a:endParaRPr lang="zh-CN" altLang="en-US"/>
          </a:p>
        </p:txBody>
      </p:sp>
    </p:spTree>
    <p:extLst>
      <p:ext uri="{BB962C8B-B14F-4D97-AF65-F5344CB8AC3E}">
        <p14:creationId xmlns:p14="http://schemas.microsoft.com/office/powerpoint/2010/main" val="1959951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30</a:t>
            </a:fld>
            <a:endParaRPr lang="zh-CN" altLang="en-US"/>
          </a:p>
        </p:txBody>
      </p:sp>
    </p:spTree>
    <p:extLst>
      <p:ext uri="{BB962C8B-B14F-4D97-AF65-F5344CB8AC3E}">
        <p14:creationId xmlns:p14="http://schemas.microsoft.com/office/powerpoint/2010/main" val="1280628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31</a:t>
            </a:fld>
            <a:endParaRPr lang="zh-CN" altLang="en-US"/>
          </a:p>
        </p:txBody>
      </p:sp>
    </p:spTree>
    <p:extLst>
      <p:ext uri="{BB962C8B-B14F-4D97-AF65-F5344CB8AC3E}">
        <p14:creationId xmlns:p14="http://schemas.microsoft.com/office/powerpoint/2010/main" val="2358864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32</a:t>
            </a:fld>
            <a:endParaRPr lang="zh-CN" altLang="en-US"/>
          </a:p>
        </p:txBody>
      </p:sp>
    </p:spTree>
    <p:extLst>
      <p:ext uri="{BB962C8B-B14F-4D97-AF65-F5344CB8AC3E}">
        <p14:creationId xmlns:p14="http://schemas.microsoft.com/office/powerpoint/2010/main" val="378079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4</a:t>
            </a:fld>
            <a:endParaRPr lang="zh-CN" altLang="en-US"/>
          </a:p>
        </p:txBody>
      </p:sp>
    </p:spTree>
    <p:extLst>
      <p:ext uri="{BB962C8B-B14F-4D97-AF65-F5344CB8AC3E}">
        <p14:creationId xmlns:p14="http://schemas.microsoft.com/office/powerpoint/2010/main" val="2106657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5</a:t>
            </a:fld>
            <a:endParaRPr lang="zh-CN" altLang="en-US"/>
          </a:p>
        </p:txBody>
      </p:sp>
    </p:spTree>
    <p:extLst>
      <p:ext uri="{BB962C8B-B14F-4D97-AF65-F5344CB8AC3E}">
        <p14:creationId xmlns:p14="http://schemas.microsoft.com/office/powerpoint/2010/main" val="2106657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6</a:t>
            </a:fld>
            <a:endParaRPr lang="zh-CN" altLang="en-US"/>
          </a:p>
        </p:txBody>
      </p:sp>
    </p:spTree>
    <p:extLst>
      <p:ext uri="{BB962C8B-B14F-4D97-AF65-F5344CB8AC3E}">
        <p14:creationId xmlns:p14="http://schemas.microsoft.com/office/powerpoint/2010/main" val="2688341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7</a:t>
            </a:fld>
            <a:endParaRPr lang="zh-CN" altLang="en-US"/>
          </a:p>
        </p:txBody>
      </p:sp>
    </p:spTree>
    <p:extLst>
      <p:ext uri="{BB962C8B-B14F-4D97-AF65-F5344CB8AC3E}">
        <p14:creationId xmlns:p14="http://schemas.microsoft.com/office/powerpoint/2010/main" val="2104471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8</a:t>
            </a:fld>
            <a:endParaRPr lang="zh-CN" altLang="en-US"/>
          </a:p>
        </p:txBody>
      </p:sp>
    </p:spTree>
    <p:extLst>
      <p:ext uri="{BB962C8B-B14F-4D97-AF65-F5344CB8AC3E}">
        <p14:creationId xmlns:p14="http://schemas.microsoft.com/office/powerpoint/2010/main" val="2104471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9</a:t>
            </a:fld>
            <a:endParaRPr lang="zh-CN" altLang="en-US"/>
          </a:p>
        </p:txBody>
      </p:sp>
    </p:spTree>
    <p:extLst>
      <p:ext uri="{BB962C8B-B14F-4D97-AF65-F5344CB8AC3E}">
        <p14:creationId xmlns:p14="http://schemas.microsoft.com/office/powerpoint/2010/main" val="2106657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8/2/2022</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8/2/2022</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8/2/2022</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2000">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14">
            <a:extLst>
              <a:ext uri="{FF2B5EF4-FFF2-40B4-BE49-F238E27FC236}">
                <a16:creationId xmlns:a16="http://schemas.microsoft.com/office/drawing/2014/main" xmlns="" id="{C03CC644-C413-4BB1-A4EC-1E449125FB69}"/>
              </a:ext>
            </a:extLst>
          </p:cNvPr>
          <p:cNvSpPr/>
          <p:nvPr/>
        </p:nvSpPr>
        <p:spPr>
          <a:xfrm>
            <a:off x="37514" y="685800"/>
            <a:ext cx="6422077" cy="646331"/>
          </a:xfrm>
          <a:prstGeom prst="rect">
            <a:avLst/>
          </a:prstGeom>
          <a:noFill/>
        </p:spPr>
        <p:txBody>
          <a:bodyPr wrap="square" lIns="91440" tIns="45720" rIns="91440" bIns="45720">
            <a:spAutoFit/>
          </a:bodyPr>
          <a:lstStyle/>
          <a:p>
            <a:pPr algn="ctr"/>
            <a:r>
              <a:rPr lang="en-US" altLang="zh-CN" sz="3600" b="1" smtClean="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Khởi động</a:t>
            </a:r>
            <a:endParaRPr lang="zh-CN" altLang="en-US" sz="36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sp>
        <p:nvSpPr>
          <p:cNvPr id="2" name="Bong bóng Ý nghĩ: Hình đám mây 1">
            <a:extLst>
              <a:ext uri="{FF2B5EF4-FFF2-40B4-BE49-F238E27FC236}">
                <a16:creationId xmlns:a16="http://schemas.microsoft.com/office/drawing/2014/main" xmlns="" id="{A51A4FFC-C1A9-474A-AF8E-166F985F3A69}"/>
              </a:ext>
            </a:extLst>
          </p:cNvPr>
          <p:cNvSpPr/>
          <p:nvPr/>
        </p:nvSpPr>
        <p:spPr>
          <a:xfrm>
            <a:off x="6172200" y="304800"/>
            <a:ext cx="5181599" cy="3124200"/>
          </a:xfrm>
          <a:prstGeom prst="cloudCallout">
            <a:avLst>
              <a:gd name="adj1" fmla="val -73172"/>
              <a:gd name="adj2" fmla="val 14110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a:solidFill>
                  <a:schemeClr val="tx1"/>
                </a:solidFill>
                <a:latin typeface="Times New Roman" panose="02020603050405020304" pitchFamily="18" charset="0"/>
                <a:cs typeface="Times New Roman" panose="02020603050405020304" pitchFamily="18" charset="0"/>
              </a:rPr>
              <a:t>Kể tên một số các vương quốc phong kiến ở Đông Nam Á được hình thành trong khoảng từ thế kỉ VII đến thế kỉ X ?</a:t>
            </a:r>
            <a:endParaRPr lang="en-GB" sz="2600" dirty="0">
              <a:solidFill>
                <a:schemeClr val="tx1"/>
              </a:solidFill>
              <a:latin typeface="Times New Roman" panose="02020603050405020304" pitchFamily="18" charset="0"/>
              <a:cs typeface="Times New Roman" panose="02020603050405020304" pitchFamily="18" charset="0"/>
            </a:endParaRPr>
          </a:p>
        </p:txBody>
      </p:sp>
      <p:pic>
        <p:nvPicPr>
          <p:cNvPr id="6" name="Picture 5" descr="https://img.loigiaihay.com/picture/2022/0310/screenshot-2022-03-10-092658_2.png"/>
          <p:cNvPicPr/>
          <p:nvPr/>
        </p:nvPicPr>
        <p:blipFill>
          <a:blip r:embed="rId4">
            <a:extLst>
              <a:ext uri="{28A0092B-C50C-407E-A947-70E740481C1C}">
                <a14:useLocalDpi xmlns:a14="http://schemas.microsoft.com/office/drawing/2010/main" val="0"/>
              </a:ext>
            </a:extLst>
          </a:blip>
          <a:srcRect/>
          <a:stretch>
            <a:fillRect/>
          </a:stretch>
        </p:blipFill>
        <p:spPr bwMode="auto">
          <a:xfrm>
            <a:off x="0" y="2438400"/>
            <a:ext cx="5105400" cy="3366742"/>
          </a:xfrm>
          <a:prstGeom prst="rect">
            <a:avLst/>
          </a:prstGeom>
          <a:noFill/>
          <a:ln>
            <a:noFill/>
          </a:ln>
        </p:spPr>
      </p:pic>
    </p:spTree>
    <p:extLst>
      <p:ext uri="{BB962C8B-B14F-4D97-AF65-F5344CB8AC3E}">
        <p14:creationId xmlns:p14="http://schemas.microsoft.com/office/powerpoint/2010/main" val="18321640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xmlns="" id="{18925CFD-A2E5-4F68-9AE4-8D566B7FEDFC}"/>
              </a:ext>
            </a:extLst>
          </p:cNvPr>
          <p:cNvSpPr/>
          <p:nvPr/>
        </p:nvSpPr>
        <p:spPr>
          <a:xfrm>
            <a:off x="18757" y="2483599"/>
            <a:ext cx="6750865" cy="1687963"/>
          </a:xfrm>
          <a:prstGeom prst="rect">
            <a:avLst/>
          </a:prstGeom>
          <a:noFill/>
        </p:spPr>
        <p:txBody>
          <a:bodyPr wrap="square">
            <a:spAutoFit/>
          </a:bodyPr>
          <a:lstStyle/>
          <a:p>
            <a:pPr algn="just">
              <a:lnSpc>
                <a:spcPct val="150000"/>
              </a:lnSpc>
            </a:pPr>
            <a:r>
              <a:rPr lang="vi-VN" sz="2400">
                <a:solidFill>
                  <a:schemeClr val="bg1"/>
                </a:solidFill>
                <a:latin typeface="+mj-lt"/>
              </a:rPr>
              <a:t>- Nền tảng kinh tế chính vẫn là nông nghiệp trồng lúa nước.</a:t>
            </a:r>
          </a:p>
          <a:p>
            <a:pPr algn="just">
              <a:lnSpc>
                <a:spcPct val="150000"/>
              </a:lnSpc>
            </a:pPr>
            <a:r>
              <a:rPr lang="vi-VN" sz="2400">
                <a:solidFill>
                  <a:schemeClr val="bg1"/>
                </a:solidFill>
                <a:latin typeface="+mj-lt"/>
              </a:rPr>
              <a:t>- Giao lưu buôn bán đường biển phát triển thịnh đạt.</a:t>
            </a:r>
          </a:p>
        </p:txBody>
      </p:sp>
      <p:sp>
        <p:nvSpPr>
          <p:cNvPr id="6" name="矩形 13"/>
          <p:cNvSpPr/>
          <p:nvPr/>
        </p:nvSpPr>
        <p:spPr>
          <a:xfrm>
            <a:off x="107135" y="304800"/>
            <a:ext cx="11734799" cy="954107"/>
          </a:xfrm>
          <a:prstGeom prst="rect">
            <a:avLst/>
          </a:prstGeom>
          <a:noFill/>
        </p:spPr>
        <p:txBody>
          <a:bodyPr wrap="square" lIns="91440" tIns="45720" rIns="91440" bIns="45720">
            <a:spAutoFit/>
          </a:bodyPr>
          <a:lstStyle/>
          <a:p>
            <a:pPr algn="just"/>
            <a:r>
              <a:rPr lang="en-US" altLang="zh-CN" sz="2800" b="1" smtClean="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1. Sự hình thành và phát triển của các vương quốc phong kiến từ nửa sau thế kỉ X đến nửa đầu thế kỉ XVI</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pic>
        <p:nvPicPr>
          <p:cNvPr id="5" name="Hình ảnh 10">
            <a:extLst>
              <a:ext uri="{FF2B5EF4-FFF2-40B4-BE49-F238E27FC236}">
                <a16:creationId xmlns:a16="http://schemas.microsoft.com/office/drawing/2014/main" xmlns="" id="{EDBA1A84-46A7-48B3-A189-861C3DBC821F}"/>
              </a:ext>
            </a:extLst>
          </p:cNvPr>
          <p:cNvPicPr>
            <a:picLocks noChangeAspect="1"/>
          </p:cNvPicPr>
          <p:nvPr/>
        </p:nvPicPr>
        <p:blipFill>
          <a:blip r:embed="rId4"/>
          <a:stretch>
            <a:fillRect/>
          </a:stretch>
        </p:blipFill>
        <p:spPr>
          <a:xfrm>
            <a:off x="6934200" y="1911664"/>
            <a:ext cx="2979739" cy="2449384"/>
          </a:xfrm>
          <a:prstGeom prst="rect">
            <a:avLst/>
          </a:prstGeom>
        </p:spPr>
      </p:pic>
      <p:pic>
        <p:nvPicPr>
          <p:cNvPr id="1026" name="Picture 2" descr="https://bizweb.dktcdn.net/100/072/558/files/van-don-quang-ninh-3.jpg?v=15663704764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414" y="4038600"/>
            <a:ext cx="337185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210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xmlns="" id="{18925CFD-A2E5-4F68-9AE4-8D566B7FEDFC}"/>
              </a:ext>
            </a:extLst>
          </p:cNvPr>
          <p:cNvSpPr/>
          <p:nvPr/>
        </p:nvSpPr>
        <p:spPr>
          <a:xfrm>
            <a:off x="107135" y="2286000"/>
            <a:ext cx="6750865" cy="1687963"/>
          </a:xfrm>
          <a:prstGeom prst="rect">
            <a:avLst/>
          </a:prstGeom>
          <a:noFill/>
        </p:spPr>
        <p:txBody>
          <a:bodyPr wrap="square">
            <a:spAutoFit/>
          </a:bodyPr>
          <a:lstStyle/>
          <a:p>
            <a:pPr algn="just">
              <a:lnSpc>
                <a:spcPct val="150000"/>
              </a:lnSpc>
            </a:pPr>
            <a:r>
              <a:rPr lang="vi-VN" sz="2400">
                <a:solidFill>
                  <a:schemeClr val="bg1"/>
                </a:solidFill>
                <a:latin typeface="+mj-lt"/>
              </a:rPr>
              <a:t>- Bộ máy nhà nước hoàn chỉnh, tăng cường quyền lực của nhà vua.</a:t>
            </a:r>
          </a:p>
          <a:p>
            <a:pPr algn="just">
              <a:lnSpc>
                <a:spcPct val="150000"/>
              </a:lnSpc>
            </a:pPr>
            <a:r>
              <a:rPr lang="vi-VN" sz="2400">
                <a:solidFill>
                  <a:schemeClr val="bg1"/>
                </a:solidFill>
                <a:latin typeface="+mj-lt"/>
              </a:rPr>
              <a:t>- Luật pháp ngày càng hoàn thiện.</a:t>
            </a:r>
          </a:p>
        </p:txBody>
      </p:sp>
      <p:sp>
        <p:nvSpPr>
          <p:cNvPr id="6" name="矩形 13"/>
          <p:cNvSpPr/>
          <p:nvPr/>
        </p:nvSpPr>
        <p:spPr>
          <a:xfrm>
            <a:off x="107135" y="304800"/>
            <a:ext cx="11734799" cy="954107"/>
          </a:xfrm>
          <a:prstGeom prst="rect">
            <a:avLst/>
          </a:prstGeom>
          <a:noFill/>
        </p:spPr>
        <p:txBody>
          <a:bodyPr wrap="square" lIns="91440" tIns="45720" rIns="91440" bIns="45720">
            <a:spAutoFit/>
          </a:bodyPr>
          <a:lstStyle/>
          <a:p>
            <a:pPr algn="just"/>
            <a:r>
              <a:rPr lang="en-US" altLang="zh-CN" sz="2800" b="1" smtClean="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1. Sự hình thành và phát triển của các vương quốc phong kiến từ nửa sau thế kỉ X đến nửa đầu thế kỉ XVI</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pic>
        <p:nvPicPr>
          <p:cNvPr id="2050" name="Picture 2" descr="https://tse1.mm.bing.net/th?id=OIP.DMR1kT4g7vzOh4RDh6szpQHaKx&amp;pid=Api&amp;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2514600"/>
            <a:ext cx="2431300" cy="353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586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barn(inVertical)">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2" descr="Giáo Dục, Học Tập, Học Sinh, Kiến Thức, Học Nhóm, Tải hình PNG 187 -  Free.Vector6.com">
            <a:extLst>
              <a:ext uri="{FF2B5EF4-FFF2-40B4-BE49-F238E27FC236}">
                <a16:creationId xmlns:a16="http://schemas.microsoft.com/office/drawing/2014/main" xmlns="" id="{0CA6BD77-E4F2-4E17-9CDD-35F14E1AB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91000"/>
            <a:ext cx="3352800" cy="2492248"/>
          </a:xfrm>
          <a:prstGeom prst="rect">
            <a:avLst/>
          </a:prstGeom>
          <a:noFill/>
          <a:extLst>
            <a:ext uri="{909E8E84-426E-40DD-AFC4-6F175D3DCCD1}">
              <a14:hiddenFill xmlns:a14="http://schemas.microsoft.com/office/drawing/2010/main">
                <a:solidFill>
                  <a:srgbClr val="FFFFFF"/>
                </a:solidFill>
              </a14:hiddenFill>
            </a:ext>
          </a:extLst>
        </p:spPr>
      </p:pic>
      <p:sp>
        <p:nvSpPr>
          <p:cNvPr id="10" name="Bong bóng Ý nghĩ: Hình đám mây 7">
            <a:extLst>
              <a:ext uri="{FF2B5EF4-FFF2-40B4-BE49-F238E27FC236}">
                <a16:creationId xmlns:a16="http://schemas.microsoft.com/office/drawing/2014/main" xmlns="" id="{D567C241-831B-4E17-9924-ECEFF741DD92}"/>
              </a:ext>
            </a:extLst>
          </p:cNvPr>
          <p:cNvSpPr/>
          <p:nvPr/>
        </p:nvSpPr>
        <p:spPr>
          <a:xfrm>
            <a:off x="4715521" y="1600200"/>
            <a:ext cx="4437358" cy="2362200"/>
          </a:xfrm>
          <a:prstGeom prst="cloudCallout">
            <a:avLst>
              <a:gd name="adj1" fmla="val -83616"/>
              <a:gd name="adj2" fmla="val 14638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Các nhóm báo cáo sản phẩm.</a:t>
            </a:r>
            <a:endParaRPr lang="en-GB" sz="2800" dirty="0">
              <a:solidFill>
                <a:schemeClr val="tx1"/>
              </a:solidFill>
              <a:latin typeface="Times New Roman" panose="02020603050405020304" pitchFamily="18" charset="0"/>
              <a:cs typeface="Times New Roman" panose="02020603050405020304" pitchFamily="18" charset="0"/>
            </a:endParaRPr>
          </a:p>
        </p:txBody>
      </p:sp>
      <p:sp>
        <p:nvSpPr>
          <p:cNvPr id="11" name="矩形 13">
            <a:extLst>
              <a:ext uri="{FF2B5EF4-FFF2-40B4-BE49-F238E27FC236}">
                <a16:creationId xmlns:a16="http://schemas.microsoft.com/office/drawing/2014/main" xmlns="" id="{D3B7BB2F-B607-47D8-AC65-D162BABFDA1E}"/>
              </a:ext>
            </a:extLst>
          </p:cNvPr>
          <p:cNvSpPr/>
          <p:nvPr/>
        </p:nvSpPr>
        <p:spPr>
          <a:xfrm>
            <a:off x="0" y="462876"/>
            <a:ext cx="6629400" cy="523220"/>
          </a:xfrm>
          <a:prstGeom prst="rect">
            <a:avLst/>
          </a:prstGeom>
          <a:noFill/>
        </p:spPr>
        <p:txBody>
          <a:bodyPr wrap="square" lIns="91440" tIns="45720" rIns="91440" bIns="45720">
            <a:spAutoFit/>
          </a:bodyPr>
          <a:lstStyle/>
          <a:p>
            <a:pPr algn="ctr"/>
            <a:r>
              <a:rPr lang="en-US" altLang="zh-CN" sz="2800" b="1" smtClean="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2. Những thành tựu văn hóa tiêu biểu</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696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矩形 13">
            <a:extLst>
              <a:ext uri="{FF2B5EF4-FFF2-40B4-BE49-F238E27FC236}">
                <a16:creationId xmlns:a16="http://schemas.microsoft.com/office/drawing/2014/main" xmlns="" id="{D3B7BB2F-B607-47D8-AC65-D162BABFDA1E}"/>
              </a:ext>
            </a:extLst>
          </p:cNvPr>
          <p:cNvSpPr/>
          <p:nvPr/>
        </p:nvSpPr>
        <p:spPr>
          <a:xfrm>
            <a:off x="0" y="462876"/>
            <a:ext cx="6629400" cy="523220"/>
          </a:xfrm>
          <a:prstGeom prst="rect">
            <a:avLst/>
          </a:prstGeom>
          <a:noFill/>
        </p:spPr>
        <p:txBody>
          <a:bodyPr wrap="square" lIns="91440" tIns="45720" rIns="91440" bIns="45720">
            <a:spAutoFit/>
          </a:bodyPr>
          <a:lstStyle/>
          <a:p>
            <a:pPr algn="ctr"/>
            <a:r>
              <a:rPr lang="en-US" altLang="zh-CN" sz="2800" b="1" smtClean="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2. Những thành tựu văn hóa tiêu biểu</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40059700"/>
              </p:ext>
            </p:extLst>
          </p:nvPr>
        </p:nvGraphicFramePr>
        <p:xfrm>
          <a:off x="1524000" y="1524000"/>
          <a:ext cx="9220200" cy="4690742"/>
        </p:xfrm>
        <a:graphic>
          <a:graphicData uri="http://schemas.openxmlformats.org/drawingml/2006/table">
            <a:tbl>
              <a:tblPr firstRow="1" firstCol="1" bandRow="1">
                <a:tableStyleId>{FABFCF23-3B69-468F-B69F-88F6DE6A72F2}</a:tableStyleId>
              </a:tblPr>
              <a:tblGrid>
                <a:gridCol w="2669005"/>
                <a:gridCol w="6551195"/>
              </a:tblGrid>
              <a:tr h="270315">
                <a:tc>
                  <a:txBody>
                    <a:bodyPr/>
                    <a:lstStyle/>
                    <a:p>
                      <a:pPr algn="ctr">
                        <a:lnSpc>
                          <a:spcPct val="130000"/>
                        </a:lnSpc>
                        <a:spcAft>
                          <a:spcPts val="0"/>
                        </a:spcAft>
                      </a:pPr>
                      <a:r>
                        <a:rPr lang="fr-FR" sz="2400">
                          <a:effectLst/>
                          <a:latin typeface="Times New Roman" pitchFamily="18" charset="0"/>
                          <a:cs typeface="Times New Roman" pitchFamily="18" charset="0"/>
                        </a:rPr>
                        <a:t>Lĩnh vực</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30000"/>
                        </a:lnSpc>
                        <a:spcAft>
                          <a:spcPts val="0"/>
                        </a:spcAft>
                      </a:pPr>
                      <a:r>
                        <a:rPr lang="fr-FR" sz="2400">
                          <a:effectLst/>
                          <a:latin typeface="Times New Roman" pitchFamily="18" charset="0"/>
                          <a:cs typeface="Times New Roman" pitchFamily="18" charset="0"/>
                        </a:rPr>
                        <a:t>Thành tựu</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r>
              <a:tr h="1156651">
                <a:tc>
                  <a:txBody>
                    <a:bodyPr/>
                    <a:lstStyle/>
                    <a:p>
                      <a:pPr algn="just">
                        <a:lnSpc>
                          <a:spcPct val="130000"/>
                        </a:lnSpc>
                        <a:spcAft>
                          <a:spcPts val="0"/>
                        </a:spcAft>
                      </a:pPr>
                      <a:r>
                        <a:rPr lang="fr-FR" sz="2400">
                          <a:effectLst/>
                          <a:latin typeface="Times New Roman" pitchFamily="18" charset="0"/>
                          <a:cs typeface="Times New Roman" pitchFamily="18" charset="0"/>
                        </a:rPr>
                        <a:t>Tín ngưỡng – tôn giáo</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just">
                        <a:lnSpc>
                          <a:spcPct val="130000"/>
                        </a:lnSpc>
                        <a:spcAft>
                          <a:spcPts val="0"/>
                        </a:spcAft>
                      </a:pPr>
                      <a:r>
                        <a:rPr lang="fr-FR" sz="2400">
                          <a:effectLst/>
                          <a:latin typeface="Times New Roman" pitchFamily="18" charset="0"/>
                          <a:cs typeface="Times New Roman" pitchFamily="18" charset="0"/>
                        </a:rPr>
                        <a:t>- Phật giáo tiểu thừa được truyền bá và phổ biến.</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Hồi giáo được du nhập vào.</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r>
              <a:tr h="1184373">
                <a:tc>
                  <a:txBody>
                    <a:bodyPr/>
                    <a:lstStyle/>
                    <a:p>
                      <a:pPr algn="just">
                        <a:lnSpc>
                          <a:spcPct val="130000"/>
                        </a:lnSpc>
                        <a:spcAft>
                          <a:spcPts val="0"/>
                        </a:spcAft>
                      </a:pPr>
                      <a:r>
                        <a:rPr lang="fr-FR" sz="2400">
                          <a:effectLst/>
                          <a:latin typeface="Times New Roman" pitchFamily="18" charset="0"/>
                          <a:cs typeface="Times New Roman" pitchFamily="18" charset="0"/>
                        </a:rPr>
                        <a:t>Chữ viết – văn học</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just">
                        <a:lnSpc>
                          <a:spcPct val="130000"/>
                        </a:lnSpc>
                        <a:spcAft>
                          <a:spcPts val="0"/>
                        </a:spcAft>
                      </a:pPr>
                      <a:r>
                        <a:rPr lang="fr-FR" sz="2400">
                          <a:effectLst/>
                          <a:latin typeface="Times New Roman" pitchFamily="18" charset="0"/>
                          <a:cs typeface="Times New Roman" pitchFamily="18" charset="0"/>
                        </a:rPr>
                        <a:t>- Nhiều nước ở Đông Nam Á đã sáng tạo ra chữ viết của riêng.</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Văn học dân gian; văn học viết xuất hiện và phát triển.</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r>
              <a:tr h="1156651">
                <a:tc>
                  <a:txBody>
                    <a:bodyPr/>
                    <a:lstStyle/>
                    <a:p>
                      <a:pPr algn="just">
                        <a:lnSpc>
                          <a:spcPct val="130000"/>
                        </a:lnSpc>
                        <a:spcAft>
                          <a:spcPts val="0"/>
                        </a:spcAft>
                      </a:pPr>
                      <a:r>
                        <a:rPr lang="fr-FR" sz="2400">
                          <a:effectLst/>
                          <a:latin typeface="Times New Roman" pitchFamily="18" charset="0"/>
                          <a:cs typeface="Times New Roman" pitchFamily="18" charset="0"/>
                        </a:rPr>
                        <a:t>Kiến trúc – điêu khắc</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just">
                        <a:lnSpc>
                          <a:spcPct val="130000"/>
                        </a:lnSpc>
                        <a:spcAft>
                          <a:spcPts val="0"/>
                        </a:spcAft>
                        <a:tabLst>
                          <a:tab pos="76200" algn="l"/>
                        </a:tabLst>
                      </a:pPr>
                      <a:r>
                        <a:rPr lang="fr-FR" sz="2400">
                          <a:effectLst/>
                          <a:latin typeface="Times New Roman" pitchFamily="18" charset="0"/>
                          <a:cs typeface="Times New Roman" pitchFamily="18" charset="0"/>
                        </a:rPr>
                        <a:t>- </a:t>
                      </a:r>
                      <a:r>
                        <a:rPr lang="x-none" sz="2400">
                          <a:effectLst/>
                          <a:latin typeface="Times New Roman" pitchFamily="18" charset="0"/>
                          <a:cs typeface="Times New Roman" pitchFamily="18" charset="0"/>
                        </a:rPr>
                        <a:t>Nhiều công trình kiến trúc – điêu khắc </a:t>
                      </a:r>
                      <a:r>
                        <a:rPr lang="en-US" sz="2400">
                          <a:effectLst/>
                          <a:latin typeface="Times New Roman" pitchFamily="18" charset="0"/>
                          <a:cs typeface="Times New Roman" pitchFamily="18" charset="0"/>
                        </a:rPr>
                        <a:t>như đền, chùa, tháp, tượng, … kì vĩ được xây dựng.</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r>
            </a:tbl>
          </a:graphicData>
        </a:graphic>
      </p:graphicFrame>
      <p:sp>
        <p:nvSpPr>
          <p:cNvPr id="3" name="Rectangle 2"/>
          <p:cNvSpPr/>
          <p:nvPr/>
        </p:nvSpPr>
        <p:spPr>
          <a:xfrm>
            <a:off x="4267200" y="2057400"/>
            <a:ext cx="6477000" cy="10668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67200" y="3124200"/>
            <a:ext cx="6477000" cy="94019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67200" y="4064391"/>
            <a:ext cx="6477000" cy="94019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67200" y="5004582"/>
            <a:ext cx="6477000" cy="1193409"/>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337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Bong bóng Ý nghĩ: Hình đám mây 5">
            <a:extLst>
              <a:ext uri="{FF2B5EF4-FFF2-40B4-BE49-F238E27FC236}">
                <a16:creationId xmlns:a16="http://schemas.microsoft.com/office/drawing/2014/main" xmlns="" id="{E3E372E0-1FCD-4C0A-B7AC-F1053EF54CB0}"/>
              </a:ext>
            </a:extLst>
          </p:cNvPr>
          <p:cNvSpPr/>
          <p:nvPr/>
        </p:nvSpPr>
        <p:spPr>
          <a:xfrm>
            <a:off x="6172200" y="1143000"/>
            <a:ext cx="5257800" cy="2819400"/>
          </a:xfrm>
          <a:prstGeom prst="cloudCallout">
            <a:avLst>
              <a:gd name="adj1" fmla="val -98614"/>
              <a:gd name="adj2" fmla="val 13927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Việc nhiều quốc gia Đông Nam Á sáng tạo ra chữ viết riêng có ý nghĩa như thế nào?</a:t>
            </a:r>
            <a:endParaRPr lang="en-GB" sz="2800" dirty="0">
              <a:solidFill>
                <a:schemeClr val="tx1"/>
              </a:solidFill>
              <a:latin typeface="Times New Roman" panose="02020603050405020304" pitchFamily="18" charset="0"/>
              <a:cs typeface="Times New Roman" panose="02020603050405020304" pitchFamily="18" charset="0"/>
            </a:endParaRPr>
          </a:p>
        </p:txBody>
      </p:sp>
      <p:sp>
        <p:nvSpPr>
          <p:cNvPr id="10" name="矩形 13">
            <a:extLst>
              <a:ext uri="{FF2B5EF4-FFF2-40B4-BE49-F238E27FC236}">
                <a16:creationId xmlns:a16="http://schemas.microsoft.com/office/drawing/2014/main" xmlns="" id="{D3B7BB2F-B607-47D8-AC65-D162BABFDA1E}"/>
              </a:ext>
            </a:extLst>
          </p:cNvPr>
          <p:cNvSpPr/>
          <p:nvPr/>
        </p:nvSpPr>
        <p:spPr>
          <a:xfrm>
            <a:off x="0" y="462876"/>
            <a:ext cx="6629400" cy="523220"/>
          </a:xfrm>
          <a:prstGeom prst="rect">
            <a:avLst/>
          </a:prstGeom>
          <a:noFill/>
        </p:spPr>
        <p:txBody>
          <a:bodyPr wrap="square" lIns="91440" tIns="45720" rIns="91440" bIns="45720">
            <a:spAutoFit/>
          </a:bodyPr>
          <a:lstStyle/>
          <a:p>
            <a:pPr algn="ctr"/>
            <a:r>
              <a:rPr lang="en-US" altLang="zh-CN" sz="2800" b="1" smtClean="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2. Những thành tựu văn hóa tiêu biểu</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pic>
        <p:nvPicPr>
          <p:cNvPr id="12" name="Picture 2" descr="Giáo Dục, Học Tập, Học Sinh, Kiến Thức, Học Nhóm, Tải hình PNG 187 -  Free.Vector6.com">
            <a:extLst>
              <a:ext uri="{FF2B5EF4-FFF2-40B4-BE49-F238E27FC236}">
                <a16:creationId xmlns:a16="http://schemas.microsoft.com/office/drawing/2014/main" xmlns="" id="{0CA6BD77-E4F2-4E17-9CDD-35F14E1AB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91000"/>
            <a:ext cx="3352800" cy="249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21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6"/>
                                        </p:tgtEl>
                                        <p:attrNameLst>
                                          <p:attrName>ppt_w</p:attrName>
                                        </p:attrNameLst>
                                      </p:cBhvr>
                                      <p:tavLst>
                                        <p:tav tm="0">
                                          <p:val>
                                            <p:strVal val="ppt_w"/>
                                          </p:val>
                                        </p:tav>
                                        <p:tav tm="100000">
                                          <p:val>
                                            <p:fltVal val="0"/>
                                          </p:val>
                                        </p:tav>
                                      </p:tavLst>
                                    </p:anim>
                                    <p:anim calcmode="lin" valueType="num">
                                      <p:cBhvr>
                                        <p:cTn id="12" dur="500"/>
                                        <p:tgtEl>
                                          <p:spTgt spid="6"/>
                                        </p:tgtEl>
                                        <p:attrNameLst>
                                          <p:attrName>ppt_h</p:attrName>
                                        </p:attrNameLst>
                                      </p:cBhvr>
                                      <p:tavLst>
                                        <p:tav tm="0">
                                          <p:val>
                                            <p:strVal val="ppt_h"/>
                                          </p:val>
                                        </p:tav>
                                        <p:tav tm="100000">
                                          <p:val>
                                            <p:fltVal val="0"/>
                                          </p:val>
                                        </p:tav>
                                      </p:tavLst>
                                    </p:anim>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p:cNvPicPr/>
          <p:nvPr/>
        </p:nvPicPr>
        <p:blipFill>
          <a:blip r:embed="rId4"/>
          <a:stretch>
            <a:fillRect/>
          </a:stretch>
        </p:blipFill>
        <p:spPr>
          <a:xfrm rot="16200000">
            <a:off x="3543300" y="-723900"/>
            <a:ext cx="4953000" cy="7162798"/>
          </a:xfrm>
          <a:prstGeom prst="rect">
            <a:avLst/>
          </a:prstGeom>
        </p:spPr>
      </p:pic>
      <p:sp>
        <p:nvSpPr>
          <p:cNvPr id="2" name="Rectangle 1"/>
          <p:cNvSpPr/>
          <p:nvPr/>
        </p:nvSpPr>
        <p:spPr>
          <a:xfrm>
            <a:off x="838200" y="5562600"/>
            <a:ext cx="10744200" cy="461665"/>
          </a:xfrm>
          <a:prstGeom prst="rect">
            <a:avLst/>
          </a:prstGeom>
        </p:spPr>
        <p:txBody>
          <a:bodyPr wrap="square">
            <a:spAutoFit/>
          </a:bodyPr>
          <a:lstStyle/>
          <a:p>
            <a:pPr algn="ctr"/>
            <a:r>
              <a:rPr lang="fr-FR" sz="2400" smtClean="0">
                <a:solidFill>
                  <a:schemeClr val="bg1"/>
                </a:solidFill>
                <a:latin typeface="Times New Roman" pitchFamily="18" charset="0"/>
                <a:cs typeface="Times New Roman" pitchFamily="18" charset="0"/>
              </a:rPr>
              <a:t>Công </a:t>
            </a:r>
            <a:r>
              <a:rPr lang="fr-FR" sz="2400">
                <a:solidFill>
                  <a:schemeClr val="bg1"/>
                </a:solidFill>
                <a:latin typeface="Times New Roman" pitchFamily="18" charset="0"/>
                <a:cs typeface="Times New Roman" pitchFamily="18" charset="0"/>
              </a:rPr>
              <a:t>viên lịch sử Su-khô-thay – trung tâm Phật giáo lớn nhất Thái Lan thế kỉ XIV</a:t>
            </a:r>
            <a:endParaRPr lang="en-US" sz="24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23887174"/>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05000" y="5562600"/>
            <a:ext cx="8915402" cy="461665"/>
          </a:xfrm>
          <a:prstGeom prst="rect">
            <a:avLst/>
          </a:prstGeom>
        </p:spPr>
        <p:txBody>
          <a:bodyPr wrap="square">
            <a:spAutoFit/>
          </a:bodyPr>
          <a:lstStyle/>
          <a:p>
            <a:pPr algn="ctr"/>
            <a:r>
              <a:rPr lang="fr-FR" sz="2400">
                <a:solidFill>
                  <a:schemeClr val="bg1"/>
                </a:solidFill>
                <a:latin typeface="Times New Roman" pitchFamily="18" charset="0"/>
                <a:cs typeface="Times New Roman" pitchFamily="18" charset="0"/>
              </a:rPr>
              <a:t>Chùa Vàng (Mi-an-ma)</a:t>
            </a:r>
            <a:endParaRPr lang="en-US" sz="2400">
              <a:solidFill>
                <a:schemeClr val="bg1"/>
              </a:solidFill>
              <a:latin typeface="Times New Roman" pitchFamily="18" charset="0"/>
              <a:cs typeface="Times New Roman" pitchFamily="18" charset="0"/>
            </a:endParaRPr>
          </a:p>
        </p:txBody>
      </p:sp>
      <p:pic>
        <p:nvPicPr>
          <p:cNvPr id="4" name="Picture 3"/>
          <p:cNvPicPr/>
          <p:nvPr/>
        </p:nvPicPr>
        <p:blipFill>
          <a:blip r:embed="rId4"/>
          <a:stretch>
            <a:fillRect/>
          </a:stretch>
        </p:blipFill>
        <p:spPr>
          <a:xfrm>
            <a:off x="2514600" y="609600"/>
            <a:ext cx="7162800" cy="4674870"/>
          </a:xfrm>
          <a:prstGeom prst="rect">
            <a:avLst/>
          </a:prstGeom>
        </p:spPr>
      </p:pic>
    </p:spTree>
    <p:extLst>
      <p:ext uri="{BB962C8B-B14F-4D97-AF65-F5344CB8AC3E}">
        <p14:creationId xmlns:p14="http://schemas.microsoft.com/office/powerpoint/2010/main" val="227935120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05000" y="5562600"/>
            <a:ext cx="8915402" cy="461665"/>
          </a:xfrm>
          <a:prstGeom prst="rect">
            <a:avLst/>
          </a:prstGeom>
        </p:spPr>
        <p:txBody>
          <a:bodyPr wrap="square">
            <a:spAutoFit/>
          </a:bodyPr>
          <a:lstStyle/>
          <a:p>
            <a:pPr algn="ctr"/>
            <a:r>
              <a:rPr lang="vi-VN" sz="2400">
                <a:solidFill>
                  <a:schemeClr val="bg1"/>
                </a:solidFill>
                <a:latin typeface="Times New Roman" pitchFamily="18" charset="0"/>
                <a:cs typeface="Times New Roman" pitchFamily="18" charset="0"/>
              </a:rPr>
              <a:t>Quần thể đền Angkor</a:t>
            </a:r>
            <a:endParaRPr lang="en-US" sz="2400">
              <a:solidFill>
                <a:schemeClr val="bg1"/>
              </a:solidFill>
              <a:latin typeface="Times New Roman" pitchFamily="18" charset="0"/>
              <a:cs typeface="Times New Roman" pitchFamily="18" charset="0"/>
            </a:endParaRPr>
          </a:p>
        </p:txBody>
      </p:sp>
      <p:pic>
        <p:nvPicPr>
          <p:cNvPr id="5" name="Picture 4"/>
          <p:cNvPicPr/>
          <p:nvPr/>
        </p:nvPicPr>
        <p:blipFill>
          <a:blip r:embed="rId4"/>
          <a:stretch>
            <a:fillRect/>
          </a:stretch>
        </p:blipFill>
        <p:spPr>
          <a:xfrm>
            <a:off x="2057401" y="914400"/>
            <a:ext cx="8610600" cy="4495800"/>
          </a:xfrm>
          <a:prstGeom prst="rect">
            <a:avLst/>
          </a:prstGeom>
        </p:spPr>
      </p:pic>
    </p:spTree>
    <p:extLst>
      <p:ext uri="{BB962C8B-B14F-4D97-AF65-F5344CB8AC3E}">
        <p14:creationId xmlns:p14="http://schemas.microsoft.com/office/powerpoint/2010/main" val="908741263"/>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05000" y="5562600"/>
            <a:ext cx="8915402" cy="461665"/>
          </a:xfrm>
          <a:prstGeom prst="rect">
            <a:avLst/>
          </a:prstGeom>
        </p:spPr>
        <p:txBody>
          <a:bodyPr wrap="square">
            <a:spAutoFit/>
          </a:bodyPr>
          <a:lstStyle/>
          <a:p>
            <a:pPr algn="ctr"/>
            <a:r>
              <a:rPr lang="vi-VN" sz="2400">
                <a:solidFill>
                  <a:schemeClr val="bg1"/>
                </a:solidFill>
                <a:latin typeface="Times New Roman" pitchFamily="18" charset="0"/>
                <a:cs typeface="Times New Roman" pitchFamily="18" charset="0"/>
              </a:rPr>
              <a:t>Thành phố lịch sử Ayutthaya, Thái Lan</a:t>
            </a:r>
            <a:endParaRPr lang="en-US" sz="2400">
              <a:solidFill>
                <a:schemeClr val="bg1"/>
              </a:solidFill>
              <a:latin typeface="Times New Roman" pitchFamily="18" charset="0"/>
              <a:cs typeface="Times New Roman" pitchFamily="18" charset="0"/>
            </a:endParaRPr>
          </a:p>
        </p:txBody>
      </p:sp>
      <p:pic>
        <p:nvPicPr>
          <p:cNvPr id="4" name="Picture 3"/>
          <p:cNvPicPr/>
          <p:nvPr/>
        </p:nvPicPr>
        <p:blipFill>
          <a:blip r:embed="rId4"/>
          <a:stretch>
            <a:fillRect/>
          </a:stretch>
        </p:blipFill>
        <p:spPr>
          <a:xfrm>
            <a:off x="1676400" y="838200"/>
            <a:ext cx="8773551" cy="4724400"/>
          </a:xfrm>
          <a:prstGeom prst="rect">
            <a:avLst/>
          </a:prstGeom>
        </p:spPr>
      </p:pic>
    </p:spTree>
    <p:extLst>
      <p:ext uri="{BB962C8B-B14F-4D97-AF65-F5344CB8AC3E}">
        <p14:creationId xmlns:p14="http://schemas.microsoft.com/office/powerpoint/2010/main" val="323882320"/>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05000" y="5562600"/>
            <a:ext cx="8915402" cy="461665"/>
          </a:xfrm>
          <a:prstGeom prst="rect">
            <a:avLst/>
          </a:prstGeom>
        </p:spPr>
        <p:txBody>
          <a:bodyPr wrap="square">
            <a:spAutoFit/>
          </a:bodyPr>
          <a:lstStyle/>
          <a:p>
            <a:pPr algn="ctr"/>
            <a:r>
              <a:rPr lang="vi-VN" sz="2400">
                <a:solidFill>
                  <a:schemeClr val="bg1"/>
                </a:solidFill>
                <a:latin typeface="Times New Roman" pitchFamily="18" charset="0"/>
                <a:cs typeface="Times New Roman" pitchFamily="18" charset="0"/>
              </a:rPr>
              <a:t>Các thị quốc Pyu, Myanma</a:t>
            </a:r>
            <a:endParaRPr lang="en-US" sz="2400">
              <a:solidFill>
                <a:schemeClr val="bg1"/>
              </a:solidFill>
              <a:latin typeface="Times New Roman" pitchFamily="18" charset="0"/>
              <a:cs typeface="Times New Roman" pitchFamily="18" charset="0"/>
            </a:endParaRPr>
          </a:p>
        </p:txBody>
      </p:sp>
      <p:pic>
        <p:nvPicPr>
          <p:cNvPr id="5" name="Picture 4"/>
          <p:cNvPicPr/>
          <p:nvPr/>
        </p:nvPicPr>
        <p:blipFill>
          <a:blip r:embed="rId4"/>
          <a:stretch>
            <a:fillRect/>
          </a:stretch>
        </p:blipFill>
        <p:spPr>
          <a:xfrm>
            <a:off x="2819400" y="914400"/>
            <a:ext cx="6705600" cy="4419599"/>
          </a:xfrm>
          <a:prstGeom prst="rect">
            <a:avLst/>
          </a:prstGeom>
        </p:spPr>
      </p:pic>
    </p:spTree>
    <p:extLst>
      <p:ext uri="{BB962C8B-B14F-4D97-AF65-F5344CB8AC3E}">
        <p14:creationId xmlns:p14="http://schemas.microsoft.com/office/powerpoint/2010/main" val="3102924999"/>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04502">
            <a:off x="8112620" y="-285640"/>
            <a:ext cx="2591655" cy="2732506"/>
          </a:xfrm>
          <a:prstGeom prst="rect">
            <a:avLst/>
          </a:prstGeom>
        </p:spPr>
      </p:pic>
      <p:sp>
        <p:nvSpPr>
          <p:cNvPr id="14" name="矩形 14">
            <a:extLst>
              <a:ext uri="{FF2B5EF4-FFF2-40B4-BE49-F238E27FC236}">
                <a16:creationId xmlns:a16="http://schemas.microsoft.com/office/drawing/2014/main" xmlns="" id="{C262E97C-A780-4A74-ADA5-746BF488B3E0}"/>
              </a:ext>
            </a:extLst>
          </p:cNvPr>
          <p:cNvSpPr/>
          <p:nvPr/>
        </p:nvSpPr>
        <p:spPr>
          <a:xfrm>
            <a:off x="4074942" y="1752600"/>
            <a:ext cx="7709830" cy="2554545"/>
          </a:xfrm>
          <a:prstGeom prst="rect">
            <a:avLst/>
          </a:prstGeom>
          <a:noFill/>
        </p:spPr>
        <p:txBody>
          <a:bodyPr wrap="square" lIns="91440" tIns="45720" rIns="91440" bIns="45720">
            <a:spAutoFit/>
          </a:bodyPr>
          <a:lstStyle/>
          <a:p>
            <a:pPr algn="ctr"/>
            <a:r>
              <a:rPr lang="en-US" altLang="zh-CN" sz="4000" b="1" smtClean="0">
                <a:ln w="12700">
                  <a:solidFill>
                    <a:schemeClr val="bg1"/>
                  </a:solidFill>
                  <a:prstDash val="solid"/>
                </a:ln>
                <a:pattFill prst="ltDnDiag">
                  <a:fgClr>
                    <a:schemeClr val="accent5">
                      <a:lumMod val="60000"/>
                      <a:lumOff val="40000"/>
                    </a:schemeClr>
                  </a:fgClr>
                  <a:bgClr>
                    <a:schemeClr val="bg1"/>
                  </a:bgClr>
                </a:pattFill>
                <a:latin typeface="Times New Roman" pitchFamily="18" charset="0"/>
                <a:cs typeface="Times New Roman" pitchFamily="18" charset="0"/>
              </a:rPr>
              <a:t>CÁC VƯƠNG QUỐC PHONG KIẾN ĐÔNG NAM Á TỪ NỬA SAU THẾ KỈ X ĐẾN NỬA ĐẦU THẾ KỈ XVI</a:t>
            </a:r>
            <a:endParaRPr lang="en-US" altLang="zh-CN" sz="4000" b="1" dirty="0">
              <a:ln w="12700">
                <a:solidFill>
                  <a:schemeClr val="bg1"/>
                </a:solidFill>
                <a:prstDash val="solid"/>
              </a:ln>
              <a:pattFill prst="ltDnDiag">
                <a:fgClr>
                  <a:schemeClr val="accent5">
                    <a:lumMod val="60000"/>
                    <a:lumOff val="40000"/>
                  </a:schemeClr>
                </a:fgClr>
                <a:bgClr>
                  <a:schemeClr val="bg1"/>
                </a:bgClr>
              </a:pattFill>
              <a:latin typeface="Times New Roman" pitchFamily="18" charset="0"/>
              <a:cs typeface="Times New Roman" pitchFamily="18" charset="0"/>
            </a:endParaRPr>
          </a:p>
        </p:txBody>
      </p:sp>
      <p:pic>
        <p:nvPicPr>
          <p:cNvPr id="15" name="Picture 2">
            <a:extLst>
              <a:ext uri="{FF2B5EF4-FFF2-40B4-BE49-F238E27FC236}">
                <a16:creationId xmlns:a16="http://schemas.microsoft.com/office/drawing/2014/main" xmlns="" id="{8DE5B732-8A4E-4246-8A1D-D80F0B769D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3611231"/>
            <a:ext cx="3114601" cy="2199687"/>
          </a:xfrm>
          <a:prstGeom prst="rect">
            <a:avLst/>
          </a:prstGeom>
        </p:spPr>
      </p:pic>
    </p:spTree>
    <p:extLst>
      <p:ext uri="{BB962C8B-B14F-4D97-AF65-F5344CB8AC3E}">
        <p14:creationId xmlns:p14="http://schemas.microsoft.com/office/powerpoint/2010/main" val="2622442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5565893"/>
            <a:ext cx="8915402" cy="461665"/>
          </a:xfrm>
          <a:prstGeom prst="rect">
            <a:avLst/>
          </a:prstGeom>
        </p:spPr>
        <p:txBody>
          <a:bodyPr wrap="square">
            <a:spAutoFit/>
          </a:bodyPr>
          <a:lstStyle/>
          <a:p>
            <a:pPr algn="ctr"/>
            <a:r>
              <a:rPr lang="vi-VN" sz="2400">
                <a:solidFill>
                  <a:schemeClr val="bg1"/>
                </a:solidFill>
                <a:latin typeface="Times New Roman" pitchFamily="18" charset="0"/>
                <a:cs typeface="Times New Roman" pitchFamily="18" charset="0"/>
              </a:rPr>
              <a:t>Quần thể đền thờ Prambanan, Indonesia</a:t>
            </a:r>
            <a:endParaRPr lang="en-US" sz="2400">
              <a:solidFill>
                <a:schemeClr val="bg1"/>
              </a:solidFill>
              <a:latin typeface="Times New Roman" pitchFamily="18" charset="0"/>
              <a:cs typeface="Times New Roman" pitchFamily="18" charset="0"/>
            </a:endParaRPr>
          </a:p>
        </p:txBody>
      </p:sp>
      <p:pic>
        <p:nvPicPr>
          <p:cNvPr id="4" name="Picture 3"/>
          <p:cNvPicPr/>
          <p:nvPr/>
        </p:nvPicPr>
        <p:blipFill>
          <a:blip r:embed="rId4"/>
          <a:stretch>
            <a:fillRect/>
          </a:stretch>
        </p:blipFill>
        <p:spPr>
          <a:xfrm>
            <a:off x="3352801" y="656268"/>
            <a:ext cx="5257799" cy="4876800"/>
          </a:xfrm>
          <a:prstGeom prst="rect">
            <a:avLst/>
          </a:prstGeom>
        </p:spPr>
      </p:pic>
    </p:spTree>
    <p:extLst>
      <p:ext uri="{BB962C8B-B14F-4D97-AF65-F5344CB8AC3E}">
        <p14:creationId xmlns:p14="http://schemas.microsoft.com/office/powerpoint/2010/main" val="384038296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Bong bóng Ý nghĩ: Hình đám mây 5">
            <a:extLst>
              <a:ext uri="{FF2B5EF4-FFF2-40B4-BE49-F238E27FC236}">
                <a16:creationId xmlns:a16="http://schemas.microsoft.com/office/drawing/2014/main" xmlns="" id="{E3E372E0-1FCD-4C0A-B7AC-F1053EF54CB0}"/>
              </a:ext>
            </a:extLst>
          </p:cNvPr>
          <p:cNvSpPr/>
          <p:nvPr/>
        </p:nvSpPr>
        <p:spPr>
          <a:xfrm>
            <a:off x="6172200" y="1143000"/>
            <a:ext cx="5257800" cy="2819400"/>
          </a:xfrm>
          <a:prstGeom prst="cloudCallout">
            <a:avLst>
              <a:gd name="adj1" fmla="val -98614"/>
              <a:gd name="adj2" fmla="val 13927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Đông Nam Á hiện nay gồm bao nhiêu quốc gia? Nhận diện quốc kì của các quốc gia Đông Nam Á?</a:t>
            </a:r>
            <a:endParaRPr lang="en-GB" sz="2800" dirty="0">
              <a:solidFill>
                <a:schemeClr val="tx1"/>
              </a:solidFill>
              <a:latin typeface="Times New Roman" panose="02020603050405020304" pitchFamily="18" charset="0"/>
              <a:cs typeface="Times New Roman" panose="02020603050405020304" pitchFamily="18" charset="0"/>
            </a:endParaRPr>
          </a:p>
        </p:txBody>
      </p:sp>
      <p:pic>
        <p:nvPicPr>
          <p:cNvPr id="12" name="Picture 2" descr="Giáo Dục, Học Tập, Học Sinh, Kiến Thức, Học Nhóm, Tải hình PNG 187 -  Free.Vector6.com">
            <a:extLst>
              <a:ext uri="{FF2B5EF4-FFF2-40B4-BE49-F238E27FC236}">
                <a16:creationId xmlns:a16="http://schemas.microsoft.com/office/drawing/2014/main" xmlns="" id="{0CA6BD77-E4F2-4E17-9CDD-35F14E1AB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91000"/>
            <a:ext cx="3352800" cy="249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56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4393FB01-4EE7-4B52-89F8-03E2A036F39A}"/>
              </a:ext>
            </a:extLst>
          </p:cNvPr>
          <p:cNvPicPr>
            <a:picLocks noChangeAspect="1"/>
          </p:cNvPicPr>
          <p:nvPr/>
        </p:nvPicPr>
        <p:blipFill>
          <a:blip r:embed="rId4"/>
          <a:stretch>
            <a:fillRect/>
          </a:stretch>
        </p:blipFill>
        <p:spPr>
          <a:xfrm>
            <a:off x="546031" y="1085947"/>
            <a:ext cx="2279902" cy="1139951"/>
          </a:xfrm>
          <a:prstGeom prst="rect">
            <a:avLst/>
          </a:prstGeom>
        </p:spPr>
      </p:pic>
      <p:pic>
        <p:nvPicPr>
          <p:cNvPr id="5" name="Hình ảnh 4">
            <a:extLst>
              <a:ext uri="{FF2B5EF4-FFF2-40B4-BE49-F238E27FC236}">
                <a16:creationId xmlns:a16="http://schemas.microsoft.com/office/drawing/2014/main" xmlns="" id="{CBA5845D-8840-45DC-910A-2471D4C67309}"/>
              </a:ext>
            </a:extLst>
          </p:cNvPr>
          <p:cNvPicPr>
            <a:picLocks noChangeAspect="1"/>
          </p:cNvPicPr>
          <p:nvPr/>
        </p:nvPicPr>
        <p:blipFill>
          <a:blip r:embed="rId5"/>
          <a:stretch>
            <a:fillRect/>
          </a:stretch>
        </p:blipFill>
        <p:spPr>
          <a:xfrm>
            <a:off x="3637906" y="585386"/>
            <a:ext cx="2252513" cy="1441608"/>
          </a:xfrm>
          <a:prstGeom prst="rect">
            <a:avLst/>
          </a:prstGeom>
        </p:spPr>
      </p:pic>
      <p:pic>
        <p:nvPicPr>
          <p:cNvPr id="6" name="Hình ảnh 5">
            <a:extLst>
              <a:ext uri="{FF2B5EF4-FFF2-40B4-BE49-F238E27FC236}">
                <a16:creationId xmlns:a16="http://schemas.microsoft.com/office/drawing/2014/main" xmlns="" id="{C728ACF6-030B-422E-B300-FF7391AC1EC8}"/>
              </a:ext>
            </a:extLst>
          </p:cNvPr>
          <p:cNvPicPr>
            <a:picLocks noChangeAspect="1"/>
          </p:cNvPicPr>
          <p:nvPr/>
        </p:nvPicPr>
        <p:blipFill>
          <a:blip r:embed="rId6"/>
          <a:stretch>
            <a:fillRect/>
          </a:stretch>
        </p:blipFill>
        <p:spPr>
          <a:xfrm>
            <a:off x="6754794" y="670929"/>
            <a:ext cx="2167832" cy="1441608"/>
          </a:xfrm>
          <a:prstGeom prst="rect">
            <a:avLst/>
          </a:prstGeom>
        </p:spPr>
      </p:pic>
      <p:pic>
        <p:nvPicPr>
          <p:cNvPr id="7" name="Hình ảnh 6">
            <a:extLst>
              <a:ext uri="{FF2B5EF4-FFF2-40B4-BE49-F238E27FC236}">
                <a16:creationId xmlns:a16="http://schemas.microsoft.com/office/drawing/2014/main" xmlns="" id="{B51EB93E-3E92-4317-88FA-34859835103A}"/>
              </a:ext>
            </a:extLst>
          </p:cNvPr>
          <p:cNvPicPr>
            <a:picLocks noChangeAspect="1"/>
          </p:cNvPicPr>
          <p:nvPr/>
        </p:nvPicPr>
        <p:blipFill>
          <a:blip r:embed="rId7"/>
          <a:stretch>
            <a:fillRect/>
          </a:stretch>
        </p:blipFill>
        <p:spPr>
          <a:xfrm>
            <a:off x="6826686" y="4594220"/>
            <a:ext cx="2167832" cy="1441608"/>
          </a:xfrm>
          <a:prstGeom prst="rect">
            <a:avLst/>
          </a:prstGeom>
        </p:spPr>
      </p:pic>
      <p:pic>
        <p:nvPicPr>
          <p:cNvPr id="8" name="Hình ảnh 7">
            <a:extLst>
              <a:ext uri="{FF2B5EF4-FFF2-40B4-BE49-F238E27FC236}">
                <a16:creationId xmlns:a16="http://schemas.microsoft.com/office/drawing/2014/main" xmlns="" id="{605344FC-5CB6-49CA-8C39-6A31E3833F0F}"/>
              </a:ext>
            </a:extLst>
          </p:cNvPr>
          <p:cNvPicPr>
            <a:picLocks noChangeAspect="1"/>
          </p:cNvPicPr>
          <p:nvPr/>
        </p:nvPicPr>
        <p:blipFill>
          <a:blip r:embed="rId8"/>
          <a:stretch>
            <a:fillRect/>
          </a:stretch>
        </p:blipFill>
        <p:spPr>
          <a:xfrm>
            <a:off x="577080" y="2742496"/>
            <a:ext cx="2279902" cy="1139951"/>
          </a:xfrm>
          <a:prstGeom prst="rect">
            <a:avLst/>
          </a:prstGeom>
        </p:spPr>
      </p:pic>
      <p:pic>
        <p:nvPicPr>
          <p:cNvPr id="9" name="Hình ảnh 8">
            <a:extLst>
              <a:ext uri="{FF2B5EF4-FFF2-40B4-BE49-F238E27FC236}">
                <a16:creationId xmlns:a16="http://schemas.microsoft.com/office/drawing/2014/main" xmlns="" id="{68CEF00E-02ED-4019-B534-784AEE24FCF1}"/>
              </a:ext>
            </a:extLst>
          </p:cNvPr>
          <p:cNvPicPr>
            <a:picLocks noChangeAspect="1"/>
          </p:cNvPicPr>
          <p:nvPr/>
        </p:nvPicPr>
        <p:blipFill>
          <a:blip r:embed="rId9"/>
          <a:stretch>
            <a:fillRect/>
          </a:stretch>
        </p:blipFill>
        <p:spPr>
          <a:xfrm>
            <a:off x="3705404" y="2520402"/>
            <a:ext cx="2252513" cy="1497921"/>
          </a:xfrm>
          <a:prstGeom prst="rect">
            <a:avLst/>
          </a:prstGeom>
        </p:spPr>
      </p:pic>
      <p:pic>
        <p:nvPicPr>
          <p:cNvPr id="11" name="Hình ảnh 10">
            <a:extLst>
              <a:ext uri="{FF2B5EF4-FFF2-40B4-BE49-F238E27FC236}">
                <a16:creationId xmlns:a16="http://schemas.microsoft.com/office/drawing/2014/main" xmlns="" id="{DF9075E8-BF76-47B3-92A1-88A6984434F5}"/>
              </a:ext>
            </a:extLst>
          </p:cNvPr>
          <p:cNvPicPr>
            <a:picLocks noChangeAspect="1"/>
          </p:cNvPicPr>
          <p:nvPr/>
        </p:nvPicPr>
        <p:blipFill>
          <a:blip r:embed="rId10"/>
          <a:stretch>
            <a:fillRect/>
          </a:stretch>
        </p:blipFill>
        <p:spPr>
          <a:xfrm>
            <a:off x="569278" y="4594220"/>
            <a:ext cx="2279902" cy="1139951"/>
          </a:xfrm>
          <a:prstGeom prst="rect">
            <a:avLst/>
          </a:prstGeom>
        </p:spPr>
      </p:pic>
      <p:pic>
        <p:nvPicPr>
          <p:cNvPr id="12" name="Hình ảnh 11">
            <a:extLst>
              <a:ext uri="{FF2B5EF4-FFF2-40B4-BE49-F238E27FC236}">
                <a16:creationId xmlns:a16="http://schemas.microsoft.com/office/drawing/2014/main" xmlns="" id="{E4F243A2-ACE3-4A1E-9512-DFF9CFE25DA6}"/>
              </a:ext>
            </a:extLst>
          </p:cNvPr>
          <p:cNvPicPr>
            <a:picLocks noChangeAspect="1"/>
          </p:cNvPicPr>
          <p:nvPr/>
        </p:nvPicPr>
        <p:blipFill>
          <a:blip r:embed="rId11"/>
          <a:stretch>
            <a:fillRect/>
          </a:stretch>
        </p:blipFill>
        <p:spPr>
          <a:xfrm>
            <a:off x="3705404" y="4538147"/>
            <a:ext cx="2252513" cy="1497921"/>
          </a:xfrm>
          <a:prstGeom prst="rect">
            <a:avLst/>
          </a:prstGeom>
        </p:spPr>
      </p:pic>
      <p:pic>
        <p:nvPicPr>
          <p:cNvPr id="13" name="Hình ảnh 12">
            <a:extLst>
              <a:ext uri="{FF2B5EF4-FFF2-40B4-BE49-F238E27FC236}">
                <a16:creationId xmlns:a16="http://schemas.microsoft.com/office/drawing/2014/main" xmlns="" id="{0BDC8B8D-5827-47D6-A70F-D9975BAC481D}"/>
              </a:ext>
            </a:extLst>
          </p:cNvPr>
          <p:cNvPicPr>
            <a:picLocks noChangeAspect="1"/>
          </p:cNvPicPr>
          <p:nvPr/>
        </p:nvPicPr>
        <p:blipFill>
          <a:blip r:embed="rId12"/>
          <a:stretch>
            <a:fillRect/>
          </a:stretch>
        </p:blipFill>
        <p:spPr>
          <a:xfrm>
            <a:off x="6769379" y="2576715"/>
            <a:ext cx="2167832" cy="1441608"/>
          </a:xfrm>
          <a:prstGeom prst="rect">
            <a:avLst/>
          </a:prstGeom>
        </p:spPr>
      </p:pic>
      <p:pic>
        <p:nvPicPr>
          <p:cNvPr id="14" name="Hình ảnh 13">
            <a:extLst>
              <a:ext uri="{FF2B5EF4-FFF2-40B4-BE49-F238E27FC236}">
                <a16:creationId xmlns:a16="http://schemas.microsoft.com/office/drawing/2014/main" xmlns="" id="{CC8C29C0-A408-4560-AAE7-319FBF687C63}"/>
              </a:ext>
            </a:extLst>
          </p:cNvPr>
          <p:cNvPicPr>
            <a:picLocks noChangeAspect="1"/>
          </p:cNvPicPr>
          <p:nvPr/>
        </p:nvPicPr>
        <p:blipFill>
          <a:blip r:embed="rId13"/>
          <a:stretch>
            <a:fillRect/>
          </a:stretch>
        </p:blipFill>
        <p:spPr>
          <a:xfrm>
            <a:off x="9879922" y="3499846"/>
            <a:ext cx="2026158" cy="1347395"/>
          </a:xfrm>
          <a:prstGeom prst="rect">
            <a:avLst/>
          </a:prstGeom>
        </p:spPr>
      </p:pic>
      <p:sp>
        <p:nvSpPr>
          <p:cNvPr id="15" name="Hộp Văn bản 14">
            <a:extLst>
              <a:ext uri="{FF2B5EF4-FFF2-40B4-BE49-F238E27FC236}">
                <a16:creationId xmlns:a16="http://schemas.microsoft.com/office/drawing/2014/main" xmlns="" id="{0CF40762-7AC5-4E0D-A757-3BBF8C3F5429}"/>
              </a:ext>
            </a:extLst>
          </p:cNvPr>
          <p:cNvSpPr txBox="1"/>
          <p:nvPr/>
        </p:nvSpPr>
        <p:spPr>
          <a:xfrm>
            <a:off x="848588" y="2210008"/>
            <a:ext cx="1655476"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en-GB" sz="2000" b="1" i="1" dirty="0">
                <a:solidFill>
                  <a:schemeClr val="bg1"/>
                </a:solidFill>
                <a:latin typeface="Times New Roman" panose="02020603050405020304" pitchFamily="18" charset="0"/>
                <a:cs typeface="Times New Roman" panose="02020603050405020304" pitchFamily="18" charset="0"/>
              </a:rPr>
              <a:t>Brunei</a:t>
            </a:r>
          </a:p>
        </p:txBody>
      </p:sp>
      <p:sp>
        <p:nvSpPr>
          <p:cNvPr id="16" name="Hộp Văn bản 15">
            <a:extLst>
              <a:ext uri="{FF2B5EF4-FFF2-40B4-BE49-F238E27FC236}">
                <a16:creationId xmlns:a16="http://schemas.microsoft.com/office/drawing/2014/main" xmlns="" id="{4BC73C29-6F68-44F7-A2D7-8FAB988EDD3F}"/>
              </a:ext>
            </a:extLst>
          </p:cNvPr>
          <p:cNvSpPr txBox="1"/>
          <p:nvPr/>
        </p:nvSpPr>
        <p:spPr>
          <a:xfrm>
            <a:off x="875328" y="3866759"/>
            <a:ext cx="1655476" cy="400110"/>
          </a:xfrm>
          <a:prstGeom prst="rect">
            <a:avLst/>
          </a:prstGeom>
          <a:noFill/>
        </p:spPr>
        <p:txBody>
          <a:bodyPr wrap="square">
            <a:spAutoFit/>
          </a:bodyPr>
          <a:lstStyle/>
          <a:p>
            <a:pPr algn="ctr"/>
            <a:r>
              <a:rPr lang="vi-VN" sz="2000" b="1" i="1" dirty="0" err="1">
                <a:solidFill>
                  <a:schemeClr val="bg1"/>
                </a:solidFill>
                <a:effectLst/>
                <a:latin typeface="Times New Roman" panose="02020603050405020304" pitchFamily="18" charset="0"/>
                <a:cs typeface="Times New Roman" panose="02020603050405020304" pitchFamily="18" charset="0"/>
              </a:rPr>
              <a:t>Malaysia</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xmlns="" id="{85FF2747-FD5F-403F-B0E8-970623EA7469}"/>
              </a:ext>
            </a:extLst>
          </p:cNvPr>
          <p:cNvSpPr txBox="1"/>
          <p:nvPr/>
        </p:nvSpPr>
        <p:spPr>
          <a:xfrm>
            <a:off x="751426" y="5753775"/>
            <a:ext cx="1915606"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Philippines</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xmlns="" id="{6B3AAFD1-EE7D-4CF9-9021-63B674084DCE}"/>
              </a:ext>
            </a:extLst>
          </p:cNvPr>
          <p:cNvSpPr txBox="1"/>
          <p:nvPr/>
        </p:nvSpPr>
        <p:spPr>
          <a:xfrm>
            <a:off x="3711036" y="2033417"/>
            <a:ext cx="2140781"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err="1">
                <a:solidFill>
                  <a:schemeClr val="bg1"/>
                </a:solidFill>
                <a:latin typeface="Times New Roman" panose="02020603050405020304" pitchFamily="18" charset="0"/>
                <a:cs typeface="Times New Roman" panose="02020603050405020304" pitchFamily="18" charset="0"/>
              </a:rPr>
              <a:t>Campuchia</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xmlns="" id="{EC42C04B-A6C7-426A-BA0A-C736615979F3}"/>
              </a:ext>
            </a:extLst>
          </p:cNvPr>
          <p:cNvSpPr txBox="1"/>
          <p:nvPr/>
        </p:nvSpPr>
        <p:spPr>
          <a:xfrm>
            <a:off x="6883074" y="2224067"/>
            <a:ext cx="1994333"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a:solidFill>
                  <a:schemeClr val="bg1"/>
                </a:solidFill>
                <a:latin typeface="Times New Roman" panose="02020603050405020304" pitchFamily="18" charset="0"/>
                <a:cs typeface="Times New Roman" panose="02020603050405020304" pitchFamily="18" charset="0"/>
              </a:rPr>
              <a:t>Indonesia</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xmlns="" id="{E7D50371-63C7-44E7-BC18-584B50B253E7}"/>
              </a:ext>
            </a:extLst>
          </p:cNvPr>
          <p:cNvSpPr txBox="1"/>
          <p:nvPr/>
        </p:nvSpPr>
        <p:spPr>
          <a:xfrm>
            <a:off x="3941130" y="3964287"/>
            <a:ext cx="1719112"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err="1">
                <a:solidFill>
                  <a:schemeClr val="bg1"/>
                </a:solidFill>
                <a:latin typeface="Times New Roman" panose="02020603050405020304" pitchFamily="18" charset="0"/>
                <a:cs typeface="Times New Roman" panose="02020603050405020304" pitchFamily="18" charset="0"/>
              </a:rPr>
              <a:t>Myanma</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xmlns="" id="{AD27769F-5E68-430C-B9BE-CAF2AFB07C95}"/>
              </a:ext>
            </a:extLst>
          </p:cNvPr>
          <p:cNvSpPr txBox="1"/>
          <p:nvPr/>
        </p:nvSpPr>
        <p:spPr>
          <a:xfrm>
            <a:off x="7079484" y="4033144"/>
            <a:ext cx="1601511" cy="400110"/>
          </a:xfrm>
          <a:prstGeom prst="rect">
            <a:avLst/>
          </a:prstGeom>
          <a:noFill/>
        </p:spPr>
        <p:txBody>
          <a:bodyPr wrap="square">
            <a:spAutoFit/>
          </a:bodyPr>
          <a:lstStyle/>
          <a:p>
            <a:pPr algn="ctr"/>
            <a:r>
              <a:rPr lang="vi-VN" sz="2000" b="1" i="1" dirty="0" err="1">
                <a:solidFill>
                  <a:schemeClr val="bg1"/>
                </a:solidFill>
                <a:effectLst/>
                <a:latin typeface="Times New Roman" panose="02020603050405020304" pitchFamily="18" charset="0"/>
                <a:cs typeface="Times New Roman" panose="02020603050405020304" pitchFamily="18" charset="0"/>
              </a:rPr>
              <a:t>Thái</a:t>
            </a:r>
            <a:r>
              <a:rPr lang="vi-VN" sz="2000" b="1" i="1" dirty="0">
                <a:solidFill>
                  <a:schemeClr val="bg1"/>
                </a:solidFill>
                <a:effectLst/>
                <a:latin typeface="Times New Roman" panose="02020603050405020304" pitchFamily="18" charset="0"/>
                <a:cs typeface="Times New Roman" panose="02020603050405020304" pitchFamily="18" charset="0"/>
              </a:rPr>
              <a:t> Lan</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xmlns="" id="{958E8B9D-4E78-4EF8-B86A-3058CF4BDC13}"/>
              </a:ext>
            </a:extLst>
          </p:cNvPr>
          <p:cNvSpPr txBox="1"/>
          <p:nvPr/>
        </p:nvSpPr>
        <p:spPr>
          <a:xfrm>
            <a:off x="7125778" y="6017481"/>
            <a:ext cx="1601511"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err="1">
                <a:solidFill>
                  <a:schemeClr val="bg1"/>
                </a:solidFill>
                <a:latin typeface="Times New Roman" panose="02020603050405020304" pitchFamily="18" charset="0"/>
                <a:cs typeface="Times New Roman" panose="02020603050405020304" pitchFamily="18" charset="0"/>
              </a:rPr>
              <a:t>Lào</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xmlns="" id="{5D4C3256-A27F-4703-8F6F-7FD63185D359}"/>
              </a:ext>
            </a:extLst>
          </p:cNvPr>
          <p:cNvSpPr txBox="1"/>
          <p:nvPr/>
        </p:nvSpPr>
        <p:spPr>
          <a:xfrm>
            <a:off x="10060972" y="4907347"/>
            <a:ext cx="1554093"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err="1">
                <a:solidFill>
                  <a:schemeClr val="bg1"/>
                </a:solidFill>
                <a:latin typeface="Times New Roman" panose="02020603050405020304" pitchFamily="18" charset="0"/>
                <a:cs typeface="Times New Roman" panose="02020603050405020304" pitchFamily="18" charset="0"/>
              </a:rPr>
              <a:t>Việt</a:t>
            </a:r>
            <a:r>
              <a:rPr lang="vi-VN" sz="2000" b="1" i="1" dirty="0">
                <a:solidFill>
                  <a:schemeClr val="bg1"/>
                </a:solidFill>
                <a:latin typeface="Times New Roman" panose="02020603050405020304" pitchFamily="18" charset="0"/>
                <a:cs typeface="Times New Roman" panose="02020603050405020304" pitchFamily="18" charset="0"/>
              </a:rPr>
              <a:t> Nam</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xmlns="" id="{7FF38DCF-58F0-4CBE-8F27-F6AA28E4E5F4}"/>
              </a:ext>
            </a:extLst>
          </p:cNvPr>
          <p:cNvSpPr txBox="1"/>
          <p:nvPr/>
        </p:nvSpPr>
        <p:spPr>
          <a:xfrm>
            <a:off x="3737056" y="6036068"/>
            <a:ext cx="2054215"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en-GB" sz="2000" b="1" i="1" dirty="0">
                <a:solidFill>
                  <a:schemeClr val="bg1"/>
                </a:solidFill>
                <a:latin typeface="Times New Roman" panose="02020603050405020304" pitchFamily="18" charset="0"/>
                <a:cs typeface="Times New Roman" panose="02020603050405020304" pitchFamily="18" charset="0"/>
              </a:rPr>
              <a:t>Singapore</a:t>
            </a:r>
          </a:p>
        </p:txBody>
      </p:sp>
      <p:pic>
        <p:nvPicPr>
          <p:cNvPr id="25" name="Hình ảnh 24">
            <a:extLst>
              <a:ext uri="{FF2B5EF4-FFF2-40B4-BE49-F238E27FC236}">
                <a16:creationId xmlns:a16="http://schemas.microsoft.com/office/drawing/2014/main" xmlns="" id="{DB3F2F4F-58AB-4D95-BB8C-009ECAFD3685}"/>
              </a:ext>
            </a:extLst>
          </p:cNvPr>
          <p:cNvPicPr>
            <a:picLocks noChangeAspect="1"/>
          </p:cNvPicPr>
          <p:nvPr/>
        </p:nvPicPr>
        <p:blipFill>
          <a:blip r:embed="rId14"/>
          <a:stretch>
            <a:fillRect/>
          </a:stretch>
        </p:blipFill>
        <p:spPr>
          <a:xfrm>
            <a:off x="9879922" y="1875680"/>
            <a:ext cx="2026158" cy="1013079"/>
          </a:xfrm>
          <a:prstGeom prst="rect">
            <a:avLst/>
          </a:prstGeom>
        </p:spPr>
      </p:pic>
      <p:sp>
        <p:nvSpPr>
          <p:cNvPr id="26" name="Hộp Văn bản 25">
            <a:extLst>
              <a:ext uri="{FF2B5EF4-FFF2-40B4-BE49-F238E27FC236}">
                <a16:creationId xmlns:a16="http://schemas.microsoft.com/office/drawing/2014/main" xmlns="" id="{26AA25A5-160F-4D0E-960D-DACD43C3A586}"/>
              </a:ext>
            </a:extLst>
          </p:cNvPr>
          <p:cNvSpPr txBox="1"/>
          <p:nvPr/>
        </p:nvSpPr>
        <p:spPr>
          <a:xfrm>
            <a:off x="9825087" y="2943493"/>
            <a:ext cx="1999243"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a:solidFill>
                  <a:schemeClr val="bg1"/>
                </a:solidFill>
                <a:latin typeface="Times New Roman" panose="02020603050405020304" pitchFamily="18" charset="0"/>
                <a:cs typeface="Times New Roman" panose="02020603050405020304" pitchFamily="18" charset="0"/>
              </a:rPr>
              <a:t>Đông </a:t>
            </a:r>
            <a:r>
              <a:rPr lang="vi-VN" sz="2000" b="1" i="1" dirty="0" err="1">
                <a:solidFill>
                  <a:schemeClr val="bg1"/>
                </a:solidFill>
                <a:latin typeface="Times New Roman" panose="02020603050405020304" pitchFamily="18" charset="0"/>
                <a:cs typeface="Times New Roman" panose="02020603050405020304" pitchFamily="18" charset="0"/>
              </a:rPr>
              <a:t>Timor</a:t>
            </a:r>
            <a:endParaRPr lang="en-GB" sz="20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198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1000"/>
                                        <p:tgtEl>
                                          <p:spTgt spid="15"/>
                                        </p:tgtEl>
                                      </p:cBhvr>
                                    </p:animEffect>
                                    <p:anim calcmode="lin" valueType="num">
                                      <p:cBhvr>
                                        <p:cTn id="80" dur="1000" fill="hold"/>
                                        <p:tgtEl>
                                          <p:spTgt spid="15"/>
                                        </p:tgtEl>
                                        <p:attrNameLst>
                                          <p:attrName>ppt_x</p:attrName>
                                        </p:attrNameLst>
                                      </p:cBhvr>
                                      <p:tavLst>
                                        <p:tav tm="0">
                                          <p:val>
                                            <p:strVal val="#ppt_x"/>
                                          </p:val>
                                        </p:tav>
                                        <p:tav tm="100000">
                                          <p:val>
                                            <p:strVal val="#ppt_x"/>
                                          </p:val>
                                        </p:tav>
                                      </p:tavLst>
                                    </p:anim>
                                    <p:anim calcmode="lin" valueType="num">
                                      <p:cBhvr>
                                        <p:cTn id="8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1000"/>
                                        <p:tgtEl>
                                          <p:spTgt spid="17"/>
                                        </p:tgtEl>
                                      </p:cBhvr>
                                    </p:animEffect>
                                    <p:anim calcmode="lin" valueType="num">
                                      <p:cBhvr>
                                        <p:cTn id="94" dur="1000" fill="hold"/>
                                        <p:tgtEl>
                                          <p:spTgt spid="17"/>
                                        </p:tgtEl>
                                        <p:attrNameLst>
                                          <p:attrName>ppt_x</p:attrName>
                                        </p:attrNameLst>
                                      </p:cBhvr>
                                      <p:tavLst>
                                        <p:tav tm="0">
                                          <p:val>
                                            <p:strVal val="#ppt_x"/>
                                          </p:val>
                                        </p:tav>
                                        <p:tav tm="100000">
                                          <p:val>
                                            <p:strVal val="#ppt_x"/>
                                          </p:val>
                                        </p:tav>
                                      </p:tavLst>
                                    </p:anim>
                                    <p:anim calcmode="lin" valueType="num">
                                      <p:cBhvr>
                                        <p:cTn id="9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1000"/>
                                        <p:tgtEl>
                                          <p:spTgt spid="18"/>
                                        </p:tgtEl>
                                      </p:cBhvr>
                                    </p:animEffect>
                                    <p:anim calcmode="lin" valueType="num">
                                      <p:cBhvr>
                                        <p:cTn id="101" dur="1000" fill="hold"/>
                                        <p:tgtEl>
                                          <p:spTgt spid="18"/>
                                        </p:tgtEl>
                                        <p:attrNameLst>
                                          <p:attrName>ppt_x</p:attrName>
                                        </p:attrNameLst>
                                      </p:cBhvr>
                                      <p:tavLst>
                                        <p:tav tm="0">
                                          <p:val>
                                            <p:strVal val="#ppt_x"/>
                                          </p:val>
                                        </p:tav>
                                        <p:tav tm="100000">
                                          <p:val>
                                            <p:strVal val="#ppt_x"/>
                                          </p:val>
                                        </p:tav>
                                      </p:tavLst>
                                    </p:anim>
                                    <p:anim calcmode="lin" valueType="num">
                                      <p:cBhvr>
                                        <p:cTn id="10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fade">
                                      <p:cBhvr>
                                        <p:cTn id="107" dur="1000"/>
                                        <p:tgtEl>
                                          <p:spTgt spid="20"/>
                                        </p:tgtEl>
                                      </p:cBhvr>
                                    </p:animEffect>
                                    <p:anim calcmode="lin" valueType="num">
                                      <p:cBhvr>
                                        <p:cTn id="108" dur="1000" fill="hold"/>
                                        <p:tgtEl>
                                          <p:spTgt spid="20"/>
                                        </p:tgtEl>
                                        <p:attrNameLst>
                                          <p:attrName>ppt_x</p:attrName>
                                        </p:attrNameLst>
                                      </p:cBhvr>
                                      <p:tavLst>
                                        <p:tav tm="0">
                                          <p:val>
                                            <p:strVal val="#ppt_x"/>
                                          </p:val>
                                        </p:tav>
                                        <p:tav tm="100000">
                                          <p:val>
                                            <p:strVal val="#ppt_x"/>
                                          </p:val>
                                        </p:tav>
                                      </p:tavLst>
                                    </p:anim>
                                    <p:anim calcmode="lin" valueType="num">
                                      <p:cBhvr>
                                        <p:cTn id="10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fade">
                                      <p:cBhvr>
                                        <p:cTn id="114" dur="1000"/>
                                        <p:tgtEl>
                                          <p:spTgt spid="24"/>
                                        </p:tgtEl>
                                      </p:cBhvr>
                                    </p:animEffect>
                                    <p:anim calcmode="lin" valueType="num">
                                      <p:cBhvr>
                                        <p:cTn id="115" dur="1000" fill="hold"/>
                                        <p:tgtEl>
                                          <p:spTgt spid="24"/>
                                        </p:tgtEl>
                                        <p:attrNameLst>
                                          <p:attrName>ppt_x</p:attrName>
                                        </p:attrNameLst>
                                      </p:cBhvr>
                                      <p:tavLst>
                                        <p:tav tm="0">
                                          <p:val>
                                            <p:strVal val="#ppt_x"/>
                                          </p:val>
                                        </p:tav>
                                        <p:tav tm="100000">
                                          <p:val>
                                            <p:strVal val="#ppt_x"/>
                                          </p:val>
                                        </p:tav>
                                      </p:tavLst>
                                    </p:anim>
                                    <p:anim calcmode="lin" valueType="num">
                                      <p:cBhvr>
                                        <p:cTn id="1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9"/>
                                        </p:tgtEl>
                                        <p:attrNameLst>
                                          <p:attrName>style.visibility</p:attrName>
                                        </p:attrNameLst>
                                      </p:cBhvr>
                                      <p:to>
                                        <p:strVal val="visible"/>
                                      </p:to>
                                    </p:set>
                                    <p:anim calcmode="lin" valueType="num">
                                      <p:cBhvr additive="base">
                                        <p:cTn id="121" dur="500" fill="hold"/>
                                        <p:tgtEl>
                                          <p:spTgt spid="19"/>
                                        </p:tgtEl>
                                        <p:attrNameLst>
                                          <p:attrName>ppt_x</p:attrName>
                                        </p:attrNameLst>
                                      </p:cBhvr>
                                      <p:tavLst>
                                        <p:tav tm="0">
                                          <p:val>
                                            <p:strVal val="#ppt_x"/>
                                          </p:val>
                                        </p:tav>
                                        <p:tav tm="100000">
                                          <p:val>
                                            <p:strVal val="#ppt_x"/>
                                          </p:val>
                                        </p:tav>
                                      </p:tavLst>
                                    </p:anim>
                                    <p:anim calcmode="lin" valueType="num">
                                      <p:cBhvr additive="base">
                                        <p:cTn id="1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1"/>
                                        </p:tgtEl>
                                        <p:attrNameLst>
                                          <p:attrName>style.visibility</p:attrName>
                                        </p:attrNameLst>
                                      </p:cBhvr>
                                      <p:to>
                                        <p:strVal val="visible"/>
                                      </p:to>
                                    </p:set>
                                    <p:anim calcmode="lin" valueType="num">
                                      <p:cBhvr additive="base">
                                        <p:cTn id="127" dur="500" fill="hold"/>
                                        <p:tgtEl>
                                          <p:spTgt spid="21"/>
                                        </p:tgtEl>
                                        <p:attrNameLst>
                                          <p:attrName>ppt_x</p:attrName>
                                        </p:attrNameLst>
                                      </p:cBhvr>
                                      <p:tavLst>
                                        <p:tav tm="0">
                                          <p:val>
                                            <p:strVal val="#ppt_x"/>
                                          </p:val>
                                        </p:tav>
                                        <p:tav tm="100000">
                                          <p:val>
                                            <p:strVal val="#ppt_x"/>
                                          </p:val>
                                        </p:tav>
                                      </p:tavLst>
                                    </p:anim>
                                    <p:anim calcmode="lin" valueType="num">
                                      <p:cBhvr additive="base">
                                        <p:cTn id="1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2"/>
                                        </p:tgtEl>
                                        <p:attrNameLst>
                                          <p:attrName>style.visibility</p:attrName>
                                        </p:attrNameLst>
                                      </p:cBhvr>
                                      <p:to>
                                        <p:strVal val="visible"/>
                                      </p:to>
                                    </p:set>
                                    <p:anim calcmode="lin" valueType="num">
                                      <p:cBhvr additive="base">
                                        <p:cTn id="133" dur="500" fill="hold"/>
                                        <p:tgtEl>
                                          <p:spTgt spid="22"/>
                                        </p:tgtEl>
                                        <p:attrNameLst>
                                          <p:attrName>ppt_x</p:attrName>
                                        </p:attrNameLst>
                                      </p:cBhvr>
                                      <p:tavLst>
                                        <p:tav tm="0">
                                          <p:val>
                                            <p:strVal val="#ppt_x"/>
                                          </p:val>
                                        </p:tav>
                                        <p:tav tm="100000">
                                          <p:val>
                                            <p:strVal val="#ppt_x"/>
                                          </p:val>
                                        </p:tav>
                                      </p:tavLst>
                                    </p:anim>
                                    <p:anim calcmode="lin" valueType="num">
                                      <p:cBhvr additive="base">
                                        <p:cTn id="1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26"/>
                                        </p:tgtEl>
                                        <p:attrNameLst>
                                          <p:attrName>style.visibility</p:attrName>
                                        </p:attrNameLst>
                                      </p:cBhvr>
                                      <p:to>
                                        <p:strVal val="visible"/>
                                      </p:to>
                                    </p:set>
                                    <p:anim calcmode="lin" valueType="num">
                                      <p:cBhvr additive="base">
                                        <p:cTn id="139" dur="500" fill="hold"/>
                                        <p:tgtEl>
                                          <p:spTgt spid="26"/>
                                        </p:tgtEl>
                                        <p:attrNameLst>
                                          <p:attrName>ppt_x</p:attrName>
                                        </p:attrNameLst>
                                      </p:cBhvr>
                                      <p:tavLst>
                                        <p:tav tm="0">
                                          <p:val>
                                            <p:strVal val="#ppt_x"/>
                                          </p:val>
                                        </p:tav>
                                        <p:tav tm="100000">
                                          <p:val>
                                            <p:strVal val="#ppt_x"/>
                                          </p:val>
                                        </p:tav>
                                      </p:tavLst>
                                    </p:anim>
                                    <p:anim calcmode="lin" valueType="num">
                                      <p:cBhvr additive="base">
                                        <p:cTn id="1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3"/>
                                        </p:tgtEl>
                                        <p:attrNameLst>
                                          <p:attrName>style.visibility</p:attrName>
                                        </p:attrNameLst>
                                      </p:cBhvr>
                                      <p:to>
                                        <p:strVal val="visible"/>
                                      </p:to>
                                    </p:set>
                                    <p:anim calcmode="lin" valueType="num">
                                      <p:cBhvr additive="base">
                                        <p:cTn id="145" dur="500" fill="hold"/>
                                        <p:tgtEl>
                                          <p:spTgt spid="23"/>
                                        </p:tgtEl>
                                        <p:attrNameLst>
                                          <p:attrName>ppt_x</p:attrName>
                                        </p:attrNameLst>
                                      </p:cBhvr>
                                      <p:tavLst>
                                        <p:tav tm="0">
                                          <p:val>
                                            <p:strVal val="#ppt_x"/>
                                          </p:val>
                                        </p:tav>
                                        <p:tav tm="100000">
                                          <p:val>
                                            <p:strVal val="#ppt_x"/>
                                          </p:val>
                                        </p:tav>
                                      </p:tavLst>
                                    </p:anim>
                                    <p:anim calcmode="lin" valueType="num">
                                      <p:cBhvr additive="base">
                                        <p:cTn id="1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447800" y="2779316"/>
            <a:ext cx="6167073" cy="861774"/>
          </a:xfrm>
          <a:prstGeom prst="rect">
            <a:avLst/>
          </a:prstGeom>
          <a:noFill/>
        </p:spPr>
        <p:txBody>
          <a:bodyPr wrap="none" lIns="91440" tIns="45720" rIns="91440" bIns="45720">
            <a:spAutoFit/>
          </a:bodyPr>
          <a:lstStyle/>
          <a:p>
            <a:pPr algn="ctr"/>
            <a:r>
              <a:rPr lang="vi-VN" altLang="zh-CN" sz="5000" b="1" dirty="0" err="1">
                <a:ln w="12700">
                  <a:solidFill>
                    <a:schemeClr val="bg1"/>
                  </a:solidFill>
                  <a:prstDash val="solid"/>
                </a:ln>
                <a:pattFill prst="ltDnDiag">
                  <a:fgClr>
                    <a:schemeClr val="accent5">
                      <a:lumMod val="60000"/>
                      <a:lumOff val="40000"/>
                    </a:schemeClr>
                  </a:fgClr>
                  <a:bgClr>
                    <a:schemeClr val="bg1"/>
                  </a:bgClr>
                </a:pattFill>
                <a:latin typeface="+mj-lt"/>
              </a:rPr>
              <a:t>Luyện</a:t>
            </a:r>
            <a:r>
              <a:rPr lang="vi-VN" altLang="zh-CN" sz="5000" b="1" dirty="0">
                <a:ln w="12700">
                  <a:solidFill>
                    <a:schemeClr val="bg1"/>
                  </a:solidFill>
                  <a:prstDash val="solid"/>
                </a:ln>
                <a:pattFill prst="ltDnDiag">
                  <a:fgClr>
                    <a:schemeClr val="accent5">
                      <a:lumMod val="60000"/>
                      <a:lumOff val="40000"/>
                    </a:schemeClr>
                  </a:fgClr>
                  <a:bgClr>
                    <a:schemeClr val="bg1"/>
                  </a:bgClr>
                </a:pattFill>
                <a:latin typeface="+mj-lt"/>
              </a:rPr>
              <a:t> </a:t>
            </a:r>
            <a:r>
              <a:rPr lang="vi-VN" altLang="zh-CN" sz="5000" b="1" dirty="0" err="1">
                <a:ln w="12700">
                  <a:solidFill>
                    <a:schemeClr val="bg1"/>
                  </a:solidFill>
                  <a:prstDash val="solid"/>
                </a:ln>
                <a:pattFill prst="ltDnDiag">
                  <a:fgClr>
                    <a:schemeClr val="accent5">
                      <a:lumMod val="60000"/>
                      <a:lumOff val="40000"/>
                    </a:schemeClr>
                  </a:fgClr>
                  <a:bgClr>
                    <a:schemeClr val="bg1"/>
                  </a:bgClr>
                </a:pattFill>
                <a:latin typeface="+mj-lt"/>
              </a:rPr>
              <a:t>tập</a:t>
            </a:r>
            <a:r>
              <a:rPr lang="vi-VN" altLang="zh-CN" sz="5000" b="1" dirty="0">
                <a:ln w="12700">
                  <a:solidFill>
                    <a:schemeClr val="bg1"/>
                  </a:solidFill>
                  <a:prstDash val="solid"/>
                </a:ln>
                <a:pattFill prst="ltDnDiag">
                  <a:fgClr>
                    <a:schemeClr val="accent5">
                      <a:lumMod val="60000"/>
                      <a:lumOff val="40000"/>
                    </a:schemeClr>
                  </a:fgClr>
                  <a:bgClr>
                    <a:schemeClr val="bg1"/>
                  </a:bgClr>
                </a:pattFill>
                <a:latin typeface="+mj-lt"/>
              </a:rPr>
              <a:t> – </a:t>
            </a:r>
            <a:r>
              <a:rPr lang="vi-VN" altLang="zh-CN" sz="5000" b="1" dirty="0" err="1">
                <a:ln w="12700">
                  <a:solidFill>
                    <a:schemeClr val="bg1"/>
                  </a:solidFill>
                  <a:prstDash val="solid"/>
                </a:ln>
                <a:pattFill prst="ltDnDiag">
                  <a:fgClr>
                    <a:schemeClr val="accent5">
                      <a:lumMod val="60000"/>
                      <a:lumOff val="40000"/>
                    </a:schemeClr>
                  </a:fgClr>
                  <a:bgClr>
                    <a:schemeClr val="bg1"/>
                  </a:bgClr>
                </a:pattFill>
                <a:latin typeface="+mj-lt"/>
              </a:rPr>
              <a:t>vận</a:t>
            </a:r>
            <a:r>
              <a:rPr lang="vi-VN" altLang="zh-CN" sz="5000" b="1" dirty="0">
                <a:ln w="12700">
                  <a:solidFill>
                    <a:schemeClr val="bg1"/>
                  </a:solidFill>
                  <a:prstDash val="solid"/>
                </a:ln>
                <a:pattFill prst="ltDnDiag">
                  <a:fgClr>
                    <a:schemeClr val="accent5">
                      <a:lumMod val="60000"/>
                      <a:lumOff val="40000"/>
                    </a:schemeClr>
                  </a:fgClr>
                  <a:bgClr>
                    <a:schemeClr val="bg1"/>
                  </a:bgClr>
                </a:pattFill>
                <a:latin typeface="+mj-lt"/>
              </a:rPr>
              <a:t> </a:t>
            </a:r>
            <a:r>
              <a:rPr lang="vi-VN" altLang="zh-CN" sz="5000" b="1" dirty="0" err="1">
                <a:ln w="12700">
                  <a:solidFill>
                    <a:schemeClr val="bg1"/>
                  </a:solidFill>
                  <a:prstDash val="solid"/>
                </a:ln>
                <a:pattFill prst="ltDnDiag">
                  <a:fgClr>
                    <a:schemeClr val="accent5">
                      <a:lumMod val="60000"/>
                      <a:lumOff val="40000"/>
                    </a:schemeClr>
                  </a:fgClr>
                  <a:bgClr>
                    <a:schemeClr val="bg1"/>
                  </a:bgClr>
                </a:pattFill>
                <a:latin typeface="+mj-lt"/>
              </a:rPr>
              <a:t>dụng</a:t>
            </a:r>
            <a:endParaRPr lang="en-US" altLang="zh-CN" sz="5000" b="1" dirty="0">
              <a:ln w="12700">
                <a:solidFill>
                  <a:schemeClr val="bg1"/>
                </a:solidFill>
                <a:prstDash val="solid"/>
              </a:ln>
              <a:pattFill prst="ltDnDiag">
                <a:fgClr>
                  <a:schemeClr val="accent5">
                    <a:lumMod val="60000"/>
                    <a:lumOff val="40000"/>
                  </a:schemeClr>
                </a:fgClr>
                <a:bgClr>
                  <a:schemeClr val="bg1"/>
                </a:bgClr>
              </a:pattFill>
              <a:latin typeface="+mj-lt"/>
            </a:endParaRPr>
          </a:p>
        </p:txBody>
      </p:sp>
      <p:cxnSp>
        <p:nvCxnSpPr>
          <p:cNvPr id="19" name="直接连接符 18"/>
          <p:cNvCxnSpPr/>
          <p:nvPr/>
        </p:nvCxnSpPr>
        <p:spPr>
          <a:xfrm>
            <a:off x="685800" y="1295400"/>
            <a:ext cx="8077200" cy="69051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685800" y="4843779"/>
            <a:ext cx="8305800" cy="8348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838200" y="558190"/>
            <a:ext cx="923738" cy="547878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848600" y="626770"/>
            <a:ext cx="0" cy="54102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581" y="2438401"/>
            <a:ext cx="5365601" cy="4419600"/>
          </a:xfrm>
          <a:prstGeom prst="rect">
            <a:avLst/>
          </a:prstGeom>
        </p:spPr>
      </p:pic>
    </p:spTree>
    <p:extLst>
      <p:ext uri="{BB962C8B-B14F-4D97-AF65-F5344CB8AC3E}">
        <p14:creationId xmlns:p14="http://schemas.microsoft.com/office/powerpoint/2010/main" val="1276319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par>
                          <p:cTn id="24" fill="hold">
                            <p:stCondLst>
                              <p:cond delay="3000"/>
                            </p:stCondLst>
                            <p:childTnLst>
                              <p:par>
                                <p:cTn id="25" presetID="16" presetClass="entr" presetSubtype="2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17C35A9B-4E01-42EA-AA20-4C0031FB6EFA}"/>
              </a:ext>
            </a:extLst>
          </p:cNvPr>
          <p:cNvSpPr txBox="1"/>
          <p:nvPr/>
        </p:nvSpPr>
        <p:spPr>
          <a:xfrm>
            <a:off x="423513" y="1752600"/>
            <a:ext cx="11557574" cy="1772793"/>
          </a:xfrm>
          <a:prstGeom prst="rect">
            <a:avLst/>
          </a:prstGeom>
          <a:noFill/>
        </p:spPr>
        <p:txBody>
          <a:bodyPr wrap="square" rtlCol="0">
            <a:spAutoFit/>
          </a:bodyPr>
          <a:lstStyle/>
          <a:p>
            <a:pPr algn="just">
              <a:lnSpc>
                <a:spcPct val="130000"/>
              </a:lnSpc>
            </a:pPr>
            <a:r>
              <a:rPr lang="vi-VN" sz="2800">
                <a:solidFill>
                  <a:schemeClr val="bg1"/>
                </a:solidFill>
                <a:latin typeface="Times New Roman" panose="02020603050405020304" pitchFamily="18" charset="0"/>
                <a:cs typeface="Times New Roman" panose="02020603050405020304" pitchFamily="18" charset="0"/>
              </a:rPr>
              <a:t>Bài tập 1: Hãy thể hiện trên trục thời gian các sự kiện tiêu biểu về quá trình hình thành và phát triển của các vương quốc phong kiến ở Đông Nam Á từ nửa sau thế kỉ X đến nửa đầu thế kỉ XVI.</a:t>
            </a:r>
            <a:endParaRPr lang="en-GB" sz="2800" dirty="0">
              <a:solidFill>
                <a:schemeClr val="bg1"/>
              </a:solidFill>
              <a:latin typeface="Times New Roman" panose="02020603050405020304" pitchFamily="18" charset="0"/>
              <a:cs typeface="Times New Roman" panose="02020603050405020304" pitchFamily="18" charset="0"/>
            </a:endParaRPr>
          </a:p>
        </p:txBody>
      </p:sp>
      <p:pic>
        <p:nvPicPr>
          <p:cNvPr id="6" name="Picture 5" descr="https://img.loigiaihay.com/picture/2022/0310/screenshot-2022-03-09-141548_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4343400"/>
            <a:ext cx="5867400" cy="2286000"/>
          </a:xfrm>
          <a:prstGeom prst="rect">
            <a:avLst/>
          </a:prstGeom>
          <a:noFill/>
          <a:ln>
            <a:noFill/>
          </a:ln>
        </p:spPr>
      </p:pic>
    </p:spTree>
    <p:extLst>
      <p:ext uri="{BB962C8B-B14F-4D97-AF65-F5344CB8AC3E}">
        <p14:creationId xmlns:p14="http://schemas.microsoft.com/office/powerpoint/2010/main" val="904613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45123" y="982394"/>
            <a:ext cx="11201400" cy="4856714"/>
          </a:xfrm>
          <a:prstGeom prst="rect">
            <a:avLst/>
          </a:prstGeom>
        </p:spPr>
        <p:txBody>
          <a:bodyPr wrap="square">
            <a:spAutoFit/>
          </a:bodyPr>
          <a:lstStyle/>
          <a:p>
            <a:pPr algn="just">
              <a:lnSpc>
                <a:spcPct val="130000"/>
              </a:lnSpc>
            </a:pPr>
            <a:r>
              <a:rPr lang="fr-FR" sz="2400">
                <a:solidFill>
                  <a:schemeClr val="bg1"/>
                </a:solidFill>
                <a:latin typeface="Times New Roman" pitchFamily="18" charset="0"/>
                <a:cs typeface="Times New Roman" pitchFamily="18" charset="0"/>
              </a:rPr>
              <a:t>Bài tập 2: Chọn câu trả lời </a:t>
            </a:r>
            <a:r>
              <a:rPr lang="fr-FR" sz="2400">
                <a:solidFill>
                  <a:schemeClr val="bg1"/>
                </a:solidFill>
                <a:latin typeface="Times New Roman" pitchFamily="18" charset="0"/>
                <a:cs typeface="Times New Roman" pitchFamily="18" charset="0"/>
              </a:rPr>
              <a:t>đúng </a:t>
            </a:r>
            <a:r>
              <a:rPr lang="fr-FR" sz="2400" smtClean="0">
                <a:solidFill>
                  <a:schemeClr val="bg1"/>
                </a:solidFill>
                <a:latin typeface="Times New Roman" pitchFamily="18" charset="0"/>
                <a:cs typeface="Times New Roman" pitchFamily="18" charset="0"/>
              </a:rPr>
              <a:t>nhất</a:t>
            </a:r>
          </a:p>
          <a:p>
            <a:pPr algn="just">
              <a:lnSpc>
                <a:spcPct val="130000"/>
              </a:lnSpc>
            </a:pPr>
            <a:endParaRPr lang="fr-FR" sz="2400">
              <a:solidFill>
                <a:schemeClr val="bg1"/>
              </a:solidFill>
              <a:latin typeface="Times New Roman" pitchFamily="18" charset="0"/>
              <a:cs typeface="Times New Roman" pitchFamily="18" charset="0"/>
            </a:endParaRPr>
          </a:p>
          <a:p>
            <a:pPr algn="just">
              <a:lnSpc>
                <a:spcPct val="130000"/>
              </a:lnSpc>
            </a:pPr>
            <a:endParaRPr lang="en-US" sz="2400">
              <a:solidFill>
                <a:schemeClr val="bg1"/>
              </a:solidFill>
              <a:latin typeface="Times New Roman" pitchFamily="18" charset="0"/>
              <a:cs typeface="Times New Roman" pitchFamily="18" charset="0"/>
            </a:endParaRPr>
          </a:p>
          <a:p>
            <a:pPr algn="just">
              <a:lnSpc>
                <a:spcPct val="150000"/>
              </a:lnSpc>
            </a:pPr>
            <a:r>
              <a:rPr lang="fr-FR" sz="2400" b="1">
                <a:solidFill>
                  <a:schemeClr val="bg1"/>
                </a:solidFill>
                <a:latin typeface="Times New Roman" pitchFamily="18" charset="0"/>
                <a:cs typeface="Times New Roman" pitchFamily="18" charset="0"/>
              </a:rPr>
              <a:t>Câu 1:</a:t>
            </a:r>
            <a:r>
              <a:rPr lang="fr-FR" sz="2400">
                <a:solidFill>
                  <a:schemeClr val="bg1"/>
                </a:solidFill>
                <a:latin typeface="Times New Roman" pitchFamily="18" charset="0"/>
                <a:cs typeface="Times New Roman" pitchFamily="18" charset="0"/>
              </a:rPr>
              <a:t> Sau khi quân Mông – Nguyên mở rộng xâm lược xuống Đông Nam Á (thế kỉ XIII), nhiều vương quốc mới đã được thành lập ở khu vực này, ngoại trừ</a:t>
            </a:r>
            <a:endParaRPr lang="en-US" sz="2400">
              <a:solidFill>
                <a:schemeClr val="bg1"/>
              </a:solidFill>
              <a:latin typeface="Times New Roman" pitchFamily="18" charset="0"/>
              <a:cs typeface="Times New Roman" pitchFamily="18" charset="0"/>
            </a:endParaRPr>
          </a:p>
          <a:p>
            <a:pPr algn="just">
              <a:lnSpc>
                <a:spcPct val="150000"/>
              </a:lnSpc>
            </a:pPr>
            <a:r>
              <a:rPr lang="fr-FR" sz="2400" b="1" smtClean="0">
                <a:solidFill>
                  <a:schemeClr val="bg1"/>
                </a:solidFill>
                <a:latin typeface="Times New Roman" pitchFamily="18" charset="0"/>
                <a:cs typeface="Times New Roman" pitchFamily="18" charset="0"/>
              </a:rPr>
              <a:t>A. </a:t>
            </a:r>
            <a:r>
              <a:rPr lang="fr-FR" sz="2400" smtClean="0">
                <a:solidFill>
                  <a:schemeClr val="bg1"/>
                </a:solidFill>
                <a:latin typeface="Times New Roman" pitchFamily="18" charset="0"/>
                <a:cs typeface="Times New Roman" pitchFamily="18" charset="0"/>
              </a:rPr>
              <a:t>Vương </a:t>
            </a:r>
            <a:r>
              <a:rPr lang="fr-FR" sz="2400">
                <a:solidFill>
                  <a:schemeClr val="bg1"/>
                </a:solidFill>
                <a:latin typeface="Times New Roman" pitchFamily="18" charset="0"/>
                <a:cs typeface="Times New Roman" pitchFamily="18" charset="0"/>
              </a:rPr>
              <a:t>quốc Su-khô-thay. </a:t>
            </a:r>
            <a:r>
              <a:rPr lang="fr-FR" sz="2400">
                <a:solidFill>
                  <a:schemeClr val="bg1"/>
                </a:solidFill>
                <a:latin typeface="Times New Roman" pitchFamily="18" charset="0"/>
                <a:cs typeface="Times New Roman" pitchFamily="18" charset="0"/>
              </a:rPr>
              <a:t>	</a:t>
            </a:r>
            <a:endParaRPr lang="fr-FR" sz="2400" smtClean="0">
              <a:solidFill>
                <a:schemeClr val="bg1"/>
              </a:solidFill>
              <a:latin typeface="Times New Roman" pitchFamily="18" charset="0"/>
              <a:cs typeface="Times New Roman" pitchFamily="18" charset="0"/>
            </a:endParaRPr>
          </a:p>
          <a:p>
            <a:pPr algn="just">
              <a:lnSpc>
                <a:spcPct val="150000"/>
              </a:lnSpc>
            </a:pPr>
            <a:r>
              <a:rPr lang="fr-FR" sz="2400" b="1" smtClean="0">
                <a:solidFill>
                  <a:schemeClr val="bg1"/>
                </a:solidFill>
                <a:latin typeface="Times New Roman" pitchFamily="18" charset="0"/>
                <a:cs typeface="Times New Roman" pitchFamily="18" charset="0"/>
              </a:rPr>
              <a:t>B. </a:t>
            </a:r>
            <a:r>
              <a:rPr lang="fr-FR" sz="2400" smtClean="0">
                <a:solidFill>
                  <a:schemeClr val="bg1"/>
                </a:solidFill>
                <a:latin typeface="Times New Roman" pitchFamily="18" charset="0"/>
                <a:cs typeface="Times New Roman" pitchFamily="18" charset="0"/>
              </a:rPr>
              <a:t>Vương quốc A-út-thay-a.</a:t>
            </a:r>
            <a:endParaRPr lang="en-US" sz="2400" smtClean="0">
              <a:solidFill>
                <a:schemeClr val="bg1"/>
              </a:solidFill>
              <a:latin typeface="Times New Roman" pitchFamily="18" charset="0"/>
              <a:cs typeface="Times New Roman" pitchFamily="18" charset="0"/>
            </a:endParaRPr>
          </a:p>
          <a:p>
            <a:pPr algn="just">
              <a:lnSpc>
                <a:spcPct val="150000"/>
              </a:lnSpc>
            </a:pPr>
            <a:r>
              <a:rPr lang="fr-FR" sz="2400" b="1" smtClean="0">
                <a:solidFill>
                  <a:schemeClr val="bg1"/>
                </a:solidFill>
                <a:latin typeface="Times New Roman" pitchFamily="18" charset="0"/>
                <a:cs typeface="Times New Roman" pitchFamily="18" charset="0"/>
              </a:rPr>
              <a:t>C</a:t>
            </a:r>
            <a:r>
              <a:rPr lang="fr-FR" sz="2400" b="1">
                <a:solidFill>
                  <a:schemeClr val="bg1"/>
                </a:solidFill>
                <a:latin typeface="Times New Roman" pitchFamily="18" charset="0"/>
                <a:cs typeface="Times New Roman" pitchFamily="18" charset="0"/>
              </a:rPr>
              <a:t>.</a:t>
            </a:r>
            <a:r>
              <a:rPr lang="fr-FR" sz="2400">
                <a:solidFill>
                  <a:schemeClr val="bg1"/>
                </a:solidFill>
                <a:latin typeface="Times New Roman" pitchFamily="18" charset="0"/>
                <a:cs typeface="Times New Roman" pitchFamily="18" charset="0"/>
              </a:rPr>
              <a:t> Vương quốc Lan Xang (Lào ngày nay).		</a:t>
            </a:r>
            <a:r>
              <a:rPr lang="fr-FR" sz="2400">
                <a:solidFill>
                  <a:schemeClr val="bg1"/>
                </a:solidFill>
                <a:latin typeface="Times New Roman" pitchFamily="18" charset="0"/>
                <a:cs typeface="Times New Roman" pitchFamily="18" charset="0"/>
              </a:rPr>
              <a:t>	</a:t>
            </a:r>
            <a:endParaRPr lang="fr-FR" sz="2400">
              <a:solidFill>
                <a:schemeClr val="bg1"/>
              </a:solidFill>
              <a:latin typeface="Times New Roman" pitchFamily="18" charset="0"/>
              <a:cs typeface="Times New Roman" pitchFamily="18" charset="0"/>
            </a:endParaRPr>
          </a:p>
          <a:p>
            <a:pPr algn="just">
              <a:lnSpc>
                <a:spcPct val="150000"/>
              </a:lnSpc>
            </a:pPr>
            <a:r>
              <a:rPr lang="fr-FR" sz="2400" b="1" smtClean="0">
                <a:solidFill>
                  <a:schemeClr val="bg1"/>
                </a:solidFill>
                <a:latin typeface="Times New Roman" pitchFamily="18" charset="0"/>
                <a:cs typeface="Times New Roman" pitchFamily="18" charset="0"/>
              </a:rPr>
              <a:t>D</a:t>
            </a:r>
            <a:r>
              <a:rPr lang="fr-FR" sz="2400" b="1">
                <a:solidFill>
                  <a:schemeClr val="bg1"/>
                </a:solidFill>
                <a:latin typeface="Times New Roman" pitchFamily="18" charset="0"/>
                <a:cs typeface="Times New Roman" pitchFamily="18" charset="0"/>
              </a:rPr>
              <a:t>.</a:t>
            </a:r>
            <a:r>
              <a:rPr lang="fr-FR" sz="2400">
                <a:solidFill>
                  <a:schemeClr val="bg1"/>
                </a:solidFill>
                <a:latin typeface="Times New Roman" pitchFamily="18" charset="0"/>
                <a:cs typeface="Times New Roman" pitchFamily="18" charset="0"/>
              </a:rPr>
              <a:t> Vương quốc Chăm-pa.</a:t>
            </a:r>
            <a:endParaRPr lang="en-US" sz="2400">
              <a:solidFill>
                <a:schemeClr val="bg1"/>
              </a:solidFill>
              <a:latin typeface="Times New Roman" pitchFamily="18" charset="0"/>
              <a:cs typeface="Times New Roman" pitchFamily="18" charset="0"/>
            </a:endParaRPr>
          </a:p>
        </p:txBody>
      </p:sp>
      <p:sp>
        <p:nvSpPr>
          <p:cNvPr id="3" name="5-Point Star 2"/>
          <p:cNvSpPr/>
          <p:nvPr/>
        </p:nvSpPr>
        <p:spPr>
          <a:xfrm>
            <a:off x="228600" y="5105400"/>
            <a:ext cx="990600" cy="8099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781" y="3499503"/>
            <a:ext cx="4080219" cy="3360842"/>
          </a:xfrm>
          <a:prstGeom prst="rect">
            <a:avLst/>
          </a:prstGeom>
        </p:spPr>
      </p:pic>
    </p:spTree>
    <p:extLst>
      <p:ext uri="{BB962C8B-B14F-4D97-AF65-F5344CB8AC3E}">
        <p14:creationId xmlns:p14="http://schemas.microsoft.com/office/powerpoint/2010/main" val="3393833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1000"/>
                                        <p:tgtEl>
                                          <p:spTgt spid="2">
                                            <p:txEl>
                                              <p:pRg st="5" end="5"/>
                                            </p:txEl>
                                          </p:spTgt>
                                        </p:tgtEl>
                                      </p:cBhvr>
                                    </p:animEffect>
                                    <p:anim calcmode="lin" valueType="num">
                                      <p:cBhvr>
                                        <p:cTn id="2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1000"/>
                                        <p:tgtEl>
                                          <p:spTgt spid="2">
                                            <p:txEl>
                                              <p:pRg st="7" end="7"/>
                                            </p:txEl>
                                          </p:spTgt>
                                        </p:tgtEl>
                                      </p:cBhvr>
                                    </p:animEffect>
                                    <p:anim calcmode="lin" valueType="num">
                                      <p:cBhvr>
                                        <p:cTn id="3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97058" y="1219200"/>
            <a:ext cx="10820400" cy="4411785"/>
          </a:xfrm>
          <a:prstGeom prst="rect">
            <a:avLst/>
          </a:prstGeom>
        </p:spPr>
        <p:txBody>
          <a:bodyPr wrap="square">
            <a:spAutoFit/>
          </a:bodyPr>
          <a:lstStyle/>
          <a:p>
            <a:pPr>
              <a:lnSpc>
                <a:spcPct val="200000"/>
              </a:lnSpc>
            </a:pPr>
            <a:r>
              <a:rPr lang="fr-FR" sz="2400" b="1">
                <a:solidFill>
                  <a:schemeClr val="bg1"/>
                </a:solidFill>
                <a:latin typeface="Times New Roman" pitchFamily="18" charset="0"/>
                <a:cs typeface="Times New Roman" pitchFamily="18" charset="0"/>
              </a:rPr>
              <a:t>Câu 2:</a:t>
            </a:r>
            <a:r>
              <a:rPr lang="fr-FR" sz="2400">
                <a:solidFill>
                  <a:schemeClr val="bg1"/>
                </a:solidFill>
                <a:latin typeface="Times New Roman" pitchFamily="18" charset="0"/>
                <a:cs typeface="Times New Roman" pitchFamily="18" charset="0"/>
              </a:rPr>
              <a:t> Ý nào sau đây </a:t>
            </a:r>
            <a:r>
              <a:rPr lang="fr-FR" sz="2400" b="1">
                <a:solidFill>
                  <a:schemeClr val="bg1"/>
                </a:solidFill>
                <a:latin typeface="Times New Roman" pitchFamily="18" charset="0"/>
                <a:cs typeface="Times New Roman" pitchFamily="18" charset="0"/>
              </a:rPr>
              <a:t>không </a:t>
            </a:r>
            <a:r>
              <a:rPr lang="fr-FR" sz="2400">
                <a:solidFill>
                  <a:schemeClr val="bg1"/>
                </a:solidFill>
                <a:latin typeface="Times New Roman" pitchFamily="18" charset="0"/>
                <a:cs typeface="Times New Roman" pitchFamily="18" charset="0"/>
              </a:rPr>
              <a:t>phản ánh đúng tình hình chính trị của các quốc gia Đông Nam Á từ nửa sau thế kỉ X đến nửa đầu thế kỉ XVI?</a:t>
            </a:r>
            <a:endParaRPr lang="en-US" sz="2400">
              <a:solidFill>
                <a:schemeClr val="bg1"/>
              </a:solidFill>
              <a:latin typeface="Times New Roman" pitchFamily="18" charset="0"/>
              <a:cs typeface="Times New Roman" pitchFamily="18" charset="0"/>
            </a:endParaRPr>
          </a:p>
          <a:p>
            <a:pPr>
              <a:lnSpc>
                <a:spcPct val="200000"/>
              </a:lnSpc>
            </a:pPr>
            <a:r>
              <a:rPr lang="fr-FR" sz="2400" b="1">
                <a:solidFill>
                  <a:schemeClr val="bg1"/>
                </a:solidFill>
                <a:latin typeface="Times New Roman" pitchFamily="18" charset="0"/>
                <a:cs typeface="Times New Roman" pitchFamily="18" charset="0"/>
              </a:rPr>
              <a:t>A.</a:t>
            </a:r>
            <a:r>
              <a:rPr lang="fr-FR" sz="2400">
                <a:solidFill>
                  <a:schemeClr val="bg1"/>
                </a:solidFill>
                <a:latin typeface="Times New Roman" pitchFamily="18" charset="0"/>
                <a:cs typeface="Times New Roman" pitchFamily="18" charset="0"/>
              </a:rPr>
              <a:t> Bộ máy nhà nước dần được củng cố với sự tăng cường quyền lực của nhà vua.</a:t>
            </a:r>
            <a:endParaRPr lang="en-US" sz="2400">
              <a:solidFill>
                <a:schemeClr val="bg1"/>
              </a:solidFill>
              <a:latin typeface="Times New Roman" pitchFamily="18" charset="0"/>
              <a:cs typeface="Times New Roman" pitchFamily="18" charset="0"/>
            </a:endParaRPr>
          </a:p>
          <a:p>
            <a:pPr>
              <a:lnSpc>
                <a:spcPct val="200000"/>
              </a:lnSpc>
            </a:pPr>
            <a:r>
              <a:rPr lang="fr-FR" sz="2400" b="1">
                <a:solidFill>
                  <a:schemeClr val="bg1"/>
                </a:solidFill>
                <a:latin typeface="Times New Roman" pitchFamily="18" charset="0"/>
                <a:cs typeface="Times New Roman" pitchFamily="18" charset="0"/>
              </a:rPr>
              <a:t>B.</a:t>
            </a:r>
            <a:r>
              <a:rPr lang="fr-FR" sz="2400">
                <a:solidFill>
                  <a:schemeClr val="bg1"/>
                </a:solidFill>
                <a:latin typeface="Times New Roman" pitchFamily="18" charset="0"/>
                <a:cs typeface="Times New Roman" pitchFamily="18" charset="0"/>
              </a:rPr>
              <a:t> Đất nước được chia thành nhiều tỉnh.</a:t>
            </a:r>
            <a:endParaRPr lang="en-US" sz="2400">
              <a:solidFill>
                <a:schemeClr val="bg1"/>
              </a:solidFill>
              <a:latin typeface="Times New Roman" pitchFamily="18" charset="0"/>
              <a:cs typeface="Times New Roman" pitchFamily="18" charset="0"/>
            </a:endParaRPr>
          </a:p>
          <a:p>
            <a:pPr>
              <a:lnSpc>
                <a:spcPct val="200000"/>
              </a:lnSpc>
            </a:pPr>
            <a:r>
              <a:rPr lang="fr-FR" sz="2400" b="1">
                <a:solidFill>
                  <a:schemeClr val="bg1"/>
                </a:solidFill>
                <a:latin typeface="Times New Roman" pitchFamily="18" charset="0"/>
                <a:cs typeface="Times New Roman" pitchFamily="18" charset="0"/>
              </a:rPr>
              <a:t>C.</a:t>
            </a:r>
            <a:r>
              <a:rPr lang="fr-FR" sz="2400">
                <a:solidFill>
                  <a:schemeClr val="bg1"/>
                </a:solidFill>
                <a:latin typeface="Times New Roman" pitchFamily="18" charset="0"/>
                <a:cs typeface="Times New Roman" pitchFamily="18" charset="0"/>
              </a:rPr>
              <a:t> Hệ thống quan lại các cấp dần dần được hoàn chỉnh.</a:t>
            </a:r>
            <a:endParaRPr lang="en-US" sz="2400">
              <a:solidFill>
                <a:schemeClr val="bg1"/>
              </a:solidFill>
              <a:latin typeface="Times New Roman" pitchFamily="18" charset="0"/>
              <a:cs typeface="Times New Roman" pitchFamily="18" charset="0"/>
            </a:endParaRPr>
          </a:p>
          <a:p>
            <a:pPr>
              <a:lnSpc>
                <a:spcPct val="200000"/>
              </a:lnSpc>
            </a:pPr>
            <a:r>
              <a:rPr lang="fr-FR" sz="2400" b="1">
                <a:solidFill>
                  <a:schemeClr val="bg1"/>
                </a:solidFill>
                <a:latin typeface="Times New Roman" pitchFamily="18" charset="0"/>
                <a:cs typeface="Times New Roman" pitchFamily="18" charset="0"/>
              </a:rPr>
              <a:t>D.</a:t>
            </a:r>
            <a:r>
              <a:rPr lang="fr-FR" sz="2400">
                <a:solidFill>
                  <a:schemeClr val="bg1"/>
                </a:solidFill>
                <a:latin typeface="Times New Roman" pitchFamily="18" charset="0"/>
                <a:cs typeface="Times New Roman" pitchFamily="18" charset="0"/>
              </a:rPr>
              <a:t> Luật pháp ngày càng hoàn thiện với sự xuất hiện của nhiều bộ luật.</a:t>
            </a:r>
            <a:endParaRPr lang="en-US" sz="2400">
              <a:solidFill>
                <a:schemeClr val="bg1"/>
              </a:solidFill>
              <a:latin typeface="Times New Roman" pitchFamily="18" charset="0"/>
              <a:cs typeface="Times New Roman" pitchFamily="18" charset="0"/>
            </a:endParaRPr>
          </a:p>
        </p:txBody>
      </p:sp>
      <p:sp>
        <p:nvSpPr>
          <p:cNvPr id="7" name="5-Point Star 6"/>
          <p:cNvSpPr/>
          <p:nvPr/>
        </p:nvSpPr>
        <p:spPr>
          <a:xfrm>
            <a:off x="128367" y="3352800"/>
            <a:ext cx="990600" cy="8099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333" y="4495800"/>
            <a:ext cx="2870667" cy="2364544"/>
          </a:xfrm>
          <a:prstGeom prst="rect">
            <a:avLst/>
          </a:prstGeom>
        </p:spPr>
      </p:pic>
    </p:spTree>
    <p:extLst>
      <p:ext uri="{BB962C8B-B14F-4D97-AF65-F5344CB8AC3E}">
        <p14:creationId xmlns:p14="http://schemas.microsoft.com/office/powerpoint/2010/main" val="318758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04800" y="1219200"/>
            <a:ext cx="9906000" cy="4524315"/>
          </a:xfrm>
          <a:prstGeom prst="rect">
            <a:avLst/>
          </a:prstGeom>
        </p:spPr>
        <p:txBody>
          <a:bodyPr wrap="square">
            <a:spAutoFit/>
          </a:bodyPr>
          <a:lstStyle/>
          <a:p>
            <a:pPr algn="just">
              <a:lnSpc>
                <a:spcPct val="200000"/>
              </a:lnSpc>
            </a:pPr>
            <a:r>
              <a:rPr lang="fr-FR" sz="2400" b="1">
                <a:solidFill>
                  <a:schemeClr val="bg1"/>
                </a:solidFill>
                <a:latin typeface="Times New Roman" pitchFamily="18" charset="0"/>
                <a:cs typeface="Times New Roman" pitchFamily="18" charset="0"/>
              </a:rPr>
              <a:t>Câu 3:</a:t>
            </a:r>
            <a:r>
              <a:rPr lang="fr-FR" sz="2400">
                <a:solidFill>
                  <a:schemeClr val="bg1"/>
                </a:solidFill>
                <a:latin typeface="Times New Roman" pitchFamily="18" charset="0"/>
                <a:cs typeface="Times New Roman" pitchFamily="18" charset="0"/>
              </a:rPr>
              <a:t> Ý nào sau đây </a:t>
            </a:r>
            <a:r>
              <a:rPr lang="fr-FR" sz="2400" b="1">
                <a:solidFill>
                  <a:schemeClr val="bg1"/>
                </a:solidFill>
                <a:latin typeface="Times New Roman" pitchFamily="18" charset="0"/>
                <a:cs typeface="Times New Roman" pitchFamily="18" charset="0"/>
              </a:rPr>
              <a:t>không</a:t>
            </a:r>
            <a:r>
              <a:rPr lang="fr-FR" sz="2400">
                <a:solidFill>
                  <a:schemeClr val="bg1"/>
                </a:solidFill>
                <a:latin typeface="Times New Roman" pitchFamily="18" charset="0"/>
                <a:cs typeface="Times New Roman" pitchFamily="18" charset="0"/>
              </a:rPr>
              <a:t> phản ánh đúng tình hình kinh tế của các quốc gia Đông Nam Á từ nửa sau thế kỉ X đến nửa đầu thế kỉ XVI?</a:t>
            </a:r>
            <a:endParaRPr lang="en-US" sz="2400">
              <a:solidFill>
                <a:schemeClr val="bg1"/>
              </a:solidFill>
              <a:latin typeface="Times New Roman" pitchFamily="18" charset="0"/>
              <a:cs typeface="Times New Roman" pitchFamily="18" charset="0"/>
            </a:endParaRPr>
          </a:p>
          <a:p>
            <a:pPr algn="just">
              <a:lnSpc>
                <a:spcPct val="200000"/>
              </a:lnSpc>
            </a:pPr>
            <a:r>
              <a:rPr lang="fr-FR" sz="2400" b="1">
                <a:solidFill>
                  <a:schemeClr val="bg1"/>
                </a:solidFill>
                <a:latin typeface="Times New Roman" pitchFamily="18" charset="0"/>
                <a:cs typeface="Times New Roman" pitchFamily="18" charset="0"/>
              </a:rPr>
              <a:t>A.</a:t>
            </a:r>
            <a:r>
              <a:rPr lang="fr-FR" sz="2400">
                <a:solidFill>
                  <a:schemeClr val="bg1"/>
                </a:solidFill>
                <a:latin typeface="Times New Roman" pitchFamily="18" charset="0"/>
                <a:cs typeface="Times New Roman" pitchFamily="18" charset="0"/>
              </a:rPr>
              <a:t> Nền nông nghiệp lúa nước phát triển.</a:t>
            </a:r>
            <a:endParaRPr lang="en-US" sz="2400">
              <a:solidFill>
                <a:schemeClr val="bg1"/>
              </a:solidFill>
              <a:latin typeface="Times New Roman" pitchFamily="18" charset="0"/>
              <a:cs typeface="Times New Roman" pitchFamily="18" charset="0"/>
            </a:endParaRPr>
          </a:p>
          <a:p>
            <a:pPr algn="just">
              <a:lnSpc>
                <a:spcPct val="200000"/>
              </a:lnSpc>
            </a:pPr>
            <a:r>
              <a:rPr lang="fr-FR" sz="2400" b="1">
                <a:solidFill>
                  <a:schemeClr val="bg1"/>
                </a:solidFill>
                <a:latin typeface="Times New Roman" pitchFamily="18" charset="0"/>
                <a:cs typeface="Times New Roman" pitchFamily="18" charset="0"/>
              </a:rPr>
              <a:t>B.</a:t>
            </a:r>
            <a:r>
              <a:rPr lang="fr-FR" sz="2400">
                <a:solidFill>
                  <a:schemeClr val="bg1"/>
                </a:solidFill>
                <a:latin typeface="Times New Roman" pitchFamily="18" charset="0"/>
                <a:cs typeface="Times New Roman" pitchFamily="18" charset="0"/>
              </a:rPr>
              <a:t> Hoạt động giao lưu buôn bán bằng đường biển phát triển.</a:t>
            </a:r>
            <a:endParaRPr lang="en-US" sz="2400">
              <a:solidFill>
                <a:schemeClr val="bg1"/>
              </a:solidFill>
              <a:latin typeface="Times New Roman" pitchFamily="18" charset="0"/>
              <a:cs typeface="Times New Roman" pitchFamily="18" charset="0"/>
            </a:endParaRPr>
          </a:p>
          <a:p>
            <a:pPr algn="just">
              <a:lnSpc>
                <a:spcPct val="200000"/>
              </a:lnSpc>
            </a:pPr>
            <a:r>
              <a:rPr lang="fr-FR" sz="2400" b="1">
                <a:solidFill>
                  <a:schemeClr val="bg1"/>
                </a:solidFill>
                <a:latin typeface="Times New Roman" pitchFamily="18" charset="0"/>
                <a:cs typeface="Times New Roman" pitchFamily="18" charset="0"/>
              </a:rPr>
              <a:t>C.</a:t>
            </a:r>
            <a:r>
              <a:rPr lang="fr-FR" sz="2400">
                <a:solidFill>
                  <a:schemeClr val="bg1"/>
                </a:solidFill>
                <a:latin typeface="Times New Roman" pitchFamily="18" charset="0"/>
                <a:cs typeface="Times New Roman" pitchFamily="18" charset="0"/>
              </a:rPr>
              <a:t> Kinh tế phát triển khá thịnh đạt.</a:t>
            </a:r>
            <a:endParaRPr lang="en-US" sz="2400">
              <a:solidFill>
                <a:schemeClr val="bg1"/>
              </a:solidFill>
              <a:latin typeface="Times New Roman" pitchFamily="18" charset="0"/>
              <a:cs typeface="Times New Roman" pitchFamily="18" charset="0"/>
            </a:endParaRPr>
          </a:p>
          <a:p>
            <a:pPr algn="just">
              <a:lnSpc>
                <a:spcPct val="200000"/>
              </a:lnSpc>
            </a:pPr>
            <a:r>
              <a:rPr lang="fr-FR" sz="2400" b="1">
                <a:solidFill>
                  <a:schemeClr val="bg1"/>
                </a:solidFill>
                <a:latin typeface="Times New Roman" pitchFamily="18" charset="0"/>
                <a:cs typeface="Times New Roman" pitchFamily="18" charset="0"/>
              </a:rPr>
              <a:t>D.</a:t>
            </a:r>
            <a:r>
              <a:rPr lang="fr-FR" sz="2400">
                <a:solidFill>
                  <a:schemeClr val="bg1"/>
                </a:solidFill>
                <a:latin typeface="Times New Roman" pitchFamily="18" charset="0"/>
                <a:cs typeface="Times New Roman" pitchFamily="18" charset="0"/>
              </a:rPr>
              <a:t> Những mầm mống của nền kinh tế hàng hóa tư bản chủ nghĩa xuất hiện. </a:t>
            </a:r>
            <a:endParaRPr lang="en-US" sz="2400">
              <a:solidFill>
                <a:schemeClr val="bg1"/>
              </a:solidFill>
              <a:latin typeface="Times New Roman" pitchFamily="18" charset="0"/>
              <a:cs typeface="Times New Roman" pitchFamily="18" charset="0"/>
            </a:endParaRPr>
          </a:p>
        </p:txBody>
      </p:sp>
      <p:pic>
        <p:nvPicPr>
          <p:cNvPr id="11"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333" y="4495800"/>
            <a:ext cx="2870667" cy="2364544"/>
          </a:xfrm>
          <a:prstGeom prst="rect">
            <a:avLst/>
          </a:prstGeom>
        </p:spPr>
      </p:pic>
      <p:sp>
        <p:nvSpPr>
          <p:cNvPr id="12" name="5-Point Star 11"/>
          <p:cNvSpPr/>
          <p:nvPr/>
        </p:nvSpPr>
        <p:spPr>
          <a:xfrm>
            <a:off x="12895" y="4933607"/>
            <a:ext cx="990600" cy="8099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6750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02434" y="2057400"/>
            <a:ext cx="9906000" cy="2195794"/>
          </a:xfrm>
          <a:prstGeom prst="rect">
            <a:avLst/>
          </a:prstGeom>
        </p:spPr>
        <p:txBody>
          <a:bodyPr wrap="square">
            <a:spAutoFit/>
          </a:bodyPr>
          <a:lstStyle/>
          <a:p>
            <a:pPr algn="just">
              <a:lnSpc>
                <a:spcPct val="200000"/>
              </a:lnSpc>
            </a:pPr>
            <a:r>
              <a:rPr lang="vi-VN" sz="2400" b="1">
                <a:solidFill>
                  <a:schemeClr val="bg1"/>
                </a:solidFill>
                <a:latin typeface="Times New Roman" pitchFamily="18" charset="0"/>
                <a:cs typeface="Times New Roman" pitchFamily="18" charset="0"/>
              </a:rPr>
              <a:t>Câu 4: </a:t>
            </a:r>
            <a:r>
              <a:rPr lang="vi-VN" sz="2400">
                <a:solidFill>
                  <a:schemeClr val="bg1"/>
                </a:solidFill>
                <a:latin typeface="Times New Roman" pitchFamily="18" charset="0"/>
                <a:cs typeface="Times New Roman" pitchFamily="18" charset="0"/>
              </a:rPr>
              <a:t>Chữ Nôm của người Việt được cải biến từ loại chữ nào?</a:t>
            </a:r>
          </a:p>
          <a:p>
            <a:pPr algn="just">
              <a:lnSpc>
                <a:spcPct val="200000"/>
              </a:lnSpc>
            </a:pPr>
            <a:r>
              <a:rPr lang="vi-VN" sz="2400" b="1">
                <a:solidFill>
                  <a:schemeClr val="bg1"/>
                </a:solidFill>
                <a:latin typeface="Times New Roman" pitchFamily="18" charset="0"/>
                <a:cs typeface="Times New Roman" pitchFamily="18" charset="0"/>
              </a:rPr>
              <a:t>A. </a:t>
            </a:r>
            <a:r>
              <a:rPr lang="vi-VN" sz="2400">
                <a:solidFill>
                  <a:schemeClr val="bg1"/>
                </a:solidFill>
                <a:latin typeface="Times New Roman" pitchFamily="18" charset="0"/>
                <a:cs typeface="Times New Roman" pitchFamily="18" charset="0"/>
              </a:rPr>
              <a:t>Chữ Phạn của Ấn Độ. </a:t>
            </a:r>
            <a:r>
              <a:rPr lang="vi-VN" sz="2400">
                <a:solidFill>
                  <a:schemeClr val="bg1"/>
                </a:solidFill>
                <a:latin typeface="Times New Roman" pitchFamily="18" charset="0"/>
                <a:cs typeface="Times New Roman" pitchFamily="18" charset="0"/>
              </a:rPr>
              <a:t>	</a:t>
            </a:r>
            <a:r>
              <a:rPr lang="en-US" sz="2400" smtClean="0">
                <a:solidFill>
                  <a:schemeClr val="bg1"/>
                </a:solidFill>
                <a:latin typeface="Times New Roman" pitchFamily="18" charset="0"/>
                <a:cs typeface="Times New Roman" pitchFamily="18" charset="0"/>
              </a:rPr>
              <a:t>		</a:t>
            </a:r>
            <a:r>
              <a:rPr lang="vi-VN" sz="2400" b="1" smtClean="0">
                <a:solidFill>
                  <a:schemeClr val="bg1"/>
                </a:solidFill>
                <a:latin typeface="Times New Roman" pitchFamily="18" charset="0"/>
                <a:cs typeface="Times New Roman" pitchFamily="18" charset="0"/>
              </a:rPr>
              <a:t>B</a:t>
            </a:r>
            <a:r>
              <a:rPr lang="vi-VN" sz="2400" b="1">
                <a:solidFill>
                  <a:schemeClr val="bg1"/>
                </a:solidFill>
                <a:latin typeface="Times New Roman" pitchFamily="18" charset="0"/>
                <a:cs typeface="Times New Roman" pitchFamily="18" charset="0"/>
              </a:rPr>
              <a:t>. </a:t>
            </a:r>
            <a:r>
              <a:rPr lang="vi-VN" sz="2400">
                <a:solidFill>
                  <a:schemeClr val="bg1"/>
                </a:solidFill>
                <a:latin typeface="Times New Roman" pitchFamily="18" charset="0"/>
                <a:cs typeface="Times New Roman" pitchFamily="18" charset="0"/>
              </a:rPr>
              <a:t>Chữ Bra-mi của Ấn Độ.</a:t>
            </a:r>
          </a:p>
          <a:p>
            <a:pPr algn="just">
              <a:lnSpc>
                <a:spcPct val="200000"/>
              </a:lnSpc>
            </a:pPr>
            <a:r>
              <a:rPr lang="vi-VN" sz="2400" b="1">
                <a:solidFill>
                  <a:schemeClr val="bg1"/>
                </a:solidFill>
                <a:latin typeface="Times New Roman" pitchFamily="18" charset="0"/>
                <a:cs typeface="Times New Roman" pitchFamily="18" charset="0"/>
              </a:rPr>
              <a:t>C. </a:t>
            </a:r>
            <a:r>
              <a:rPr lang="vi-VN" sz="2400">
                <a:solidFill>
                  <a:schemeClr val="bg1"/>
                </a:solidFill>
                <a:latin typeface="Times New Roman" pitchFamily="18" charset="0"/>
                <a:cs typeface="Times New Roman" pitchFamily="18" charset="0"/>
              </a:rPr>
              <a:t>Chữ Hán của Trung Quốc</a:t>
            </a:r>
            <a:r>
              <a:rPr lang="vi-VN" sz="2400">
                <a:solidFill>
                  <a:schemeClr val="bg1"/>
                </a:solidFill>
                <a:latin typeface="Times New Roman" pitchFamily="18" charset="0"/>
                <a:cs typeface="Times New Roman" pitchFamily="18" charset="0"/>
              </a:rPr>
              <a:t>. </a:t>
            </a:r>
            <a:r>
              <a:rPr lang="en-US" sz="2400" smtClean="0">
                <a:solidFill>
                  <a:schemeClr val="bg1"/>
                </a:solidFill>
                <a:latin typeface="Times New Roman" pitchFamily="18" charset="0"/>
                <a:cs typeface="Times New Roman" pitchFamily="18" charset="0"/>
              </a:rPr>
              <a:t>	</a:t>
            </a:r>
            <a:r>
              <a:rPr lang="vi-VN" sz="2400">
                <a:solidFill>
                  <a:schemeClr val="bg1"/>
                </a:solidFill>
                <a:latin typeface="Times New Roman" pitchFamily="18" charset="0"/>
                <a:cs typeface="Times New Roman" pitchFamily="18" charset="0"/>
              </a:rPr>
              <a:t>	</a:t>
            </a:r>
            <a:r>
              <a:rPr lang="vi-VN" sz="2400" b="1">
                <a:solidFill>
                  <a:schemeClr val="bg1"/>
                </a:solidFill>
                <a:latin typeface="Times New Roman" pitchFamily="18" charset="0"/>
                <a:cs typeface="Times New Roman" pitchFamily="18" charset="0"/>
              </a:rPr>
              <a:t>D. </a:t>
            </a:r>
            <a:r>
              <a:rPr lang="vi-VN" sz="2400">
                <a:solidFill>
                  <a:schemeClr val="bg1"/>
                </a:solidFill>
                <a:latin typeface="Times New Roman" pitchFamily="18" charset="0"/>
                <a:cs typeface="Times New Roman" pitchFamily="18" charset="0"/>
              </a:rPr>
              <a:t>Chữ Chăm cổ.</a:t>
            </a:r>
          </a:p>
        </p:txBody>
      </p:sp>
      <p:pic>
        <p:nvPicPr>
          <p:cNvPr id="11"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333" y="4495800"/>
            <a:ext cx="2870667" cy="2364544"/>
          </a:xfrm>
          <a:prstGeom prst="rect">
            <a:avLst/>
          </a:prstGeom>
        </p:spPr>
      </p:pic>
      <p:sp>
        <p:nvSpPr>
          <p:cNvPr id="12" name="5-Point Star 11"/>
          <p:cNvSpPr/>
          <p:nvPr/>
        </p:nvSpPr>
        <p:spPr>
          <a:xfrm>
            <a:off x="1003495" y="3617452"/>
            <a:ext cx="990600" cy="8099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106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02434" y="2057400"/>
            <a:ext cx="9906000" cy="2934458"/>
          </a:xfrm>
          <a:prstGeom prst="rect">
            <a:avLst/>
          </a:prstGeom>
        </p:spPr>
        <p:txBody>
          <a:bodyPr wrap="square">
            <a:spAutoFit/>
          </a:bodyPr>
          <a:lstStyle/>
          <a:p>
            <a:pPr algn="just">
              <a:lnSpc>
                <a:spcPct val="200000"/>
              </a:lnSpc>
            </a:pPr>
            <a:r>
              <a:rPr lang="vi-VN" sz="2400" b="1">
                <a:solidFill>
                  <a:schemeClr val="bg1"/>
                </a:solidFill>
                <a:latin typeface="Times New Roman" pitchFamily="18" charset="0"/>
                <a:cs typeface="Times New Roman" pitchFamily="18" charset="0"/>
              </a:rPr>
              <a:t>Câu 5: </a:t>
            </a:r>
            <a:r>
              <a:rPr lang="vi-VN" sz="2400">
                <a:solidFill>
                  <a:schemeClr val="bg1"/>
                </a:solidFill>
                <a:latin typeface="Times New Roman" pitchFamily="18" charset="0"/>
                <a:cs typeface="Times New Roman" pitchFamily="18" charset="0"/>
              </a:rPr>
              <a:t>Từ thế kỉ XIII, các tôn giáo được truyền bá và phổ biến ở Đông Nam Á là</a:t>
            </a:r>
          </a:p>
          <a:p>
            <a:pPr algn="just">
              <a:lnSpc>
                <a:spcPct val="200000"/>
              </a:lnSpc>
            </a:pPr>
            <a:r>
              <a:rPr lang="vi-VN" sz="2400" b="1">
                <a:solidFill>
                  <a:schemeClr val="bg1"/>
                </a:solidFill>
                <a:latin typeface="Times New Roman" pitchFamily="18" charset="0"/>
                <a:cs typeface="Times New Roman" pitchFamily="18" charset="0"/>
              </a:rPr>
              <a:t>A. </a:t>
            </a:r>
            <a:r>
              <a:rPr lang="vi-VN" sz="2400">
                <a:solidFill>
                  <a:schemeClr val="bg1"/>
                </a:solidFill>
                <a:latin typeface="Times New Roman" pitchFamily="18" charset="0"/>
                <a:cs typeface="Times New Roman" pitchFamily="18" charset="0"/>
              </a:rPr>
              <a:t>Phật giáo tiểu thừa, Hồi giáo. </a:t>
            </a:r>
            <a:r>
              <a:rPr lang="vi-VN" sz="2400" b="1">
                <a:solidFill>
                  <a:schemeClr val="bg1"/>
                </a:solidFill>
                <a:latin typeface="Times New Roman" pitchFamily="18" charset="0"/>
                <a:cs typeface="Times New Roman" pitchFamily="18" charset="0"/>
              </a:rPr>
              <a:t>	B. </a:t>
            </a:r>
            <a:r>
              <a:rPr lang="vi-VN" sz="2400">
                <a:solidFill>
                  <a:schemeClr val="bg1"/>
                </a:solidFill>
                <a:latin typeface="Times New Roman" pitchFamily="18" charset="0"/>
                <a:cs typeface="Times New Roman" pitchFamily="18" charset="0"/>
              </a:rPr>
              <a:t>Đạo giáo, Hồi giáo.</a:t>
            </a:r>
          </a:p>
          <a:p>
            <a:pPr algn="just">
              <a:lnSpc>
                <a:spcPct val="200000"/>
              </a:lnSpc>
            </a:pPr>
            <a:r>
              <a:rPr lang="vi-VN" sz="2400" b="1">
                <a:solidFill>
                  <a:schemeClr val="bg1"/>
                </a:solidFill>
                <a:latin typeface="Times New Roman" pitchFamily="18" charset="0"/>
                <a:cs typeface="Times New Roman" pitchFamily="18" charset="0"/>
              </a:rPr>
              <a:t>C. </a:t>
            </a:r>
            <a:r>
              <a:rPr lang="vi-VN" sz="2400">
                <a:solidFill>
                  <a:schemeClr val="bg1"/>
                </a:solidFill>
                <a:latin typeface="Times New Roman" pitchFamily="18" charset="0"/>
                <a:cs typeface="Times New Roman" pitchFamily="18" charset="0"/>
              </a:rPr>
              <a:t>Đạo giáo, Phật giáo. </a:t>
            </a:r>
            <a:r>
              <a:rPr lang="vi-VN" sz="2400" b="1">
                <a:solidFill>
                  <a:schemeClr val="bg1"/>
                </a:solidFill>
                <a:latin typeface="Times New Roman" pitchFamily="18" charset="0"/>
                <a:cs typeface="Times New Roman" pitchFamily="18" charset="0"/>
              </a:rPr>
              <a:t>	</a:t>
            </a:r>
            <a:r>
              <a:rPr lang="en-US" sz="2400" b="1" smtClean="0">
                <a:solidFill>
                  <a:schemeClr val="bg1"/>
                </a:solidFill>
                <a:latin typeface="Times New Roman" pitchFamily="18" charset="0"/>
                <a:cs typeface="Times New Roman" pitchFamily="18" charset="0"/>
              </a:rPr>
              <a:t>	</a:t>
            </a:r>
            <a:r>
              <a:rPr lang="vi-VN" sz="2400" b="1" smtClean="0">
                <a:solidFill>
                  <a:schemeClr val="bg1"/>
                </a:solidFill>
                <a:latin typeface="Times New Roman" pitchFamily="18" charset="0"/>
                <a:cs typeface="Times New Roman" pitchFamily="18" charset="0"/>
              </a:rPr>
              <a:t>D</a:t>
            </a:r>
            <a:r>
              <a:rPr lang="vi-VN" sz="2400" b="1">
                <a:solidFill>
                  <a:schemeClr val="bg1"/>
                </a:solidFill>
                <a:latin typeface="Times New Roman" pitchFamily="18" charset="0"/>
                <a:cs typeface="Times New Roman" pitchFamily="18" charset="0"/>
              </a:rPr>
              <a:t>. </a:t>
            </a:r>
            <a:r>
              <a:rPr lang="vi-VN" sz="2400">
                <a:solidFill>
                  <a:schemeClr val="bg1"/>
                </a:solidFill>
                <a:latin typeface="Times New Roman" pitchFamily="18" charset="0"/>
                <a:cs typeface="Times New Roman" pitchFamily="18" charset="0"/>
              </a:rPr>
              <a:t>Phật giáo, Ki-tô giáo.</a:t>
            </a:r>
          </a:p>
        </p:txBody>
      </p:sp>
      <p:pic>
        <p:nvPicPr>
          <p:cNvPr id="11"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333" y="4495800"/>
            <a:ext cx="2870667" cy="2364544"/>
          </a:xfrm>
          <a:prstGeom prst="rect">
            <a:avLst/>
          </a:prstGeom>
        </p:spPr>
      </p:pic>
      <p:sp>
        <p:nvSpPr>
          <p:cNvPr id="12" name="5-Point Star 11"/>
          <p:cNvSpPr/>
          <p:nvPr/>
        </p:nvSpPr>
        <p:spPr>
          <a:xfrm>
            <a:off x="1003495" y="3617452"/>
            <a:ext cx="990600" cy="8099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512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矩形 13"/>
          <p:cNvSpPr/>
          <p:nvPr/>
        </p:nvSpPr>
        <p:spPr>
          <a:xfrm>
            <a:off x="3148893" y="1219200"/>
            <a:ext cx="8288995" cy="1754326"/>
          </a:xfrm>
          <a:prstGeom prst="rect">
            <a:avLst/>
          </a:prstGeom>
          <a:noFill/>
        </p:spPr>
        <p:txBody>
          <a:bodyPr wrap="square" lIns="91440" tIns="45720" rIns="91440" bIns="45720">
            <a:spAutoFit/>
          </a:bodyPr>
          <a:lstStyle/>
          <a:p>
            <a:pPr algn="just"/>
            <a:r>
              <a:rPr lang="en-US" altLang="zh-CN" sz="3600" b="1" smtClean="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1. Sự hình thành và phát triển của các vương quốc phong kiến từ nửa sau thế kỉ X đến nửa đầu thế kỉ XVI</a:t>
            </a:r>
            <a:endParaRPr lang="zh-CN" altLang="en-US" sz="36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cxnSp>
        <p:nvCxnSpPr>
          <p:cNvPr id="25" name="直接连接符 24"/>
          <p:cNvCxnSpPr/>
          <p:nvPr/>
        </p:nvCxnSpPr>
        <p:spPr>
          <a:xfrm>
            <a:off x="3491530" y="2973526"/>
            <a:ext cx="7086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2760883"/>
            <a:ext cx="2743200" cy="4125844"/>
          </a:xfrm>
          <a:prstGeom prst="rect">
            <a:avLst/>
          </a:prstGeom>
        </p:spPr>
      </p:pic>
      <p:sp>
        <p:nvSpPr>
          <p:cNvPr id="7" name="矩形 13">
            <a:extLst>
              <a:ext uri="{FF2B5EF4-FFF2-40B4-BE49-F238E27FC236}">
                <a16:creationId xmlns:a16="http://schemas.microsoft.com/office/drawing/2014/main" xmlns="" id="{D3B7BB2F-B607-47D8-AC65-D162BABFDA1E}"/>
              </a:ext>
            </a:extLst>
          </p:cNvPr>
          <p:cNvSpPr/>
          <p:nvPr/>
        </p:nvSpPr>
        <p:spPr>
          <a:xfrm>
            <a:off x="3050034" y="4527752"/>
            <a:ext cx="7846566" cy="646331"/>
          </a:xfrm>
          <a:prstGeom prst="rect">
            <a:avLst/>
          </a:prstGeom>
          <a:noFill/>
        </p:spPr>
        <p:txBody>
          <a:bodyPr wrap="square" lIns="91440" tIns="45720" rIns="91440" bIns="45720">
            <a:spAutoFit/>
          </a:bodyPr>
          <a:lstStyle/>
          <a:p>
            <a:pPr algn="ctr"/>
            <a:r>
              <a:rPr lang="en-US" altLang="zh-CN" sz="3600" b="1" smtClean="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2. Những thành tựu văn hóa tiêu biểu</a:t>
            </a:r>
            <a:endParaRPr lang="zh-CN" altLang="en-US" sz="36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cxnSp>
        <p:nvCxnSpPr>
          <p:cNvPr id="10" name="直接连接符 24">
            <a:extLst>
              <a:ext uri="{FF2B5EF4-FFF2-40B4-BE49-F238E27FC236}">
                <a16:creationId xmlns:a16="http://schemas.microsoft.com/office/drawing/2014/main" xmlns="" id="{81919083-05A8-46C8-AAD9-DE381F944806}"/>
              </a:ext>
            </a:extLst>
          </p:cNvPr>
          <p:cNvCxnSpPr/>
          <p:nvPr/>
        </p:nvCxnSpPr>
        <p:spPr>
          <a:xfrm>
            <a:off x="3339130" y="5244426"/>
            <a:ext cx="7086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860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par>
                          <p:cTn id="8" fill="hold">
                            <p:stCondLst>
                              <p:cond delay="1000"/>
                            </p:stCondLst>
                            <p:childTnLst>
                              <p:par>
                                <p:cTn id="9" presetID="26"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290">
                                          <p:stCondLst>
                                            <p:cond delay="0"/>
                                          </p:stCondLst>
                                        </p:cTn>
                                        <p:tgtEl>
                                          <p:spTgt spid="14"/>
                                        </p:tgtEl>
                                      </p:cBhvr>
                                    </p:animEffect>
                                    <p:anim calcmode="lin" valueType="num">
                                      <p:cBhvr>
                                        <p:cTn id="1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7" dur="13">
                                          <p:stCondLst>
                                            <p:cond delay="325"/>
                                          </p:stCondLst>
                                        </p:cTn>
                                        <p:tgtEl>
                                          <p:spTgt spid="14"/>
                                        </p:tgtEl>
                                      </p:cBhvr>
                                      <p:to x="100000" y="60000"/>
                                    </p:animScale>
                                    <p:animScale>
                                      <p:cBhvr>
                                        <p:cTn id="18" dur="83" decel="50000">
                                          <p:stCondLst>
                                            <p:cond delay="338"/>
                                          </p:stCondLst>
                                        </p:cTn>
                                        <p:tgtEl>
                                          <p:spTgt spid="14"/>
                                        </p:tgtEl>
                                      </p:cBhvr>
                                      <p:to x="100000" y="100000"/>
                                    </p:animScale>
                                    <p:animScale>
                                      <p:cBhvr>
                                        <p:cTn id="19" dur="13">
                                          <p:stCondLst>
                                            <p:cond delay="656"/>
                                          </p:stCondLst>
                                        </p:cTn>
                                        <p:tgtEl>
                                          <p:spTgt spid="14"/>
                                        </p:tgtEl>
                                      </p:cBhvr>
                                      <p:to x="100000" y="80000"/>
                                    </p:animScale>
                                    <p:animScale>
                                      <p:cBhvr>
                                        <p:cTn id="20" dur="83" decel="50000">
                                          <p:stCondLst>
                                            <p:cond delay="669"/>
                                          </p:stCondLst>
                                        </p:cTn>
                                        <p:tgtEl>
                                          <p:spTgt spid="14"/>
                                        </p:tgtEl>
                                      </p:cBhvr>
                                      <p:to x="100000" y="100000"/>
                                    </p:animScale>
                                    <p:animScale>
                                      <p:cBhvr>
                                        <p:cTn id="21" dur="13">
                                          <p:stCondLst>
                                            <p:cond delay="821"/>
                                          </p:stCondLst>
                                        </p:cTn>
                                        <p:tgtEl>
                                          <p:spTgt spid="14"/>
                                        </p:tgtEl>
                                      </p:cBhvr>
                                      <p:to x="100000" y="90000"/>
                                    </p:animScale>
                                    <p:animScale>
                                      <p:cBhvr>
                                        <p:cTn id="22" dur="83" decel="50000">
                                          <p:stCondLst>
                                            <p:cond delay="834"/>
                                          </p:stCondLst>
                                        </p:cTn>
                                        <p:tgtEl>
                                          <p:spTgt spid="14"/>
                                        </p:tgtEl>
                                      </p:cBhvr>
                                      <p:to x="100000" y="100000"/>
                                    </p:animScale>
                                    <p:animScale>
                                      <p:cBhvr>
                                        <p:cTn id="23" dur="13">
                                          <p:stCondLst>
                                            <p:cond delay="904"/>
                                          </p:stCondLst>
                                        </p:cTn>
                                        <p:tgtEl>
                                          <p:spTgt spid="14"/>
                                        </p:tgtEl>
                                      </p:cBhvr>
                                      <p:to x="100000" y="95000"/>
                                    </p:animScale>
                                    <p:animScale>
                                      <p:cBhvr>
                                        <p:cTn id="24" dur="83" decel="50000">
                                          <p:stCondLst>
                                            <p:cond delay="917"/>
                                          </p:stCondLst>
                                        </p:cTn>
                                        <p:tgtEl>
                                          <p:spTgt spid="14"/>
                                        </p:tgtEl>
                                      </p:cBhvr>
                                      <p:to x="100000" y="100000"/>
                                    </p:animScale>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1000"/>
                                        <p:tgtEl>
                                          <p:spTgt spid="25"/>
                                        </p:tgtEl>
                                      </p:cBhvr>
                                    </p:animEffect>
                                  </p:childTnLst>
                                </p:cTn>
                              </p:par>
                            </p:childTnLst>
                          </p:cTn>
                        </p:par>
                        <p:par>
                          <p:cTn id="29" fill="hold">
                            <p:stCondLst>
                              <p:cond delay="3000"/>
                            </p:stCondLst>
                            <p:childTnLst>
                              <p:par>
                                <p:cTn id="30" presetID="26"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290">
                                          <p:stCondLst>
                                            <p:cond delay="0"/>
                                          </p:stCondLst>
                                        </p:cTn>
                                        <p:tgtEl>
                                          <p:spTgt spid="7"/>
                                        </p:tgtEl>
                                      </p:cBhvr>
                                    </p:animEffect>
                                    <p:anim calcmode="lin" valueType="num">
                                      <p:cBhvr>
                                        <p:cTn id="33"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36"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37"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38" dur="13">
                                          <p:stCondLst>
                                            <p:cond delay="325"/>
                                          </p:stCondLst>
                                        </p:cTn>
                                        <p:tgtEl>
                                          <p:spTgt spid="7"/>
                                        </p:tgtEl>
                                      </p:cBhvr>
                                      <p:to x="100000" y="60000"/>
                                    </p:animScale>
                                    <p:animScale>
                                      <p:cBhvr>
                                        <p:cTn id="39" dur="83" decel="50000">
                                          <p:stCondLst>
                                            <p:cond delay="338"/>
                                          </p:stCondLst>
                                        </p:cTn>
                                        <p:tgtEl>
                                          <p:spTgt spid="7"/>
                                        </p:tgtEl>
                                      </p:cBhvr>
                                      <p:to x="100000" y="100000"/>
                                    </p:animScale>
                                    <p:animScale>
                                      <p:cBhvr>
                                        <p:cTn id="40" dur="13">
                                          <p:stCondLst>
                                            <p:cond delay="656"/>
                                          </p:stCondLst>
                                        </p:cTn>
                                        <p:tgtEl>
                                          <p:spTgt spid="7"/>
                                        </p:tgtEl>
                                      </p:cBhvr>
                                      <p:to x="100000" y="80000"/>
                                    </p:animScale>
                                    <p:animScale>
                                      <p:cBhvr>
                                        <p:cTn id="41" dur="83" decel="50000">
                                          <p:stCondLst>
                                            <p:cond delay="669"/>
                                          </p:stCondLst>
                                        </p:cTn>
                                        <p:tgtEl>
                                          <p:spTgt spid="7"/>
                                        </p:tgtEl>
                                      </p:cBhvr>
                                      <p:to x="100000" y="100000"/>
                                    </p:animScale>
                                    <p:animScale>
                                      <p:cBhvr>
                                        <p:cTn id="42" dur="13">
                                          <p:stCondLst>
                                            <p:cond delay="821"/>
                                          </p:stCondLst>
                                        </p:cTn>
                                        <p:tgtEl>
                                          <p:spTgt spid="7"/>
                                        </p:tgtEl>
                                      </p:cBhvr>
                                      <p:to x="100000" y="90000"/>
                                    </p:animScale>
                                    <p:animScale>
                                      <p:cBhvr>
                                        <p:cTn id="43" dur="83" decel="50000">
                                          <p:stCondLst>
                                            <p:cond delay="834"/>
                                          </p:stCondLst>
                                        </p:cTn>
                                        <p:tgtEl>
                                          <p:spTgt spid="7"/>
                                        </p:tgtEl>
                                      </p:cBhvr>
                                      <p:to x="100000" y="100000"/>
                                    </p:animScale>
                                    <p:animScale>
                                      <p:cBhvr>
                                        <p:cTn id="44" dur="13">
                                          <p:stCondLst>
                                            <p:cond delay="904"/>
                                          </p:stCondLst>
                                        </p:cTn>
                                        <p:tgtEl>
                                          <p:spTgt spid="7"/>
                                        </p:tgtEl>
                                      </p:cBhvr>
                                      <p:to x="100000" y="95000"/>
                                    </p:animScale>
                                    <p:animScale>
                                      <p:cBhvr>
                                        <p:cTn id="45" dur="83" decel="50000">
                                          <p:stCondLst>
                                            <p:cond delay="917"/>
                                          </p:stCondLst>
                                        </p:cTn>
                                        <p:tgtEl>
                                          <p:spTgt spid="7"/>
                                        </p:tgtEl>
                                      </p:cBhvr>
                                      <p:to x="100000" y="100000"/>
                                    </p:animScale>
                                  </p:childTnLst>
                                </p:cTn>
                              </p:par>
                            </p:childTnLst>
                          </p:cTn>
                        </p:par>
                        <p:par>
                          <p:cTn id="46" fill="hold">
                            <p:stCondLst>
                              <p:cond delay="4000"/>
                            </p:stCondLst>
                            <p:childTnLst>
                              <p:par>
                                <p:cTn id="47" presetID="22" presetClass="entr" presetSubtype="4"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xmlns="" id="{6A7841A6-D381-4029-883B-5C9F84FA7628}"/>
              </a:ext>
            </a:extLst>
          </p:cNvPr>
          <p:cNvSpPr txBox="1"/>
          <p:nvPr/>
        </p:nvSpPr>
        <p:spPr>
          <a:xfrm>
            <a:off x="4648200" y="2514600"/>
            <a:ext cx="6923032" cy="2893100"/>
          </a:xfrm>
          <a:prstGeom prst="rect">
            <a:avLst/>
          </a:prstGeom>
          <a:noFill/>
        </p:spPr>
        <p:txBody>
          <a:bodyPr wrap="square">
            <a:spAutoFit/>
          </a:bodyPr>
          <a:lstStyle/>
          <a:p>
            <a:pPr algn="just">
              <a:lnSpc>
                <a:spcPct val="130000"/>
              </a:lnSpc>
            </a:pPr>
            <a:r>
              <a:rPr lang="en-US" sz="28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tập: </a:t>
            </a:r>
            <a:r>
              <a:rPr lang="vi-VN" sz="28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Tìm </a:t>
            </a:r>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hiểu thêm từ sách, báo và internet về một số thành tựu văn hóa tiêu biểu của các nước Đông Nam Á thời kì này mà em ấn tượng nhất và viết bài (hoặc làm bài thiết kế đồ họa – infographic) giới thiệu về thành tựu đó.</a:t>
            </a:r>
            <a:endParaRPr lang="en-GB" sz="2800" dirty="0">
              <a:solidFill>
                <a:schemeClr val="bg1"/>
              </a:solidFill>
              <a:latin typeface="Times New Roman" panose="02020603050405020304" pitchFamily="18" charset="0"/>
              <a:cs typeface="Times New Roman" panose="02020603050405020304" pitchFamily="18" charset="0"/>
            </a:endParaRPr>
          </a:p>
        </p:txBody>
      </p:sp>
      <p:pic>
        <p:nvPicPr>
          <p:cNvPr id="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13674" b="8665"/>
          <a:stretch/>
        </p:blipFill>
        <p:spPr>
          <a:xfrm>
            <a:off x="0" y="2910088"/>
            <a:ext cx="4800600" cy="3312521"/>
          </a:xfrm>
          <a:prstGeom prst="rect">
            <a:avLst/>
          </a:prstGeom>
        </p:spPr>
      </p:pic>
    </p:spTree>
    <p:extLst>
      <p:ext uri="{BB962C8B-B14F-4D97-AF65-F5344CB8AC3E}">
        <p14:creationId xmlns:p14="http://schemas.microsoft.com/office/powerpoint/2010/main" val="34751208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3" y="1143000"/>
            <a:ext cx="2097248" cy="5715000"/>
          </a:xfrm>
          <a:prstGeom prst="rect">
            <a:avLst/>
          </a:prstGeom>
        </p:spPr>
      </p:pic>
      <p:sp>
        <p:nvSpPr>
          <p:cNvPr id="10" name="Rectangle 6">
            <a:extLst>
              <a:ext uri="{FF2B5EF4-FFF2-40B4-BE49-F238E27FC236}">
                <a16:creationId xmlns:a16="http://schemas.microsoft.com/office/drawing/2014/main" xmlns="" id="{612C6092-F89C-4E19-A792-012D05EBFF0B}"/>
              </a:ext>
            </a:extLst>
          </p:cNvPr>
          <p:cNvSpPr/>
          <p:nvPr/>
        </p:nvSpPr>
        <p:spPr>
          <a:xfrm>
            <a:off x="2667000" y="1937031"/>
            <a:ext cx="6090986" cy="1384995"/>
          </a:xfrm>
          <a:prstGeom prst="rect">
            <a:avLst/>
          </a:prstGeom>
          <a:noFill/>
          <a:ln>
            <a:noFill/>
          </a:ln>
        </p:spPr>
        <p:txBody>
          <a:bodyPr wrap="square">
            <a:spAutoFit/>
          </a:bodyPr>
          <a:lstStyle/>
          <a:p>
            <a:pPr indent="254000" algn="just">
              <a:lnSpc>
                <a:spcPct val="150000"/>
              </a:lnSpc>
              <a:spcAft>
                <a:spcPts val="0"/>
              </a:spcAft>
            </a:pPr>
            <a:r>
              <a:rPr lang="en-US" sz="2800" smtClean="0">
                <a:solidFill>
                  <a:schemeClr val="bg1"/>
                </a:solidFill>
                <a:latin typeface="Times New Roman" pitchFamily="18" charset="0"/>
                <a:ea typeface="Times New Roman" pitchFamily="18" charset="0"/>
                <a:cs typeface="Times New Roman" pitchFamily="18" charset="0"/>
              </a:rPr>
              <a:t>1. </a:t>
            </a:r>
            <a:r>
              <a:rPr lang="vi-VN" sz="2800" smtClean="0">
                <a:solidFill>
                  <a:schemeClr val="bg1"/>
                </a:solidFill>
                <a:latin typeface="+mj-lt"/>
                <a:ea typeface="Times New Roman" panose="02020603050405020304" pitchFamily="18" charset="0"/>
              </a:rPr>
              <a:t>HS </a:t>
            </a:r>
            <a:r>
              <a:rPr lang="vi-VN" sz="2800">
                <a:solidFill>
                  <a:schemeClr val="bg1"/>
                </a:solidFill>
                <a:latin typeface="+mj-lt"/>
                <a:ea typeface="Times New Roman" panose="02020603050405020304" pitchFamily="18" charset="0"/>
              </a:rPr>
              <a:t>học bài cũ, tiếp tục hoàn thành bài tập phần Luyện tập – Vận dụng.</a:t>
            </a:r>
            <a:endParaRPr lang="vi-VN" sz="2800" dirty="0">
              <a:solidFill>
                <a:schemeClr val="bg1"/>
              </a:solidFill>
              <a:latin typeface="+mj-lt"/>
              <a:ea typeface="Times New Roman" panose="02020603050405020304" pitchFamily="18" charset="0"/>
            </a:endParaRPr>
          </a:p>
        </p:txBody>
      </p:sp>
      <p:sp>
        <p:nvSpPr>
          <p:cNvPr id="11" name="Rectangle 6">
            <a:extLst>
              <a:ext uri="{FF2B5EF4-FFF2-40B4-BE49-F238E27FC236}">
                <a16:creationId xmlns:a16="http://schemas.microsoft.com/office/drawing/2014/main" xmlns="" id="{6118CF43-2177-4CD7-ADD1-3C29117D1C43}"/>
              </a:ext>
            </a:extLst>
          </p:cNvPr>
          <p:cNvSpPr/>
          <p:nvPr/>
        </p:nvSpPr>
        <p:spPr>
          <a:xfrm>
            <a:off x="3962400" y="3972426"/>
            <a:ext cx="7841079" cy="2677656"/>
          </a:xfrm>
          <a:prstGeom prst="rect">
            <a:avLst/>
          </a:prstGeom>
          <a:noFill/>
          <a:ln>
            <a:noFill/>
          </a:ln>
        </p:spPr>
        <p:txBody>
          <a:bodyPr wrap="square">
            <a:spAutoFit/>
          </a:bodyPr>
          <a:lstStyle/>
          <a:p>
            <a:pPr indent="254000" algn="just">
              <a:lnSpc>
                <a:spcPct val="150000"/>
              </a:lnSpc>
              <a:spcAft>
                <a:spcPts val="0"/>
              </a:spcAft>
            </a:pPr>
            <a:r>
              <a:rPr lang="en-US" sz="2800" smtClean="0">
                <a:solidFill>
                  <a:schemeClr val="bg1"/>
                </a:solidFill>
                <a:latin typeface="Times New Roman" pitchFamily="18" charset="0"/>
                <a:ea typeface="Times New Roman" pitchFamily="18" charset="0"/>
                <a:cs typeface="Times New Roman" pitchFamily="18" charset="0"/>
              </a:rPr>
              <a:t>2. </a:t>
            </a:r>
            <a:r>
              <a:rPr lang="vi-VN" sz="2800" smtClean="0">
                <a:solidFill>
                  <a:schemeClr val="bg1"/>
                </a:solidFill>
                <a:latin typeface="+mj-lt"/>
                <a:ea typeface="Times New Roman" panose="02020603050405020304" pitchFamily="18" charset="0"/>
              </a:rPr>
              <a:t>Đọc </a:t>
            </a:r>
            <a:r>
              <a:rPr lang="vi-VN" sz="2800">
                <a:solidFill>
                  <a:schemeClr val="bg1"/>
                </a:solidFill>
                <a:latin typeface="+mj-lt"/>
                <a:ea typeface="Times New Roman" panose="02020603050405020304" pitchFamily="18" charset="0"/>
              </a:rPr>
              <a:t>trước nội dung bài 7. Vương quốc Lào, tập trả lời các câu hỏi có trong bài, sưu tầm một số hình ảnh về văn hóa đặc trưng, kiến trúc của Vương quốc Lào.</a:t>
            </a:r>
            <a:endParaRPr lang="vi-VN" sz="2800" dirty="0">
              <a:solidFill>
                <a:schemeClr val="bg1"/>
              </a:solidFill>
              <a:latin typeface="+mj-lt"/>
              <a:ea typeface="Times New Roman" panose="02020603050405020304" pitchFamily="18" charset="0"/>
            </a:endParaRPr>
          </a:p>
        </p:txBody>
      </p:sp>
    </p:spTree>
    <p:extLst>
      <p:ext uri="{BB962C8B-B14F-4D97-AF65-F5344CB8AC3E}">
        <p14:creationId xmlns:p14="http://schemas.microsoft.com/office/powerpoint/2010/main" val="281706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9" name="直接连接符 18"/>
          <p:cNvCxnSpPr/>
          <p:nvPr/>
        </p:nvCxnSpPr>
        <p:spPr>
          <a:xfrm>
            <a:off x="2293867" y="1229169"/>
            <a:ext cx="7688333" cy="75203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423922" y="5334000"/>
            <a:ext cx="7391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895600" y="685800"/>
            <a:ext cx="25434" cy="569787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8839200" y="914400"/>
            <a:ext cx="813611" cy="559970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843950"/>
            <a:ext cx="4114800" cy="5486400"/>
          </a:xfrm>
          <a:prstGeom prst="rect">
            <a:avLst/>
          </a:prstGeom>
        </p:spPr>
      </p:pic>
      <p:sp>
        <p:nvSpPr>
          <p:cNvPr id="8" name="矩形 14">
            <a:extLst>
              <a:ext uri="{FF2B5EF4-FFF2-40B4-BE49-F238E27FC236}">
                <a16:creationId xmlns:a16="http://schemas.microsoft.com/office/drawing/2014/main" xmlns="" id="{7F755426-B83B-4BD7-BEAB-C31A52E8FD86}"/>
              </a:ext>
            </a:extLst>
          </p:cNvPr>
          <p:cNvSpPr/>
          <p:nvPr/>
        </p:nvSpPr>
        <p:spPr>
          <a:xfrm>
            <a:off x="2987633" y="2368155"/>
            <a:ext cx="6238319" cy="1938992"/>
          </a:xfrm>
          <a:prstGeom prst="rect">
            <a:avLst/>
          </a:prstGeom>
          <a:noFill/>
        </p:spPr>
        <p:txBody>
          <a:bodyPr wrap="square" lIns="91440" tIns="45720" rIns="91440" bIns="45720">
            <a:spAutoFit/>
          </a:bodyPr>
          <a:lstStyle/>
          <a:p>
            <a:pPr algn="ctr"/>
            <a:r>
              <a:rPr lang="vi-VN" altLang="zh-CN" sz="6000" b="1" dirty="0">
                <a:ln w="12700">
                  <a:solidFill>
                    <a:schemeClr val="bg1"/>
                  </a:solidFill>
                  <a:prstDash val="solid"/>
                </a:ln>
                <a:pattFill prst="ltDnDiag">
                  <a:fgClr>
                    <a:schemeClr val="accent5">
                      <a:lumMod val="60000"/>
                      <a:lumOff val="40000"/>
                    </a:schemeClr>
                  </a:fgClr>
                  <a:bgClr>
                    <a:schemeClr val="bg1"/>
                  </a:bgClr>
                </a:pattFill>
                <a:latin typeface="+mj-lt"/>
              </a:rPr>
              <a:t>CHÚC CẢ LỚP HỌC NGOAN!!!</a:t>
            </a:r>
            <a:endParaRPr lang="zh-CN" altLang="en-US" sz="6000" b="1" dirty="0">
              <a:ln w="12700">
                <a:solidFill>
                  <a:schemeClr val="bg1"/>
                </a:solidFill>
                <a:prstDash val="solid"/>
              </a:ln>
              <a:pattFill prst="ltDnDiag">
                <a:fgClr>
                  <a:schemeClr val="accent5">
                    <a:lumMod val="60000"/>
                    <a:lumOff val="40000"/>
                  </a:schemeClr>
                </a:fgClr>
                <a:bgClr>
                  <a:schemeClr val="bg1"/>
                </a:bgClr>
              </a:pattFill>
              <a:latin typeface="+mj-lt"/>
            </a:endParaRPr>
          </a:p>
        </p:txBody>
      </p:sp>
    </p:spTree>
    <p:extLst>
      <p:ext uri="{BB962C8B-B14F-4D97-AF65-F5344CB8AC3E}">
        <p14:creationId xmlns:p14="http://schemas.microsoft.com/office/powerpoint/2010/main" val="587424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1000"/>
                                        <p:tgtEl>
                                          <p:spTgt spid="19"/>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1000"/>
                                        <p:tgtEl>
                                          <p:spTgt spid="26"/>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1000"/>
                                        <p:tgtEl>
                                          <p:spTgt spid="21"/>
                                        </p:tgtEl>
                                      </p:cBhvr>
                                    </p:animEffect>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1000"/>
                                        <p:tgtEl>
                                          <p:spTgt spid="23"/>
                                        </p:tgtEl>
                                      </p:cBhvr>
                                    </p:animEffect>
                                  </p:childTnLst>
                                </p:cTn>
                              </p:par>
                            </p:childTnLst>
                          </p:cTn>
                        </p:par>
                        <p:par>
                          <p:cTn id="26" fill="hold">
                            <p:stCondLst>
                              <p:cond delay="5000"/>
                            </p:stCondLst>
                            <p:childTnLst>
                              <p:par>
                                <p:cTn id="27" presetID="26"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290">
                                          <p:stCondLst>
                                            <p:cond delay="0"/>
                                          </p:stCondLst>
                                        </p:cTn>
                                        <p:tgtEl>
                                          <p:spTgt spid="8"/>
                                        </p:tgtEl>
                                      </p:cBhvr>
                                    </p:animEffect>
                                    <p:anim calcmode="lin" valueType="num">
                                      <p:cBhvr>
                                        <p:cTn id="3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5" dur="13">
                                          <p:stCondLst>
                                            <p:cond delay="325"/>
                                          </p:stCondLst>
                                        </p:cTn>
                                        <p:tgtEl>
                                          <p:spTgt spid="8"/>
                                        </p:tgtEl>
                                      </p:cBhvr>
                                      <p:to x="100000" y="60000"/>
                                    </p:animScale>
                                    <p:animScale>
                                      <p:cBhvr>
                                        <p:cTn id="36" dur="83" decel="50000">
                                          <p:stCondLst>
                                            <p:cond delay="338"/>
                                          </p:stCondLst>
                                        </p:cTn>
                                        <p:tgtEl>
                                          <p:spTgt spid="8"/>
                                        </p:tgtEl>
                                      </p:cBhvr>
                                      <p:to x="100000" y="100000"/>
                                    </p:animScale>
                                    <p:animScale>
                                      <p:cBhvr>
                                        <p:cTn id="37" dur="13">
                                          <p:stCondLst>
                                            <p:cond delay="656"/>
                                          </p:stCondLst>
                                        </p:cTn>
                                        <p:tgtEl>
                                          <p:spTgt spid="8"/>
                                        </p:tgtEl>
                                      </p:cBhvr>
                                      <p:to x="100000" y="80000"/>
                                    </p:animScale>
                                    <p:animScale>
                                      <p:cBhvr>
                                        <p:cTn id="38" dur="83" decel="50000">
                                          <p:stCondLst>
                                            <p:cond delay="669"/>
                                          </p:stCondLst>
                                        </p:cTn>
                                        <p:tgtEl>
                                          <p:spTgt spid="8"/>
                                        </p:tgtEl>
                                      </p:cBhvr>
                                      <p:to x="100000" y="100000"/>
                                    </p:animScale>
                                    <p:animScale>
                                      <p:cBhvr>
                                        <p:cTn id="39" dur="13">
                                          <p:stCondLst>
                                            <p:cond delay="821"/>
                                          </p:stCondLst>
                                        </p:cTn>
                                        <p:tgtEl>
                                          <p:spTgt spid="8"/>
                                        </p:tgtEl>
                                      </p:cBhvr>
                                      <p:to x="100000" y="90000"/>
                                    </p:animScale>
                                    <p:animScale>
                                      <p:cBhvr>
                                        <p:cTn id="40" dur="83" decel="50000">
                                          <p:stCondLst>
                                            <p:cond delay="834"/>
                                          </p:stCondLst>
                                        </p:cTn>
                                        <p:tgtEl>
                                          <p:spTgt spid="8"/>
                                        </p:tgtEl>
                                      </p:cBhvr>
                                      <p:to x="100000" y="100000"/>
                                    </p:animScale>
                                    <p:animScale>
                                      <p:cBhvr>
                                        <p:cTn id="41" dur="13">
                                          <p:stCondLst>
                                            <p:cond delay="904"/>
                                          </p:stCondLst>
                                        </p:cTn>
                                        <p:tgtEl>
                                          <p:spTgt spid="8"/>
                                        </p:tgtEl>
                                      </p:cBhvr>
                                      <p:to x="100000" y="95000"/>
                                    </p:animScale>
                                    <p:animScale>
                                      <p:cBhvr>
                                        <p:cTn id="42" dur="83" decel="50000">
                                          <p:stCondLst>
                                            <p:cond delay="917"/>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18951795-A468-4ECA-B498-2B8E481BE3A5}"/>
              </a:ext>
            </a:extLst>
          </p:cNvPr>
          <p:cNvSpPr txBox="1"/>
          <p:nvPr/>
        </p:nvSpPr>
        <p:spPr>
          <a:xfrm>
            <a:off x="3124200" y="5724035"/>
            <a:ext cx="9277643" cy="1133965"/>
          </a:xfrm>
          <a:prstGeom prst="rect">
            <a:avLst/>
          </a:prstGeom>
          <a:noFill/>
        </p:spPr>
        <p:txBody>
          <a:bodyPr wrap="square">
            <a:spAutoFit/>
          </a:bodyPr>
          <a:lstStyle/>
          <a:p>
            <a:pPr marR="0" lvl="0" algn="ctr">
              <a:lnSpc>
                <a:spcPct val="150000"/>
              </a:lnSpc>
              <a:spcBef>
                <a:spcPts val="0"/>
              </a:spcBef>
              <a:spcAft>
                <a:spcPts val="0"/>
              </a:spcAft>
              <a:buSzPts val="1000"/>
              <a:tabLst>
                <a:tab pos="457200" algn="l"/>
              </a:tabLst>
            </a:pPr>
            <a:r>
              <a:rPr lang="en-US" sz="24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24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a:t>
            </a: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sát lược đồ, em hãy viết ra giấy tên các vương quốc phong kiến Đông Nam </a:t>
            </a: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a:t>
            </a:r>
            <a:r>
              <a:rPr lang="vi-VN" sz="24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图片 7">
            <a:extLst>
              <a:ext uri="{FF2B5EF4-FFF2-40B4-BE49-F238E27FC236}">
                <a16:creationId xmlns:a16="http://schemas.microsoft.com/office/drawing/2014/main" xmlns="" id="{139E1C1A-F461-4D85-913F-EC30F8A5A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35" y="5470824"/>
            <a:ext cx="3017065" cy="1387176"/>
          </a:xfrm>
          <a:prstGeom prst="rect">
            <a:avLst/>
          </a:prstGeom>
        </p:spPr>
      </p:pic>
      <p:sp>
        <p:nvSpPr>
          <p:cNvPr id="7" name="矩形 13"/>
          <p:cNvSpPr/>
          <p:nvPr/>
        </p:nvSpPr>
        <p:spPr>
          <a:xfrm>
            <a:off x="107135" y="304800"/>
            <a:ext cx="11734799" cy="954107"/>
          </a:xfrm>
          <a:prstGeom prst="rect">
            <a:avLst/>
          </a:prstGeom>
          <a:noFill/>
        </p:spPr>
        <p:txBody>
          <a:bodyPr wrap="square" lIns="91440" tIns="45720" rIns="91440" bIns="45720">
            <a:spAutoFit/>
          </a:bodyPr>
          <a:lstStyle/>
          <a:p>
            <a:pPr algn="just"/>
            <a:r>
              <a:rPr lang="en-US" altLang="zh-CN" sz="2800" b="1" smtClean="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1. Sự hình thành và phát triển của các vương quốc phong kiến từ nửa sau thế kỉ X đến nửa đầu thế kỉ XVI</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pic>
        <p:nvPicPr>
          <p:cNvPr id="9" name="Picture 8" descr="https://img.loigiaihay.com/picture/2022/0310/screenshot-2022-03-10-092658_2.png"/>
          <p:cNvPicPr/>
          <p:nvPr/>
        </p:nvPicPr>
        <p:blipFill>
          <a:blip r:embed="rId5">
            <a:extLst>
              <a:ext uri="{28A0092B-C50C-407E-A947-70E740481C1C}">
                <a14:useLocalDpi xmlns:a14="http://schemas.microsoft.com/office/drawing/2010/main" val="0"/>
              </a:ext>
            </a:extLst>
          </a:blip>
          <a:srcRect/>
          <a:stretch>
            <a:fillRect/>
          </a:stretch>
        </p:blipFill>
        <p:spPr bwMode="auto">
          <a:xfrm>
            <a:off x="4261338" y="1329395"/>
            <a:ext cx="6781800" cy="4372366"/>
          </a:xfrm>
          <a:prstGeom prst="rect">
            <a:avLst/>
          </a:prstGeom>
          <a:noFill/>
          <a:ln>
            <a:noFill/>
          </a:ln>
        </p:spPr>
      </p:pic>
    </p:spTree>
    <p:extLst>
      <p:ext uri="{BB962C8B-B14F-4D97-AF65-F5344CB8AC3E}">
        <p14:creationId xmlns:p14="http://schemas.microsoft.com/office/powerpoint/2010/main" val="4216416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26"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290">
                                          <p:stCondLst>
                                            <p:cond delay="0"/>
                                          </p:stCondLst>
                                        </p:cTn>
                                        <p:tgtEl>
                                          <p:spTgt spid="7"/>
                                        </p:tgtEl>
                                      </p:cBhvr>
                                    </p:animEffect>
                                    <p:anim calcmode="lin" valueType="num">
                                      <p:cBhvr>
                                        <p:cTn id="12"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7" dur="13">
                                          <p:stCondLst>
                                            <p:cond delay="325"/>
                                          </p:stCondLst>
                                        </p:cTn>
                                        <p:tgtEl>
                                          <p:spTgt spid="7"/>
                                        </p:tgtEl>
                                      </p:cBhvr>
                                      <p:to x="100000" y="60000"/>
                                    </p:animScale>
                                    <p:animScale>
                                      <p:cBhvr>
                                        <p:cTn id="18" dur="83" decel="50000">
                                          <p:stCondLst>
                                            <p:cond delay="338"/>
                                          </p:stCondLst>
                                        </p:cTn>
                                        <p:tgtEl>
                                          <p:spTgt spid="7"/>
                                        </p:tgtEl>
                                      </p:cBhvr>
                                      <p:to x="100000" y="100000"/>
                                    </p:animScale>
                                    <p:animScale>
                                      <p:cBhvr>
                                        <p:cTn id="19" dur="13">
                                          <p:stCondLst>
                                            <p:cond delay="656"/>
                                          </p:stCondLst>
                                        </p:cTn>
                                        <p:tgtEl>
                                          <p:spTgt spid="7"/>
                                        </p:tgtEl>
                                      </p:cBhvr>
                                      <p:to x="100000" y="80000"/>
                                    </p:animScale>
                                    <p:animScale>
                                      <p:cBhvr>
                                        <p:cTn id="20" dur="83" decel="50000">
                                          <p:stCondLst>
                                            <p:cond delay="669"/>
                                          </p:stCondLst>
                                        </p:cTn>
                                        <p:tgtEl>
                                          <p:spTgt spid="7"/>
                                        </p:tgtEl>
                                      </p:cBhvr>
                                      <p:to x="100000" y="100000"/>
                                    </p:animScale>
                                    <p:animScale>
                                      <p:cBhvr>
                                        <p:cTn id="21" dur="13">
                                          <p:stCondLst>
                                            <p:cond delay="821"/>
                                          </p:stCondLst>
                                        </p:cTn>
                                        <p:tgtEl>
                                          <p:spTgt spid="7"/>
                                        </p:tgtEl>
                                      </p:cBhvr>
                                      <p:to x="100000" y="90000"/>
                                    </p:animScale>
                                    <p:animScale>
                                      <p:cBhvr>
                                        <p:cTn id="22" dur="83" decel="50000">
                                          <p:stCondLst>
                                            <p:cond delay="834"/>
                                          </p:stCondLst>
                                        </p:cTn>
                                        <p:tgtEl>
                                          <p:spTgt spid="7"/>
                                        </p:tgtEl>
                                      </p:cBhvr>
                                      <p:to x="100000" y="100000"/>
                                    </p:animScale>
                                    <p:animScale>
                                      <p:cBhvr>
                                        <p:cTn id="23" dur="13">
                                          <p:stCondLst>
                                            <p:cond delay="904"/>
                                          </p:stCondLst>
                                        </p:cTn>
                                        <p:tgtEl>
                                          <p:spTgt spid="7"/>
                                        </p:tgtEl>
                                      </p:cBhvr>
                                      <p:to x="100000" y="95000"/>
                                    </p:animScale>
                                    <p:animScale>
                                      <p:cBhvr>
                                        <p:cTn id="24" dur="83" decel="50000">
                                          <p:stCondLst>
                                            <p:cond delay="917"/>
                                          </p:stCondLst>
                                        </p:cTn>
                                        <p:tgtEl>
                                          <p:spTgt spid="7"/>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18951795-A468-4ECA-B498-2B8E481BE3A5}"/>
              </a:ext>
            </a:extLst>
          </p:cNvPr>
          <p:cNvSpPr txBox="1"/>
          <p:nvPr/>
        </p:nvSpPr>
        <p:spPr>
          <a:xfrm>
            <a:off x="120030" y="1135082"/>
            <a:ext cx="6077244" cy="3970318"/>
          </a:xfrm>
          <a:prstGeom prst="rect">
            <a:avLst/>
          </a:prstGeom>
          <a:noFill/>
        </p:spPr>
        <p:txBody>
          <a:bodyPr wrap="square">
            <a:spAutoFit/>
          </a:bodyPr>
          <a:lstStyle/>
          <a:p>
            <a:pPr marR="0" lvl="0" algn="just">
              <a:lnSpc>
                <a:spcPct val="150000"/>
              </a:lnSpc>
              <a:spcBef>
                <a:spcPts val="0"/>
              </a:spcBef>
              <a:spcAft>
                <a:spcPts val="0"/>
              </a:spcAft>
              <a:buSzPts val="1000"/>
              <a:tabLst>
                <a:tab pos="457200" algn="l"/>
              </a:tabLst>
            </a:pPr>
            <a:r>
              <a:rPr lang="vi-VN" sz="28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Trình bày sự hình thành, phát triển của các vương quốc phong kiến Đông Nam Á từ thế kỉ X đến nửa đầu thế kỉ XVI.</a:t>
            </a:r>
          </a:p>
          <a:p>
            <a:pPr marR="0" lvl="0" algn="just">
              <a:lnSpc>
                <a:spcPct val="150000"/>
              </a:lnSpc>
              <a:spcBef>
                <a:spcPts val="0"/>
              </a:spcBef>
              <a:spcAft>
                <a:spcPts val="0"/>
              </a:spcAft>
              <a:buSzPts val="1000"/>
              <a:tabLst>
                <a:tab pos="457200" algn="l"/>
              </a:tabLs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Đọc thông tin tư liệu, em hãy nhận xét về hoạt động kinh tế của Vương quốc Ma-lắc-ca?</a:t>
            </a:r>
          </a:p>
        </p:txBody>
      </p:sp>
      <p:pic>
        <p:nvPicPr>
          <p:cNvPr id="8" name="Picture 7" descr="https://img.loigiaihay.com/picture/2022/0310/screenshot-2022-03-10-092928_2.png"/>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352800"/>
            <a:ext cx="5715000" cy="3505200"/>
          </a:xfrm>
          <a:prstGeom prst="rect">
            <a:avLst/>
          </a:prstGeom>
          <a:noFill/>
          <a:ln>
            <a:noFill/>
          </a:ln>
        </p:spPr>
      </p:pic>
      <p:pic>
        <p:nvPicPr>
          <p:cNvPr id="10" name="图片 7">
            <a:extLst>
              <a:ext uri="{FF2B5EF4-FFF2-40B4-BE49-F238E27FC236}">
                <a16:creationId xmlns:a16="http://schemas.microsoft.com/office/drawing/2014/main" xmlns="" id="{139E1C1A-F461-4D85-913F-EC30F8A5A5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35" y="5470824"/>
            <a:ext cx="3017065" cy="1387176"/>
          </a:xfrm>
          <a:prstGeom prst="rect">
            <a:avLst/>
          </a:prstGeom>
        </p:spPr>
      </p:pic>
    </p:spTree>
    <p:extLst>
      <p:ext uri="{BB962C8B-B14F-4D97-AF65-F5344CB8AC3E}">
        <p14:creationId xmlns:p14="http://schemas.microsoft.com/office/powerpoint/2010/main" val="12262046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descr="https://img.loigiaihay.com/picture/2022/0310/screenshot-2022-03-10-092658_2.png"/>
          <p:cNvPicPr/>
          <p:nvPr/>
        </p:nvPicPr>
        <p:blipFill>
          <a:blip r:embed="rId4">
            <a:extLst>
              <a:ext uri="{28A0092B-C50C-407E-A947-70E740481C1C}">
                <a14:useLocalDpi xmlns:a14="http://schemas.microsoft.com/office/drawing/2010/main" val="0"/>
              </a:ext>
            </a:extLst>
          </a:blip>
          <a:srcRect/>
          <a:stretch>
            <a:fillRect/>
          </a:stretch>
        </p:blipFill>
        <p:spPr bwMode="auto">
          <a:xfrm>
            <a:off x="1690983" y="381000"/>
            <a:ext cx="8692416" cy="5373384"/>
          </a:xfrm>
          <a:prstGeom prst="rect">
            <a:avLst/>
          </a:prstGeom>
          <a:noFill/>
          <a:ln>
            <a:noFill/>
          </a:ln>
        </p:spPr>
      </p:pic>
      <p:sp>
        <p:nvSpPr>
          <p:cNvPr id="5" name="TextBox 16">
            <a:extLst>
              <a:ext uri="{FF2B5EF4-FFF2-40B4-BE49-F238E27FC236}">
                <a16:creationId xmlns:a16="http://schemas.microsoft.com/office/drawing/2014/main" xmlns="" id="{11E88BEF-75F9-499D-A8E8-86976EE9D302}"/>
              </a:ext>
            </a:extLst>
          </p:cNvPr>
          <p:cNvSpPr txBox="1">
            <a:spLocks noChangeArrowheads="1"/>
          </p:cNvSpPr>
          <p:nvPr/>
        </p:nvSpPr>
        <p:spPr bwMode="auto">
          <a:xfrm>
            <a:off x="5746440" y="3532942"/>
            <a:ext cx="581502" cy="70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sz="2800" b="1">
              <a:solidFill>
                <a:srgbClr val="800000"/>
              </a:solidFill>
              <a:latin typeface="VNI-Times" pitchFamily="2" charset="0"/>
            </a:endParaRPr>
          </a:p>
        </p:txBody>
      </p:sp>
      <p:pic>
        <p:nvPicPr>
          <p:cNvPr id="8" name="Picture 5" descr="D:\HINH CHEN- DONG\abu061[1].gif">
            <a:extLst>
              <a:ext uri="{FF2B5EF4-FFF2-40B4-BE49-F238E27FC236}">
                <a16:creationId xmlns:a16="http://schemas.microsoft.com/office/drawing/2014/main" xmlns="" id="{2C4065A2-178B-4D6A-89F7-8CCA0AC143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62249" y="2353974"/>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D:\HINH CHEN- DONG\abu061[1].gif">
            <a:extLst>
              <a:ext uri="{FF2B5EF4-FFF2-40B4-BE49-F238E27FC236}">
                <a16:creationId xmlns:a16="http://schemas.microsoft.com/office/drawing/2014/main" xmlns="" id="{3B9E2FB1-E94B-4BBB-8467-C00044436D7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4800" y="2902862"/>
            <a:ext cx="292296" cy="16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D:\HINH CHEN- DONG\abu061[1].gif">
            <a:extLst>
              <a:ext uri="{FF2B5EF4-FFF2-40B4-BE49-F238E27FC236}">
                <a16:creationId xmlns:a16="http://schemas.microsoft.com/office/drawing/2014/main" xmlns="" id="{ACBDC7E7-53FB-40CD-925F-65581CDD09A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06460" y="4178606"/>
            <a:ext cx="210982" cy="11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D:\HINH CHEN- DONG\abu061[1].gif">
            <a:extLst>
              <a:ext uri="{FF2B5EF4-FFF2-40B4-BE49-F238E27FC236}">
                <a16:creationId xmlns:a16="http://schemas.microsoft.com/office/drawing/2014/main" xmlns="" id="{A42D5DA1-3659-4A36-A3D5-6DA17489776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69081" y="2322716"/>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D:\HINH CHEN- DONG\abu061[1].gif">
            <a:extLst>
              <a:ext uri="{FF2B5EF4-FFF2-40B4-BE49-F238E27FC236}">
                <a16:creationId xmlns:a16="http://schemas.microsoft.com/office/drawing/2014/main" xmlns="" id="{9EB8EA78-7683-4096-BE7D-7E4CA39EBBB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4937" y="1338148"/>
            <a:ext cx="292297" cy="16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D:\HINH CHEN- DONG\abu061[1].gif">
            <a:extLst>
              <a:ext uri="{FF2B5EF4-FFF2-40B4-BE49-F238E27FC236}">
                <a16:creationId xmlns:a16="http://schemas.microsoft.com/office/drawing/2014/main" xmlns="" id="{1A0543FC-8172-4567-8CDC-DC7BEB4E9FF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28018" y="1945717"/>
            <a:ext cx="210982" cy="11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HINH CHEN- DONG\abu061[1].gif">
            <a:extLst>
              <a:ext uri="{FF2B5EF4-FFF2-40B4-BE49-F238E27FC236}">
                <a16:creationId xmlns:a16="http://schemas.microsoft.com/office/drawing/2014/main" xmlns="" id="{042DE113-07FC-4886-94A5-A7794D8E257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24068" y="1619796"/>
            <a:ext cx="316472" cy="17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HINH CHEN- DONG\abu061[1].gif">
            <a:extLst>
              <a:ext uri="{FF2B5EF4-FFF2-40B4-BE49-F238E27FC236}">
                <a16:creationId xmlns:a16="http://schemas.microsoft.com/office/drawing/2014/main" xmlns="" id="{559AEA28-91BD-4E6C-91A2-6F3B0D2775B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3509" y="1357473"/>
            <a:ext cx="316472" cy="17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D:\HINH CHEN- DONG\abu061[1].gif">
            <a:extLst>
              <a:ext uri="{FF2B5EF4-FFF2-40B4-BE49-F238E27FC236}">
                <a16:creationId xmlns:a16="http://schemas.microsoft.com/office/drawing/2014/main" xmlns="" id="{2C4065A2-178B-4D6A-89F7-8CCA0AC143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06460" y="3334890"/>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D:\HINH CHEN- DONG\abu061[1].gif">
            <a:extLst>
              <a:ext uri="{FF2B5EF4-FFF2-40B4-BE49-F238E27FC236}">
                <a16:creationId xmlns:a16="http://schemas.microsoft.com/office/drawing/2014/main" xmlns="" id="{2C4065A2-178B-4D6A-89F7-8CCA0AC143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04493" y="1827040"/>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D:\HINH CHEN- DONG\abu061[1].gif">
            <a:extLst>
              <a:ext uri="{FF2B5EF4-FFF2-40B4-BE49-F238E27FC236}">
                <a16:creationId xmlns:a16="http://schemas.microsoft.com/office/drawing/2014/main" xmlns="" id="{2C4065A2-178B-4D6A-89F7-8CCA0AC143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6377" y="1420562"/>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D:\HINH CHEN- DONG\abu061[1].gif">
            <a:extLst>
              <a:ext uri="{FF2B5EF4-FFF2-40B4-BE49-F238E27FC236}">
                <a16:creationId xmlns:a16="http://schemas.microsoft.com/office/drawing/2014/main" xmlns="" id="{2C4065A2-178B-4D6A-89F7-8CCA0AC143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00738" y="4876800"/>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D:\HINH CHEN- DONG\abu061[1].gif">
            <a:extLst>
              <a:ext uri="{FF2B5EF4-FFF2-40B4-BE49-F238E27FC236}">
                <a16:creationId xmlns:a16="http://schemas.microsoft.com/office/drawing/2014/main" xmlns="" id="{ACBDC7E7-53FB-40CD-925F-65581CDD09A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95849" y="2204039"/>
            <a:ext cx="210982" cy="11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Hộp Văn bản 5">
            <a:extLst>
              <a:ext uri="{FF2B5EF4-FFF2-40B4-BE49-F238E27FC236}">
                <a16:creationId xmlns:a16="http://schemas.microsoft.com/office/drawing/2014/main" xmlns="" id="{18951795-A468-4ECA-B498-2B8E481BE3A5}"/>
              </a:ext>
            </a:extLst>
          </p:cNvPr>
          <p:cNvSpPr txBox="1"/>
          <p:nvPr/>
        </p:nvSpPr>
        <p:spPr>
          <a:xfrm>
            <a:off x="-86926" y="6019800"/>
            <a:ext cx="12401843" cy="646331"/>
          </a:xfrm>
          <a:prstGeom prst="rect">
            <a:avLst/>
          </a:prstGeom>
          <a:noFill/>
        </p:spPr>
        <p:txBody>
          <a:bodyPr wrap="square">
            <a:spAutoFit/>
          </a:bodyPr>
          <a:lstStyle/>
          <a:p>
            <a:pPr marR="0" lvl="0" algn="ctr">
              <a:lnSpc>
                <a:spcPct val="150000"/>
              </a:lnSpc>
              <a:spcBef>
                <a:spcPts val="0"/>
              </a:spcBef>
              <a:spcAft>
                <a:spcPts val="0"/>
              </a:spcAft>
              <a:buSzPts val="1000"/>
              <a:tabLst>
                <a:tab pos="457200" algn="l"/>
              </a:tabLst>
            </a:pPr>
            <a:r>
              <a:rPr lang="en-US" sz="24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 tên </a:t>
            </a:r>
            <a:r>
              <a:rPr lang="vi-VN" sz="24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 </a:t>
            </a: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vương quốc phong kiến Đông </a:t>
            </a: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Nam </a:t>
            </a:r>
            <a:r>
              <a:rPr lang="vi-VN" sz="24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743378"/>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xmlns="" id="{18925CFD-A2E5-4F68-9AE4-8D566B7FEDFC}"/>
              </a:ext>
            </a:extLst>
          </p:cNvPr>
          <p:cNvSpPr/>
          <p:nvPr/>
        </p:nvSpPr>
        <p:spPr>
          <a:xfrm>
            <a:off x="73138" y="1784066"/>
            <a:ext cx="6750865" cy="3970318"/>
          </a:xfrm>
          <a:prstGeom prst="rect">
            <a:avLst/>
          </a:prstGeom>
          <a:noFill/>
        </p:spPr>
        <p:txBody>
          <a:bodyPr wrap="square">
            <a:spAutoFit/>
          </a:bodyPr>
          <a:lstStyle/>
          <a:p>
            <a:pPr algn="just">
              <a:lnSpc>
                <a:spcPct val="150000"/>
              </a:lnSpc>
            </a:pPr>
            <a:r>
              <a:rPr lang="vi-VN" sz="2400">
                <a:solidFill>
                  <a:schemeClr val="bg1"/>
                </a:solidFill>
                <a:latin typeface="+mj-lt"/>
              </a:rPr>
              <a:t>- Nửa sau thế kỉ X đến thế kỉ XIII, các vương quốc bước vào giai đoạn phát triển như Vương quốc Pa-gan phát triển thành Vương quốc Mi-an-ma, Vương quốc Ha-ri-pun-giay-a, Vương quốc Đại Việt, Chăm-pa, Cam-pu-chia, Sri Vi-giay-a.</a:t>
            </a:r>
          </a:p>
          <a:p>
            <a:pPr algn="just">
              <a:lnSpc>
                <a:spcPct val="150000"/>
              </a:lnSpc>
            </a:pPr>
            <a:r>
              <a:rPr lang="vi-VN" sz="2400">
                <a:solidFill>
                  <a:schemeClr val="bg1"/>
                </a:solidFill>
                <a:latin typeface="+mj-lt"/>
              </a:rPr>
              <a:t>- Thế kỉ XII, một số vương quốc mới ra đời như Mô-giô-pa-hít, A-út-thay-a, Lan Xang, Ma-lắc-ca.</a:t>
            </a:r>
          </a:p>
        </p:txBody>
      </p:sp>
      <p:sp>
        <p:nvSpPr>
          <p:cNvPr id="6" name="矩形 13"/>
          <p:cNvSpPr/>
          <p:nvPr/>
        </p:nvSpPr>
        <p:spPr>
          <a:xfrm>
            <a:off x="107135" y="304800"/>
            <a:ext cx="11734799" cy="954107"/>
          </a:xfrm>
          <a:prstGeom prst="rect">
            <a:avLst/>
          </a:prstGeom>
          <a:noFill/>
        </p:spPr>
        <p:txBody>
          <a:bodyPr wrap="square" lIns="91440" tIns="45720" rIns="91440" bIns="45720">
            <a:spAutoFit/>
          </a:bodyPr>
          <a:lstStyle/>
          <a:p>
            <a:pPr algn="just"/>
            <a:r>
              <a:rPr lang="en-US" altLang="zh-CN" sz="2800" b="1" smtClean="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1. Sự hình thành và phát triển của các vương quốc phong kiến từ nửa sau thế kỉ X đến nửa đầu thế kỉ XVI</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pic>
        <p:nvPicPr>
          <p:cNvPr id="7" name="Picture 6" descr="https://img.loigiaihay.com/picture/2022/0310/screenshot-2022-03-10-092658_2.png"/>
          <p:cNvPicPr/>
          <p:nvPr/>
        </p:nvPicPr>
        <p:blipFill>
          <a:blip r:embed="rId4">
            <a:extLst>
              <a:ext uri="{28A0092B-C50C-407E-A947-70E740481C1C}">
                <a14:useLocalDpi xmlns:a14="http://schemas.microsoft.com/office/drawing/2010/main" val="0"/>
              </a:ext>
            </a:extLst>
          </a:blip>
          <a:srcRect/>
          <a:stretch>
            <a:fillRect/>
          </a:stretch>
        </p:blipFill>
        <p:spPr bwMode="auto">
          <a:xfrm>
            <a:off x="7070188" y="2387642"/>
            <a:ext cx="5105400" cy="3366742"/>
          </a:xfrm>
          <a:prstGeom prst="rect">
            <a:avLst/>
          </a:prstGeom>
          <a:noFill/>
          <a:ln>
            <a:noFill/>
          </a:ln>
        </p:spPr>
      </p:pic>
    </p:spTree>
    <p:extLst>
      <p:ext uri="{BB962C8B-B14F-4D97-AF65-F5344CB8AC3E}">
        <p14:creationId xmlns:p14="http://schemas.microsoft.com/office/powerpoint/2010/main" val="3746248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xmlns="" id="{18925CFD-A2E5-4F68-9AE4-8D566B7FEDFC}"/>
              </a:ext>
            </a:extLst>
          </p:cNvPr>
          <p:cNvSpPr/>
          <p:nvPr/>
        </p:nvSpPr>
        <p:spPr>
          <a:xfrm>
            <a:off x="2438400" y="5792981"/>
            <a:ext cx="7162799" cy="646331"/>
          </a:xfrm>
          <a:prstGeom prst="rect">
            <a:avLst/>
          </a:prstGeom>
          <a:noFill/>
        </p:spPr>
        <p:txBody>
          <a:bodyPr wrap="square">
            <a:spAutoFit/>
          </a:bodyPr>
          <a:lstStyle/>
          <a:p>
            <a:pPr algn="ctr">
              <a:lnSpc>
                <a:spcPct val="150000"/>
              </a:lnSpc>
            </a:pPr>
            <a:r>
              <a:rPr lang="vi-VN" sz="2400" smtClean="0">
                <a:solidFill>
                  <a:schemeClr val="bg1"/>
                </a:solidFill>
                <a:latin typeface="+mj-lt"/>
              </a:rPr>
              <a:t>Toàn </a:t>
            </a:r>
            <a:r>
              <a:rPr lang="vi-VN" sz="2400">
                <a:solidFill>
                  <a:schemeClr val="bg1"/>
                </a:solidFill>
                <a:latin typeface="+mj-lt"/>
              </a:rPr>
              <a:t>cảnh đô thị cổ Pa-gan (thuộc Mi-an-ma ngày nay)</a:t>
            </a:r>
          </a:p>
        </p:txBody>
      </p:sp>
      <p:pic>
        <p:nvPicPr>
          <p:cNvPr id="5" name="Picture 4"/>
          <p:cNvPicPr/>
          <p:nvPr/>
        </p:nvPicPr>
        <p:blipFill>
          <a:blip r:embed="rId4"/>
          <a:stretch>
            <a:fillRect/>
          </a:stretch>
        </p:blipFill>
        <p:spPr>
          <a:xfrm>
            <a:off x="2057400" y="824576"/>
            <a:ext cx="7924800" cy="4953000"/>
          </a:xfrm>
          <a:prstGeom prst="rect">
            <a:avLst/>
          </a:prstGeom>
        </p:spPr>
      </p:pic>
    </p:spTree>
    <p:extLst>
      <p:ext uri="{BB962C8B-B14F-4D97-AF65-F5344CB8AC3E}">
        <p14:creationId xmlns:p14="http://schemas.microsoft.com/office/powerpoint/2010/main" val="3056964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18951795-A468-4ECA-B498-2B8E481BE3A5}"/>
              </a:ext>
            </a:extLst>
          </p:cNvPr>
          <p:cNvSpPr txBox="1"/>
          <p:nvPr/>
        </p:nvSpPr>
        <p:spPr>
          <a:xfrm>
            <a:off x="120030" y="1500506"/>
            <a:ext cx="6356970" cy="3970318"/>
          </a:xfrm>
          <a:prstGeom prst="rect">
            <a:avLst/>
          </a:prstGeom>
          <a:noFill/>
        </p:spPr>
        <p:txBody>
          <a:bodyPr wrap="square">
            <a:spAutoFit/>
          </a:bodyPr>
          <a:lstStyle/>
          <a:p>
            <a:pPr marR="0" lvl="0" algn="just">
              <a:lnSpc>
                <a:spcPct val="150000"/>
              </a:lnSpc>
              <a:spcBef>
                <a:spcPts val="0"/>
              </a:spcBef>
              <a:spcAft>
                <a:spcPts val="0"/>
              </a:spcAft>
              <a:buSzPts val="1000"/>
              <a:tabLst>
                <a:tab pos="457200" algn="l"/>
              </a:tabLst>
            </a:pPr>
            <a:r>
              <a:rPr lang="vi-VN" sz="28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Trình bày sự hình thành, phát triển của các vương quốc phong kiến Đông Nam Á từ thế kỉ X đến nửa đầu thế kỉ XVI.</a:t>
            </a:r>
          </a:p>
          <a:p>
            <a:pPr marR="0" lvl="0" algn="just">
              <a:lnSpc>
                <a:spcPct val="150000"/>
              </a:lnSpc>
              <a:spcBef>
                <a:spcPts val="0"/>
              </a:spcBef>
              <a:spcAft>
                <a:spcPts val="0"/>
              </a:spcAft>
              <a:buSzPts val="1000"/>
              <a:tabLst>
                <a:tab pos="457200" algn="l"/>
              </a:tabLs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Đọc thông tin tư liệu, em hãy nhận xét về hoạt động kinh tế của Vương quốc Ma-lắc-ca?</a:t>
            </a:r>
          </a:p>
        </p:txBody>
      </p:sp>
      <p:pic>
        <p:nvPicPr>
          <p:cNvPr id="8" name="Picture 7" descr="https://img.loigiaihay.com/picture/2022/0310/screenshot-2022-03-10-092928_2.png"/>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352800"/>
            <a:ext cx="5715000" cy="3505200"/>
          </a:xfrm>
          <a:prstGeom prst="rect">
            <a:avLst/>
          </a:prstGeom>
          <a:noFill/>
          <a:ln>
            <a:noFill/>
          </a:ln>
        </p:spPr>
      </p:pic>
      <p:pic>
        <p:nvPicPr>
          <p:cNvPr id="10" name="图片 7">
            <a:extLst>
              <a:ext uri="{FF2B5EF4-FFF2-40B4-BE49-F238E27FC236}">
                <a16:creationId xmlns:a16="http://schemas.microsoft.com/office/drawing/2014/main" xmlns="" id="{139E1C1A-F461-4D85-913F-EC30F8A5A5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35" y="5470824"/>
            <a:ext cx="3017065" cy="1387176"/>
          </a:xfrm>
          <a:prstGeom prst="rect">
            <a:avLst/>
          </a:prstGeom>
        </p:spPr>
      </p:pic>
    </p:spTree>
    <p:extLst>
      <p:ext uri="{BB962C8B-B14F-4D97-AF65-F5344CB8AC3E}">
        <p14:creationId xmlns:p14="http://schemas.microsoft.com/office/powerpoint/2010/main" val="1483452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xEl>
                                              <p:pRg st="0" end="0"/>
                                            </p:txEl>
                                          </p:spTgt>
                                        </p:tgtEl>
                                      </p:cBhvr>
                                    </p:animEffect>
                                    <p:set>
                                      <p:cBhvr>
                                        <p:cTn id="14"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2FA6FEB1-BF01-4BF0-8709-501A99AF5A83"/>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新建 Microsoft PowerPoint 演示文稿"/>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TotalTime>
  <Words>1179</Words>
  <Application>Microsoft Office PowerPoint</Application>
  <PresentationFormat>Custom</PresentationFormat>
  <Paragraphs>117</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ADMIN</cp:lastModifiedBy>
  <cp:revision>98</cp:revision>
  <dcterms:created xsi:type="dcterms:W3CDTF">2006-08-16T00:00:00Z</dcterms:created>
  <dcterms:modified xsi:type="dcterms:W3CDTF">2022-08-02T14:36:12Z</dcterms:modified>
</cp:coreProperties>
</file>