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7" r:id="rId2"/>
    <p:sldId id="335" r:id="rId3"/>
    <p:sldId id="329" r:id="rId4"/>
    <p:sldId id="330" r:id="rId5"/>
    <p:sldId id="318" r:id="rId6"/>
    <p:sldId id="319" r:id="rId7"/>
    <p:sldId id="331" r:id="rId8"/>
    <p:sldId id="287" r:id="rId9"/>
    <p:sldId id="334" r:id="rId10"/>
    <p:sldId id="290" r:id="rId11"/>
    <p:sldId id="321" r:id="rId12"/>
    <p:sldId id="315" r:id="rId13"/>
    <p:sldId id="314" r:id="rId14"/>
    <p:sldId id="320" r:id="rId15"/>
    <p:sldId id="324" r:id="rId16"/>
    <p:sldId id="310" r:id="rId17"/>
    <p:sldId id="332" r:id="rId18"/>
    <p:sldId id="333" r:id="rId19"/>
    <p:sldId id="311" r:id="rId20"/>
    <p:sldId id="327" r:id="rId21"/>
    <p:sldId id="328" r:id="rId22"/>
    <p:sldId id="325" r:id="rId23"/>
  </p:sldIdLst>
  <p:sldSz cx="12436475" cy="6858000"/>
  <p:notesSz cx="6742113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3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3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3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30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8E8B6"/>
    <a:srgbClr val="7BD563"/>
    <a:srgbClr val="E8E150"/>
    <a:srgbClr val="34FB25"/>
    <a:srgbClr val="D09768"/>
    <a:srgbClr val="FFFF00"/>
    <a:srgbClr val="FF3300"/>
    <a:srgbClr val="FFCC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1" autoAdjust="0"/>
    <p:restoredTop sz="93606" autoAdjust="0"/>
  </p:normalViewPr>
  <p:slideViewPr>
    <p:cSldViewPr>
      <p:cViewPr>
        <p:scale>
          <a:sx n="63" d="100"/>
          <a:sy n="63" d="100"/>
        </p:scale>
        <p:origin x="-1548" y="-588"/>
      </p:cViewPr>
      <p:guideLst>
        <p:guide orient="horz" pos="2160"/>
        <p:guide pos="391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236EBE4-92AC-4430-986B-18D5ACFB3A1E}" type="datetimeFigureOut">
              <a:rPr lang="en-US"/>
              <a:pPr>
                <a:defRPr/>
              </a:pPr>
              <a:t>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88" y="739775"/>
            <a:ext cx="6713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688" y="4689475"/>
            <a:ext cx="5392737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D55F563-7105-45D4-994E-0C6AF63888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92063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BBB3BBC-3DA9-4613-93AA-518DF09AA814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3240E557-4B14-4D31-A6CD-E77CA35E39F1}" type="slidenum">
              <a:rPr lang="en-US" sz="1200">
                <a:latin typeface="Arial" charset="0"/>
              </a:rPr>
              <a:pPr eaLnBrk="1" hangingPunct="1"/>
              <a:t>10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56E311B0-9065-48FC-AA55-15BF2B7495F7}" type="slidenum">
              <a:rPr lang="en-US" sz="1200"/>
              <a:pPr eaLnBrk="1" hangingPunct="1"/>
              <a:t>14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5B06A245-9771-4342-AC44-F5C5A7BEE4A5}" type="slidenum">
              <a:rPr lang="en-US" sz="1200"/>
              <a:pPr eaLnBrk="1" hangingPunct="1"/>
              <a:t>19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3450" y="2130425"/>
            <a:ext cx="1056957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5313" y="3886200"/>
            <a:ext cx="870585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C2538-1018-47C2-81C3-F10E382A7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9271448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34994-3A44-4C54-97B9-B243E7AA7E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4019664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7000" y="274638"/>
            <a:ext cx="27971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2300" y="274638"/>
            <a:ext cx="82423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AA7F5-C0E1-4028-93D2-DB78A680D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4979568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8CF97-8DD2-415C-B275-5100CDAD8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4575247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663" y="4406900"/>
            <a:ext cx="105711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663" y="2906713"/>
            <a:ext cx="1057116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069BB-5507-4610-9F95-F98F4E2EE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4367819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00" y="1600200"/>
            <a:ext cx="55197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4438" y="1600200"/>
            <a:ext cx="55197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CC011-E7F9-49ED-8065-CF4906509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7456664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2300" y="1535113"/>
            <a:ext cx="54943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300" y="2174875"/>
            <a:ext cx="54943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8250" y="1535113"/>
            <a:ext cx="54959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8250" y="2174875"/>
            <a:ext cx="54959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0175F-B613-4151-918D-21E616EAC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6925538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319AA-C903-45F4-ABA8-916AAFC5F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8722493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4A546-3F54-4BA6-87EE-31DB77925B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5023281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273050"/>
            <a:ext cx="40909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2513" y="273050"/>
            <a:ext cx="69516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2300" y="1435100"/>
            <a:ext cx="40909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AA528-19C4-4429-B710-77604A1245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3249891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4800600"/>
            <a:ext cx="746125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746125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8"/>
            <a:ext cx="746125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78A62-0A00-4442-9421-1F3A135BD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2518427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2300" y="274638"/>
            <a:ext cx="111918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2300" y="1600200"/>
            <a:ext cx="1119187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2300" y="6245225"/>
            <a:ext cx="29019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49738" y="6245225"/>
            <a:ext cx="3937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12225" y="6245225"/>
            <a:ext cx="29019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latin typeface="Arial" charset="0"/>
              </a:defRPr>
            </a:lvl1pPr>
          </a:lstStyle>
          <a:p>
            <a:pPr>
              <a:defRPr/>
            </a:pPr>
            <a:fld id="{0F711242-4E52-419C-9A3B-D13D98DB7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8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19685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7788" y="5029200"/>
            <a:ext cx="23828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9913" y="5029200"/>
            <a:ext cx="17605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2925" y="5029200"/>
            <a:ext cx="17621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5938" y="5029200"/>
            <a:ext cx="17621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5763" y="5029200"/>
            <a:ext cx="17621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9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0363" y="5029200"/>
            <a:ext cx="17621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0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23375" y="5029200"/>
            <a:ext cx="17621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1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5029200"/>
            <a:ext cx="17621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WordArt 19"/>
          <p:cNvSpPr>
            <a:spLocks noChangeArrowheads="1" noChangeShapeType="1" noTextEdit="1"/>
          </p:cNvSpPr>
          <p:nvPr/>
        </p:nvSpPr>
        <p:spPr bwMode="auto">
          <a:xfrm>
            <a:off x="2798763" y="1752600"/>
            <a:ext cx="6527800" cy="14160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60" name="AutoShape 16" descr="Hiển thị IMG_1312.JPG"/>
          <p:cNvSpPr>
            <a:spLocks noChangeAspect="1" noChangeArrowheads="1"/>
          </p:cNvSpPr>
          <p:nvPr/>
        </p:nvSpPr>
        <p:spPr bwMode="auto">
          <a:xfrm>
            <a:off x="211138" y="-144463"/>
            <a:ext cx="414337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1" name="WordArt 18"/>
          <p:cNvSpPr>
            <a:spLocks noChangeArrowheads="1" noChangeShapeType="1" noTextEdit="1"/>
          </p:cNvSpPr>
          <p:nvPr/>
        </p:nvSpPr>
        <p:spPr bwMode="auto">
          <a:xfrm>
            <a:off x="1347788" y="2460625"/>
            <a:ext cx="9067800" cy="1608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kumimoji="0" lang="en-US" sz="7200" b="0" i="0" u="none" strike="noStrike" kern="10" cap="all" spc="0" normalizeH="0" baseline="0" noProof="0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/>
                <a:ea typeface="+mn-ea"/>
                <a:cs typeface="Times New Roman"/>
              </a:rPr>
              <a:t>Unit 1</a:t>
            </a:r>
          </a:p>
          <a:p>
            <a:pPr algn="ctr"/>
            <a:r>
              <a:rPr lang="en-US" sz="7200" b="0" kern="10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Lesson 3: A  closer look 2</a:t>
            </a:r>
            <a:r>
              <a:rPr kumimoji="0" lang="en-US" sz="7200" b="0" i="0" u="none" strike="noStrike" kern="10" cap="all" spc="0" normalizeH="0" baseline="0" noProof="0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/>
                <a:cs typeface="Times New Roman"/>
              </a:rPr>
              <a:t> </a:t>
            </a:r>
            <a:endParaRPr lang="en-US" sz="3600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0374" y="381000"/>
            <a:ext cx="1179553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0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WELCOME TO OUR CLASS </a:t>
            </a:r>
            <a:endParaRPr lang="en-US" sz="7200" b="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171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-76200"/>
            <a:ext cx="12436475" cy="6858000"/>
          </a:xfrm>
        </p:spPr>
      </p:pic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34925" y="0"/>
            <a:ext cx="127285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5400" i="1"/>
              <a:t>2- </a:t>
            </a:r>
            <a:r>
              <a:rPr lang="en-US" sz="5400" i="1" u="sng"/>
              <a:t>Meaning:</a:t>
            </a:r>
          </a:p>
        </p:txBody>
      </p:sp>
      <p:pic>
        <p:nvPicPr>
          <p:cNvPr id="6150" name="Picture 6" descr="C:\Users\Administrator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2638" y="2743200"/>
            <a:ext cx="200977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lowchart: Alternate Process 7"/>
          <p:cNvSpPr>
            <a:spLocks noChangeArrowheads="1"/>
          </p:cNvSpPr>
          <p:nvPr/>
        </p:nvSpPr>
        <p:spPr bwMode="auto">
          <a:xfrm>
            <a:off x="0" y="2743200"/>
            <a:ext cx="2865438" cy="1968500"/>
          </a:xfrm>
          <a:prstGeom prst="flowChartAlternateProcess">
            <a:avLst/>
          </a:prstGeom>
          <a:solidFill>
            <a:srgbClr val="E8E8B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>
                <a:solidFill>
                  <a:srgbClr val="C00000"/>
                </a:solidFill>
              </a:rPr>
              <a:t>Meaning of MAIN VERB</a:t>
            </a:r>
          </a:p>
        </p:txBody>
      </p:sp>
      <p:sp>
        <p:nvSpPr>
          <p:cNvPr id="9" name="Flowchart: Alternate Process 8"/>
          <p:cNvSpPr>
            <a:spLocks noChangeArrowheads="1"/>
          </p:cNvSpPr>
          <p:nvPr/>
        </p:nvSpPr>
        <p:spPr bwMode="auto">
          <a:xfrm>
            <a:off x="4002088" y="2743200"/>
            <a:ext cx="2917825" cy="1892300"/>
          </a:xfrm>
          <a:prstGeom prst="flowChartAlternateProcess">
            <a:avLst/>
          </a:prstGeom>
          <a:solidFill>
            <a:srgbClr val="E8E8B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>
                <a:solidFill>
                  <a:srgbClr val="C00000"/>
                </a:solidFill>
              </a:rPr>
              <a:t>Meaning of PARTICLE</a:t>
            </a:r>
          </a:p>
        </p:txBody>
      </p:sp>
      <p:sp>
        <p:nvSpPr>
          <p:cNvPr id="10" name="Flowchart: Alternate Process 9"/>
          <p:cNvSpPr>
            <a:spLocks noChangeArrowheads="1"/>
          </p:cNvSpPr>
          <p:nvPr/>
        </p:nvSpPr>
        <p:spPr bwMode="auto">
          <a:xfrm>
            <a:off x="9248775" y="2743200"/>
            <a:ext cx="3146425" cy="1906588"/>
          </a:xfrm>
          <a:prstGeom prst="flowChartAlternateProcess">
            <a:avLst/>
          </a:prstGeom>
          <a:solidFill>
            <a:srgbClr val="E8E8B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>
                <a:solidFill>
                  <a:srgbClr val="C00000"/>
                </a:solidFill>
              </a:rPr>
              <a:t>Meaning of PHRASAL VERB</a:t>
            </a:r>
          </a:p>
        </p:txBody>
      </p:sp>
      <p:sp>
        <p:nvSpPr>
          <p:cNvPr id="2" name="Plus 1"/>
          <p:cNvSpPr/>
          <p:nvPr/>
        </p:nvSpPr>
        <p:spPr bwMode="auto">
          <a:xfrm>
            <a:off x="2865438" y="3270250"/>
            <a:ext cx="914400" cy="914400"/>
          </a:xfrm>
          <a:prstGeom prst="mathPlus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96" name="Picture 4" descr="C:\Users\Administrator\Desktop\hinh nen\hinh-nen-powerpoint-1-448x33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36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9050" y="-30163"/>
            <a:ext cx="12417425" cy="300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C00000"/>
                </a:solidFill>
              </a:rPr>
              <a:t>		</a:t>
            </a:r>
            <a:r>
              <a:rPr lang="en-US" sz="3400">
                <a:solidFill>
                  <a:srgbClr val="C00000"/>
                </a:solidFill>
              </a:rPr>
              <a:t>	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400" u="sng"/>
              <a:t>Eat</a:t>
            </a:r>
            <a:r>
              <a:rPr lang="en-US" sz="3400" b="0"/>
              <a:t> to live not live to eat.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sz="3400" b="0"/>
              <a:t>She was wet because she was </a:t>
            </a:r>
            <a:r>
              <a:rPr lang="en-US" sz="3400" u="sng"/>
              <a:t>out</a:t>
            </a:r>
            <a:r>
              <a:rPr lang="en-US" sz="3400" b="0"/>
              <a:t> in the rain.</a:t>
            </a:r>
          </a:p>
          <a:p>
            <a:pPr eaLnBrk="1" hangingPunct="1">
              <a:spcBef>
                <a:spcPct val="50000"/>
              </a:spcBef>
            </a:pPr>
            <a:r>
              <a:rPr lang="en-US" sz="3400" b="0">
                <a:sym typeface="Wingdings" pitchFamily="2" charset="2"/>
              </a:rPr>
              <a:t> Let’s </a:t>
            </a:r>
            <a:r>
              <a:rPr lang="en-US" sz="3400" u="sng">
                <a:sym typeface="Wingdings" pitchFamily="2" charset="2"/>
              </a:rPr>
              <a:t>eat out </a:t>
            </a:r>
            <a:r>
              <a:rPr lang="en-US" sz="3400" b="0">
                <a:sym typeface="Wingdings" pitchFamily="2" charset="2"/>
              </a:rPr>
              <a:t>today.</a:t>
            </a:r>
            <a:endParaRPr lang="en-US" sz="3400" b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-9525" y="3036888"/>
            <a:ext cx="12417425" cy="375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400" dirty="0" smtClean="0">
                <a:solidFill>
                  <a:srgbClr val="C00000"/>
                </a:solidFill>
              </a:rPr>
              <a:t>	</a:t>
            </a:r>
            <a:r>
              <a:rPr lang="en-US" sz="3400" smtClean="0">
                <a:solidFill>
                  <a:srgbClr val="C00000"/>
                </a:solidFill>
              </a:rPr>
              <a:t>	</a:t>
            </a:r>
            <a:endParaRPr lang="en-US" sz="3400" dirty="0" smtClean="0">
              <a:solidFill>
                <a:srgbClr val="C00000"/>
              </a:solidFill>
            </a:endParaRPr>
          </a:p>
          <a:p>
            <a:pPr marL="571500" indent="-5715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400" u="sng" dirty="0" smtClean="0"/>
              <a:t>Look</a:t>
            </a:r>
            <a:r>
              <a:rPr lang="en-US" sz="3400" b="0" dirty="0" smtClean="0"/>
              <a:t>! The bus is coming.</a:t>
            </a:r>
          </a:p>
          <a:p>
            <a:pPr marL="571500" indent="-5715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400" b="0" smtClean="0"/>
              <a:t>She is going </a:t>
            </a:r>
            <a:r>
              <a:rPr lang="en-US" sz="3400" u="sng" smtClean="0"/>
              <a:t>down</a:t>
            </a:r>
            <a:r>
              <a:rPr lang="en-US" sz="3400" b="0" smtClean="0"/>
              <a:t> town.</a:t>
            </a:r>
          </a:p>
          <a:p>
            <a:pPr marL="571500" indent="-5715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3400" b="0" smtClean="0"/>
              <a:t>There is a cat </a:t>
            </a:r>
            <a:r>
              <a:rPr lang="en-US" sz="3400" u="sng" smtClean="0"/>
              <a:t>on</a:t>
            </a:r>
            <a:r>
              <a:rPr lang="en-US" sz="3400" b="0" smtClean="0"/>
              <a:t> the fence.</a:t>
            </a:r>
            <a:endParaRPr lang="en-US" sz="3400" b="0" dirty="0" smtClean="0"/>
          </a:p>
          <a:p>
            <a:pPr eaLnBrk="1" hangingPunct="1">
              <a:spcBef>
                <a:spcPct val="50000"/>
              </a:spcBef>
              <a:defRPr/>
            </a:pPr>
            <a:r>
              <a:rPr lang="en-US" sz="3400" b="0" smtClean="0">
                <a:sym typeface="Wingdings" pitchFamily="2" charset="2"/>
              </a:rPr>
              <a:t> </a:t>
            </a:r>
            <a:r>
              <a:rPr lang="en-US" sz="3400" b="0"/>
              <a:t>She's so conceited. </a:t>
            </a:r>
            <a:r>
              <a:rPr lang="en-US" sz="3400" b="0" smtClean="0"/>
              <a:t>She always </a:t>
            </a:r>
            <a:r>
              <a:rPr lang="en-US" sz="3400" u="sng"/>
              <a:t>looks down on</a:t>
            </a:r>
            <a:r>
              <a:rPr lang="en-US" sz="3400" b="0"/>
              <a:t> </a:t>
            </a:r>
            <a:r>
              <a:rPr lang="en-US" sz="3400" b="0" smtClean="0"/>
              <a:t>everybody.</a:t>
            </a:r>
            <a:endParaRPr lang="en-US" sz="3400" b="0" dirty="0" smtClean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17838" y="0"/>
            <a:ext cx="6629400" cy="6858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3200">
                <a:solidFill>
                  <a:srgbClr val="C00000"/>
                </a:solidFill>
              </a:rPr>
              <a:t>eat       +       out       =      eat out</a:t>
            </a: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70038" y="3086100"/>
            <a:ext cx="9448800" cy="6858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3200">
                <a:solidFill>
                  <a:srgbClr val="C00000"/>
                </a:solidFill>
              </a:rPr>
              <a:t>look       +       down    +    on      =       look down on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220" name="Picture 2" descr="C:\Users\Administrator\Desktop\hinh-nen-powerpoint-dep-chu-de-giao-duc-2_0935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52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58850"/>
            <a:ext cx="13152438" cy="565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42950" indent="-742950">
              <a:lnSpc>
                <a:spcPct val="80000"/>
              </a:lnSpc>
              <a:buFontTx/>
              <a:buAutoNum type="arabicPeriod"/>
            </a:pPr>
            <a:r>
              <a:rPr lang="en-US" sz="3600" u="sng">
                <a:cs typeface="Times New Roman" pitchFamily="18" charset="0"/>
              </a:rPr>
              <a:t>INTRANSITIVE:</a:t>
            </a:r>
            <a:endParaRPr lang="en-US" sz="3600" b="0">
              <a:cs typeface="Times New Roman" pitchFamily="18" charset="0"/>
            </a:endParaRPr>
          </a:p>
          <a:p>
            <a:pPr marL="742950" indent="-742950">
              <a:lnSpc>
                <a:spcPct val="80000"/>
              </a:lnSpc>
            </a:pPr>
            <a:r>
              <a:rPr lang="en-US" sz="3200" b="0">
                <a:cs typeface="Times New Roman" pitchFamily="18" charset="0"/>
              </a:rPr>
              <a:t>Examples:</a:t>
            </a:r>
          </a:p>
          <a:p>
            <a:pPr marL="742950" indent="-742950">
              <a:lnSpc>
                <a:spcPct val="80000"/>
              </a:lnSpc>
              <a:buFont typeface="Arial" charset="0"/>
              <a:buChar char="•"/>
            </a:pPr>
            <a:r>
              <a:rPr lang="en-US" sz="3200" b="0">
                <a:cs typeface="Times New Roman" pitchFamily="18" charset="0"/>
              </a:rPr>
              <a:t>The patient </a:t>
            </a:r>
            <a:r>
              <a:rPr lang="en-US" sz="3200" u="sng">
                <a:cs typeface="Times New Roman" pitchFamily="18" charset="0"/>
              </a:rPr>
              <a:t>passed away.</a:t>
            </a:r>
          </a:p>
          <a:p>
            <a:pPr marL="742950" indent="-742950">
              <a:lnSpc>
                <a:spcPct val="80000"/>
              </a:lnSpc>
              <a:buFont typeface="Arial" charset="0"/>
              <a:buChar char="•"/>
            </a:pPr>
            <a:r>
              <a:rPr lang="en-US" sz="3200" b="0">
                <a:cs typeface="Times New Roman" pitchFamily="18" charset="0"/>
              </a:rPr>
              <a:t>What time do you often </a:t>
            </a:r>
            <a:r>
              <a:rPr lang="en-US" sz="3200" u="sng">
                <a:cs typeface="Times New Roman" pitchFamily="18" charset="0"/>
              </a:rPr>
              <a:t>get up</a:t>
            </a:r>
            <a:r>
              <a:rPr lang="en-US" sz="3200">
                <a:cs typeface="Times New Roman" pitchFamily="18" charset="0"/>
              </a:rPr>
              <a:t>?</a:t>
            </a:r>
          </a:p>
          <a:p>
            <a:pPr marL="742950" indent="-742950">
              <a:lnSpc>
                <a:spcPct val="80000"/>
              </a:lnSpc>
              <a:buFont typeface="Arial" charset="0"/>
              <a:buChar char="•"/>
            </a:pPr>
            <a:r>
              <a:rPr lang="en-US" sz="3200" b="0"/>
              <a:t>The supermarket </a:t>
            </a:r>
            <a:r>
              <a:rPr lang="en-US" sz="3200" u="sng"/>
              <a:t>closed down </a:t>
            </a:r>
            <a:r>
              <a:rPr lang="en-US" sz="3200" b="0"/>
              <a:t>because they didn't have many customers</a:t>
            </a:r>
          </a:p>
          <a:p>
            <a:pPr marL="742950" indent="-742950">
              <a:lnSpc>
                <a:spcPct val="80000"/>
              </a:lnSpc>
            </a:pPr>
            <a:endParaRPr lang="en-US" sz="3600" b="0">
              <a:cs typeface="Times New Roman" pitchFamily="18" charset="0"/>
            </a:endParaRPr>
          </a:p>
          <a:p>
            <a:pPr marL="742950" indent="-742950">
              <a:lnSpc>
                <a:spcPct val="80000"/>
              </a:lnSpc>
            </a:pPr>
            <a:r>
              <a:rPr lang="en-US" sz="3600">
                <a:cs typeface="Times New Roman" pitchFamily="18" charset="0"/>
              </a:rPr>
              <a:t>2. </a:t>
            </a:r>
            <a:r>
              <a:rPr lang="en-US" sz="3600" u="sng">
                <a:cs typeface="Times New Roman" pitchFamily="18" charset="0"/>
              </a:rPr>
              <a:t>TRANSITIVE</a:t>
            </a:r>
            <a:r>
              <a:rPr lang="en-US" sz="3600">
                <a:cs typeface="Times New Roman" pitchFamily="18" charset="0"/>
              </a:rPr>
              <a:t> :</a:t>
            </a:r>
            <a:endParaRPr lang="en-US" sz="3600" b="0">
              <a:cs typeface="Times New Roman" pitchFamily="18" charset="0"/>
            </a:endParaRPr>
          </a:p>
          <a:p>
            <a:pPr marL="742950" indent="-742950">
              <a:lnSpc>
                <a:spcPct val="80000"/>
              </a:lnSpc>
            </a:pPr>
            <a:r>
              <a:rPr lang="en-US" sz="3200" b="0">
                <a:cs typeface="Times New Roman" pitchFamily="18" charset="0"/>
              </a:rPr>
              <a:t>Examples:</a:t>
            </a:r>
          </a:p>
          <a:p>
            <a:pPr marL="742950" indent="-742950">
              <a:lnSpc>
                <a:spcPct val="80000"/>
              </a:lnSpc>
              <a:buFont typeface="Arial" charset="0"/>
              <a:buChar char="•"/>
            </a:pPr>
            <a:r>
              <a:rPr lang="en-US" sz="3200" b="0">
                <a:cs typeface="Times New Roman" pitchFamily="18" charset="0"/>
              </a:rPr>
              <a:t>She </a:t>
            </a:r>
            <a:r>
              <a:rPr lang="en-US" sz="3200" b="0" u="sng">
                <a:cs typeface="Times New Roman" pitchFamily="18" charset="0"/>
              </a:rPr>
              <a:t>took after </a:t>
            </a:r>
            <a:r>
              <a:rPr lang="en-US" sz="3200" u="sng">
                <a:solidFill>
                  <a:srgbClr val="FF0000"/>
                </a:solidFill>
                <a:cs typeface="Times New Roman" pitchFamily="18" charset="0"/>
              </a:rPr>
              <a:t>her mother</a:t>
            </a:r>
            <a:r>
              <a:rPr lang="en-US" sz="3200">
                <a:cs typeface="Times New Roman" pitchFamily="18" charset="0"/>
              </a:rPr>
              <a:t>.</a:t>
            </a:r>
          </a:p>
          <a:p>
            <a:pPr marL="742950" indent="-742950">
              <a:lnSpc>
                <a:spcPct val="80000"/>
              </a:lnSpc>
              <a:buFont typeface="Arial" charset="0"/>
              <a:buChar char="•"/>
            </a:pPr>
            <a:r>
              <a:rPr lang="en-US" sz="3200" b="0">
                <a:cs typeface="Times New Roman" pitchFamily="18" charset="0"/>
              </a:rPr>
              <a:t>Jack </a:t>
            </a:r>
            <a:r>
              <a:rPr lang="en-US" sz="3200" b="0" u="sng">
                <a:cs typeface="Times New Roman" pitchFamily="18" charset="0"/>
              </a:rPr>
              <a:t>made up </a:t>
            </a:r>
            <a:r>
              <a:rPr lang="en-US" sz="3200" u="sng">
                <a:solidFill>
                  <a:srgbClr val="FF0000"/>
                </a:solidFill>
                <a:cs typeface="Times New Roman" pitchFamily="18" charset="0"/>
              </a:rPr>
              <a:t>the ghost story</a:t>
            </a:r>
            <a:r>
              <a:rPr lang="en-US" sz="320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0">
                <a:cs typeface="Times New Roman" pitchFamily="18" charset="0"/>
              </a:rPr>
              <a:t>to prevent me.</a:t>
            </a:r>
          </a:p>
          <a:p>
            <a:pPr marL="742950" indent="-742950">
              <a:lnSpc>
                <a:spcPct val="80000"/>
              </a:lnSpc>
              <a:buFont typeface="Arial" charset="0"/>
              <a:buChar char="•"/>
            </a:pPr>
            <a:r>
              <a:rPr lang="en-US" sz="3200" b="0">
                <a:cs typeface="Times New Roman" pitchFamily="18" charset="0"/>
              </a:rPr>
              <a:t>Please </a:t>
            </a:r>
            <a:r>
              <a:rPr lang="en-US" sz="3200" b="0" u="sng">
                <a:cs typeface="Times New Roman" pitchFamily="18" charset="0"/>
              </a:rPr>
              <a:t>take off </a:t>
            </a:r>
            <a:r>
              <a:rPr lang="en-US" sz="3200" u="sng">
                <a:solidFill>
                  <a:srgbClr val="FF0000"/>
                </a:solidFill>
                <a:cs typeface="Times New Roman" pitchFamily="18" charset="0"/>
              </a:rPr>
              <a:t>your shoes </a:t>
            </a:r>
            <a:r>
              <a:rPr lang="en-US" sz="3200" b="0">
                <a:cs typeface="Times New Roman" pitchFamily="18" charset="0"/>
              </a:rPr>
              <a:t>when entering this room.</a:t>
            </a:r>
            <a:endParaRPr lang="en-US" sz="3200" b="0">
              <a:solidFill>
                <a:srgbClr val="FF0000"/>
              </a:solidFill>
              <a:cs typeface="Times New Roman" pitchFamily="18" charset="0"/>
            </a:endParaRPr>
          </a:p>
          <a:p>
            <a:pPr marL="742950" indent="-742950">
              <a:lnSpc>
                <a:spcPct val="80000"/>
              </a:lnSpc>
            </a:pPr>
            <a:r>
              <a:rPr lang="en-US" sz="3600">
                <a:cs typeface="Times New Roman" pitchFamily="18" charset="0"/>
              </a:rPr>
              <a:t/>
            </a:r>
            <a:br>
              <a:rPr lang="en-US" sz="3600">
                <a:cs typeface="Times New Roman" pitchFamily="18" charset="0"/>
              </a:rPr>
            </a:br>
            <a:endParaRPr lang="en-US" sz="3600"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14288" y="34925"/>
            <a:ext cx="124507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5400" u="sng"/>
              <a:t>II. CLASSIFICATION: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244" name="Picture 2" descr="C:\Users\Administrator\Desktop\hinh-nen-powerpoint-don-gian-44-351x18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36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4638" y="11113"/>
            <a:ext cx="11887200" cy="79708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3</a:t>
            </a: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. </a:t>
            </a:r>
            <a:r>
              <a:rPr lang="en-US" sz="4000" u="sng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SEPARABLE:</a:t>
            </a:r>
          </a:p>
          <a:p>
            <a:pPr>
              <a:buFont typeface="Arial" charset="0"/>
              <a:buChar char="•"/>
              <a:defRPr/>
            </a:pPr>
            <a:r>
              <a:rPr lang="en-US" sz="3200" b="0" u="sng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Turn on </a:t>
            </a:r>
            <a:r>
              <a:rPr lang="en-US" sz="3200" b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the light = </a:t>
            </a:r>
            <a:r>
              <a:rPr lang="en-US" sz="3200" b="0" u="sng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Turn</a:t>
            </a:r>
            <a:r>
              <a:rPr lang="en-US" sz="3200" u="sng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the light </a:t>
            </a:r>
            <a:r>
              <a:rPr lang="en-US" sz="3200" b="0" u="sng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on</a:t>
            </a:r>
          </a:p>
          <a:p>
            <a:pPr>
              <a:buFont typeface="Arial" charset="0"/>
              <a:buChar char="•"/>
              <a:defRPr/>
            </a:pPr>
            <a:r>
              <a:rPr lang="en-US" sz="3200" b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I will </a:t>
            </a:r>
            <a:r>
              <a:rPr lang="en-US" sz="3200" b="0" u="sng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pick up</a:t>
            </a:r>
            <a:r>
              <a:rPr lang="en-US" sz="3200" b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you at 7 p.m. = I will </a:t>
            </a:r>
            <a:r>
              <a:rPr lang="en-US" sz="3200" b="0" u="sng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pick</a:t>
            </a:r>
            <a:r>
              <a:rPr lang="en-US" sz="3200" u="sng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you </a:t>
            </a:r>
            <a:r>
              <a:rPr lang="en-US" sz="3200" b="0" u="sng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up </a:t>
            </a:r>
            <a:r>
              <a:rPr lang="en-US" sz="3200" b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at 7 p.m.</a:t>
            </a:r>
          </a:p>
          <a:p>
            <a:pPr>
              <a:buFont typeface="Arial" charset="0"/>
              <a:buChar char="•"/>
              <a:defRPr/>
            </a:pPr>
            <a:r>
              <a:rPr lang="en-US" sz="3200" b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She </a:t>
            </a:r>
            <a:r>
              <a:rPr lang="en-US" sz="3200" b="0" u="sng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turned down </a:t>
            </a:r>
            <a:r>
              <a:rPr lang="en-US" sz="3200" b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my invitation = She </a:t>
            </a:r>
            <a:r>
              <a:rPr lang="en-US" sz="3200" b="0" u="sng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turned </a:t>
            </a:r>
            <a:r>
              <a:rPr lang="en-US" sz="3200" u="sng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my invitation</a:t>
            </a:r>
            <a:r>
              <a:rPr lang="en-US" sz="3200" b="0" u="sng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down</a:t>
            </a:r>
            <a:r>
              <a:rPr lang="en-US" sz="3200" b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en-US" sz="4000" b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>
              <a:defRPr/>
            </a:pP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4.  </a:t>
            </a:r>
            <a:r>
              <a:rPr lang="en-US" sz="4000" u="sng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NON-SEPARABLE</a:t>
            </a: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:</a:t>
            </a:r>
          </a:p>
          <a:p>
            <a:pPr>
              <a:buFont typeface="Arial" charset="0"/>
              <a:buChar char="•"/>
              <a:defRPr/>
            </a:pPr>
            <a:r>
              <a:rPr lang="en-US" sz="3200" b="0">
                <a:cs typeface="Times New Roman" pitchFamily="18" charset="0"/>
              </a:rPr>
              <a:t>She was </a:t>
            </a:r>
            <a:r>
              <a:rPr lang="en-US" sz="3200" b="0" u="sng">
                <a:cs typeface="Times New Roman" pitchFamily="18" charset="0"/>
              </a:rPr>
              <a:t>looking for </a:t>
            </a:r>
            <a:r>
              <a:rPr lang="en-US" sz="3200" b="0">
                <a:cs typeface="Times New Roman" pitchFamily="18" charset="0"/>
              </a:rPr>
              <a:t>the passport which she had lost. </a:t>
            </a:r>
          </a:p>
          <a:p>
            <a:pPr>
              <a:defRPr/>
            </a:pPr>
            <a:r>
              <a:rPr lang="en-US" sz="3200" b="0">
                <a:cs typeface="Times New Roman" pitchFamily="18" charset="0"/>
              </a:rPr>
              <a:t>		</a:t>
            </a:r>
            <a:r>
              <a:rPr lang="en-US" sz="3200">
                <a:cs typeface="Times New Roman" pitchFamily="18" charset="0"/>
              </a:rPr>
              <a:t>( ≠ looking the passport for)</a:t>
            </a:r>
            <a:endParaRPr lang="en-US" sz="3200" b="0">
              <a:cs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3200" b="0">
                <a:cs typeface="Times New Roman" pitchFamily="18" charset="0"/>
              </a:rPr>
              <a:t>I can’t  </a:t>
            </a:r>
            <a:r>
              <a:rPr lang="en-US" sz="3200" b="0" u="sng">
                <a:cs typeface="Times New Roman" pitchFamily="18" charset="0"/>
              </a:rPr>
              <a:t>live on </a:t>
            </a:r>
            <a:r>
              <a:rPr lang="en-US" sz="3200" b="0">
                <a:cs typeface="Times New Roman" pitchFamily="18" charset="0"/>
              </a:rPr>
              <a:t>my teaching salary.</a:t>
            </a:r>
            <a:r>
              <a:rPr lang="en-US" sz="3200">
                <a:cs typeface="Times New Roman" pitchFamily="18" charset="0"/>
              </a:rPr>
              <a:t>(≠ live my salary on)</a:t>
            </a:r>
          </a:p>
          <a:p>
            <a:pPr>
              <a:buFont typeface="Arial" charset="0"/>
              <a:buChar char="•"/>
              <a:defRPr/>
            </a:pPr>
            <a:r>
              <a:rPr lang="en-US" sz="3200" b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He </a:t>
            </a:r>
            <a:r>
              <a:rPr lang="en-US" sz="3200" b="0" u="sng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ran away</a:t>
            </a:r>
            <a:r>
              <a:rPr lang="en-US" sz="3200" b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quickly. </a:t>
            </a: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(</a:t>
            </a:r>
            <a:r>
              <a:rPr lang="en-US" sz="3200">
                <a:cs typeface="Times New Roman" pitchFamily="18" charset="0"/>
              </a:rPr>
              <a:t>≠ ran quickly away)</a:t>
            </a:r>
          </a:p>
          <a:p>
            <a:pPr>
              <a:buFont typeface="Wingdings" pitchFamily="2" charset="2"/>
              <a:buChar char="ü"/>
              <a:defRPr/>
            </a:pPr>
            <a:endParaRPr lang="en-US" sz="3200" b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>
              <a:defRPr/>
            </a:pPr>
            <a:r>
              <a:rPr lang="en-US" sz="3200" u="sng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Note</a:t>
            </a:r>
            <a:r>
              <a:rPr lang="en-US" sz="3200" b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: 	-  transitive: separable and non-separable.</a:t>
            </a:r>
          </a:p>
          <a:p>
            <a:pPr>
              <a:defRPr/>
            </a:pPr>
            <a:r>
              <a:rPr lang="en-US" sz="3200" b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		-  intransitive: non-separable</a:t>
            </a:r>
          </a:p>
          <a:p>
            <a:pPr>
              <a:defRPr/>
            </a:pPr>
            <a:r>
              <a:rPr lang="en-US" sz="4000" b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		</a:t>
            </a:r>
            <a:endParaRPr lang="en-US" sz="400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en-US" sz="4000"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1268" name="Picture 2" descr="C:\Users\Administrator\Desktop\hinh-nen-powerpoint-mau-trang-dep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" y="-457200"/>
            <a:ext cx="13000038" cy="861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dministrator\Downloads\homework-clipart-difficult-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981200"/>
            <a:ext cx="411956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963670" y="1548130"/>
            <a:ext cx="90519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14350" indent="-514350">
              <a:buFontTx/>
              <a:buAutoNum type="arabicPeriod"/>
              <a:defRPr/>
            </a:pPr>
            <a:r>
              <a:rPr lang="en-US" sz="4000" b="0" dirty="0" smtClean="0">
                <a:latin typeface="Times New Roman" pitchFamily="18" charset="0"/>
                <a:cs typeface="Times New Roman" pitchFamily="18" charset="0"/>
              </a:rPr>
              <a:t>Try to guess the meaning- base on: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4000" b="0" dirty="0" smtClean="0">
                <a:latin typeface="Times New Roman" pitchFamily="18" charset="0"/>
                <a:cs typeface="Times New Roman" pitchFamily="18" charset="0"/>
              </a:rPr>
              <a:t> 	particle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4000" b="0" dirty="0" smtClean="0">
                <a:latin typeface="Times New Roman" pitchFamily="18" charset="0"/>
                <a:cs typeface="Times New Roman" pitchFamily="18" charset="0"/>
              </a:rPr>
              <a:t> 	context</a:t>
            </a:r>
          </a:p>
          <a:p>
            <a:pPr marL="0" indent="0">
              <a:buFontTx/>
              <a:buNone/>
              <a:defRPr/>
            </a:pPr>
            <a:r>
              <a:rPr lang="en-US" b="0" i="1" dirty="0" smtClean="0">
                <a:latin typeface="Times New Roman" pitchFamily="18" charset="0"/>
                <a:cs typeface="Times New Roman" pitchFamily="18" charset="0"/>
              </a:rPr>
              <a:t>Ex: The bomb </a:t>
            </a:r>
            <a:r>
              <a:rPr lang="en-US" b="0" i="1" u="sng" dirty="0" smtClean="0">
                <a:latin typeface="Times New Roman" pitchFamily="18" charset="0"/>
                <a:cs typeface="Times New Roman" pitchFamily="18" charset="0"/>
              </a:rPr>
              <a:t>went off</a:t>
            </a:r>
            <a:r>
              <a:rPr lang="en-US" b="0" i="1" dirty="0" smtClean="0">
                <a:latin typeface="Times New Roman" pitchFamily="18" charset="0"/>
                <a:cs typeface="Times New Roman" pitchFamily="18" charset="0"/>
              </a:rPr>
              <a:t> when there were thousands </a:t>
            </a:r>
          </a:p>
          <a:p>
            <a:pPr marL="0" indent="0">
              <a:buFontTx/>
              <a:buNone/>
              <a:defRPr/>
            </a:pPr>
            <a:r>
              <a:rPr lang="en-US" b="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1" dirty="0" smtClean="0">
                <a:latin typeface="Times New Roman" pitchFamily="18" charset="0"/>
                <a:cs typeface="Times New Roman" pitchFamily="18" charset="0"/>
              </a:rPr>
              <a:t>  of people at the stadium.</a:t>
            </a:r>
          </a:p>
          <a:p>
            <a:pPr marL="0" indent="0">
              <a:buFontTx/>
              <a:buNone/>
              <a:defRPr/>
            </a:pPr>
            <a:r>
              <a:rPr lang="en-US" b="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smtClean="0">
                <a:latin typeface="Times New Roman" pitchFamily="18" charset="0"/>
                <a:cs typeface="Times New Roman" pitchFamily="18" charset="0"/>
              </a:rPr>
              <a:t>2. Look up in a dictionary.</a:t>
            </a:r>
          </a:p>
          <a:p>
            <a:pPr marL="0" indent="0">
              <a:buFontTx/>
              <a:buNone/>
              <a:defRPr/>
            </a:pPr>
            <a:r>
              <a:rPr lang="en-US" sz="4000" b="0" dirty="0" smtClean="0">
                <a:latin typeface="Times New Roman" pitchFamily="18" charset="0"/>
                <a:cs typeface="Times New Roman" pitchFamily="18" charset="0"/>
              </a:rPr>
              <a:t>3. Make notes or put in sentences.</a:t>
            </a:r>
            <a:endParaRPr lang="en-US" sz="4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69818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5400">
                <a:cs typeface="Times New Roman" pitchFamily="18" charset="0"/>
              </a:rPr>
              <a:t>III.  </a:t>
            </a:r>
            <a:r>
              <a:rPr lang="en-US" sz="5400" u="sng">
                <a:cs typeface="Times New Roman" pitchFamily="18" charset="0"/>
              </a:rPr>
              <a:t>STUDY TIPS</a:t>
            </a:r>
            <a:r>
              <a:rPr lang="en-US" sz="5400">
                <a:cs typeface="Times New Roman" pitchFamily="18" charset="0"/>
              </a:rPr>
              <a:t>:</a:t>
            </a:r>
            <a:endParaRPr lang="en-US" sz="5400"/>
          </a:p>
        </p:txBody>
      </p:sp>
      <p:sp>
        <p:nvSpPr>
          <p:cNvPr id="2" name="Right Arrow 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981825" y="2438400"/>
            <a:ext cx="488950" cy="484188"/>
          </a:xfrm>
          <a:prstGeom prst="rightArrow">
            <a:avLst>
              <a:gd name="adj1" fmla="val 50000"/>
              <a:gd name="adj2" fmla="val 5002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Down Arrow 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1056938" y="228600"/>
            <a:ext cx="533400" cy="849313"/>
          </a:xfrm>
          <a:prstGeom prst="downArrow">
            <a:avLst>
              <a:gd name="adj1" fmla="val 50000"/>
              <a:gd name="adj2" fmla="val 50001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2292" name="Picture 2" descr="C:\Users\Administrator\Desktop\hinh nen\tmp8389849987311206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2436475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itle 1"/>
          <p:cNvSpPr txBox="1">
            <a:spLocks/>
          </p:cNvSpPr>
          <p:nvPr/>
        </p:nvSpPr>
        <p:spPr bwMode="auto">
          <a:xfrm>
            <a:off x="1036638" y="26988"/>
            <a:ext cx="11191875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 sz="4400">
                <a:solidFill>
                  <a:schemeClr val="tx2"/>
                </a:solidFill>
                <a:latin typeface="Arial" charset="0"/>
              </a:rPr>
              <a:t>Up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44463" y="838200"/>
            <a:ext cx="11691937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3600" b="0">
                <a:cs typeface="Times New Roman" pitchFamily="18" charset="0"/>
              </a:rPr>
              <a:t>1. An upward movement: </a:t>
            </a:r>
          </a:p>
          <a:p>
            <a:pPr>
              <a:spcBef>
                <a:spcPct val="20000"/>
              </a:spcBef>
            </a:pPr>
            <a:r>
              <a:rPr lang="en-US" sz="3600" b="0">
                <a:cs typeface="Times New Roman" pitchFamily="18" charset="0"/>
              </a:rPr>
              <a:t>2. An increase, an improvement:</a:t>
            </a:r>
          </a:p>
          <a:p>
            <a:pPr>
              <a:spcBef>
                <a:spcPct val="20000"/>
              </a:spcBef>
            </a:pPr>
            <a:r>
              <a:rPr lang="en-US" sz="3600" b="0">
                <a:cs typeface="Times New Roman" pitchFamily="18" charset="0"/>
              </a:rPr>
              <a:t>3. Completing, ending:</a:t>
            </a:r>
          </a:p>
          <a:p>
            <a:pPr>
              <a:spcBef>
                <a:spcPct val="20000"/>
              </a:spcBef>
            </a:pPr>
            <a:r>
              <a:rPr lang="en-US" sz="3600" b="0">
                <a:cs typeface="Times New Roman" pitchFamily="18" charset="0"/>
              </a:rPr>
              <a:t>4. Approaching:</a:t>
            </a:r>
          </a:p>
          <a:p>
            <a:pPr>
              <a:spcBef>
                <a:spcPct val="20000"/>
              </a:spcBef>
            </a:pPr>
            <a:r>
              <a:rPr lang="en-US" sz="3600" b="0" u="sng">
                <a:cs typeface="Times New Roman" pitchFamily="18" charset="0"/>
              </a:rPr>
              <a:t>Examples: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3600" b="0">
                <a:cs typeface="Times New Roman" pitchFamily="18" charset="0"/>
              </a:rPr>
              <a:t>We left early, just as the Sun was </a:t>
            </a:r>
            <a:r>
              <a:rPr lang="en-US" sz="3600" b="0" u="sng">
                <a:cs typeface="Times New Roman" pitchFamily="18" charset="0"/>
              </a:rPr>
              <a:t>coming up</a:t>
            </a:r>
            <a:r>
              <a:rPr lang="en-US" sz="3600" b="0">
                <a:cs typeface="Times New Roman" pitchFamily="18" charset="0"/>
              </a:rPr>
              <a:t>.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3600" b="0">
                <a:cs typeface="Times New Roman" pitchFamily="18" charset="0"/>
              </a:rPr>
              <a:t>Sales have </a:t>
            </a:r>
            <a:r>
              <a:rPr lang="en-US" sz="3600" b="0" u="sng">
                <a:cs typeface="Times New Roman" pitchFamily="18" charset="0"/>
              </a:rPr>
              <a:t>gone up</a:t>
            </a:r>
            <a:r>
              <a:rPr lang="en-US" sz="3600" b="0">
                <a:cs typeface="Times New Roman" pitchFamily="18" charset="0"/>
              </a:rPr>
              <a:t> recently.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3600" b="0">
                <a:cs typeface="Times New Roman" pitchFamily="18" charset="0"/>
              </a:rPr>
              <a:t>We </a:t>
            </a:r>
            <a:r>
              <a:rPr lang="en-US" sz="3600" b="0" u="sng">
                <a:cs typeface="Times New Roman" pitchFamily="18" charset="0"/>
              </a:rPr>
              <a:t>used up </a:t>
            </a:r>
            <a:r>
              <a:rPr lang="en-US" sz="3600" b="0">
                <a:cs typeface="Times New Roman" pitchFamily="18" charset="0"/>
              </a:rPr>
              <a:t>all the eggs for this cake.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GB" sz="3600" b="0">
                <a:solidFill>
                  <a:schemeClr val="tx2"/>
                </a:solidFill>
                <a:cs typeface="Times New Roman" pitchFamily="18" charset="0"/>
              </a:rPr>
              <a:t>I waited for him but he never </a:t>
            </a:r>
            <a:r>
              <a:rPr lang="en-GB" sz="3600" b="0" u="sng">
                <a:solidFill>
                  <a:schemeClr val="tx2"/>
                </a:solidFill>
                <a:cs typeface="Times New Roman" pitchFamily="18" charset="0"/>
              </a:rPr>
              <a:t>showed up</a:t>
            </a:r>
            <a:endParaRPr lang="en-US" sz="3600" b="0" u="sng">
              <a:solidFill>
                <a:schemeClr val="tx2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en-US" sz="3600" b="0">
              <a:cs typeface="Times New Roman" pitchFamily="18" charset="0"/>
            </a:endParaRPr>
          </a:p>
        </p:txBody>
      </p:sp>
      <p:sp>
        <p:nvSpPr>
          <p:cNvPr id="12295" name="Left Arrow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1247438" y="203200"/>
            <a:ext cx="817562" cy="457200"/>
          </a:xfrm>
          <a:prstGeom prst="leftArrow">
            <a:avLst>
              <a:gd name="adj1" fmla="val 50000"/>
              <a:gd name="adj2" fmla="val 4998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3316" name="Picture 2" descr="C:\Users\Administrator\Desktop\Hinh nen dep chuyen nghiep giao 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36475" cy="693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itle 3"/>
          <p:cNvSpPr txBox="1">
            <a:spLocks/>
          </p:cNvSpPr>
          <p:nvPr/>
        </p:nvSpPr>
        <p:spPr bwMode="auto">
          <a:xfrm>
            <a:off x="1951038" y="808038"/>
            <a:ext cx="537686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5400" dirty="0">
                <a:solidFill>
                  <a:schemeClr val="tx2"/>
                </a:solidFill>
                <a:cs typeface="Times New Roman" pitchFamily="18" charset="0"/>
              </a:rPr>
              <a:t/>
            </a:r>
            <a:br>
              <a:rPr lang="en-US" sz="5400" dirty="0">
                <a:solidFill>
                  <a:schemeClr val="tx2"/>
                </a:solidFill>
                <a:cs typeface="Times New Roman" pitchFamily="18" charset="0"/>
              </a:rPr>
            </a:br>
            <a:r>
              <a:rPr lang="en-US" sz="5400" dirty="0">
                <a:solidFill>
                  <a:schemeClr val="tx2"/>
                </a:solidFill>
                <a:cs typeface="Times New Roman" pitchFamily="18" charset="0"/>
              </a:rPr>
              <a:t/>
            </a:r>
            <a:br>
              <a:rPr lang="en-US" sz="5400" dirty="0">
                <a:solidFill>
                  <a:schemeClr val="tx2"/>
                </a:solidFill>
                <a:cs typeface="Times New Roman" pitchFamily="18" charset="0"/>
              </a:rPr>
            </a:br>
            <a:r>
              <a:rPr lang="en-US" sz="5400" dirty="0">
                <a:solidFill>
                  <a:srgbClr val="FF0000"/>
                </a:solidFill>
                <a:cs typeface="Times New Roman" pitchFamily="18" charset="0"/>
              </a:rPr>
              <a:t>IV. </a:t>
            </a:r>
            <a:r>
              <a:rPr lang="en-US" sz="5400" u="sng" dirty="0">
                <a:solidFill>
                  <a:srgbClr val="FF0000"/>
                </a:solidFill>
                <a:cs typeface="Times New Roman" pitchFamily="18" charset="0"/>
              </a:rPr>
              <a:t>PRACTICE</a:t>
            </a:r>
            <a:r>
              <a:rPr lang="en-US" sz="5400" dirty="0">
                <a:solidFill>
                  <a:srgbClr val="FF0000"/>
                </a:solidFill>
                <a:cs typeface="Times New Roman" pitchFamily="18" charset="0"/>
              </a:rPr>
              <a:t>:</a:t>
            </a:r>
            <a:br>
              <a:rPr lang="en-US" sz="5400" dirty="0">
                <a:solidFill>
                  <a:srgbClr val="FF0000"/>
                </a:solidFill>
                <a:cs typeface="Times New Roman" pitchFamily="18" charset="0"/>
              </a:rPr>
            </a:br>
            <a:r>
              <a:rPr lang="en-US" sz="5400" dirty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en-US" sz="5400" dirty="0">
                <a:solidFill>
                  <a:srgbClr val="FF0000"/>
                </a:solidFill>
                <a:cs typeface="Times New Roman" pitchFamily="18" charset="0"/>
              </a:rPr>
            </a:br>
            <a:endParaRPr lang="en-US" sz="54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</a:rPr>
              <a:t>4. Match the phrasal verbs in A with their meaning in B. 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463" y="1066800"/>
            <a:ext cx="1119274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961437" y="5877282"/>
            <a:ext cx="365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0" i="0" dirty="0" smtClean="0">
                <a:solidFill>
                  <a:srgbClr val="333333"/>
                </a:solidFill>
                <a:effectLst/>
                <a:latin typeface="Arial"/>
              </a:rPr>
              <a:t>                       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16914" y="5523339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0" dirty="0" smtClean="0">
                <a:solidFill>
                  <a:srgbClr val="0070C0"/>
                </a:solidFill>
                <a:latin typeface="Arial"/>
              </a:rPr>
              <a:t>1.c</a:t>
            </a:r>
            <a:endParaRPr lang="en-US" sz="3200" b="0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52037" y="5514554"/>
            <a:ext cx="9813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0" dirty="0">
                <a:solidFill>
                  <a:srgbClr val="0070C0"/>
                </a:solidFill>
                <a:latin typeface="Arial"/>
              </a:rPr>
              <a:t>8. d </a:t>
            </a:r>
            <a:endParaRPr lang="en-US" sz="3200" b="0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27664" y="5517680"/>
            <a:ext cx="867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0" dirty="0">
                <a:solidFill>
                  <a:srgbClr val="0070C0"/>
                </a:solidFill>
                <a:latin typeface="Arial"/>
              </a:rPr>
              <a:t>7. e</a:t>
            </a:r>
            <a:endParaRPr lang="en-US" sz="3200" b="0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15834" y="5554117"/>
            <a:ext cx="867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0" dirty="0">
                <a:solidFill>
                  <a:srgbClr val="0070C0"/>
                </a:solidFill>
                <a:latin typeface="Arial"/>
              </a:rPr>
              <a:t>6. b</a:t>
            </a:r>
            <a:endParaRPr lang="en-US" sz="3200" b="0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66154" y="5575514"/>
            <a:ext cx="867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0" dirty="0">
                <a:solidFill>
                  <a:srgbClr val="0070C0"/>
                </a:solidFill>
                <a:latin typeface="Arial"/>
              </a:rPr>
              <a:t>5. h</a:t>
            </a:r>
            <a:endParaRPr lang="en-US" sz="3200" b="0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75982" y="5554117"/>
            <a:ext cx="867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0" dirty="0">
                <a:solidFill>
                  <a:srgbClr val="0070C0"/>
                </a:solidFill>
                <a:latin typeface="Arial"/>
              </a:rPr>
              <a:t>4. a</a:t>
            </a:r>
            <a:endParaRPr lang="en-US" sz="3200" b="0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51237" y="5584894"/>
            <a:ext cx="753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0" dirty="0">
                <a:solidFill>
                  <a:srgbClr val="0070C0"/>
                </a:solidFill>
                <a:latin typeface="Arial"/>
              </a:rPr>
              <a:t>3. f</a:t>
            </a:r>
            <a:endParaRPr lang="en-US" sz="3200" b="0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79637" y="5554117"/>
            <a:ext cx="867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0" dirty="0">
                <a:solidFill>
                  <a:srgbClr val="0070C0"/>
                </a:solidFill>
                <a:latin typeface="Arial"/>
              </a:rPr>
              <a:t>2. g</a:t>
            </a:r>
            <a:endParaRPr lang="en-US" sz="3200" b="0" dirty="0">
              <a:solidFill>
                <a:srgbClr val="0070C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53632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</a:rPr>
              <a:t>5. </a:t>
            </a:r>
            <a:r>
              <a:rPr lang="en-US" sz="2800" b="1" i="1" dirty="0">
                <a:solidFill>
                  <a:srgbClr val="FF0000"/>
                </a:solidFill>
              </a:rPr>
              <a:t>  </a:t>
            </a:r>
            <a:r>
              <a:rPr lang="en-US" sz="2800" b="1" dirty="0">
                <a:solidFill>
                  <a:srgbClr val="FF0000"/>
                </a:solidFill>
              </a:rPr>
              <a:t>Complete each sentence using the correct form of a phrasal verb in 4. You don't need to use all the verbs.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037" y="1414463"/>
            <a:ext cx="10896600" cy="452913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08682" y="5279946"/>
            <a:ext cx="14237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000" b="0" dirty="0">
                <a:solidFill>
                  <a:srgbClr val="C00000"/>
                </a:solidFill>
                <a:latin typeface="Arial"/>
              </a:rPr>
              <a:t>come back</a:t>
            </a:r>
          </a:p>
        </p:txBody>
      </p:sp>
      <p:sp>
        <p:nvSpPr>
          <p:cNvPr id="6" name="Rectangle 5"/>
          <p:cNvSpPr/>
          <p:nvPr/>
        </p:nvSpPr>
        <p:spPr>
          <a:xfrm>
            <a:off x="2762910" y="4814560"/>
            <a:ext cx="14686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000" b="0" dirty="0">
                <a:solidFill>
                  <a:srgbClr val="C00000"/>
                </a:solidFill>
                <a:latin typeface="Arial"/>
              </a:rPr>
              <a:t>close down</a:t>
            </a:r>
          </a:p>
        </p:txBody>
      </p:sp>
      <p:sp>
        <p:nvSpPr>
          <p:cNvPr id="7" name="Rectangle 6"/>
          <p:cNvSpPr/>
          <p:nvPr/>
        </p:nvSpPr>
        <p:spPr>
          <a:xfrm>
            <a:off x="3778519" y="4414450"/>
            <a:ext cx="9973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000" b="0" dirty="0">
                <a:solidFill>
                  <a:srgbClr val="C00000"/>
                </a:solidFill>
                <a:latin typeface="Arial"/>
              </a:rPr>
              <a:t>live on</a:t>
            </a:r>
            <a:r>
              <a:rPr lang="en-US" sz="2000" b="0" i="0" dirty="0" smtClean="0">
                <a:solidFill>
                  <a:srgbClr val="333333"/>
                </a:solidFill>
                <a:effectLst/>
                <a:latin typeface="Arial"/>
              </a:rPr>
              <a:t> </a:t>
            </a:r>
          </a:p>
        </p:txBody>
      </p:sp>
      <p:sp>
        <p:nvSpPr>
          <p:cNvPr id="8" name="Rectangle 7"/>
          <p:cNvSpPr/>
          <p:nvPr/>
        </p:nvSpPr>
        <p:spPr>
          <a:xfrm>
            <a:off x="5608637" y="3916680"/>
            <a:ext cx="16962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C00000"/>
                </a:solidFill>
                <a:latin typeface="Arial"/>
              </a:rPr>
              <a:t>passed down</a:t>
            </a:r>
          </a:p>
        </p:txBody>
      </p:sp>
      <p:sp>
        <p:nvSpPr>
          <p:cNvPr id="9" name="Rectangle 8"/>
          <p:cNvSpPr/>
          <p:nvPr/>
        </p:nvSpPr>
        <p:spPr>
          <a:xfrm>
            <a:off x="6675436" y="3478976"/>
            <a:ext cx="15953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C00000"/>
                </a:solidFill>
                <a:latin typeface="Arial"/>
              </a:rPr>
              <a:t>turned down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03375" y="2514600"/>
            <a:ext cx="13083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i="0" dirty="0" smtClean="0">
                <a:solidFill>
                  <a:srgbClr val="C00000"/>
                </a:solidFill>
                <a:effectLst/>
                <a:latin typeface="Arial"/>
              </a:rPr>
              <a:t>face up to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93707" y="5426839"/>
            <a:ext cx="5277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000" b="0" dirty="0">
                <a:solidFill>
                  <a:srgbClr val="C00000"/>
                </a:solidFill>
                <a:latin typeface="Arial"/>
              </a:rPr>
              <a:t>did</a:t>
            </a:r>
          </a:p>
        </p:txBody>
      </p:sp>
    </p:spTree>
    <p:extLst>
      <p:ext uri="{BB962C8B-B14F-4D97-AF65-F5344CB8AC3E}">
        <p14:creationId xmlns:p14="http://schemas.microsoft.com/office/powerpoint/2010/main" xmlns="" val="2812748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`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9460" name="Picture 2" descr="C:\Users\Administrator\Desktop\Ngon-d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36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22438" y="2362200"/>
            <a:ext cx="9220200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0">
                <a:effectLst>
                  <a:outerShdw blurRad="38100" dist="38100" dir="2700000" algn="tl">
                    <a:srgbClr val="C0C0C0"/>
                  </a:outerShdw>
                </a:effectLst>
                <a:latin typeface=".VnUniverse" pitchFamily="34" charset="0"/>
                <a:cs typeface="Times New Roman" pitchFamily="18" charset="0"/>
              </a:rPr>
              <a:t>Thanks so much for  your listening!</a:t>
            </a:r>
            <a:endParaRPr lang="en-US" sz="80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7" y="0"/>
            <a:ext cx="11191875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Grammar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7" y="990600"/>
            <a:ext cx="11582400" cy="4525963"/>
          </a:xfrm>
        </p:spPr>
        <p:txBody>
          <a:bodyPr/>
          <a:lstStyle/>
          <a:p>
            <a:r>
              <a:rPr lang="en-US" sz="4400" dirty="0" smtClean="0">
                <a:solidFill>
                  <a:srgbClr val="0070C0"/>
                </a:solidFill>
              </a:rPr>
              <a:t>Complex sentences: review</a:t>
            </a:r>
          </a:p>
          <a:p>
            <a:pPr marL="0" indent="0">
              <a:buNone/>
            </a:pPr>
            <a:r>
              <a:rPr lang="en-US" sz="2000" b="1" dirty="0" smtClean="0"/>
              <a:t>1.  DEPENDENT</a:t>
            </a:r>
            <a:r>
              <a:rPr lang="vi-VN" sz="2000" b="1" dirty="0" smtClean="0"/>
              <a:t> </a:t>
            </a:r>
            <a:r>
              <a:rPr lang="vi-VN" sz="2000" b="1" dirty="0"/>
              <a:t>CLAUSES OF CONCESSION (MỆNH ĐỀ TRẠNG NGỮ CHỈ SỰ TƯƠNG PHẢN)</a:t>
            </a:r>
          </a:p>
          <a:p>
            <a:pPr marL="0" indent="0">
              <a:buNone/>
            </a:pPr>
            <a:r>
              <a:rPr lang="vi-VN" sz="2000" b="1" dirty="0"/>
              <a:t>*** Mệnh đề trạng ngữ chỉ sự tương phản</a:t>
            </a:r>
            <a:r>
              <a:rPr lang="vi-VN" sz="2000" dirty="0"/>
              <a:t> là mệnh đề phụ chỉ sự tương phản của hai hành động trong câu.</a:t>
            </a:r>
          </a:p>
          <a:p>
            <a:pPr marL="0" indent="0">
              <a:buNone/>
            </a:pPr>
            <a:r>
              <a:rPr lang="vi-VN" sz="2000" b="1" dirty="0"/>
              <a:t>*** </a:t>
            </a:r>
            <a:r>
              <a:rPr lang="vi-VN" sz="2000" dirty="0"/>
              <a:t>Mệnh đề này thường được bất đầu bằng các từ: </a:t>
            </a:r>
            <a:r>
              <a:rPr lang="vi-VN" sz="2000" b="1" dirty="0"/>
              <a:t>though, although, even though</a:t>
            </a:r>
            <a:r>
              <a:rPr lang="vi-VN" sz="2000" dirty="0"/>
              <a:t> (dù, mặc dù, cho dù), </a:t>
            </a:r>
            <a:r>
              <a:rPr lang="vi-VN" sz="2000" b="1" dirty="0"/>
              <a:t>in spite of, despite</a:t>
            </a:r>
            <a:r>
              <a:rPr lang="vi-VN" sz="2000" dirty="0"/>
              <a:t> (dù, mặc dù, cho dù).</a:t>
            </a:r>
          </a:p>
          <a:p>
            <a:pPr marL="0" indent="0">
              <a:buNone/>
            </a:pPr>
            <a:r>
              <a:rPr lang="en-US" sz="2000" b="1" dirty="0" smtClean="0"/>
              <a:t>2. </a:t>
            </a:r>
            <a:r>
              <a:rPr lang="en-US" sz="2000" b="1" dirty="0"/>
              <a:t>DEPENDENT</a:t>
            </a:r>
            <a:r>
              <a:rPr lang="vi-VN" sz="2000" b="1" dirty="0" smtClean="0"/>
              <a:t> </a:t>
            </a:r>
            <a:r>
              <a:rPr lang="vi-VN" sz="2000" b="1" dirty="0"/>
              <a:t>CLAUSES OF RESULT (MỆNH ĐỀ TRẠNG NGỮ CHỈ KẾT QUẢ)</a:t>
            </a:r>
          </a:p>
          <a:p>
            <a:pPr marL="0" indent="0">
              <a:buNone/>
            </a:pPr>
            <a:r>
              <a:rPr lang="vi-VN" sz="2000" b="1" dirty="0" smtClean="0"/>
              <a:t>*** Mệnh </a:t>
            </a:r>
            <a:r>
              <a:rPr lang="vi-VN" sz="2000" b="1" dirty="0"/>
              <a:t>đề trạng ngữ chỉ </a:t>
            </a:r>
            <a:r>
              <a:rPr lang="en-US" sz="2000" b="1" dirty="0" err="1" smtClean="0"/>
              <a:t>kết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quả</a:t>
            </a:r>
            <a:r>
              <a:rPr lang="en-US" sz="2000" b="1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mệnh</a:t>
            </a:r>
            <a:r>
              <a:rPr lang="en-US" sz="2000" dirty="0" smtClean="0"/>
              <a:t> </a:t>
            </a:r>
            <a:r>
              <a:rPr lang="en-US" sz="2000" dirty="0" err="1" smtClean="0"/>
              <a:t>đề</a:t>
            </a:r>
            <a:r>
              <a:rPr lang="en-US" sz="2000" dirty="0" smtClean="0"/>
              <a:t> </a:t>
            </a:r>
            <a:r>
              <a:rPr lang="vi-VN" sz="2000" dirty="0" smtClean="0"/>
              <a:t>diễn </a:t>
            </a:r>
            <a:r>
              <a:rPr lang="vi-VN" sz="2000" dirty="0"/>
              <a:t>đạt kết quà của một sự việc hoặc một hành động. Mệnh đề bắt đầu </a:t>
            </a:r>
            <a:r>
              <a:rPr lang="vi-VN" sz="2000" dirty="0" smtClean="0"/>
              <a:t>bằng</a:t>
            </a:r>
            <a:r>
              <a:rPr lang="en-US" sz="2000" dirty="0"/>
              <a:t> </a:t>
            </a:r>
            <a:r>
              <a:rPr lang="en-US" sz="2000" b="1" dirty="0" smtClean="0"/>
              <a:t>so that/in order that</a:t>
            </a:r>
            <a:endParaRPr lang="vi-VN" sz="2000" b="1" dirty="0"/>
          </a:p>
          <a:p>
            <a:pPr marL="0" indent="0">
              <a:buNone/>
            </a:pPr>
            <a:r>
              <a:rPr lang="en-US" sz="2000" b="1" dirty="0" smtClean="0"/>
              <a:t>3. </a:t>
            </a:r>
            <a:r>
              <a:rPr lang="en-US" sz="2000" b="1" dirty="0"/>
              <a:t>DEPENDENT</a:t>
            </a:r>
            <a:r>
              <a:rPr lang="vi-VN" sz="2000" b="1" dirty="0" smtClean="0"/>
              <a:t> </a:t>
            </a:r>
            <a:r>
              <a:rPr lang="en-US" sz="2000" b="1" dirty="0" smtClean="0"/>
              <a:t>CLAUSE OF PLACE (</a:t>
            </a:r>
            <a:r>
              <a:rPr lang="vi-VN" sz="2000" b="1" dirty="0" smtClean="0"/>
              <a:t>Mệnh </a:t>
            </a:r>
            <a:r>
              <a:rPr lang="vi-VN" sz="2000" b="1" dirty="0"/>
              <a:t>đề trạng ngữ chỉ nơi </a:t>
            </a:r>
            <a:r>
              <a:rPr lang="vi-VN" sz="2000" b="1" dirty="0" smtClean="0"/>
              <a:t>chốn</a:t>
            </a:r>
            <a:r>
              <a:rPr lang="en-US" sz="2000" b="1" dirty="0" smtClean="0"/>
              <a:t>)</a:t>
            </a:r>
          </a:p>
          <a:p>
            <a:pPr marL="0" indent="0">
              <a:buNone/>
            </a:pPr>
            <a:r>
              <a:rPr lang="vi-VN" sz="2000" b="1" dirty="0" smtClean="0"/>
              <a:t> </a:t>
            </a:r>
            <a:r>
              <a:rPr lang="vi-VN" sz="2000" b="1" dirty="0"/>
              <a:t>*** </a:t>
            </a:r>
            <a:r>
              <a:rPr lang="vi-VN" sz="2000" dirty="0" smtClean="0"/>
              <a:t>Mệnh </a:t>
            </a:r>
            <a:r>
              <a:rPr lang="vi-VN" sz="2000" dirty="0"/>
              <a:t>đề trạng ngữ chỉ nơi chốn được bắt đầu bằng </a:t>
            </a:r>
            <a:r>
              <a:rPr lang="vi-VN" sz="2000" b="1" dirty="0"/>
              <a:t>where</a:t>
            </a:r>
            <a:r>
              <a:rPr lang="vi-VN" sz="2000" dirty="0"/>
              <a:t> (nơi mà) và </a:t>
            </a:r>
            <a:r>
              <a:rPr lang="vi-VN" sz="2000" b="1" dirty="0"/>
              <a:t>wherever</a:t>
            </a:r>
            <a:r>
              <a:rPr lang="vi-VN" sz="2000" dirty="0"/>
              <a:t> (bất cứ nơi nào</a:t>
            </a:r>
            <a:r>
              <a:rPr lang="vi-VN" sz="2000" dirty="0" smtClean="0"/>
              <a:t>).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4. </a:t>
            </a:r>
            <a:r>
              <a:rPr lang="en-US" sz="2000" b="1" dirty="0"/>
              <a:t>DEPENDENT</a:t>
            </a:r>
            <a:r>
              <a:rPr lang="vi-VN" sz="2000" b="1" dirty="0"/>
              <a:t> </a:t>
            </a:r>
            <a:r>
              <a:rPr lang="en-US" sz="2000" b="1" dirty="0"/>
              <a:t>CLAUSE OF </a:t>
            </a:r>
            <a:r>
              <a:rPr lang="en-US" sz="2000" b="1" dirty="0" smtClean="0"/>
              <a:t>REASON (</a:t>
            </a:r>
            <a:r>
              <a:rPr lang="vi-VN" sz="2000" b="1" dirty="0" smtClean="0"/>
              <a:t>Mệnh </a:t>
            </a:r>
            <a:r>
              <a:rPr lang="vi-VN" sz="2000" b="1" dirty="0"/>
              <a:t>đề chỉ trạng ngữ chỉ lý </a:t>
            </a:r>
            <a:r>
              <a:rPr lang="vi-VN" sz="2000" b="1" dirty="0" smtClean="0"/>
              <a:t>do</a:t>
            </a:r>
            <a:r>
              <a:rPr lang="en-US" sz="2000" b="1" dirty="0" smtClean="0"/>
              <a:t>)</a:t>
            </a:r>
            <a:endParaRPr lang="vi-VN" sz="2000" dirty="0"/>
          </a:p>
          <a:p>
            <a:pPr marL="0" indent="0">
              <a:buNone/>
            </a:pPr>
            <a:r>
              <a:rPr lang="vi-VN" sz="2000" b="1" dirty="0"/>
              <a:t>*** </a:t>
            </a:r>
            <a:r>
              <a:rPr lang="vi-VN" sz="2000" dirty="0" smtClean="0"/>
              <a:t>Mệnh </a:t>
            </a:r>
            <a:r>
              <a:rPr lang="vi-VN" sz="2000" dirty="0"/>
              <a:t>đề trạng ngữ chỉ lý do thường bắt đầu bằng</a:t>
            </a:r>
            <a:r>
              <a:rPr lang="vi-VN" sz="2000" dirty="0" smtClean="0"/>
              <a:t>:</a:t>
            </a:r>
            <a:r>
              <a:rPr lang="en-US" sz="2000" dirty="0" smtClean="0"/>
              <a:t> </a:t>
            </a:r>
            <a:r>
              <a:rPr lang="vi-VN" sz="2000" b="1" dirty="0" smtClean="0"/>
              <a:t>Because/Since/As</a:t>
            </a:r>
            <a:endParaRPr lang="vi-VN" sz="2000" dirty="0"/>
          </a:p>
          <a:p>
            <a:pPr marL="0" indent="0">
              <a:buNone/>
            </a:pPr>
            <a:r>
              <a:rPr lang="vi-VN" sz="2000" dirty="0"/>
              <a:t/>
            </a:r>
            <a:br>
              <a:rPr lang="vi-VN" sz="2000" dirty="0"/>
            </a:br>
            <a:r>
              <a:rPr lang="vi-VN" sz="2000" dirty="0"/>
              <a:t/>
            </a:r>
            <a:br>
              <a:rPr lang="vi-VN" sz="2000" dirty="0"/>
            </a:br>
            <a:r>
              <a:rPr lang="vi-VN" sz="2000" dirty="0"/>
              <a:t/>
            </a:r>
            <a:br>
              <a:rPr lang="vi-VN" sz="2000" dirty="0"/>
            </a:br>
            <a:r>
              <a:rPr lang="vi-VN" sz="4400" dirty="0"/>
              <a:t/>
            </a:r>
            <a:br>
              <a:rPr lang="vi-VN" sz="4400" dirty="0"/>
            </a:br>
            <a:endParaRPr lang="en-US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19085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6388" name="Picture 3" descr="C:\Users\Administrator\Desktop\hinh nen\hinh-nen-powerpoint-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6363" y="0"/>
            <a:ext cx="12542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-46038" y="0"/>
            <a:ext cx="12893676" cy="566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3800" i="1" u="sng" dirty="0">
                <a:solidFill>
                  <a:schemeClr val="tx2"/>
                </a:solidFill>
                <a:cs typeface="Times New Roman" pitchFamily="18" charset="0"/>
              </a:rPr>
              <a:t>2. Use the correct form of phrasal verbs to fill in the blanks:</a:t>
            </a:r>
            <a:r>
              <a:rPr lang="en-US" sz="3800" i="1" u="sng" dirty="0">
                <a:solidFill>
                  <a:schemeClr val="tx2"/>
                </a:solidFill>
                <a:cs typeface="Times New Roman" pitchFamily="18" charset="0"/>
              </a:rPr>
              <a:t/>
            </a:r>
            <a:br>
              <a:rPr lang="en-US" sz="3800" i="1" u="sng" dirty="0">
                <a:solidFill>
                  <a:schemeClr val="tx2"/>
                </a:solidFill>
                <a:cs typeface="Times New Roman" pitchFamily="18" charset="0"/>
              </a:rPr>
            </a:br>
            <a:endParaRPr lang="en-US" sz="3600" i="1" u="sng" dirty="0"/>
          </a:p>
          <a:p>
            <a:endParaRPr lang="en-US" sz="3600" b="0" dirty="0"/>
          </a:p>
          <a:p>
            <a:endParaRPr lang="en-US" sz="3600" b="0" dirty="0"/>
          </a:p>
          <a:p>
            <a:r>
              <a:rPr lang="en-US" sz="3600" b="0" dirty="0"/>
              <a:t>1. After months of discussions they finally………….…a decision.</a:t>
            </a:r>
          </a:p>
          <a:p>
            <a:r>
              <a:rPr lang="en-US" sz="3600" b="0" dirty="0"/>
              <a:t>2. You should……..…..your research paper before you hand it in.</a:t>
            </a:r>
          </a:p>
          <a:p>
            <a:r>
              <a:rPr lang="en-US" sz="3600" b="0" dirty="0"/>
              <a:t>3. I woke up when my alarm clock…….…. .</a:t>
            </a:r>
          </a:p>
          <a:p>
            <a:r>
              <a:rPr lang="en-US" sz="3600" b="0" dirty="0"/>
              <a:t>4. He invited a lot of his friends to the party but few of them….……. </a:t>
            </a:r>
          </a:p>
          <a:p>
            <a:r>
              <a:rPr lang="en-US" sz="3600" b="0" dirty="0"/>
              <a:t>5. She will go back to work if her mother……………the children.</a:t>
            </a:r>
          </a:p>
          <a:p>
            <a:pPr algn="ctr"/>
            <a:r>
              <a:rPr lang="en-US" sz="2800" b="0" i="1" dirty="0">
                <a:solidFill>
                  <a:schemeClr val="tx2"/>
                </a:solidFill>
                <a:cs typeface="Times New Roman" pitchFamily="18" charset="0"/>
              </a:rPr>
              <a:t>			</a:t>
            </a:r>
          </a:p>
        </p:txBody>
      </p:sp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1341438" y="1184275"/>
            <a:ext cx="9753600" cy="6858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3600" b="0" i="1"/>
              <a:t>turn up  -  arrive at  -  look after  -  go off  -  go over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7412" name="Picture 3" descr="C:\Users\Administrator\Desktop\hinh nen\hinh-nen-powerpoint-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6363" y="0"/>
            <a:ext cx="12542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-46038" y="0"/>
            <a:ext cx="12893676" cy="566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3800" i="1" u="sng" dirty="0">
                <a:solidFill>
                  <a:schemeClr val="tx2"/>
                </a:solidFill>
                <a:cs typeface="Times New Roman" pitchFamily="18" charset="0"/>
              </a:rPr>
              <a:t>2. Use the correct form of phrasal verbs to fill in the blanks:</a:t>
            </a:r>
            <a:r>
              <a:rPr lang="en-US" sz="3800" i="1" u="sng" dirty="0">
                <a:solidFill>
                  <a:schemeClr val="tx2"/>
                </a:solidFill>
                <a:cs typeface="Times New Roman" pitchFamily="18" charset="0"/>
              </a:rPr>
              <a:t/>
            </a:r>
            <a:br>
              <a:rPr lang="en-US" sz="3800" i="1" u="sng" dirty="0">
                <a:solidFill>
                  <a:schemeClr val="tx2"/>
                </a:solidFill>
                <a:cs typeface="Times New Roman" pitchFamily="18" charset="0"/>
              </a:rPr>
            </a:br>
            <a:endParaRPr lang="en-US" sz="3600" i="1" u="sng" dirty="0"/>
          </a:p>
          <a:p>
            <a:endParaRPr lang="en-US" sz="3600" b="0" dirty="0"/>
          </a:p>
          <a:p>
            <a:endParaRPr lang="en-US" sz="3600" b="0" dirty="0"/>
          </a:p>
          <a:p>
            <a:r>
              <a:rPr lang="en-US" sz="3600" b="0" dirty="0"/>
              <a:t>1. After months of discussions, they finally </a:t>
            </a:r>
            <a:r>
              <a:rPr lang="en-US" sz="3600" b="0" dirty="0">
                <a:solidFill>
                  <a:srgbClr val="FF0000"/>
                </a:solidFill>
              </a:rPr>
              <a:t>arrived at </a:t>
            </a:r>
            <a:r>
              <a:rPr lang="en-US" sz="3600" b="0" dirty="0"/>
              <a:t>a decision.</a:t>
            </a:r>
          </a:p>
          <a:p>
            <a:r>
              <a:rPr lang="en-US" sz="3600" b="0" dirty="0"/>
              <a:t>2. You should </a:t>
            </a:r>
            <a:r>
              <a:rPr lang="en-US" sz="3600" b="0" dirty="0">
                <a:solidFill>
                  <a:srgbClr val="FF0000"/>
                </a:solidFill>
              </a:rPr>
              <a:t>go over </a:t>
            </a:r>
            <a:r>
              <a:rPr lang="en-US" sz="3600" b="0" dirty="0"/>
              <a:t>your research paper before you hand it in.</a:t>
            </a:r>
          </a:p>
          <a:p>
            <a:r>
              <a:rPr lang="en-US" sz="3600" b="0" dirty="0"/>
              <a:t>3. I woke up when my alarm clock </a:t>
            </a:r>
            <a:r>
              <a:rPr lang="en-US" sz="3600" b="0" dirty="0">
                <a:solidFill>
                  <a:srgbClr val="FF0000"/>
                </a:solidFill>
              </a:rPr>
              <a:t>went off.</a:t>
            </a:r>
            <a:r>
              <a:rPr lang="en-US" sz="3600" b="0" dirty="0"/>
              <a:t>	</a:t>
            </a:r>
          </a:p>
          <a:p>
            <a:r>
              <a:rPr lang="en-US" sz="3600" b="0" dirty="0"/>
              <a:t>4. He invited many friends to the party but few of them </a:t>
            </a:r>
            <a:r>
              <a:rPr lang="en-US" sz="3600" b="0" dirty="0">
                <a:solidFill>
                  <a:srgbClr val="FF0000"/>
                </a:solidFill>
              </a:rPr>
              <a:t>turned up</a:t>
            </a:r>
            <a:r>
              <a:rPr lang="en-US" sz="3600" b="0" dirty="0"/>
              <a:t>. </a:t>
            </a:r>
          </a:p>
          <a:p>
            <a:r>
              <a:rPr lang="en-US" sz="3600" b="0" dirty="0"/>
              <a:t>5. She will go back to work if her mother </a:t>
            </a:r>
            <a:r>
              <a:rPr lang="en-US" sz="3600" b="0" dirty="0">
                <a:solidFill>
                  <a:srgbClr val="FF0000"/>
                </a:solidFill>
              </a:rPr>
              <a:t>looks after </a:t>
            </a:r>
            <a:r>
              <a:rPr lang="en-US" sz="3600" b="0" dirty="0"/>
              <a:t>the children.</a:t>
            </a:r>
          </a:p>
          <a:p>
            <a:pPr algn="ctr"/>
            <a:r>
              <a:rPr lang="en-US" sz="2800" b="0" i="1" dirty="0">
                <a:solidFill>
                  <a:schemeClr val="tx2"/>
                </a:solidFill>
                <a:cs typeface="Times New Roman" pitchFamily="18" charset="0"/>
              </a:rPr>
              <a:t>			</a:t>
            </a:r>
          </a:p>
        </p:txBody>
      </p:sp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1058863" y="1295400"/>
            <a:ext cx="10210800" cy="6858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3600" b="0" i="1"/>
              <a:t>turn up  -  arrive at  -  look after  -  go off  -  go over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12436475" cy="6096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 When the bus stops, passengers……………….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A. get on 		B. get off 		C. get in		 D. get on with </a:t>
            </a:r>
          </a:p>
          <a:p>
            <a:pPr marL="0" indent="0"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Sue was offered a job as a translator but she …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A. gave it away   	B. turned it down 	C. made it up 	D. filled it in </a:t>
            </a:r>
          </a:p>
          <a:p>
            <a:pPr marL="0" indent="0"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3.If we ______wasting water , there will be a shortage of fresh water  </a:t>
            </a:r>
          </a:p>
          <a:p>
            <a:pPr marL="0" indent="0"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A. go out		 B. go up 		C. go in 		D. go on</a:t>
            </a:r>
          </a:p>
          <a:p>
            <a:pPr marL="0" indent="0"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  It’s dark in here. Please ….all the lights,.</a:t>
            </a:r>
          </a:p>
          <a:p>
            <a:pPr marL="0" indent="0"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A. Turn off		B. cut off		C. Turn on		D. Go on</a:t>
            </a:r>
          </a:p>
          <a:p>
            <a:pPr marL="0" indent="0">
              <a:buFontTx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Content Placeholder 2"/>
          <p:cNvSpPr txBox="1">
            <a:spLocks/>
          </p:cNvSpPr>
          <p:nvPr/>
        </p:nvSpPr>
        <p:spPr bwMode="auto">
          <a:xfrm>
            <a:off x="0" y="0"/>
            <a:ext cx="124364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4400" i="1" u="sng">
                <a:cs typeface="Times New Roman" pitchFamily="18" charset="0"/>
              </a:rPr>
              <a:t>3. Choose the best answers</a:t>
            </a:r>
            <a:r>
              <a:rPr lang="en-US" sz="2800">
                <a:cs typeface="Times New Roman" pitchFamily="18" charset="0"/>
              </a:rPr>
              <a:t>:</a:t>
            </a:r>
          </a:p>
        </p:txBody>
      </p:sp>
      <p:sp>
        <p:nvSpPr>
          <p:cNvPr id="7" name="Oval 6"/>
          <p:cNvSpPr/>
          <p:nvPr/>
        </p:nvSpPr>
        <p:spPr>
          <a:xfrm>
            <a:off x="2636838" y="1143000"/>
            <a:ext cx="609600" cy="661988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619375" y="2183606"/>
            <a:ext cx="609600" cy="661988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108315" y="3124200"/>
            <a:ext cx="609600" cy="661988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0038" y="4191000"/>
            <a:ext cx="609600" cy="661988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076" name="Rectangle 1"/>
          <p:cNvSpPr>
            <a:spLocks noChangeArrowheads="1"/>
          </p:cNvSpPr>
          <p:nvPr/>
        </p:nvSpPr>
        <p:spPr bwMode="auto">
          <a:xfrm>
            <a:off x="274638" y="567025"/>
            <a:ext cx="12039600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0" hangingPunct="0"/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Underline 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the dependent clause in each sentence below. Say whether it is a dependent clause of concession (DC), of purpose (DP), of reason (DR), or of time (DT).</a:t>
            </a:r>
          </a:p>
          <a:p>
            <a:pPr algn="just" eaLnBrk="0" hangingPunct="0"/>
            <a:r>
              <a:rPr lang="en-US" sz="3200" b="0" i="1" dirty="0">
                <a:solidFill>
                  <a:srgbClr val="333333"/>
                </a:solidFill>
                <a:cs typeface="Times New Roman" pitchFamily="18" charset="0"/>
              </a:rPr>
              <a:t>  </a:t>
            </a:r>
          </a:p>
        </p:txBody>
      </p:sp>
      <p:pic>
        <p:nvPicPr>
          <p:cNvPr id="307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788" y="2087563"/>
            <a:ext cx="10972800" cy="461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978150" y="2476500"/>
            <a:ext cx="682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cs typeface="Times New Roman" pitchFamily="18" charset="0"/>
              </a:rPr>
              <a:t>DT</a:t>
            </a: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632700" y="3459163"/>
            <a:ext cx="733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cs typeface="Times New Roman" pitchFamily="18" charset="0"/>
              </a:rPr>
              <a:t>DP </a:t>
            </a: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484438" y="4403725"/>
            <a:ext cx="703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cs typeface="Times New Roman" pitchFamily="18" charset="0"/>
              </a:rPr>
              <a:t>DC</a:t>
            </a: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978775" y="5410200"/>
            <a:ext cx="703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cs typeface="Times New Roman" pitchFamily="18" charset="0"/>
              </a:rPr>
              <a:t>DR</a:t>
            </a: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739188" y="6384925"/>
            <a:ext cx="766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cs typeface="Times New Roman" pitchFamily="18" charset="0"/>
              </a:rPr>
              <a:t>DT </a:t>
            </a:r>
            <a:endParaRPr lang="en-US"/>
          </a:p>
        </p:txBody>
      </p: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1262063" y="2409825"/>
            <a:ext cx="4937125" cy="190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5761038" y="3429000"/>
            <a:ext cx="5410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1262063" y="4397375"/>
            <a:ext cx="343217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6" name="Straight Connector 19"/>
          <p:cNvCxnSpPr>
            <a:cxnSpLocks noChangeShapeType="1"/>
          </p:cNvCxnSpPr>
          <p:nvPr/>
        </p:nvCxnSpPr>
        <p:spPr bwMode="auto">
          <a:xfrm>
            <a:off x="6527800" y="5410200"/>
            <a:ext cx="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>
            <a:off x="6527800" y="5410200"/>
            <a:ext cx="433863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>
            <a:cxnSpLocks noChangeShapeType="1"/>
          </p:cNvCxnSpPr>
          <p:nvPr/>
        </p:nvCxnSpPr>
        <p:spPr bwMode="auto">
          <a:xfrm>
            <a:off x="7666038" y="6362700"/>
            <a:ext cx="3733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</a:rPr>
              <a:t>Make a complex sentence from each pair of sentences. Use the subordinator provided and make any necessary changes.</a:t>
            </a:r>
            <a:r>
              <a:rPr lang="en-US" b="1" dirty="0"/>
              <a:t> 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637" y="1524000"/>
            <a:ext cx="11658599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5637" y="1578077"/>
            <a:ext cx="114963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0" i="0" dirty="0" smtClean="0">
                <a:solidFill>
                  <a:srgbClr val="333333"/>
                </a:solidFill>
                <a:effectLst/>
                <a:latin typeface="Arial"/>
              </a:rPr>
              <a:t>1. The villagers are trying to learn English in order that they can communicate with foreign customers.</a:t>
            </a:r>
          </a:p>
          <a:p>
            <a:pPr algn="just"/>
            <a:r>
              <a:rPr lang="en-US" sz="2800" b="0" i="0" dirty="0" smtClean="0">
                <a:solidFill>
                  <a:srgbClr val="333333"/>
                </a:solidFill>
                <a:effectLst/>
                <a:latin typeface="Arial"/>
              </a:rPr>
              <a:t>2. After we had eaten lunch, we went to Non </a:t>
            </a:r>
            <a:r>
              <a:rPr lang="en-US" sz="2800" b="0" i="0" dirty="0" err="1" smtClean="0">
                <a:solidFill>
                  <a:srgbClr val="333333"/>
                </a:solidFill>
                <a:effectLst/>
                <a:latin typeface="Arial"/>
              </a:rPr>
              <a:t>Nuoc</a:t>
            </a:r>
            <a:r>
              <a:rPr lang="en-US" sz="2800" b="0" i="0" dirty="0" smtClean="0">
                <a:solidFill>
                  <a:srgbClr val="333333"/>
                </a:solidFill>
                <a:effectLst/>
                <a:latin typeface="Arial"/>
              </a:rPr>
              <a:t> marble village to buy some souvenirs.</a:t>
            </a:r>
          </a:p>
          <a:p>
            <a:pPr algn="just"/>
            <a:r>
              <a:rPr lang="en-US" sz="2800" b="0" i="0" dirty="0" smtClean="0">
                <a:solidFill>
                  <a:srgbClr val="333333"/>
                </a:solidFill>
                <a:effectLst/>
                <a:latin typeface="Arial"/>
              </a:rPr>
              <a:t>3. Even though this hand-embroidered picture was expensive, we bought it.</a:t>
            </a:r>
          </a:p>
          <a:p>
            <a:pPr algn="just"/>
            <a:r>
              <a:rPr lang="en-US" sz="2800" b="0" i="0" dirty="0" smtClean="0">
                <a:solidFill>
                  <a:srgbClr val="333333"/>
                </a:solidFill>
                <a:effectLst/>
                <a:latin typeface="Arial"/>
              </a:rPr>
              <a:t>4. This department store is an attraction in my city because the products are of good quality.</a:t>
            </a:r>
          </a:p>
          <a:p>
            <a:pPr algn="just"/>
            <a:r>
              <a:rPr lang="en-US" sz="2800" b="0" i="0" dirty="0" smtClean="0">
                <a:solidFill>
                  <a:srgbClr val="333333"/>
                </a:solidFill>
                <a:effectLst/>
                <a:latin typeface="Arial"/>
              </a:rPr>
              <a:t>5. This is called a </a:t>
            </a:r>
            <a:r>
              <a:rPr lang="en-US" sz="2800" b="0" i="0" dirty="0" err="1" smtClean="0">
                <a:solidFill>
                  <a:srgbClr val="333333"/>
                </a:solidFill>
                <a:effectLst/>
                <a:latin typeface="Arial"/>
              </a:rPr>
              <a:t>Chuong</a:t>
            </a:r>
            <a:r>
              <a:rPr lang="en-US" sz="2800" b="0" i="0" dirty="0" smtClean="0">
                <a:solidFill>
                  <a:srgbClr val="333333"/>
                </a:solidFill>
                <a:effectLst/>
                <a:latin typeface="Arial"/>
              </a:rPr>
              <a:t> conical hat since it was made in </a:t>
            </a:r>
            <a:r>
              <a:rPr lang="en-US" sz="2800" b="0" i="0" dirty="0" err="1" smtClean="0">
                <a:solidFill>
                  <a:srgbClr val="333333"/>
                </a:solidFill>
                <a:effectLst/>
                <a:latin typeface="Arial"/>
              </a:rPr>
              <a:t>Chuong</a:t>
            </a:r>
            <a:r>
              <a:rPr lang="en-US" sz="2800" b="0" i="0" dirty="0" smtClean="0">
                <a:solidFill>
                  <a:srgbClr val="333333"/>
                </a:solidFill>
                <a:effectLst/>
                <a:latin typeface="Arial"/>
              </a:rPr>
              <a:t> village.</a:t>
            </a:r>
            <a:endParaRPr lang="en-US" sz="2800" b="0" i="0" dirty="0">
              <a:solidFill>
                <a:srgbClr val="333333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3462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100" name="Picture 2" descr="C:\Users\Administrator\Desktop\hinh nen\53333064f4c6a43082b10f9f89f742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12455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04788" y="1419225"/>
            <a:ext cx="12039600" cy="16287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8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PHRASAL VERBS</a:t>
            </a:r>
            <a:endParaRPr lang="en-US" sz="80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24" name="Picture 3" descr="C:\Users\Administrator\Desktop\hinh nen\58a27ee706a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36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7" descr="C:\Users\Administrator\Desktop\phrasalook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4838" y="381000"/>
            <a:ext cx="9677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</a:rPr>
              <a:t>3. Read this part of the conversation from GETTING STARTED. Pay attention to the underlined part and answer the questions.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837" y="1400174"/>
            <a:ext cx="11174390" cy="484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65237" y="1631722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0" i="0" dirty="0" smtClean="0">
                <a:solidFill>
                  <a:srgbClr val="333333"/>
                </a:solidFill>
                <a:effectLst/>
                <a:latin typeface="Arial"/>
              </a:rPr>
              <a:t>1. set up: start something (a business, an </a:t>
            </a:r>
            <a:r>
              <a:rPr lang="en-US" sz="2800" b="0" i="0" dirty="0" err="1" smtClean="0">
                <a:solidFill>
                  <a:srgbClr val="333333"/>
                </a:solidFill>
                <a:effectLst/>
                <a:latin typeface="Arial"/>
              </a:rPr>
              <a:t>organisation</a:t>
            </a:r>
            <a:r>
              <a:rPr lang="en-US" sz="2800" b="0" i="0" dirty="0" smtClean="0">
                <a:solidFill>
                  <a:srgbClr val="333333"/>
                </a:solidFill>
                <a:effectLst/>
                <a:latin typeface="Arial"/>
              </a:rPr>
              <a:t>, etc.)</a:t>
            </a:r>
          </a:p>
          <a:p>
            <a:pPr algn="just"/>
            <a:r>
              <a:rPr lang="en-US" sz="2800" b="0" i="0" dirty="0" smtClean="0">
                <a:solidFill>
                  <a:srgbClr val="333333"/>
                </a:solidFill>
                <a:effectLst/>
                <a:latin typeface="Arial"/>
              </a:rPr>
              <a:t>take over: take control of something (a business, an </a:t>
            </a:r>
            <a:r>
              <a:rPr lang="en-US" sz="2800" b="0" i="0" dirty="0" err="1" smtClean="0">
                <a:solidFill>
                  <a:srgbClr val="333333"/>
                </a:solidFill>
                <a:effectLst/>
                <a:latin typeface="Arial"/>
              </a:rPr>
              <a:t>organisation</a:t>
            </a:r>
            <a:r>
              <a:rPr lang="en-US" sz="2800" b="0" i="0" dirty="0" smtClean="0">
                <a:solidFill>
                  <a:srgbClr val="333333"/>
                </a:solidFill>
                <a:effectLst/>
                <a:latin typeface="Arial"/>
              </a:rPr>
              <a:t>, etc.)</a:t>
            </a:r>
          </a:p>
          <a:p>
            <a:pPr algn="just"/>
            <a:r>
              <a:rPr lang="en-US" sz="2800" b="0" i="0" dirty="0" smtClean="0">
                <a:solidFill>
                  <a:srgbClr val="333333"/>
                </a:solidFill>
                <a:effectLst/>
                <a:latin typeface="Arial"/>
              </a:rPr>
              <a:t>2. No, the individual words in the verb phrase do not help with comprehension. This is why they are sometimes considered difficult.</a:t>
            </a:r>
            <a:endParaRPr lang="en-US" sz="2800" b="0" i="0" dirty="0">
              <a:solidFill>
                <a:srgbClr val="333333"/>
              </a:solidFill>
              <a:effectLst/>
              <a:latin typeface="Arial"/>
            </a:endParaRP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031" y="1369694"/>
            <a:ext cx="11174412" cy="484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476275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6610350" y="1268413"/>
            <a:ext cx="54848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Arial" charset="0"/>
              </a:rPr>
              <a:t>:</a:t>
            </a:r>
            <a:endParaRPr lang="en-US" sz="3600"/>
          </a:p>
        </p:txBody>
      </p:sp>
      <p:sp>
        <p:nvSpPr>
          <p:cNvPr id="6147" name="Rectangle 11"/>
          <p:cNvSpPr>
            <a:spLocks noChangeArrowheads="1"/>
          </p:cNvSpPr>
          <p:nvPr/>
        </p:nvSpPr>
        <p:spPr bwMode="auto">
          <a:xfrm>
            <a:off x="-23813" y="22225"/>
            <a:ext cx="10052051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5400">
                <a:cs typeface="Times New Roman" pitchFamily="18" charset="0"/>
              </a:rPr>
              <a:t>I- </a:t>
            </a:r>
            <a:r>
              <a:rPr lang="en-US" sz="5400" u="sng">
                <a:cs typeface="Times New Roman" pitchFamily="18" charset="0"/>
              </a:rPr>
              <a:t>DEFINITION:</a:t>
            </a:r>
          </a:p>
        </p:txBody>
      </p:sp>
      <p:cxnSp>
        <p:nvCxnSpPr>
          <p:cNvPr id="4" name="Straight Arrow Connector 3"/>
          <p:cNvCxnSpPr>
            <a:endCxn id="7" idx="0"/>
          </p:cNvCxnSpPr>
          <p:nvPr/>
        </p:nvCxnSpPr>
        <p:spPr bwMode="auto">
          <a:xfrm flipH="1">
            <a:off x="1901825" y="3424238"/>
            <a:ext cx="2259013" cy="842962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49" name="Rectangle 15"/>
          <p:cNvSpPr>
            <a:spLocks noChangeArrowheads="1"/>
          </p:cNvSpPr>
          <p:nvPr/>
        </p:nvSpPr>
        <p:spPr bwMode="auto">
          <a:xfrm>
            <a:off x="1417638" y="4419600"/>
            <a:ext cx="103632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6000">
                <a:cs typeface="Times New Roman" pitchFamily="18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6000">
                <a:cs typeface="Times New Roman" pitchFamily="18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55638" y="2667000"/>
            <a:ext cx="9601200" cy="809625"/>
          </a:xfrm>
          <a:prstGeom prst="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4800" b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Verb   +   Particle (s) = Phrasal verb </a:t>
            </a:r>
          </a:p>
          <a:p>
            <a:pPr>
              <a:defRPr/>
            </a:pPr>
            <a:endParaRPr lang="en-US" sz="4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" name="Flowchart: Alternate Process 6"/>
          <p:cNvSpPr/>
          <p:nvPr/>
        </p:nvSpPr>
        <p:spPr bwMode="auto">
          <a:xfrm>
            <a:off x="100013" y="4267200"/>
            <a:ext cx="3603625" cy="2541588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Preposition:</a:t>
            </a:r>
          </a:p>
          <a:p>
            <a:pPr>
              <a:defRPr/>
            </a:pPr>
            <a:r>
              <a:rPr lang="en-US" sz="3600" b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on, in, at, after, off, with, about... </a:t>
            </a:r>
            <a:endParaRPr lang="en-US" sz="3600" b="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3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Flowchart: Alternate Process 21"/>
          <p:cNvSpPr/>
          <p:nvPr/>
        </p:nvSpPr>
        <p:spPr bwMode="auto">
          <a:xfrm>
            <a:off x="4160838" y="4267200"/>
            <a:ext cx="3249612" cy="25908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Adverb:  </a:t>
            </a:r>
            <a:r>
              <a:rPr lang="en-US" sz="3600" b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over, up, down, into, away...</a:t>
            </a:r>
            <a:endParaRPr lang="en-US" sz="3600" b="0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3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Flowchart: Alternate Process 22"/>
          <p:cNvSpPr/>
          <p:nvPr/>
        </p:nvSpPr>
        <p:spPr bwMode="auto">
          <a:xfrm>
            <a:off x="7818438" y="4419600"/>
            <a:ext cx="4419600" cy="2438400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Go:</a:t>
            </a:r>
          </a:p>
          <a:p>
            <a:pPr>
              <a:defRPr/>
            </a:pPr>
            <a:r>
              <a:rPr lang="en-US" sz="36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Go away, go on, go over, go off, go down with, go in for ...</a:t>
            </a:r>
          </a:p>
        </p:txBody>
      </p:sp>
      <p:cxnSp>
        <p:nvCxnSpPr>
          <p:cNvPr id="24" name="Straight Arrow Connector 23"/>
          <p:cNvCxnSpPr>
            <a:endCxn id="22" idx="0"/>
          </p:cNvCxnSpPr>
          <p:nvPr/>
        </p:nvCxnSpPr>
        <p:spPr bwMode="auto">
          <a:xfrm>
            <a:off x="4008438" y="3476625"/>
            <a:ext cx="1776412" cy="790575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 bwMode="auto">
          <a:xfrm>
            <a:off x="9609138" y="3476625"/>
            <a:ext cx="0" cy="995363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56" name="Rectangle 11"/>
          <p:cNvSpPr>
            <a:spLocks noChangeArrowheads="1"/>
          </p:cNvSpPr>
          <p:nvPr/>
        </p:nvSpPr>
        <p:spPr bwMode="auto">
          <a:xfrm>
            <a:off x="0" y="1096963"/>
            <a:ext cx="100520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5400">
                <a:cs typeface="Times New Roman" pitchFamily="18" charset="0"/>
              </a:rPr>
              <a:t>1- </a:t>
            </a:r>
            <a:r>
              <a:rPr lang="en-US" sz="5400" i="1" u="sng">
                <a:cs typeface="Times New Roman" pitchFamily="18" charset="0"/>
              </a:rPr>
              <a:t>Form</a:t>
            </a:r>
            <a:r>
              <a:rPr lang="en-US" sz="5400" u="sng"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</a:rPr>
              <a:t>6. Complete the second sentence so that it has a similar meaning to the first sentence, using the word given. 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0437" y="1447800"/>
            <a:ext cx="10744200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12837" y="1647587"/>
            <a:ext cx="101346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0" i="0" dirty="0" smtClean="0">
                <a:solidFill>
                  <a:srgbClr val="333333"/>
                </a:solidFill>
                <a:effectLst/>
                <a:latin typeface="Arial"/>
              </a:rPr>
              <a:t>1. Where did you find out about Disneyland Resort?</a:t>
            </a:r>
          </a:p>
          <a:p>
            <a:pPr algn="just"/>
            <a:r>
              <a:rPr lang="en-US" b="0" i="0" dirty="0" smtClean="0">
                <a:solidFill>
                  <a:srgbClr val="333333"/>
                </a:solidFill>
                <a:effectLst/>
                <a:latin typeface="Arial"/>
              </a:rPr>
              <a:t>2. When did you get up this morning?</a:t>
            </a:r>
          </a:p>
          <a:p>
            <a:pPr algn="just"/>
            <a:r>
              <a:rPr lang="en-US" b="0" i="0" dirty="0" smtClean="0">
                <a:solidFill>
                  <a:srgbClr val="333333"/>
                </a:solidFill>
                <a:effectLst/>
                <a:latin typeface="Arial"/>
              </a:rPr>
              <a:t>3. I'll look through this leaflet to see what activities are </a:t>
            </a:r>
            <a:r>
              <a:rPr lang="en-US" b="0" i="0" dirty="0" err="1" smtClean="0">
                <a:solidFill>
                  <a:srgbClr val="333333"/>
                </a:solidFill>
                <a:effectLst/>
                <a:latin typeface="Arial"/>
              </a:rPr>
              <a:t>organised</a:t>
            </a:r>
            <a:r>
              <a:rPr lang="en-US" b="0" i="0" dirty="0" smtClean="0">
                <a:solidFill>
                  <a:srgbClr val="333333"/>
                </a:solidFill>
                <a:effectLst/>
                <a:latin typeface="Arial"/>
              </a:rPr>
              <a:t> at this attraction.</a:t>
            </a:r>
          </a:p>
          <a:p>
            <a:pPr algn="just"/>
            <a:r>
              <a:rPr lang="en-US" b="0" i="0" dirty="0" smtClean="0">
                <a:solidFill>
                  <a:srgbClr val="333333"/>
                </a:solidFill>
                <a:effectLst/>
                <a:latin typeface="Arial"/>
              </a:rPr>
              <a:t>4. They're going to bring out a guidebook to different beauty spots in Viet Nam.</a:t>
            </a:r>
          </a:p>
          <a:p>
            <a:pPr algn="just"/>
            <a:r>
              <a:rPr lang="en-US" b="0" i="0" dirty="0" smtClean="0">
                <a:solidFill>
                  <a:srgbClr val="333333"/>
                </a:solidFill>
                <a:effectLst/>
                <a:latin typeface="Arial"/>
              </a:rPr>
              <a:t>5. I'm looking forward to the weekend!</a:t>
            </a:r>
            <a:endParaRPr lang="en-US" b="0" i="0" dirty="0">
              <a:solidFill>
                <a:srgbClr val="333333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81982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1935</TotalTime>
  <Words>771</Words>
  <Application>Microsoft Office PowerPoint</Application>
  <PresentationFormat>Custom</PresentationFormat>
  <Paragraphs>163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Slide 1</vt:lpstr>
      <vt:lpstr>Grammar </vt:lpstr>
      <vt:lpstr>Slide 3</vt:lpstr>
      <vt:lpstr>Make a complex sentence from each pair of sentences. Use the subordinator provided and make any necessary changes.  </vt:lpstr>
      <vt:lpstr>Slide 5</vt:lpstr>
      <vt:lpstr>Slide 6</vt:lpstr>
      <vt:lpstr>3. Read this part of the conversation from GETTING STARTED. Pay attention to the underlined part and answer the questions.</vt:lpstr>
      <vt:lpstr>Slide 8</vt:lpstr>
      <vt:lpstr>6. Complete the second sentence so that it has a similar meaning to the first sentence, using the word given. 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4. Match the phrasal verbs in A with their meaning in B. </vt:lpstr>
      <vt:lpstr>5.   Complete each sentence using the correct form of a phrasal verb in 4. You don't need to use all the verbs.</vt:lpstr>
      <vt:lpstr>`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</cp:lastModifiedBy>
  <cp:revision>289</cp:revision>
  <cp:lastPrinted>2018-02-25T12:51:13Z</cp:lastPrinted>
  <dcterms:created xsi:type="dcterms:W3CDTF">2018-01-10T12:35:35Z</dcterms:created>
  <dcterms:modified xsi:type="dcterms:W3CDTF">2020-02-03T14:26:19Z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