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62" r:id="rId6"/>
    <p:sldId id="279" r:id="rId7"/>
    <p:sldId id="363" r:id="rId8"/>
    <p:sldId id="281" r:id="rId9"/>
    <p:sldId id="347" r:id="rId10"/>
    <p:sldId id="346" r:id="rId11"/>
    <p:sldId id="364" r:id="rId12"/>
    <p:sldId id="350" r:id="rId13"/>
    <p:sldId id="352" r:id="rId14"/>
    <p:sldId id="354" r:id="rId15"/>
    <p:sldId id="361" r:id="rId16"/>
    <p:sldId id="360" r:id="rId17"/>
    <p:sldId id="365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112"/>
  </p:normalViewPr>
  <p:slideViewPr>
    <p:cSldViewPr snapToGrid="0" showGuides="1">
      <p:cViewPr varScale="1">
        <p:scale>
          <a:sx n="84" d="100"/>
          <a:sy n="84" d="100"/>
        </p:scale>
        <p:origin x="-9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smtClean="0">
              <a:effectLst/>
            </a:rPr>
            <a:t>  Can </a:t>
          </a:r>
          <a:r>
            <a:rPr lang="en-US" sz="3200" b="1" dirty="0">
              <a:effectLst/>
            </a:rPr>
            <a:t>you tell me </a:t>
          </a:r>
          <a:r>
            <a:rPr lang="en-US" sz="3200" b="1" dirty="0" smtClean="0">
              <a:effectLst/>
            </a:rPr>
            <a:t>more?</a:t>
          </a:r>
        </a:p>
        <a:p>
          <a:r>
            <a:rPr lang="en-US" sz="3200" b="1" dirty="0" smtClean="0">
              <a:effectLst/>
            </a:rPr>
            <a:t>Can </a:t>
          </a:r>
          <a:r>
            <a:rPr lang="en-US" sz="3200" b="1" dirty="0">
              <a:effectLst/>
            </a:rPr>
            <a:t>you tell me </a:t>
          </a:r>
          <a:r>
            <a:rPr lang="en-US" sz="3200" b="1" dirty="0" smtClean="0">
              <a:effectLst/>
            </a:rPr>
            <a:t>how?</a:t>
          </a:r>
        </a:p>
        <a:p>
          <a:r>
            <a:rPr lang="en-US" sz="3200" b="1" dirty="0" smtClean="0">
              <a:effectLst/>
            </a:rPr>
            <a:t>Can </a:t>
          </a:r>
          <a:r>
            <a:rPr lang="en-US" sz="3200" b="1" dirty="0">
              <a:effectLst/>
            </a:rPr>
            <a:t>you tell me why?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 custScaleY="173722" custLinFactNeighborX="-4124" custLinFactNeighborY="-833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</dgm:ptLst>
  <dgm:cxnLst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1419758"/>
          <a:ext cx="10400749" cy="235335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</a:rPr>
            <a:t>  Can </a:t>
          </a:r>
          <a:r>
            <a:rPr lang="en-US" sz="3200" b="1" kern="1200" dirty="0">
              <a:effectLst/>
            </a:rPr>
            <a:t>you tell me </a:t>
          </a:r>
          <a:r>
            <a:rPr lang="en-US" sz="3200" b="1" kern="1200" dirty="0" smtClean="0">
              <a:effectLst/>
            </a:rPr>
            <a:t>more?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</a:rPr>
            <a:t>Can </a:t>
          </a:r>
          <a:r>
            <a:rPr lang="en-US" sz="3200" b="1" kern="1200" dirty="0">
              <a:effectLst/>
            </a:rPr>
            <a:t>you tell me </a:t>
          </a:r>
          <a:r>
            <a:rPr lang="en-US" sz="3200" b="1" kern="1200" dirty="0" smtClean="0">
              <a:effectLst/>
            </a:rPr>
            <a:t>how?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</a:rPr>
            <a:t>Can </a:t>
          </a:r>
          <a:r>
            <a:rPr lang="en-US" sz="3200" b="1" kern="1200" dirty="0">
              <a:effectLst/>
            </a:rPr>
            <a:t>you tell me why?</a:t>
          </a:r>
        </a:p>
      </dsp:txBody>
      <dsp:txXfrm>
        <a:off x="68927" y="1488685"/>
        <a:ext cx="10262895" cy="221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visit to a famous school. Use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more?”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why?”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“Can you tell me how</a:t>
            </a:r>
            <a:r>
              <a:rPr lang="en-US" sz="2400" b="1" i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?”.</a:t>
            </a:r>
            <a:endParaRPr lang="en-US" sz="24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FDD440-79ED-3642-8C43-BE65561F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912" y="2734325"/>
            <a:ext cx="3508176" cy="3046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856" y="5987461"/>
            <a:ext cx="58928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 Van An Lower Secondary School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2694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3148" y="418887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WELCOME TO OUR SCHOOL!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459" y="1864105"/>
            <a:ext cx="6728251" cy="1466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Asking for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9357" y="1557058"/>
            <a:ext cx="1260338" cy="712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48516" y="2597162"/>
            <a:ext cx="1385813" cy="159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6459" y="3451400"/>
            <a:ext cx="6728251" cy="2185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to </a:t>
            </a:r>
            <a:r>
              <a:rPr lang="en-US" sz="2800" dirty="0"/>
              <a:t>let students brainstorm ideas about things they want to show their friends at </a:t>
            </a:r>
            <a:r>
              <a:rPr lang="en-US" sz="2800" dirty="0" smtClean="0"/>
              <a:t>school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to </a:t>
            </a:r>
            <a:r>
              <a:rPr lang="en-US" sz="2800" dirty="0"/>
              <a:t>give students chances to practice asking and answering questions about their </a:t>
            </a:r>
            <a:r>
              <a:rPr lang="en-US" sz="2800" dirty="0" smtClean="0"/>
              <a:t>plans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FF8849-9B9E-4433-8838-FC31F284B407}"/>
              </a:ext>
            </a:extLst>
          </p:cNvPr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Welcome to our school!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14FB35-57D5-7246-9343-2B9CC3E5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0709"/>
            <a:ext cx="4088802" cy="4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Imagine that some overseas friends are planning to visit your school.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a list of what you want to show them, then fill in the note.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your plan.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B92EDF-D818-4F4B-A29E-F94FCF01B528}"/>
              </a:ext>
            </a:extLst>
          </p:cNvPr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0FB7BD"/>
                </a:solidFill>
              </a:rPr>
              <a:t>Example: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I’m going to show them the school library.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B: </a:t>
            </a:r>
            <a:r>
              <a:rPr lang="en-US" sz="2800" i="1" dirty="0"/>
              <a:t>Sounds good. Can you tell me why?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i="1" dirty="0"/>
              <a:t>I want them to see our learning resources. I think they’re very modern.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the passage and complete the table about a high school in the UK.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84A3D58-D7D8-2249-8274-7CE5C1CE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28617"/>
              </p:ext>
            </p:extLst>
          </p:nvPr>
        </p:nvGraphicFramePr>
        <p:xfrm>
          <a:off x="738369" y="2420898"/>
          <a:ext cx="10597476" cy="35057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6609">
                  <a:extLst>
                    <a:ext uri="{9D8B030D-6E8A-4147-A177-3AD203B41FA5}">
                      <a16:colId xmlns:a16="http://schemas.microsoft.com/office/drawing/2014/main" xmlns="" val="1729336364"/>
                    </a:ext>
                  </a:extLst>
                </a:gridCol>
                <a:gridCol w="4346222">
                  <a:extLst>
                    <a:ext uri="{9D8B030D-6E8A-4147-A177-3AD203B41FA5}">
                      <a16:colId xmlns:a16="http://schemas.microsoft.com/office/drawing/2014/main" xmlns="" val="3139553413"/>
                    </a:ext>
                  </a:extLst>
                </a:gridCol>
                <a:gridCol w="3004645">
                  <a:extLst>
                    <a:ext uri="{9D8B030D-6E8A-4147-A177-3AD203B41FA5}">
                      <a16:colId xmlns:a16="http://schemas.microsoft.com/office/drawing/2014/main" xmlns="" val="3578434163"/>
                    </a:ext>
                  </a:extLst>
                </a:gridCol>
              </a:tblGrid>
              <a:tr h="75226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5617080"/>
                  </a:ext>
                </a:extLst>
              </a:tr>
              <a:tr h="752265">
                <a:tc>
                  <a:txBody>
                    <a:bodyPr/>
                    <a:lstStyle/>
                    <a:p>
                      <a:r>
                        <a:rPr lang="en-US" sz="2200" dirty="0"/>
                        <a:t>Number of students and 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10618"/>
                  </a:ext>
                </a:extLst>
              </a:tr>
              <a:tr h="752265">
                <a:tc>
                  <a:txBody>
                    <a:bodyPr/>
                    <a:lstStyle/>
                    <a:p>
                      <a:r>
                        <a:rPr lang="en-US" sz="2200" dirty="0"/>
                        <a:t>Subjects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030397"/>
                  </a:ext>
                </a:extLst>
              </a:tr>
              <a:tr h="1239239">
                <a:tc>
                  <a:txBody>
                    <a:bodyPr/>
                    <a:lstStyle/>
                    <a:p>
                      <a:r>
                        <a:rPr lang="en-US" sz="22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41714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2500" y="3326179"/>
            <a:ext cx="357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1,000 students and 100 </a:t>
            </a:r>
            <a:r>
              <a:rPr lang="en-US" sz="2000" dirty="0" smtClean="0">
                <a:solidFill>
                  <a:srgbClr val="242021"/>
                </a:solidFill>
              </a:rPr>
              <a:t>teachers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8633" y="4065601"/>
            <a:ext cx="4179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English, literature, maths, science, </a:t>
            </a:r>
            <a:r>
              <a:rPr lang="en-US" sz="2000" dirty="0" smtClean="0">
                <a:solidFill>
                  <a:srgbClr val="242021"/>
                </a:solidFill>
              </a:rPr>
              <a:t>etc.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4201" y="4771156"/>
            <a:ext cx="4290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</a:rPr>
              <a:t>modern science laboratories, computer</a:t>
            </a:r>
          </a:p>
          <a:p>
            <a:r>
              <a:rPr lang="en-US" sz="2000" dirty="0">
                <a:solidFill>
                  <a:srgbClr val="242021"/>
                </a:solidFill>
              </a:rPr>
              <a:t>rooms, a large library, a sports hall, and</a:t>
            </a:r>
          </a:p>
          <a:p>
            <a:r>
              <a:rPr lang="en-US" sz="2000" dirty="0">
                <a:solidFill>
                  <a:srgbClr val="242021"/>
                </a:solidFill>
              </a:rPr>
              <a:t>an activity studio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2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discuss and fill in the information about your school.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108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59B2C2-685E-DA4C-B06D-ED207661EE43}"/>
              </a:ext>
            </a:extLst>
          </p:cNvPr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There are about 1,000 students in Wilson High School. They are between 11 and 16 years old.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/>
              <a:t>Our school has about 900 students. We are between 11 and 14 years old.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OUR SCHOOL!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84A3D58-D7D8-2249-8274-7CE5C1CE5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10799"/>
              </p:ext>
            </p:extLst>
          </p:nvPr>
        </p:nvGraphicFramePr>
        <p:xfrm>
          <a:off x="1110902" y="1830541"/>
          <a:ext cx="10313453" cy="2650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837">
                  <a:extLst>
                    <a:ext uri="{9D8B030D-6E8A-4147-A177-3AD203B41FA5}">
                      <a16:colId xmlns:a16="http://schemas.microsoft.com/office/drawing/2014/main" xmlns="" val="1729336364"/>
                    </a:ext>
                  </a:extLst>
                </a:gridCol>
                <a:gridCol w="3995771">
                  <a:extLst>
                    <a:ext uri="{9D8B030D-6E8A-4147-A177-3AD203B41FA5}">
                      <a16:colId xmlns:a16="http://schemas.microsoft.com/office/drawing/2014/main" xmlns="" val="3139553413"/>
                    </a:ext>
                  </a:extLst>
                </a:gridCol>
                <a:gridCol w="3510845">
                  <a:extLst>
                    <a:ext uri="{9D8B030D-6E8A-4147-A177-3AD203B41FA5}">
                      <a16:colId xmlns:a16="http://schemas.microsoft.com/office/drawing/2014/main" xmlns="" val="3578434163"/>
                    </a:ext>
                  </a:extLst>
                </a:gridCol>
              </a:tblGrid>
              <a:tr h="55120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Wilson High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5617080"/>
                  </a:ext>
                </a:extLst>
              </a:tr>
              <a:tr h="5583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students and teachers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910618"/>
                  </a:ext>
                </a:extLst>
              </a:tr>
              <a:tr h="551209">
                <a:tc>
                  <a:txBody>
                    <a:bodyPr/>
                    <a:lstStyle/>
                    <a:p>
                      <a:r>
                        <a:rPr lang="en-US" sz="1800" dirty="0"/>
                        <a:t>Subjects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030397"/>
                  </a:ext>
                </a:extLst>
              </a:tr>
              <a:tr h="9080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 facilities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41714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69922" y="2498679"/>
            <a:ext cx="36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1,000 students and 100 </a:t>
            </a:r>
            <a:r>
              <a:rPr lang="en-US" dirty="0" smtClean="0">
                <a:solidFill>
                  <a:srgbClr val="242021"/>
                </a:solidFill>
              </a:rPr>
              <a:t>teachers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9923" y="3094623"/>
            <a:ext cx="38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English, literature, maths, science, </a:t>
            </a:r>
            <a:r>
              <a:rPr lang="en-US" dirty="0" smtClean="0">
                <a:solidFill>
                  <a:srgbClr val="242021"/>
                </a:solidFill>
              </a:rPr>
              <a:t>etc.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021"/>
                </a:solidFill>
              </a:rPr>
              <a:t>modern science laboratories, computer</a:t>
            </a:r>
          </a:p>
          <a:p>
            <a:r>
              <a:rPr lang="en-US" dirty="0">
                <a:solidFill>
                  <a:srgbClr val="242021"/>
                </a:solidFill>
              </a:rPr>
              <a:t>rooms, a large library, a sports hall, and</a:t>
            </a:r>
          </a:p>
          <a:p>
            <a:r>
              <a:rPr lang="en-US" dirty="0">
                <a:solidFill>
                  <a:srgbClr val="242021"/>
                </a:solidFill>
              </a:rPr>
              <a:t>an activity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2694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3148" y="418887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WELCOME TO OUR SCHOOL!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459" y="1864105"/>
            <a:ext cx="6728251" cy="1466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Asking for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9357" y="1557058"/>
            <a:ext cx="1260338" cy="712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48516" y="2597162"/>
            <a:ext cx="1385813" cy="159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23881" y="4543973"/>
            <a:ext cx="1385815" cy="12180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34329" y="5762028"/>
            <a:ext cx="1950733" cy="60093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9339" y="5720012"/>
            <a:ext cx="672825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6459" y="3451400"/>
            <a:ext cx="6728251" cy="2185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989658" y="2479088"/>
            <a:ext cx="820234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for details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talk about your school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6017" y="2479088"/>
            <a:ext cx="2607189" cy="26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</a:t>
            </a:r>
            <a:r>
              <a:rPr lang="en-US" sz="2800" dirty="0"/>
              <a:t>W</a:t>
            </a:r>
            <a:r>
              <a:rPr lang="en-US" sz="2800" dirty="0" smtClean="0"/>
              <a:t>orkbook</a:t>
            </a:r>
            <a:r>
              <a:rPr lang="en-US" sz="28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0" y="2788168"/>
            <a:ext cx="3285254" cy="32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A VISIT TO A SCHOOL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</a:t>
            </a:r>
            <a:r>
              <a:rPr lang="en-GB" b="1" i="1" dirty="0" smtClean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426918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 </a:t>
            </a:r>
            <a:endParaRPr lang="en-US" sz="2800" dirty="0" smtClean="0">
              <a:latin typeface="Calibri (Body)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 (Body)"/>
              </a:rPr>
              <a:t>ask </a:t>
            </a:r>
            <a:r>
              <a:rPr lang="en-US" sz="2800" dirty="0">
                <a:latin typeface="Calibri (Body)"/>
              </a:rPr>
              <a:t>for details and talk about their school.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2694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3148" y="418887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WELCOME TO OUR SCHOOL!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459" y="1864105"/>
            <a:ext cx="6728251" cy="1466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Asking for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9357" y="1557058"/>
            <a:ext cx="1260338" cy="712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48516" y="2597162"/>
            <a:ext cx="1385813" cy="15917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23881" y="4543973"/>
            <a:ext cx="1385815" cy="12180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34329" y="5762028"/>
            <a:ext cx="1950733" cy="60093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9339" y="5720012"/>
            <a:ext cx="672825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6459" y="3451400"/>
            <a:ext cx="6728251" cy="2185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Imagine that some overseas friends are planning to visit your school. Make a list of what you want to show them, then fill in the note.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Work in pairs. Ask and answer questions about your plan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Work in groups. Read the passage and complete the table about a high school in the UK. Then discuss and fill in the information about your school.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 smtClean="0"/>
              <a:t>to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activate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students’ prior knowledge and vocabulary related to the targeted structures of asking for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details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523247-2DEC-3E49-B790-6135225E5229}"/>
              </a:ext>
            </a:extLst>
          </p:cNvPr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</a:t>
            </a:r>
            <a:r>
              <a:rPr lang="en-US" sz="2400" b="1" dirty="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:	  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</a:t>
            </a:r>
            <a:r>
              <a:rPr lang="en-US" sz="2400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great! Can </a:t>
            </a:r>
            <a:r>
              <a:rPr lang="en-US" sz="2400" dirty="0"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We’l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04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33.27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245" y="136684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5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26946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Conversation rearranging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6459" y="1864105"/>
            <a:ext cx="6728251" cy="1466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Asking for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conversations. Pay attention to the highlighted sentences.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your visit to a famous school. Use structures of asking for details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9357" y="1557058"/>
            <a:ext cx="1260338" cy="712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133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958766"/>
              </p:ext>
            </p:extLst>
          </p:nvPr>
        </p:nvGraphicFramePr>
        <p:xfrm>
          <a:off x="895625" y="1167295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523247-2DEC-3E49-B790-6135225E5229}"/>
              </a:ext>
            </a:extLst>
          </p:cNvPr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Mi</a:t>
            </a:r>
            <a:r>
              <a:rPr lang="en-US" sz="2400" b="1" dirty="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:	  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you doing anything this Sunday?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really.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like to go with us to </a:t>
            </a:r>
            <a:r>
              <a:rPr lang="en-US" sz="2400" dirty="0" err="1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Binh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Minh Lower Secondary School?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400" b="1" dirty="0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smtClean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Sounds </a:t>
            </a:r>
            <a:r>
              <a:rPr lang="en-US" sz="2400" dirty="0"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great! </a:t>
            </a:r>
            <a:r>
              <a:rPr lang="en-US" sz="2400" b="1" dirty="0">
                <a:solidFill>
                  <a:srgbClr val="F7941E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400" b="1" dirty="0">
                <a:solidFill>
                  <a:srgbClr val="F7941E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you tell me more?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Mi: </a:t>
            </a:r>
            <a:r>
              <a:rPr lang="en-US" sz="2400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We’l</a:t>
            </a:r>
            <a:r>
              <a:rPr lang="en-US" sz="2400" dirty="0" smtClean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leave at 7 a.m. My friends David and Nick are coming too.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04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33.270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702" y="1741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997</Words>
  <Application>Microsoft Office PowerPoint</Application>
  <PresentationFormat>Custom</PresentationFormat>
  <Paragraphs>151</Paragraphs>
  <Slides>20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193</cp:revision>
  <dcterms:created xsi:type="dcterms:W3CDTF">2020-12-09T02:04:09Z</dcterms:created>
  <dcterms:modified xsi:type="dcterms:W3CDTF">2022-04-23T03:25:19Z</dcterms:modified>
</cp:coreProperties>
</file>