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349" r:id="rId2"/>
    <p:sldId id="279" r:id="rId3"/>
    <p:sldId id="355" r:id="rId4"/>
    <p:sldId id="281" r:id="rId5"/>
    <p:sldId id="315" r:id="rId6"/>
    <p:sldId id="316" r:id="rId7"/>
    <p:sldId id="317" r:id="rId8"/>
    <p:sldId id="333" r:id="rId9"/>
    <p:sldId id="283" r:id="rId10"/>
    <p:sldId id="357" r:id="rId11"/>
    <p:sldId id="335" r:id="rId12"/>
    <p:sldId id="358" r:id="rId13"/>
    <p:sldId id="359" r:id="rId14"/>
    <p:sldId id="360" r:id="rId15"/>
    <p:sldId id="361" r:id="rId16"/>
    <p:sldId id="362" r:id="rId17"/>
    <p:sldId id="363" r:id="rId18"/>
    <p:sldId id="364" r:id="rId19"/>
    <p:sldId id="365" r:id="rId20"/>
    <p:sldId id="336" r:id="rId21"/>
    <p:sldId id="337" r:id="rId22"/>
    <p:sldId id="366" r:id="rId23"/>
    <p:sldId id="368" r:id="rId24"/>
    <p:sldId id="340" r:id="rId25"/>
    <p:sldId id="341" r:id="rId26"/>
    <p:sldId id="343" r:id="rId27"/>
    <p:sldId id="314" r:id="rId28"/>
    <p:sldId id="330" r:id="rId29"/>
    <p:sldId id="370" r:id="rId30"/>
    <p:sldId id="36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2A5"/>
    <a:srgbClr val="048DA4"/>
    <a:srgbClr val="00A9A5"/>
    <a:srgbClr val="F7941E"/>
    <a:srgbClr val="FF9801"/>
    <a:srgbClr val="CBEAF0"/>
    <a:srgbClr val="48C0B6"/>
    <a:srgbClr val="0FB7BD"/>
    <a:srgbClr val="FBB040"/>
    <a:srgbClr val="FFDA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21" autoAdjust="0"/>
    <p:restoredTop sz="93089"/>
  </p:normalViewPr>
  <p:slideViewPr>
    <p:cSldViewPr snapToGrid="0" showGuides="1">
      <p:cViewPr varScale="1">
        <p:scale>
          <a:sx n="63" d="100"/>
          <a:sy n="63" d="100"/>
        </p:scale>
        <p:origin x="67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/>
      <dgm:t>
        <a:bodyPr/>
        <a:lstStyle/>
        <a:p>
          <a:r>
            <a:rPr lang="en-US" sz="4000" dirty="0"/>
            <a:t>VOCABULARY</a:t>
          </a:r>
          <a:endParaRPr lang="en-US" sz="4100" dirty="0"/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/>
      <dgm:t>
        <a:bodyPr/>
        <a:lstStyle/>
        <a:p>
          <a:r>
            <a:rPr lang="en-US" sz="4000" dirty="0"/>
            <a:t>PRONUNCIATION</a:t>
          </a:r>
          <a:endParaRPr lang="en-US" sz="4100" dirty="0"/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</dgm:pt>
    <dgm:pt modelId="{EF919B30-8E50-4BE5-BFF9-A011BC59CF55}" type="pres">
      <dgm:prSet presAssocID="{8AE4A381-C505-4165-B0F6-72A547C19C8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8FD991A-F304-403B-A9F6-88FA962940AB}" type="presOf" srcId="{8AE4A381-C505-4165-B0F6-72A547C19C85}" destId="{39089052-8674-4477-9BFB-07FBFFFFD8C8}" srcOrd="0" destOrd="0" presId="urn:microsoft.com/office/officeart/2005/8/layout/list1"/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02DCE92C-7C08-4B2D-95CA-4EB85E422668}" type="presOf" srcId="{08FBC75F-95AC-4B05-95BF-E110BC13302B}" destId="{667686F2-9BA3-4B10-A5F2-38ECCD6CCAB1}" srcOrd="0" destOrd="0" presId="urn:microsoft.com/office/officeart/2005/8/layout/list1"/>
    <dgm:cxn modelId="{07B2F63F-9645-47E4-8DB5-A23939403086}" type="presOf" srcId="{8AE4A381-C505-4165-B0F6-72A547C19C85}" destId="{EF919B30-8E50-4BE5-BFF9-A011BC59CF55}" srcOrd="1" destOrd="0" presId="urn:microsoft.com/office/officeart/2005/8/layout/list1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519E1BA2-1602-404F-8879-3C2D331DBC58}" type="presOf" srcId="{AAA37794-5E27-4DDA-B12E-298686F5888D}" destId="{BEBFA14B-9B40-4103-84A4-38ECEF66E937}" srcOrd="0" destOrd="0" presId="urn:microsoft.com/office/officeart/2005/8/layout/list1"/>
    <dgm:cxn modelId="{845812C7-FA87-427A-B813-9574F110DC04}" type="presOf" srcId="{08FBC75F-95AC-4B05-95BF-E110BC13302B}" destId="{B45E6B02-74BC-4456-B7B1-4DD6C1455987}" srcOrd="1" destOrd="0" presId="urn:microsoft.com/office/officeart/2005/8/layout/list1"/>
    <dgm:cxn modelId="{64A762E8-C34F-456B-8581-A49278B2E987}" type="presParOf" srcId="{BEBFA14B-9B40-4103-84A4-38ECEF66E937}" destId="{65BDE73A-EF1C-4F0B-B738-EC9506EC3EB6}" srcOrd="0" destOrd="0" presId="urn:microsoft.com/office/officeart/2005/8/layout/list1"/>
    <dgm:cxn modelId="{767016BD-0773-4DBA-A702-578893F5C8C6}" type="presParOf" srcId="{65BDE73A-EF1C-4F0B-B738-EC9506EC3EB6}" destId="{39089052-8674-4477-9BFB-07FBFFFFD8C8}" srcOrd="0" destOrd="0" presId="urn:microsoft.com/office/officeart/2005/8/layout/list1"/>
    <dgm:cxn modelId="{B5635B0E-B774-4620-8203-32FB89D769E1}" type="presParOf" srcId="{65BDE73A-EF1C-4F0B-B738-EC9506EC3EB6}" destId="{EF919B30-8E50-4BE5-BFF9-A011BC59CF55}" srcOrd="1" destOrd="0" presId="urn:microsoft.com/office/officeart/2005/8/layout/list1"/>
    <dgm:cxn modelId="{00EC307B-2660-4DC9-8AB5-B060D3CB4081}" type="presParOf" srcId="{BEBFA14B-9B40-4103-84A4-38ECEF66E937}" destId="{F8662491-2000-4CC6-BEEC-D1859AFD2268}" srcOrd="1" destOrd="0" presId="urn:microsoft.com/office/officeart/2005/8/layout/list1"/>
    <dgm:cxn modelId="{2882BB02-32C3-4FA7-8843-43CBE849BB80}" type="presParOf" srcId="{BEBFA14B-9B40-4103-84A4-38ECEF66E937}" destId="{E928C619-1DE9-419E-A5FA-3C9A247B8E43}" srcOrd="2" destOrd="0" presId="urn:microsoft.com/office/officeart/2005/8/layout/list1"/>
    <dgm:cxn modelId="{A4545D73-5073-4D53-946E-058D977FCCF9}" type="presParOf" srcId="{BEBFA14B-9B40-4103-84A4-38ECEF66E937}" destId="{39270468-BD01-4F24-9A98-60E7CF789B54}" srcOrd="3" destOrd="0" presId="urn:microsoft.com/office/officeart/2005/8/layout/list1"/>
    <dgm:cxn modelId="{064462A8-E925-4AAB-9371-9830CC74C98B}" type="presParOf" srcId="{BEBFA14B-9B40-4103-84A4-38ECEF66E937}" destId="{5A649B72-39A4-4A84-8236-B0BF3AC76109}" srcOrd="4" destOrd="0" presId="urn:microsoft.com/office/officeart/2005/8/layout/list1"/>
    <dgm:cxn modelId="{91A1ED70-0CB5-4402-9D58-297C1232CFA6}" type="presParOf" srcId="{5A649B72-39A4-4A84-8236-B0BF3AC76109}" destId="{667686F2-9BA3-4B10-A5F2-38ECCD6CCAB1}" srcOrd="0" destOrd="0" presId="urn:microsoft.com/office/officeart/2005/8/layout/list1"/>
    <dgm:cxn modelId="{7953B240-AB5C-483A-83DB-E14E9A6C0CCC}" type="presParOf" srcId="{5A649B72-39A4-4A84-8236-B0BF3AC76109}" destId="{B45E6B02-74BC-4456-B7B1-4DD6C1455987}" srcOrd="1" destOrd="0" presId="urn:microsoft.com/office/officeart/2005/8/layout/list1"/>
    <dgm:cxn modelId="{C1133983-7191-4B8B-8C66-5428C70D2064}" type="presParOf" srcId="{BEBFA14B-9B40-4103-84A4-38ECEF66E937}" destId="{22519622-4D32-44DB-990E-774C307AAEA0}" srcOrd="5" destOrd="0" presId="urn:microsoft.com/office/officeart/2005/8/layout/list1"/>
    <dgm:cxn modelId="{DD35DB71-DEEC-48A4-9BF5-E6BD4FADCFED}" type="presParOf" srcId="{BEBFA14B-9B40-4103-84A4-38ECEF66E937}" destId="{0943D2D3-D540-4B67-9430-6AB54FD11AE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61739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313205" y="12237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VOCABULARY</a:t>
          </a:r>
          <a:endParaRPr lang="en-US" sz="4100" kern="1200" dirty="0"/>
        </a:p>
      </dsp:txBody>
      <dsp:txXfrm>
        <a:off x="372288" y="71320"/>
        <a:ext cx="4266704" cy="1092154"/>
      </dsp:txXfrm>
    </dsp:sp>
    <dsp:sp modelId="{0943D2D3-D540-4B67-9430-6AB54FD11AEA}">
      <dsp:nvSpPr>
        <dsp:cNvPr id="0" name=""/>
        <dsp:cNvSpPr/>
      </dsp:nvSpPr>
      <dsp:spPr>
        <a:xfrm>
          <a:off x="0" y="247715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313205" y="1871997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PRONUNCIATION</a:t>
          </a:r>
          <a:endParaRPr lang="en-US" sz="4100" kern="1200" dirty="0"/>
        </a:p>
      </dsp:txBody>
      <dsp:txXfrm>
        <a:off x="372288" y="1931080"/>
        <a:ext cx="4266704" cy="1092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1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2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637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86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69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93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41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17.xml"/><Relationship Id="rId7" Type="http://schemas.openxmlformats.org/officeDocument/2006/relationships/slide" Target="slide1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19.xml"/><Relationship Id="rId4" Type="http://schemas.openxmlformats.org/officeDocument/2006/relationships/slide" Target="slide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slide" Target="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9743" y="86126"/>
            <a:ext cx="305980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WARM-UP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91620" y="86126"/>
            <a:ext cx="4252494" cy="69927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Game: Pass the secret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95" b="10293"/>
          <a:stretch/>
        </p:blipFill>
        <p:spPr bwMode="auto">
          <a:xfrm>
            <a:off x="3389542" y="1335314"/>
            <a:ext cx="5304515" cy="3991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506857" y="147681"/>
            <a:ext cx="1524000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b="1" dirty="0"/>
              <a:t>2 teams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07299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5274491" y="94869"/>
            <a:ext cx="4958080" cy="692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00" tIns="60950" rIns="121900" bIns="6095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700" b="1" dirty="0">
                <a:latin typeface=".VnTifani Heavy" pitchFamily="34" charset="0"/>
              </a:rPr>
              <a:t>What and Where</a:t>
            </a:r>
          </a:p>
        </p:txBody>
      </p:sp>
      <p:sp>
        <p:nvSpPr>
          <p:cNvPr id="55307" name="Oval 11"/>
          <p:cNvSpPr>
            <a:spLocks noChangeArrowheads="1"/>
          </p:cNvSpPr>
          <p:nvPr/>
        </p:nvSpPr>
        <p:spPr bwMode="auto">
          <a:xfrm>
            <a:off x="4804229" y="3057360"/>
            <a:ext cx="2949302" cy="1730726"/>
          </a:xfrm>
          <a:prstGeom prst="ellipse">
            <a:avLst/>
          </a:prstGeom>
          <a:ln w="9525">
            <a:solidFill>
              <a:schemeClr val="tx1"/>
            </a:solidFill>
            <a:round/>
            <a:headEnd/>
            <a:tailEnd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none" lIns="121900" tIns="60950" rIns="121900" bIns="6095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outdoor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5308" name="Oval 12"/>
          <p:cNvSpPr>
            <a:spLocks noChangeArrowheads="1"/>
          </p:cNvSpPr>
          <p:nvPr/>
        </p:nvSpPr>
        <p:spPr bwMode="auto">
          <a:xfrm>
            <a:off x="1822995" y="4391990"/>
            <a:ext cx="2844800" cy="1789730"/>
          </a:xfrm>
          <a:prstGeom prst="ellipse">
            <a:avLst/>
          </a:prstGeom>
          <a:solidFill>
            <a:srgbClr val="EF5F88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121900" tIns="60950" rIns="121900" bIns="6095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entrance exam </a:t>
            </a:r>
          </a:p>
        </p:txBody>
      </p:sp>
      <p:sp>
        <p:nvSpPr>
          <p:cNvPr id="55310" name="Oval 14"/>
          <p:cNvSpPr>
            <a:spLocks noChangeArrowheads="1"/>
          </p:cNvSpPr>
          <p:nvPr/>
        </p:nvSpPr>
        <p:spPr bwMode="auto">
          <a:xfrm>
            <a:off x="7204892" y="1274818"/>
            <a:ext cx="3027679" cy="186555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>
            <a:solidFill>
              <a:srgbClr val="FAC5BE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lIns="121900" tIns="60950" rIns="121900" bIns="60950" anchor="ctr"/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facility 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55311" name="Oval 15"/>
          <p:cNvSpPr>
            <a:spLocks noChangeArrowheads="1"/>
          </p:cNvSpPr>
          <p:nvPr/>
        </p:nvSpPr>
        <p:spPr bwMode="auto">
          <a:xfrm>
            <a:off x="1959429" y="1274818"/>
            <a:ext cx="2844800" cy="1776033"/>
          </a:xfrm>
          <a:prstGeom prst="ellipse">
            <a:avLst/>
          </a:prstGeom>
          <a:solidFill>
            <a:srgbClr val="0EAAAE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 lIns="121900" tIns="60950" rIns="121900" bIns="60950" anchor="ctr"/>
          <a:lstStyle/>
          <a:p>
            <a:pPr algn="ctr"/>
            <a:r>
              <a:rPr lang="vi-VN" sz="32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midterm</a:t>
            </a:r>
            <a:endParaRPr lang="en-US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7129417" y="4964833"/>
            <a:ext cx="2844800" cy="1608773"/>
          </a:xfrm>
          <a:prstGeom prst="ellipse">
            <a:avLst/>
          </a:prstGeom>
          <a:solidFill>
            <a:srgbClr val="92D050"/>
          </a:soli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121900" tIns="60950" rIns="121900" bIns="6095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gifted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5120" y="134112"/>
            <a:ext cx="3921760" cy="658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0" tIns="60950" rIns="121900" bIns="60950" rtlCol="0" anchor="ctr"/>
          <a:lstStyle/>
          <a:p>
            <a:r>
              <a:rPr lang="en-US" sz="3600" b="1" dirty="0"/>
              <a:t>* Checking vocab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194734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5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5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5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36887" y="936863"/>
            <a:ext cx="1118397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 in columns A and B to form phrases. Then say them aloud.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15928" y="895922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8713" y="79328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9353" y="25459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  <p:sp>
        <p:nvSpPr>
          <p:cNvPr id="4" name="Rectangle 3"/>
          <p:cNvSpPr/>
          <p:nvPr/>
        </p:nvSpPr>
        <p:spPr>
          <a:xfrm>
            <a:off x="8822327" y="1749649"/>
            <a:ext cx="10230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36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d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45213BC-8FCC-FE42-B5BE-81BDCF76B6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9898678"/>
              </p:ext>
            </p:extLst>
          </p:nvPr>
        </p:nvGraphicFramePr>
        <p:xfrm>
          <a:off x="936887" y="1616695"/>
          <a:ext cx="7434790" cy="4063999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717395">
                  <a:extLst>
                    <a:ext uri="{9D8B030D-6E8A-4147-A177-3AD203B41FA5}">
                      <a16:colId xmlns:a16="http://schemas.microsoft.com/office/drawing/2014/main" val="4152932299"/>
                    </a:ext>
                  </a:extLst>
                </a:gridCol>
                <a:gridCol w="3717395">
                  <a:extLst>
                    <a:ext uri="{9D8B030D-6E8A-4147-A177-3AD203B41FA5}">
                      <a16:colId xmlns:a16="http://schemas.microsoft.com/office/drawing/2014/main" val="3033462854"/>
                    </a:ext>
                  </a:extLst>
                </a:gridCol>
              </a:tblGrid>
              <a:tr h="71304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6816259"/>
                  </a:ext>
                </a:extLst>
              </a:tr>
              <a:tr h="670191">
                <a:tc>
                  <a:txBody>
                    <a:bodyPr/>
                    <a:lstStyle/>
                    <a:p>
                      <a:r>
                        <a:rPr lang="en-US" sz="3200" b="1" dirty="0"/>
                        <a:t>1. entrance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/>
                        <a:t>a. students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286179"/>
                  </a:ext>
                </a:extLst>
              </a:tr>
              <a:tr h="670191">
                <a:tc>
                  <a:txBody>
                    <a:bodyPr/>
                    <a:lstStyle/>
                    <a:p>
                      <a:r>
                        <a:rPr lang="en-US" sz="3200" b="1" dirty="0"/>
                        <a:t>2.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/>
                        <a:t>b. activities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203572"/>
                  </a:ext>
                </a:extLst>
              </a:tr>
              <a:tr h="670191">
                <a:tc>
                  <a:txBody>
                    <a:bodyPr/>
                    <a:lstStyle/>
                    <a:p>
                      <a:r>
                        <a:rPr lang="en-US" sz="3200" b="1" dirty="0"/>
                        <a:t>3. outdoor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/>
                        <a:t>c. facilities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056060"/>
                  </a:ext>
                </a:extLst>
              </a:tr>
              <a:tr h="670191">
                <a:tc>
                  <a:txBody>
                    <a:bodyPr/>
                    <a:lstStyle/>
                    <a:p>
                      <a:r>
                        <a:rPr lang="en-US" sz="3200" b="1" dirty="0"/>
                        <a:t>4. midterm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/>
                        <a:t>d. examination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874976"/>
                  </a:ext>
                </a:extLst>
              </a:tr>
              <a:tr h="670191">
                <a:tc>
                  <a:txBody>
                    <a:bodyPr/>
                    <a:lstStyle/>
                    <a:p>
                      <a:r>
                        <a:rPr lang="en-US" sz="3200" b="1" dirty="0"/>
                        <a:t>5. gifted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/>
                        <a:t>e. test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2447409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8822326" y="2478117"/>
            <a:ext cx="10230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36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c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822325" y="3206585"/>
            <a:ext cx="10230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36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b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822324" y="3908827"/>
            <a:ext cx="10230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36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e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822324" y="4542849"/>
            <a:ext cx="10230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36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a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47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871880" y="854463"/>
            <a:ext cx="9970285" cy="1223730"/>
          </a:xfrm>
          <a:prstGeom prst="roundRect">
            <a:avLst/>
          </a:prstGeom>
          <a:noFill/>
          <a:ln w="28575">
            <a:solidFill>
              <a:srgbClr val="048D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70714" y="1049764"/>
            <a:ext cx="318356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extrance examination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30331" y="1046439"/>
            <a:ext cx="23016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school facilities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13872" y="1085720"/>
            <a:ext cx="198586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midterm test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69479" y="1538882"/>
            <a:ext cx="262712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outdoor activities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82601" y="1542207"/>
            <a:ext cx="226254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gifted students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8119" y="2277711"/>
            <a:ext cx="11528963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500" b="1" dirty="0">
                <a:solidFill>
                  <a:srgbClr val="F26548"/>
                </a:solidFill>
              </a:rPr>
              <a:t>1. </a:t>
            </a:r>
            <a:r>
              <a:rPr lang="en-US" sz="2500" dirty="0" err="1">
                <a:solidFill>
                  <a:srgbClr val="242021"/>
                </a:solidFill>
              </a:rPr>
              <a:t>Binh</a:t>
            </a:r>
            <a:r>
              <a:rPr lang="en-US" sz="2500" dirty="0">
                <a:solidFill>
                  <a:srgbClr val="242021"/>
                </a:solidFill>
              </a:rPr>
              <a:t> Minh Lower Secondary School is for ___________ in the city.</a:t>
            </a:r>
            <a:br>
              <a:rPr lang="en-US" sz="2500" dirty="0">
                <a:solidFill>
                  <a:srgbClr val="242021"/>
                </a:solidFill>
              </a:rPr>
            </a:br>
            <a:r>
              <a:rPr lang="en-US" sz="2500" b="1" dirty="0">
                <a:solidFill>
                  <a:srgbClr val="F26548"/>
                </a:solidFill>
              </a:rPr>
              <a:t>2. </a:t>
            </a:r>
            <a:r>
              <a:rPr lang="en-US" sz="2500" dirty="0">
                <a:solidFill>
                  <a:srgbClr val="242021"/>
                </a:solidFill>
              </a:rPr>
              <a:t>Our ____________ usually covers the first three units.</a:t>
            </a:r>
            <a:br>
              <a:rPr lang="en-US" sz="2500" dirty="0">
                <a:solidFill>
                  <a:srgbClr val="242021"/>
                </a:solidFill>
              </a:rPr>
            </a:br>
            <a:r>
              <a:rPr lang="en-US" sz="2500" b="1" dirty="0">
                <a:solidFill>
                  <a:srgbClr val="F26548"/>
                </a:solidFill>
              </a:rPr>
              <a:t>3. </a:t>
            </a:r>
            <a:r>
              <a:rPr lang="en-US" sz="2500" dirty="0">
                <a:solidFill>
                  <a:srgbClr val="242021"/>
                </a:solidFill>
              </a:rPr>
              <a:t>Students in my school take part in many __________ during the school year.</a:t>
            </a:r>
            <a:br>
              <a:rPr lang="en-US" sz="2500" dirty="0">
                <a:solidFill>
                  <a:srgbClr val="242021"/>
                </a:solidFill>
              </a:rPr>
            </a:br>
            <a:r>
              <a:rPr lang="en-US" sz="2500" b="1" dirty="0">
                <a:solidFill>
                  <a:srgbClr val="F26548"/>
                </a:solidFill>
              </a:rPr>
              <a:t>4. </a:t>
            </a:r>
            <a:r>
              <a:rPr lang="en-US" sz="2500" dirty="0">
                <a:solidFill>
                  <a:srgbClr val="242021"/>
                </a:solidFill>
              </a:rPr>
              <a:t>Our school has a lot of modern ______________.</a:t>
            </a:r>
          </a:p>
          <a:p>
            <a:pPr>
              <a:lnSpc>
                <a:spcPct val="200000"/>
              </a:lnSpc>
            </a:pPr>
            <a:r>
              <a:rPr lang="en-US" sz="2500" b="1" dirty="0">
                <a:solidFill>
                  <a:srgbClr val="F26548"/>
                </a:solidFill>
              </a:rPr>
              <a:t>5. </a:t>
            </a:r>
            <a:r>
              <a:rPr lang="en-US" sz="2500" dirty="0">
                <a:solidFill>
                  <a:srgbClr val="242021"/>
                </a:solidFill>
              </a:rPr>
              <a:t>In order to study in Quoc Hoc – Hue you have to pass a(n) ______________.</a:t>
            </a:r>
            <a:endParaRPr lang="en-US" sz="2500" dirty="0"/>
          </a:p>
        </p:txBody>
      </p:sp>
      <p:sp>
        <p:nvSpPr>
          <p:cNvPr id="13" name="TextBox 12"/>
          <p:cNvSpPr txBox="1"/>
          <p:nvPr/>
        </p:nvSpPr>
        <p:spPr>
          <a:xfrm>
            <a:off x="612422" y="278868"/>
            <a:ext cx="91224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phrases in Task 1.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2752" y="249216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5537" y="14657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5064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734436" y="114308"/>
            <a:ext cx="5762161" cy="9017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00" tIns="60950" rIns="121900" bIns="6095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sz="4400" dirty="0">
                <a:latin typeface=".VnBahamasBH" pitchFamily="34" charset="0"/>
              </a:rPr>
              <a:t>LUCKY NUMBERS</a:t>
            </a:r>
          </a:p>
        </p:txBody>
      </p:sp>
      <p:sp>
        <p:nvSpPr>
          <p:cNvPr id="52" name="Rectangle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553028" y="1358901"/>
            <a:ext cx="2689038" cy="14997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0" tIns="60950" rIns="121900" bIns="60950" anchor="ctr"/>
          <a:lstStyle/>
          <a:p>
            <a:pPr algn="ctr" eaLnBrk="1" hangingPunct="1"/>
            <a:r>
              <a:rPr lang="en-US" sz="10700" b="1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53" name="Rectangle 5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517837" y="1357313"/>
            <a:ext cx="2738967" cy="1499733"/>
          </a:xfrm>
          <a:prstGeom prst="rect">
            <a:avLst/>
          </a:prstGeom>
          <a:solidFill>
            <a:srgbClr val="FF99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0" tIns="60950" rIns="121900" bIns="60950" anchor="ctr"/>
          <a:lstStyle/>
          <a:p>
            <a:pPr algn="ctr" eaLnBrk="1" hangingPunct="1"/>
            <a:r>
              <a:rPr lang="en-US" sz="10700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54" name="Rectangle 6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7586999" y="1371148"/>
            <a:ext cx="2738967" cy="1499732"/>
          </a:xfrm>
          <a:prstGeom prst="rect">
            <a:avLst/>
          </a:prstGeom>
          <a:solidFill>
            <a:srgbClr val="00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0" tIns="60950" rIns="121900" bIns="60950" anchor="ctr"/>
          <a:lstStyle/>
          <a:p>
            <a:pPr algn="ctr" eaLnBrk="1" hangingPunct="1"/>
            <a:r>
              <a:rPr lang="en-US" sz="10700" b="1">
                <a:solidFill>
                  <a:srgbClr val="FF6600"/>
                </a:solidFill>
              </a:rPr>
              <a:t>3</a:t>
            </a:r>
          </a:p>
        </p:txBody>
      </p:sp>
      <p:sp>
        <p:nvSpPr>
          <p:cNvPr id="57" name="Rectangle 9"/>
          <p:cNvSpPr>
            <a:spLocks noChangeArrowheads="1"/>
          </p:cNvSpPr>
          <p:nvPr/>
        </p:nvSpPr>
        <p:spPr bwMode="auto">
          <a:xfrm>
            <a:off x="1553028" y="3098345"/>
            <a:ext cx="2738967" cy="1499732"/>
          </a:xfrm>
          <a:prstGeom prst="rect">
            <a:avLst/>
          </a:prstGeom>
          <a:solidFill>
            <a:srgbClr val="0066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0" tIns="60950" rIns="121900" bIns="60950" anchor="ctr"/>
          <a:lstStyle/>
          <a:p>
            <a:pPr algn="ctr" eaLnBrk="1" hangingPunct="1"/>
            <a:r>
              <a:rPr lang="en-US" sz="10700" b="1"/>
              <a:t>6</a:t>
            </a:r>
          </a:p>
        </p:txBody>
      </p:sp>
      <p:sp>
        <p:nvSpPr>
          <p:cNvPr id="58" name="Rectangle 10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517837" y="3098345"/>
            <a:ext cx="2738967" cy="1499732"/>
          </a:xfrm>
          <a:prstGeom prst="rect">
            <a:avLst/>
          </a:prstGeom>
          <a:solidFill>
            <a:srgbClr val="80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0" tIns="60950" rIns="121900" bIns="60950" anchor="ctr"/>
          <a:lstStyle/>
          <a:p>
            <a:pPr algn="ctr" eaLnBrk="1" hangingPunct="1"/>
            <a:r>
              <a:rPr lang="en-US" sz="10700" b="1">
                <a:solidFill>
                  <a:srgbClr val="66FFCC"/>
                </a:solidFill>
              </a:rPr>
              <a:t>7</a:t>
            </a:r>
          </a:p>
        </p:txBody>
      </p:sp>
      <p:sp>
        <p:nvSpPr>
          <p:cNvPr id="59" name="Rectangle 11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7586999" y="3098345"/>
            <a:ext cx="2738967" cy="1499732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0" tIns="60950" rIns="121900" bIns="60950" anchor="ctr"/>
          <a:lstStyle/>
          <a:p>
            <a:pPr algn="ctr" eaLnBrk="1" hangingPunct="1"/>
            <a:r>
              <a:rPr lang="en-US" sz="10700" b="1" dirty="0">
                <a:solidFill>
                  <a:srgbClr val="FFFF00"/>
                </a:solidFill>
              </a:rPr>
              <a:t>8</a:t>
            </a:r>
          </a:p>
        </p:txBody>
      </p:sp>
      <p:sp>
        <p:nvSpPr>
          <p:cNvPr id="35853" name="AutoShape 16"/>
          <p:cNvSpPr>
            <a:spLocks noChangeArrowheads="1"/>
          </p:cNvSpPr>
          <p:nvPr/>
        </p:nvSpPr>
        <p:spPr bwMode="auto">
          <a:xfrm>
            <a:off x="941916" y="5105400"/>
            <a:ext cx="15240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0" tIns="60950" rIns="121900" bIns="60950" anchor="ctr"/>
          <a:lstStyle/>
          <a:p>
            <a:pPr algn="ctr" eaLnBrk="1" hangingPunct="1"/>
            <a:r>
              <a:rPr lang="en-US" sz="4300" b="1">
                <a:solidFill>
                  <a:srgbClr val="0000CC"/>
                </a:solidFill>
                <a:latin typeface="Arial" charset="0"/>
              </a:rPr>
              <a:t>A</a:t>
            </a:r>
          </a:p>
        </p:txBody>
      </p:sp>
      <p:sp>
        <p:nvSpPr>
          <p:cNvPr id="35854" name="AutoShape 17"/>
          <p:cNvSpPr>
            <a:spLocks noChangeArrowheads="1"/>
          </p:cNvSpPr>
          <p:nvPr/>
        </p:nvSpPr>
        <p:spPr bwMode="auto">
          <a:xfrm>
            <a:off x="941916" y="5638800"/>
            <a:ext cx="15240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0" tIns="60950" rIns="121900" bIns="60950" anchor="ctr"/>
          <a:lstStyle/>
          <a:p>
            <a:pPr algn="ctr" eaLnBrk="1" hangingPunct="1"/>
            <a:r>
              <a:rPr lang="en-US" sz="4300" b="1">
                <a:solidFill>
                  <a:srgbClr val="FF0000"/>
                </a:solidFill>
                <a:latin typeface="Arial" charset="0"/>
              </a:rPr>
              <a:t>B</a:t>
            </a:r>
          </a:p>
        </p:txBody>
      </p:sp>
      <p:sp>
        <p:nvSpPr>
          <p:cNvPr id="35858" name="AutoShape 18"/>
          <p:cNvSpPr>
            <a:spLocks noChangeArrowheads="1"/>
          </p:cNvSpPr>
          <p:nvPr/>
        </p:nvSpPr>
        <p:spPr bwMode="auto">
          <a:xfrm>
            <a:off x="2567516" y="51054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0" tIns="60950" rIns="121900" bIns="60950" anchor="ctr"/>
          <a:lstStyle/>
          <a:p>
            <a:pPr algn="ctr" eaLnBrk="1" hangingPunct="1"/>
            <a:r>
              <a:rPr lang="en-US" sz="3700" b="1" dirty="0">
                <a:solidFill>
                  <a:srgbClr val="0070C0"/>
                </a:solidFill>
                <a:latin typeface="Arial" charset="0"/>
              </a:rPr>
              <a:t>2</a:t>
            </a:r>
          </a:p>
        </p:txBody>
      </p:sp>
      <p:sp>
        <p:nvSpPr>
          <p:cNvPr id="35859" name="AutoShape 19"/>
          <p:cNvSpPr>
            <a:spLocks noChangeArrowheads="1"/>
          </p:cNvSpPr>
          <p:nvPr/>
        </p:nvSpPr>
        <p:spPr bwMode="auto">
          <a:xfrm>
            <a:off x="2567516" y="56388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0" tIns="60950" rIns="121900" bIns="60950" anchor="ctr"/>
          <a:lstStyle/>
          <a:p>
            <a:pPr algn="ctr" eaLnBrk="1" hangingPunct="1"/>
            <a:r>
              <a:rPr lang="en-US" sz="3700" b="1">
                <a:solidFill>
                  <a:srgbClr val="FF0000"/>
                </a:solidFill>
                <a:latin typeface="Arial" charset="0"/>
              </a:rPr>
              <a:t>2</a:t>
            </a:r>
          </a:p>
        </p:txBody>
      </p:sp>
      <p:sp>
        <p:nvSpPr>
          <p:cNvPr id="35860" name="AutoShape 20"/>
          <p:cNvSpPr>
            <a:spLocks noChangeArrowheads="1"/>
          </p:cNvSpPr>
          <p:nvPr/>
        </p:nvSpPr>
        <p:spPr bwMode="auto">
          <a:xfrm>
            <a:off x="3888316" y="51054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0" tIns="60950" rIns="121900" bIns="60950" anchor="ctr"/>
          <a:lstStyle/>
          <a:p>
            <a:pPr algn="ctr" eaLnBrk="1" hangingPunct="1"/>
            <a:r>
              <a:rPr lang="en-US" sz="3700" b="1">
                <a:solidFill>
                  <a:srgbClr val="0070C0"/>
                </a:solidFill>
                <a:latin typeface="Arial" charset="0"/>
              </a:rPr>
              <a:t>4</a:t>
            </a:r>
          </a:p>
        </p:txBody>
      </p:sp>
      <p:sp>
        <p:nvSpPr>
          <p:cNvPr id="35861" name="AutoShape 21"/>
          <p:cNvSpPr>
            <a:spLocks noChangeArrowheads="1"/>
          </p:cNvSpPr>
          <p:nvPr/>
        </p:nvSpPr>
        <p:spPr bwMode="auto">
          <a:xfrm>
            <a:off x="5209116" y="51054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0" tIns="60950" rIns="121900" bIns="60950" anchor="ctr"/>
          <a:lstStyle/>
          <a:p>
            <a:pPr algn="ctr" eaLnBrk="1" hangingPunct="1"/>
            <a:r>
              <a:rPr lang="en-US" sz="3700" b="1">
                <a:solidFill>
                  <a:srgbClr val="0070C0"/>
                </a:solidFill>
                <a:latin typeface="Arial" charset="0"/>
              </a:rPr>
              <a:t>6</a:t>
            </a:r>
          </a:p>
        </p:txBody>
      </p:sp>
      <p:sp>
        <p:nvSpPr>
          <p:cNvPr id="35862" name="AutoShape 22"/>
          <p:cNvSpPr>
            <a:spLocks noChangeArrowheads="1"/>
          </p:cNvSpPr>
          <p:nvPr/>
        </p:nvSpPr>
        <p:spPr bwMode="auto">
          <a:xfrm>
            <a:off x="6529916" y="51054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0" tIns="60950" rIns="121900" bIns="60950" anchor="ctr"/>
          <a:lstStyle/>
          <a:p>
            <a:pPr algn="ctr" eaLnBrk="1" hangingPunct="1"/>
            <a:r>
              <a:rPr lang="en-US" sz="3700" b="1">
                <a:solidFill>
                  <a:srgbClr val="0070C0"/>
                </a:solidFill>
                <a:latin typeface="Arial" charset="0"/>
              </a:rPr>
              <a:t>8</a:t>
            </a:r>
          </a:p>
        </p:txBody>
      </p:sp>
      <p:sp>
        <p:nvSpPr>
          <p:cNvPr id="35863" name="AutoShape 23"/>
          <p:cNvSpPr>
            <a:spLocks noChangeArrowheads="1"/>
          </p:cNvSpPr>
          <p:nvPr/>
        </p:nvSpPr>
        <p:spPr bwMode="auto">
          <a:xfrm>
            <a:off x="7850716" y="51054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0" tIns="60950" rIns="121900" bIns="60950" anchor="ctr"/>
          <a:lstStyle/>
          <a:p>
            <a:pPr algn="ctr" eaLnBrk="1" hangingPunct="1"/>
            <a:r>
              <a:rPr lang="en-US" sz="3700" b="1">
                <a:solidFill>
                  <a:srgbClr val="0070C0"/>
                </a:solidFill>
                <a:latin typeface="Arial" charset="0"/>
              </a:rPr>
              <a:t>10</a:t>
            </a:r>
          </a:p>
        </p:txBody>
      </p:sp>
      <p:sp>
        <p:nvSpPr>
          <p:cNvPr id="35864" name="AutoShape 24"/>
          <p:cNvSpPr>
            <a:spLocks noChangeArrowheads="1"/>
          </p:cNvSpPr>
          <p:nvPr/>
        </p:nvSpPr>
        <p:spPr bwMode="auto">
          <a:xfrm>
            <a:off x="9171516" y="51054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0" tIns="60950" rIns="121900" bIns="60950" anchor="ctr"/>
          <a:lstStyle/>
          <a:p>
            <a:pPr algn="ctr" eaLnBrk="1" hangingPunct="1"/>
            <a:r>
              <a:rPr lang="en-US" sz="3700" b="1">
                <a:solidFill>
                  <a:srgbClr val="0070C0"/>
                </a:solidFill>
                <a:latin typeface="Arial" charset="0"/>
              </a:rPr>
              <a:t>12</a:t>
            </a:r>
          </a:p>
        </p:txBody>
      </p:sp>
      <p:sp>
        <p:nvSpPr>
          <p:cNvPr id="35867" name="AutoShape 27"/>
          <p:cNvSpPr>
            <a:spLocks noChangeArrowheads="1"/>
          </p:cNvSpPr>
          <p:nvPr/>
        </p:nvSpPr>
        <p:spPr bwMode="auto">
          <a:xfrm>
            <a:off x="9171516" y="56388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0" tIns="60950" rIns="121900" bIns="60950" anchor="ctr"/>
          <a:lstStyle/>
          <a:p>
            <a:pPr algn="ctr" eaLnBrk="1" hangingPunct="1"/>
            <a:r>
              <a:rPr lang="en-US" sz="3700" b="1">
                <a:solidFill>
                  <a:srgbClr val="FF0000"/>
                </a:solidFill>
                <a:latin typeface="Arial" charset="0"/>
              </a:rPr>
              <a:t>12</a:t>
            </a:r>
          </a:p>
        </p:txBody>
      </p:sp>
      <p:sp>
        <p:nvSpPr>
          <p:cNvPr id="35868" name="AutoShape 28"/>
          <p:cNvSpPr>
            <a:spLocks noChangeArrowheads="1"/>
          </p:cNvSpPr>
          <p:nvPr/>
        </p:nvSpPr>
        <p:spPr bwMode="auto">
          <a:xfrm>
            <a:off x="7850716" y="56388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0" tIns="60950" rIns="121900" bIns="60950" anchor="ctr"/>
          <a:lstStyle/>
          <a:p>
            <a:pPr algn="ctr" eaLnBrk="1" hangingPunct="1"/>
            <a:r>
              <a:rPr lang="en-US" sz="3700" b="1">
                <a:solidFill>
                  <a:srgbClr val="FF0000"/>
                </a:solidFill>
                <a:latin typeface="Arial" charset="0"/>
              </a:rPr>
              <a:t>10</a:t>
            </a:r>
          </a:p>
        </p:txBody>
      </p:sp>
      <p:sp>
        <p:nvSpPr>
          <p:cNvPr id="35869" name="AutoShape 29"/>
          <p:cNvSpPr>
            <a:spLocks noChangeArrowheads="1"/>
          </p:cNvSpPr>
          <p:nvPr/>
        </p:nvSpPr>
        <p:spPr bwMode="auto">
          <a:xfrm>
            <a:off x="6529916" y="56388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0" tIns="60950" rIns="121900" bIns="60950" anchor="ctr"/>
          <a:lstStyle/>
          <a:p>
            <a:pPr algn="ctr" eaLnBrk="1" hangingPunct="1"/>
            <a:r>
              <a:rPr lang="en-US" sz="3700" b="1">
                <a:solidFill>
                  <a:srgbClr val="FF0000"/>
                </a:solidFill>
                <a:latin typeface="Arial" charset="0"/>
              </a:rPr>
              <a:t>8</a:t>
            </a:r>
          </a:p>
        </p:txBody>
      </p:sp>
      <p:sp>
        <p:nvSpPr>
          <p:cNvPr id="35870" name="AutoShape 30"/>
          <p:cNvSpPr>
            <a:spLocks noChangeArrowheads="1"/>
          </p:cNvSpPr>
          <p:nvPr/>
        </p:nvSpPr>
        <p:spPr bwMode="auto">
          <a:xfrm>
            <a:off x="5209116" y="56388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0" tIns="60950" rIns="121900" bIns="60950" anchor="ctr"/>
          <a:lstStyle/>
          <a:p>
            <a:pPr algn="ctr" eaLnBrk="1" hangingPunct="1"/>
            <a:r>
              <a:rPr lang="en-US" sz="3700" b="1">
                <a:solidFill>
                  <a:srgbClr val="FF0000"/>
                </a:solidFill>
                <a:latin typeface="Arial" charset="0"/>
              </a:rPr>
              <a:t>6</a:t>
            </a:r>
          </a:p>
        </p:txBody>
      </p:sp>
      <p:sp>
        <p:nvSpPr>
          <p:cNvPr id="35871" name="AutoShape 31"/>
          <p:cNvSpPr>
            <a:spLocks noChangeArrowheads="1"/>
          </p:cNvSpPr>
          <p:nvPr/>
        </p:nvSpPr>
        <p:spPr bwMode="auto">
          <a:xfrm>
            <a:off x="3888316" y="56388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0" tIns="60950" rIns="121900" bIns="60950" anchor="ctr"/>
          <a:lstStyle/>
          <a:p>
            <a:pPr algn="ctr" eaLnBrk="1" hangingPunct="1"/>
            <a:r>
              <a:rPr lang="en-US" sz="3700" b="1">
                <a:solidFill>
                  <a:srgbClr val="FF0000"/>
                </a:solidFill>
                <a:latin typeface="Arial" charset="0"/>
              </a:rPr>
              <a:t>4</a:t>
            </a:r>
          </a:p>
        </p:txBody>
      </p:sp>
      <p:sp>
        <p:nvSpPr>
          <p:cNvPr id="2" name="Right Arrow 1">
            <a:hlinkClick r:id="rId8" action="ppaction://hlinksldjump"/>
          </p:cNvPr>
          <p:cNvSpPr/>
          <p:nvPr/>
        </p:nvSpPr>
        <p:spPr>
          <a:xfrm>
            <a:off x="10943771" y="6248400"/>
            <a:ext cx="899886" cy="609600"/>
          </a:xfrm>
          <a:prstGeom prst="rightArrow">
            <a:avLst/>
          </a:prstGeom>
          <a:solidFill>
            <a:srgbClr val="00B2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59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1" dur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7" dur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3" dur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9" dur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75" dur="1"/>
                                        <p:tgtEl>
                                          <p:spTgt spid="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81" dur="1"/>
                                        <p:tgtEl>
                                          <p:spTgt spid="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58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94" dur="2000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5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58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07" dur="500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0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5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 nodeType="clickPar">
                      <p:stCondLst>
                        <p:cond delay="0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4" dur="500"/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5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33" dur="2000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2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5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 nodeType="clickPar">
                      <p:stCondLst>
                        <p:cond delay="0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5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 nodeType="clickPar">
                      <p:stCondLst>
                        <p:cond delay="0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56" dur="1"/>
                                        <p:tgtEl>
                                          <p:spTgt spid="35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58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 nodeType="clickPar">
                      <p:stCondLst>
                        <p:cond delay="0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3" dur="2000"/>
                                        <p:tgtEl>
                                          <p:spTgt spid="35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 nodeType="clickPar">
                      <p:stCondLst>
                        <p:cond delay="indefinite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67" dur="2000"/>
                                        <p:tgtEl>
                                          <p:spTgt spid="35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59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358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 nodeType="clickPar">
                      <p:stCondLst>
                        <p:cond delay="0"/>
                      </p:stCondLst>
                      <p:childTnLst>
                        <p:par>
                          <p:cTn id="1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71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58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 nodeType="clickPar">
                      <p:stCondLst>
                        <p:cond delay="0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 nodeType="clickPar">
                      <p:stCondLst>
                        <p:cond delay="indefinite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70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358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 nodeType="clickPar">
                      <p:stCondLst>
                        <p:cond delay="0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 nodeType="clickPar">
                      <p:stCondLst>
                        <p:cond delay="indefinite"/>
                      </p:stCondLst>
                      <p:childTnLst>
                        <p:par>
                          <p:cTn id="2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9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358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 nodeType="clickPar">
                      <p:stCondLst>
                        <p:cond delay="0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000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2000" fill="hold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000" fill="hold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 nodeType="clickPar">
                      <p:stCondLst>
                        <p:cond delay="indefinite"/>
                      </p:stCondLst>
                      <p:childTnLst>
                        <p:par>
                          <p:cTn id="2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358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 nodeType="clickPar">
                      <p:stCondLst>
                        <p:cond delay="0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 nodeType="clickPar">
                      <p:stCondLst>
                        <p:cond delay="indefinite"/>
                      </p:stCondLst>
                      <p:childTnLst>
                        <p:par>
                          <p:cTn id="2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7"/>
                  </p:tgtEl>
                </p:cond>
              </p:nextCondLst>
            </p:seq>
          </p:childTnLst>
        </p:cTn>
      </p:par>
    </p:tnLst>
    <p:bldLst>
      <p:bldP spid="4" grpId="0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871880" y="854463"/>
            <a:ext cx="9970285" cy="1223730"/>
          </a:xfrm>
          <a:prstGeom prst="roundRect">
            <a:avLst/>
          </a:prstGeom>
          <a:noFill/>
          <a:ln w="28575">
            <a:solidFill>
              <a:srgbClr val="048D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70714" y="1049764"/>
            <a:ext cx="318356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extrance examination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30331" y="1046439"/>
            <a:ext cx="23016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school facilities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13872" y="1085720"/>
            <a:ext cx="198586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midterm test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69479" y="1538882"/>
            <a:ext cx="262712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outdoor activities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82601" y="1542207"/>
            <a:ext cx="226254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gifted students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5549" y="2277711"/>
            <a:ext cx="118142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FontTx/>
              <a:buAutoNum type="arabicPeriod"/>
            </a:pPr>
            <a:r>
              <a:rPr lang="en-US" sz="2800" b="1" dirty="0" err="1">
                <a:solidFill>
                  <a:srgbClr val="242021"/>
                </a:solidFill>
              </a:rPr>
              <a:t>Binh</a:t>
            </a:r>
            <a:r>
              <a:rPr lang="en-US" sz="2800" b="1" dirty="0">
                <a:solidFill>
                  <a:srgbClr val="242021"/>
                </a:solidFill>
              </a:rPr>
              <a:t> Minh Lower Secondary School is for __________________ in the city.</a:t>
            </a:r>
            <a:endParaRPr lang="en-US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12422" y="278868"/>
            <a:ext cx="91224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phrases in Task 1.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2752" y="249216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5537" y="14657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842049" y="2566191"/>
            <a:ext cx="356027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extrance examination</a:t>
            </a:r>
            <a:r>
              <a:rPr lang="en-GB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 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17" name="Action Button: Home 16">
            <a:hlinkClick r:id="rId2" action="ppaction://hlinksldjump" highlightClick="1"/>
          </p:cNvPr>
          <p:cNvSpPr/>
          <p:nvPr/>
        </p:nvSpPr>
        <p:spPr>
          <a:xfrm>
            <a:off x="11117943" y="5994400"/>
            <a:ext cx="754743" cy="740229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8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871880" y="854463"/>
            <a:ext cx="9970285" cy="1223730"/>
          </a:xfrm>
          <a:prstGeom prst="roundRect">
            <a:avLst/>
          </a:prstGeom>
          <a:noFill/>
          <a:ln w="28575">
            <a:solidFill>
              <a:srgbClr val="048D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70714" y="1049764"/>
            <a:ext cx="318356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extrance examination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30331" y="1046439"/>
            <a:ext cx="23016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school facilities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13872" y="1085720"/>
            <a:ext cx="198586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midterm test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69479" y="1538882"/>
            <a:ext cx="262712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outdoor activities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82601" y="1542207"/>
            <a:ext cx="226254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gifted students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8119" y="2234169"/>
            <a:ext cx="115289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26548"/>
                </a:solidFill>
              </a:rPr>
              <a:t>2. </a:t>
            </a:r>
            <a:r>
              <a:rPr lang="en-US" sz="2800" dirty="0">
                <a:solidFill>
                  <a:srgbClr val="242021"/>
                </a:solidFill>
              </a:rPr>
              <a:t>Our ____________ usually covers the first three units.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612422" y="278868"/>
            <a:ext cx="91224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phrases in Task 1.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2752" y="249216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5537" y="14657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359399" y="2465000"/>
            <a:ext cx="198586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midterm test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17" name="Action Button: Home 16">
            <a:hlinkClick r:id="rId2" action="ppaction://hlinksldjump" highlightClick="1"/>
          </p:cNvPr>
          <p:cNvSpPr/>
          <p:nvPr/>
        </p:nvSpPr>
        <p:spPr>
          <a:xfrm>
            <a:off x="11117943" y="5994400"/>
            <a:ext cx="754743" cy="740229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8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871880" y="854463"/>
            <a:ext cx="9970285" cy="1223730"/>
          </a:xfrm>
          <a:prstGeom prst="roundRect">
            <a:avLst/>
          </a:prstGeom>
          <a:noFill/>
          <a:ln w="28575">
            <a:solidFill>
              <a:srgbClr val="048D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70714" y="1049764"/>
            <a:ext cx="318356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extrance examination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30331" y="1046439"/>
            <a:ext cx="23016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school facilities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13872" y="1085720"/>
            <a:ext cx="198586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midterm test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69479" y="1538882"/>
            <a:ext cx="262712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outdoor activities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82601" y="1542207"/>
            <a:ext cx="226254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gifted students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8119" y="2277711"/>
            <a:ext cx="1152896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26548"/>
                </a:solidFill>
              </a:rPr>
              <a:t>3. </a:t>
            </a:r>
            <a:r>
              <a:rPr lang="en-US" sz="2800" dirty="0">
                <a:solidFill>
                  <a:srgbClr val="242021"/>
                </a:solidFill>
              </a:rPr>
              <a:t>Students in my school take part in many   _____________ during the 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solidFill>
                  <a:srgbClr val="242021"/>
                </a:solidFill>
              </a:rPr>
              <a:t>school year.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612422" y="278868"/>
            <a:ext cx="91224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phrases in Task 1.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2752" y="249216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5537" y="14657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72608" y="2582440"/>
            <a:ext cx="262712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outdoor activities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17" name="Action Button: Home 16">
            <a:hlinkClick r:id="rId2" action="ppaction://hlinksldjump" highlightClick="1"/>
          </p:cNvPr>
          <p:cNvSpPr/>
          <p:nvPr/>
        </p:nvSpPr>
        <p:spPr>
          <a:xfrm>
            <a:off x="11117943" y="5994400"/>
            <a:ext cx="754743" cy="740229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8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871880" y="854463"/>
            <a:ext cx="9970285" cy="1223730"/>
          </a:xfrm>
          <a:prstGeom prst="roundRect">
            <a:avLst/>
          </a:prstGeom>
          <a:noFill/>
          <a:ln w="28575">
            <a:solidFill>
              <a:srgbClr val="048D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70714" y="1049764"/>
            <a:ext cx="318356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extrance examination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30331" y="1046439"/>
            <a:ext cx="23016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school facilities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13872" y="1085720"/>
            <a:ext cx="198586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midterm test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69479" y="1538882"/>
            <a:ext cx="262712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outdoor activities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82601" y="1542207"/>
            <a:ext cx="226254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gifted students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8119" y="2277711"/>
            <a:ext cx="115289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26548"/>
                </a:solidFill>
              </a:rPr>
              <a:t>4. </a:t>
            </a:r>
            <a:r>
              <a:rPr lang="en-US" sz="2800" dirty="0">
                <a:solidFill>
                  <a:srgbClr val="242021"/>
                </a:solidFill>
              </a:rPr>
              <a:t>Our school has a lot of modern ______________.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2422" y="278868"/>
            <a:ext cx="91224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phrases in Task 1.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2752" y="249216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5537" y="14657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196608" y="2566598"/>
            <a:ext cx="23016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school facilities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2" name="Action Button: Home 1">
            <a:hlinkClick r:id="rId2" action="ppaction://hlinksldjump" highlightClick="1"/>
          </p:cNvPr>
          <p:cNvSpPr/>
          <p:nvPr/>
        </p:nvSpPr>
        <p:spPr>
          <a:xfrm>
            <a:off x="11117943" y="5994400"/>
            <a:ext cx="754743" cy="740229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8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871880" y="854463"/>
            <a:ext cx="9970285" cy="1223730"/>
          </a:xfrm>
          <a:prstGeom prst="roundRect">
            <a:avLst/>
          </a:prstGeom>
          <a:noFill/>
          <a:ln w="28575">
            <a:solidFill>
              <a:srgbClr val="048D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70714" y="1049764"/>
            <a:ext cx="318356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extrance examination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30331" y="1046439"/>
            <a:ext cx="23016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school facilities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13872" y="1085720"/>
            <a:ext cx="198586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midterm test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69479" y="1538882"/>
            <a:ext cx="262712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outdoor activities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82601" y="1542207"/>
            <a:ext cx="226254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gifted students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8119" y="2277711"/>
            <a:ext cx="1152896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26548"/>
                </a:solidFill>
              </a:rPr>
              <a:t>5. </a:t>
            </a:r>
            <a:r>
              <a:rPr lang="en-US" sz="2800" dirty="0">
                <a:solidFill>
                  <a:srgbClr val="242021"/>
                </a:solidFill>
              </a:rPr>
              <a:t>In order to study in Quoc Hoc – Hue you have to pass 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solidFill>
                  <a:srgbClr val="242021"/>
                </a:solidFill>
              </a:rPr>
              <a:t> a(n) ________________ .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612422" y="278868"/>
            <a:ext cx="91224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phrases in Task 1.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2752" y="249216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5537" y="14657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34155" y="3408427"/>
            <a:ext cx="318356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extrance examination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17" name="Action Button: Home 16">
            <a:hlinkClick r:id="rId2" action="ppaction://hlinksldjump" highlightClick="1"/>
          </p:cNvPr>
          <p:cNvSpPr/>
          <p:nvPr/>
        </p:nvSpPr>
        <p:spPr>
          <a:xfrm>
            <a:off x="11117943" y="5994400"/>
            <a:ext cx="754743" cy="740229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8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816" y="2276874"/>
            <a:ext cx="5772041" cy="3960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75519" y="626926"/>
            <a:ext cx="9025003" cy="1071245"/>
          </a:xfrm>
          <a:prstGeom prst="rect">
            <a:avLst/>
          </a:prstGeom>
          <a:noFill/>
        </p:spPr>
        <p:txBody>
          <a:bodyPr wrap="square" lIns="121900" tIns="60950" rIns="121900" bIns="60950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8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LUCKY NUMBER!</a:t>
            </a:r>
          </a:p>
        </p:txBody>
      </p:sp>
      <p:sp>
        <p:nvSpPr>
          <p:cNvPr id="5" name="Action Button: Home 4">
            <a:hlinkClick r:id="rId4" action="ppaction://hlinksldjump" highlightClick="1"/>
          </p:cNvPr>
          <p:cNvSpPr/>
          <p:nvPr/>
        </p:nvSpPr>
        <p:spPr>
          <a:xfrm>
            <a:off x="11117943" y="5994400"/>
            <a:ext cx="754743" cy="740229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4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29743" y="42584"/>
            <a:ext cx="305980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6719" y="3068369"/>
            <a:ext cx="2914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school playground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44114" y="3039341"/>
            <a:ext cx="2914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computer room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83887" y="3100762"/>
            <a:ext cx="2914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school library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F0FCC6-D81C-4847-AE23-55C6C0C1C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63" y="874213"/>
            <a:ext cx="3551908" cy="22555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B0AD35-ED69-1B4C-B4EC-A4E1164D6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2077" y="919061"/>
            <a:ext cx="3613865" cy="21666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54A5F2-B778-224E-AEAD-3EFA71A1D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9512" y="904547"/>
            <a:ext cx="3597573" cy="22509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91620" y="42584"/>
            <a:ext cx="4252494" cy="69927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Game: Pass the secret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72673" y="6223712"/>
            <a:ext cx="2914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gym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5687" y="6175126"/>
            <a:ext cx="2918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science lab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4AC1E88-5C8E-B14B-8046-4C70AFDDE5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4217" y="3696552"/>
            <a:ext cx="3819236" cy="25007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1D6C30E-E0CA-064F-A97C-30BE8282C4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2041" y="3719753"/>
            <a:ext cx="3824145" cy="250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12422" y="278868"/>
            <a:ext cx="91224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phrases in Task 1.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2752" y="249216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5537" y="14657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Rectangle 1"/>
          <p:cNvSpPr/>
          <p:nvPr/>
        </p:nvSpPr>
        <p:spPr>
          <a:xfrm>
            <a:off x="155536" y="1014814"/>
            <a:ext cx="11151093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500" b="1" dirty="0">
                <a:solidFill>
                  <a:srgbClr val="F26548"/>
                </a:solidFill>
              </a:rPr>
              <a:t>1. </a:t>
            </a:r>
            <a:r>
              <a:rPr lang="en-US" sz="2500" dirty="0" err="1">
                <a:solidFill>
                  <a:srgbClr val="242021"/>
                </a:solidFill>
              </a:rPr>
              <a:t>Binh</a:t>
            </a:r>
            <a:r>
              <a:rPr lang="en-US" sz="2500" dirty="0">
                <a:solidFill>
                  <a:srgbClr val="242021"/>
                </a:solidFill>
              </a:rPr>
              <a:t> Minh Lower Secondary School is for _______________ in the city.</a:t>
            </a:r>
            <a:br>
              <a:rPr lang="en-US" sz="2500" dirty="0">
                <a:solidFill>
                  <a:srgbClr val="242021"/>
                </a:solidFill>
              </a:rPr>
            </a:br>
            <a:r>
              <a:rPr lang="en-US" sz="2500" b="1" dirty="0">
                <a:solidFill>
                  <a:srgbClr val="F26548"/>
                </a:solidFill>
              </a:rPr>
              <a:t>2. </a:t>
            </a:r>
            <a:r>
              <a:rPr lang="en-US" sz="2500" dirty="0">
                <a:solidFill>
                  <a:srgbClr val="242021"/>
                </a:solidFill>
              </a:rPr>
              <a:t>Our ______________ usually covers the first three units.</a:t>
            </a:r>
            <a:br>
              <a:rPr lang="en-US" sz="2500" dirty="0">
                <a:solidFill>
                  <a:srgbClr val="242021"/>
                </a:solidFill>
              </a:rPr>
            </a:br>
            <a:r>
              <a:rPr lang="en-US" sz="2500" b="1" dirty="0">
                <a:solidFill>
                  <a:srgbClr val="F26548"/>
                </a:solidFill>
              </a:rPr>
              <a:t>3. </a:t>
            </a:r>
            <a:r>
              <a:rPr lang="en-US" sz="2500" dirty="0">
                <a:solidFill>
                  <a:srgbClr val="242021"/>
                </a:solidFill>
              </a:rPr>
              <a:t>Students in my school take part in many _______________ during the school year.</a:t>
            </a:r>
            <a:br>
              <a:rPr lang="en-US" sz="2500" dirty="0">
                <a:solidFill>
                  <a:srgbClr val="242021"/>
                </a:solidFill>
              </a:rPr>
            </a:br>
            <a:r>
              <a:rPr lang="en-US" sz="2500" b="1" dirty="0">
                <a:solidFill>
                  <a:srgbClr val="F26548"/>
                </a:solidFill>
              </a:rPr>
              <a:t>4. </a:t>
            </a:r>
            <a:r>
              <a:rPr lang="en-US" sz="2500" dirty="0">
                <a:solidFill>
                  <a:srgbClr val="242021"/>
                </a:solidFill>
              </a:rPr>
              <a:t>Our school has a lot of modern ________________.</a:t>
            </a:r>
          </a:p>
          <a:p>
            <a:pPr>
              <a:lnSpc>
                <a:spcPct val="200000"/>
              </a:lnSpc>
            </a:pPr>
            <a:r>
              <a:rPr lang="en-US" sz="2500" b="1" dirty="0">
                <a:solidFill>
                  <a:srgbClr val="F26548"/>
                </a:solidFill>
              </a:rPr>
              <a:t>5. </a:t>
            </a:r>
            <a:r>
              <a:rPr lang="en-US" sz="2500" dirty="0">
                <a:solidFill>
                  <a:srgbClr val="242021"/>
                </a:solidFill>
              </a:rPr>
              <a:t>In order to study in Quoc Hoc – Hue you have to pass a(n) ________________.</a:t>
            </a:r>
            <a:endParaRPr lang="en-US" sz="2500" dirty="0"/>
          </a:p>
        </p:txBody>
      </p:sp>
      <p:sp>
        <p:nvSpPr>
          <p:cNvPr id="5" name="Rectangle 4"/>
          <p:cNvSpPr/>
          <p:nvPr/>
        </p:nvSpPr>
        <p:spPr>
          <a:xfrm>
            <a:off x="5975607" y="1272379"/>
            <a:ext cx="226254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gifted students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01141" y="2009101"/>
            <a:ext cx="198586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midterm test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64870" y="2726731"/>
            <a:ext cx="262712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outdoor activities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47797" y="3547708"/>
            <a:ext cx="23016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school facilities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14218" y="4270854"/>
            <a:ext cx="318356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extrance examination</a:t>
            </a:r>
            <a:endParaRPr lang="en-US" sz="2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7872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36887" y="356725"/>
            <a:ext cx="829733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Answer the questions about your school.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27217" y="327073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0002" y="22443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" name="Rectangle 2"/>
          <p:cNvSpPr/>
          <p:nvPr/>
        </p:nvSpPr>
        <p:spPr>
          <a:xfrm>
            <a:off x="264334" y="1133612"/>
            <a:ext cx="816846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Who is the most gifted student in your school?</a:t>
            </a:r>
          </a:p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When does the first-term test take place?</a:t>
            </a:r>
          </a:p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Do you have to take an entrance examination to study at your school?</a:t>
            </a:r>
          </a:p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What kind of facilities does your school have?</a:t>
            </a:r>
          </a:p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What types of outdoor activities do you like to take part in?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0C9345-1E01-8845-98E8-C1609D950F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59" b="98049" l="10000" r="90000"/>
                    </a14:imgEffect>
                  </a14:imgLayer>
                </a14:imgProps>
              </a:ext>
            </a:extLst>
          </a:blip>
          <a:srcRect l="5013" t="10347" r="8694" b="5068"/>
          <a:stretch/>
        </p:blipFill>
        <p:spPr>
          <a:xfrm>
            <a:off x="8432800" y="0"/>
            <a:ext cx="3889829" cy="296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98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0C9345-1E01-8845-98E8-C1609D950F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59" b="98049" l="10000" r="90000"/>
                    </a14:imgEffect>
                  </a14:imgLayer>
                </a14:imgProps>
              </a:ext>
            </a:extLst>
          </a:blip>
          <a:srcRect l="5013" t="10347" r="8694" b="5068"/>
          <a:stretch/>
        </p:blipFill>
        <p:spPr>
          <a:xfrm>
            <a:off x="8708575" y="224433"/>
            <a:ext cx="3265711" cy="27440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4021" y="1119417"/>
            <a:ext cx="848455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Eg</a:t>
            </a:r>
            <a:r>
              <a:rPr lang="en-US" sz="26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:</a:t>
            </a:r>
            <a:r>
              <a:rPr lang="en-US" sz="2600" b="1" dirty="0">
                <a:latin typeface="Times New Roman"/>
                <a:ea typeface="Times New Roman"/>
                <a:cs typeface="Times New Roman"/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en-US" sz="2600" b="1" dirty="0">
                <a:latin typeface="Times New Roman"/>
                <a:ea typeface="Times New Roman"/>
                <a:cs typeface="Times New Roman"/>
              </a:rPr>
              <a:t>A:  </a:t>
            </a:r>
            <a:r>
              <a:rPr lang="en-US" sz="2600" dirty="0">
                <a:latin typeface="Times New Roman"/>
                <a:ea typeface="Times New Roman"/>
                <a:cs typeface="Times New Roman"/>
              </a:rPr>
              <a:t>Can you name some gifted students in your school?</a:t>
            </a:r>
            <a:r>
              <a:rPr lang="en-US" sz="2600" b="1" dirty="0">
                <a:latin typeface="Times New Roman"/>
                <a:ea typeface="Times New Roman"/>
                <a:cs typeface="Times New Roman"/>
              </a:rPr>
              <a:t>    </a:t>
            </a:r>
            <a:endParaRPr lang="en-US" sz="2600" dirty="0"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600" b="1" dirty="0">
                <a:latin typeface="Times New Roman"/>
                <a:ea typeface="Calibri"/>
              </a:rPr>
              <a:t>B:  </a:t>
            </a:r>
            <a:r>
              <a:rPr lang="en-GB" sz="2600" dirty="0" err="1">
                <a:solidFill>
                  <a:srgbClr val="FF0000"/>
                </a:solidFill>
                <a:latin typeface="Times New Roman"/>
                <a:ea typeface="Calibri"/>
              </a:rPr>
              <a:t>Khang</a:t>
            </a:r>
            <a:r>
              <a:rPr lang="en-GB" sz="2600" dirty="0">
                <a:solidFill>
                  <a:srgbClr val="FF0000"/>
                </a:solidFill>
                <a:latin typeface="Times New Roman"/>
                <a:ea typeface="Calibri"/>
              </a:rPr>
              <a:t>, </a:t>
            </a:r>
            <a:r>
              <a:rPr lang="en-GB" sz="2600" dirty="0" err="1">
                <a:solidFill>
                  <a:srgbClr val="FF0000"/>
                </a:solidFill>
                <a:latin typeface="Times New Roman"/>
                <a:ea typeface="Calibri"/>
              </a:rPr>
              <a:t>Ngan</a:t>
            </a:r>
            <a:r>
              <a:rPr lang="en-GB" sz="2600" dirty="0">
                <a:solidFill>
                  <a:srgbClr val="FF0000"/>
                </a:solidFill>
                <a:latin typeface="Times New Roman"/>
                <a:ea typeface="Calibri"/>
              </a:rPr>
              <a:t> are  the most gifted students in my school</a:t>
            </a:r>
            <a:r>
              <a:rPr lang="en-GB" sz="2600" b="1" dirty="0">
                <a:latin typeface="Times New Roman"/>
                <a:ea typeface="Calibri"/>
              </a:rPr>
              <a:t>.</a:t>
            </a:r>
          </a:p>
          <a:p>
            <a:pPr>
              <a:lnSpc>
                <a:spcPct val="150000"/>
              </a:lnSpc>
            </a:pPr>
            <a:endParaRPr lang="en-GB" sz="2600" b="1" dirty="0">
              <a:latin typeface="Times New Roman"/>
              <a:ea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6887" y="356725"/>
            <a:ext cx="829733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Answer the questions about your school.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27217" y="327073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002" y="22443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311105" y="3205750"/>
            <a:ext cx="848455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A: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When does the first-term test take place?</a:t>
            </a:r>
            <a:endParaRPr lang="en-US" sz="2800" dirty="0"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Times New Roman"/>
                <a:ea typeface="Calibri"/>
              </a:rPr>
              <a:t>B:  </a:t>
            </a:r>
            <a:r>
              <a:rPr lang="en-GB" sz="2800" dirty="0">
                <a:solidFill>
                  <a:srgbClr val="FF0000"/>
                </a:solidFill>
                <a:latin typeface="Source Sans Pro Semibold" pitchFamily="34" charset="0"/>
              </a:rPr>
              <a:t>The first-term test takes place in December.</a:t>
            </a:r>
            <a:endParaRPr lang="en-US" sz="2800" b="1" dirty="0">
              <a:solidFill>
                <a:srgbClr val="FF0000"/>
              </a:solidFill>
              <a:latin typeface="Source Sans Pro Semibold" pitchFamily="34" charset="0"/>
              <a:ea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1104" y="4589428"/>
            <a:ext cx="112422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A: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Do you have to take an entrance examination to study at your school?</a:t>
            </a:r>
            <a:endParaRPr lang="en-US" sz="2800" dirty="0"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Times New Roman"/>
                <a:ea typeface="Calibri"/>
              </a:rPr>
              <a:t>B: 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</a:rPr>
              <a:t>No, I don’t </a:t>
            </a:r>
            <a:r>
              <a:rPr lang="en-GB" sz="2800" dirty="0">
                <a:solidFill>
                  <a:srgbClr val="FF0000"/>
                </a:solidFill>
                <a:latin typeface="Source Sans Pro Semibold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Source Sans Pro Semibold" pitchFamily="34" charset="0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048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0C9345-1E01-8845-98E8-C1609D950F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59" b="98049" l="10000" r="90000"/>
                    </a14:imgEffect>
                  </a14:imgLayer>
                </a14:imgProps>
              </a:ext>
            </a:extLst>
          </a:blip>
          <a:srcRect l="5013" t="10347" r="8694" b="5068"/>
          <a:stretch/>
        </p:blipFill>
        <p:spPr>
          <a:xfrm>
            <a:off x="8708575" y="224433"/>
            <a:ext cx="3265711" cy="27440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4021" y="1119417"/>
            <a:ext cx="936992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latin typeface="Times New Roman"/>
                <a:ea typeface="Times New Roman"/>
                <a:cs typeface="Times New Roman"/>
              </a:rPr>
              <a:t>A: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What kind of facilities does your school have?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   </a:t>
            </a:r>
            <a:endParaRPr lang="en-US" sz="2800" dirty="0"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600" b="1" dirty="0">
                <a:latin typeface="Times New Roman"/>
                <a:ea typeface="Calibri"/>
              </a:rPr>
              <a:t>B:  </a:t>
            </a:r>
            <a:r>
              <a:rPr lang="en-GB" sz="2800" dirty="0">
                <a:solidFill>
                  <a:srgbClr val="FF0000"/>
                </a:solidFill>
              </a:rPr>
              <a:t>My school has Science Laboratories, a library, computer room,…..</a:t>
            </a:r>
            <a:endParaRPr lang="en-GB" sz="2600" b="1" dirty="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6887" y="356725"/>
            <a:ext cx="829733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Answer the questions about your school.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27217" y="327073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002" y="22443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224021" y="3150742"/>
            <a:ext cx="103859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A: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What types of outdoor activities do you like to take part in?</a:t>
            </a:r>
            <a:endParaRPr lang="en-US" sz="2800" dirty="0"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Times New Roman"/>
                <a:ea typeface="Calibri"/>
              </a:rPr>
              <a:t>B: </a:t>
            </a:r>
            <a:r>
              <a:rPr lang="en-GB" sz="2800" dirty="0">
                <a:solidFill>
                  <a:srgbClr val="FF0000"/>
                </a:solidFill>
              </a:rPr>
              <a:t>I like taking part in playing badminton, playing </a:t>
            </a:r>
            <a:r>
              <a:rPr lang="en-GB" sz="2800" dirty="0" err="1">
                <a:solidFill>
                  <a:srgbClr val="FF0000"/>
                </a:solidFill>
              </a:rPr>
              <a:t>footbal</a:t>
            </a:r>
            <a:r>
              <a:rPr lang="en-GB" sz="2800" dirty="0">
                <a:solidFill>
                  <a:srgbClr val="FF0000"/>
                </a:solidFill>
              </a:rPr>
              <a:t>, ……..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</a:rPr>
              <a:t>  </a:t>
            </a:r>
            <a:r>
              <a:rPr lang="en-GB" sz="2800" dirty="0">
                <a:solidFill>
                  <a:srgbClr val="FF0000"/>
                </a:solidFill>
                <a:latin typeface="Source Sans Pro Semibold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Source Sans Pro Semibold" pitchFamily="34" charset="0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92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36887" y="432522"/>
            <a:ext cx="1025828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Calibri" panose="020F0502020204030204" pitchFamily="34" charset="0"/>
              </a:rPr>
              <a:t>Listen and repeat the words. What letters can we use to make the </a:t>
            </a:r>
            <a:r>
              <a:rPr lang="en-US" sz="2400" b="1" dirty="0">
                <a:solidFill>
                  <a:srgbClr val="FF0000"/>
                </a:solidFill>
                <a:cs typeface="Calibri" panose="020F0502020204030204" pitchFamily="34" charset="0"/>
              </a:rPr>
              <a:t>/</a:t>
            </a:r>
            <a:r>
              <a:rPr lang="en-US" sz="2400" b="1" dirty="0" err="1">
                <a:solidFill>
                  <a:srgbClr val="FF0000"/>
                </a:solidFill>
                <a:cs typeface="Calibri" panose="020F0502020204030204" pitchFamily="34" charset="0"/>
              </a:rPr>
              <a:t>dʒ</a:t>
            </a:r>
            <a:r>
              <a:rPr lang="en-US" sz="2400" b="1" dirty="0">
                <a:solidFill>
                  <a:srgbClr val="FF0000"/>
                </a:solidFill>
                <a:cs typeface="Calibri" panose="020F0502020204030204" pitchFamily="34" charset="0"/>
              </a:rPr>
              <a:t>/ </a:t>
            </a:r>
            <a:r>
              <a:rPr lang="en-US" sz="2400" b="1" dirty="0">
                <a:cs typeface="Calibri" panose="020F0502020204030204" pitchFamily="34" charset="0"/>
              </a:rPr>
              <a:t>sound?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Calibri" panose="020F050202020403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27217" y="414159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0002" y="31151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8D47C0B-5867-1D47-B808-EC2DD213DD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3400384"/>
              </p:ext>
            </p:extLst>
          </p:nvPr>
        </p:nvGraphicFramePr>
        <p:xfrm>
          <a:off x="1885915" y="1349124"/>
          <a:ext cx="8128000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52421182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8045206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</a:rPr>
                        <a:t>tʃ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/</a:t>
                      </a:r>
                      <a:endParaRPr lang="en-US" sz="3200" dirty="0"/>
                    </a:p>
                  </a:txBody>
                  <a:tcPr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</a:rPr>
                        <a:t>dʒ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/</a:t>
                      </a:r>
                      <a:endParaRPr lang="en-US" sz="3200" dirty="0"/>
                    </a:p>
                  </a:txBody>
                  <a:tcPr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690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ch</a:t>
                      </a:r>
                      <a:r>
                        <a:rPr lang="en-US" sz="3200" dirty="0"/>
                        <a:t>erry</a:t>
                      </a:r>
                    </a:p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ch</a:t>
                      </a:r>
                      <a:r>
                        <a:rPr lang="en-US" sz="3200" dirty="0"/>
                        <a:t>eaper</a:t>
                      </a:r>
                    </a:p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ch</a:t>
                      </a:r>
                      <a:r>
                        <a:rPr lang="en-US" sz="3200" dirty="0"/>
                        <a:t>ildren</a:t>
                      </a:r>
                    </a:p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lun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ch</a:t>
                      </a:r>
                    </a:p>
                    <a:p>
                      <a:pPr algn="ctr"/>
                      <a:r>
                        <a:rPr lang="en-US" sz="3200" dirty="0"/>
                        <a:t>tea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ch</a:t>
                      </a:r>
                      <a:r>
                        <a:rPr lang="en-US" sz="3200" dirty="0"/>
                        <a:t>er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j</a:t>
                      </a:r>
                      <a:r>
                        <a:rPr lang="en-US" sz="3200" dirty="0"/>
                        <a:t>am</a:t>
                      </a:r>
                    </a:p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g</a:t>
                      </a:r>
                      <a:r>
                        <a:rPr lang="en-US" sz="3200" dirty="0"/>
                        <a:t>ym</a:t>
                      </a:r>
                    </a:p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j</a:t>
                      </a:r>
                      <a:r>
                        <a:rPr lang="en-US" sz="3200" dirty="0"/>
                        <a:t>uice</a:t>
                      </a:r>
                    </a:p>
                    <a:p>
                      <a:pPr algn="ctr"/>
                      <a:r>
                        <a:rPr lang="en-US" sz="3200" dirty="0"/>
                        <a:t>lar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g</a:t>
                      </a:r>
                      <a:r>
                        <a:rPr lang="en-US" sz="3200" dirty="0"/>
                        <a:t>e</a:t>
                      </a:r>
                    </a:p>
                    <a:p>
                      <a:pPr algn="ctr"/>
                      <a:r>
                        <a:rPr lang="en-US" sz="3200" dirty="0"/>
                        <a:t>pro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j</a:t>
                      </a:r>
                      <a:r>
                        <a:rPr lang="en-US" sz="3200" dirty="0"/>
                        <a:t>ect</a:t>
                      </a:r>
                    </a:p>
                    <a:p>
                      <a:pPr algn="ctr"/>
                      <a:r>
                        <a:rPr lang="en-US" sz="3200" dirty="0"/>
                        <a:t>intelli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g</a:t>
                      </a:r>
                      <a:r>
                        <a:rPr lang="en-US" sz="3200" dirty="0"/>
                        <a:t>ent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677184"/>
                  </a:ext>
                </a:extLst>
              </a:tr>
            </a:tbl>
          </a:graphicData>
        </a:graphic>
      </p:graphicFrame>
      <p:pic>
        <p:nvPicPr>
          <p:cNvPr id="2" name="0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9364" y="4872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3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4364" r="12878"/>
          <a:stretch/>
        </p:blipFill>
        <p:spPr>
          <a:xfrm>
            <a:off x="8265017" y="826755"/>
            <a:ext cx="3562128" cy="2473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2595" t="7535" r="11829" b="5335"/>
          <a:stretch/>
        </p:blipFill>
        <p:spPr>
          <a:xfrm>
            <a:off x="262689" y="3679519"/>
            <a:ext cx="3443112" cy="24528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6887" y="251161"/>
            <a:ext cx="1089025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chant. Pay attention to the sounds </a:t>
            </a:r>
            <a:r>
              <a:rPr lang="en-US" sz="2400" b="1" dirty="0">
                <a:cs typeface="Arial" panose="020B0604020202020204" pitchFamily="34" charset="0"/>
              </a:rPr>
              <a:t>/</a:t>
            </a:r>
            <a:r>
              <a:rPr lang="en-US" sz="2400" b="1" dirty="0" err="1">
                <a:cs typeface="Arial" panose="020B0604020202020204" pitchFamily="34" charset="0"/>
              </a:rPr>
              <a:t>tʃ</a:t>
            </a:r>
            <a:r>
              <a:rPr lang="en-US" sz="2400" b="1" dirty="0">
                <a:cs typeface="Arial" panose="020B0604020202020204" pitchFamily="34" charset="0"/>
              </a:rPr>
              <a:t>/ and /</a:t>
            </a:r>
            <a:r>
              <a:rPr lang="en-US" sz="2400" b="1" dirty="0" err="1">
                <a:cs typeface="Arial" panose="020B0604020202020204" pitchFamily="34" charset="0"/>
              </a:rPr>
              <a:t>dʒ</a:t>
            </a:r>
            <a:r>
              <a:rPr lang="en-US" sz="2400" b="1" dirty="0">
                <a:cs typeface="Arial" panose="020B0604020202020204" pitchFamily="34" charset="0"/>
              </a:rPr>
              <a:t>/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27217" y="221509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0002" y="11886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3" name="Rectangle 2"/>
          <p:cNvSpPr/>
          <p:nvPr/>
        </p:nvSpPr>
        <p:spPr>
          <a:xfrm>
            <a:off x="3112107" y="1071473"/>
            <a:ext cx="515291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hronicaPro-Bold"/>
              </a:rPr>
              <a:t>Orange juice, orange juice,</a:t>
            </a:r>
          </a:p>
          <a:p>
            <a:r>
              <a:rPr lang="en-US" sz="2400" dirty="0">
                <a:latin typeface="ChronicaPro-Bold"/>
              </a:rPr>
              <a:t>Who likes orange juice?</a:t>
            </a:r>
          </a:p>
          <a:p>
            <a:r>
              <a:rPr lang="en-US" sz="2400" dirty="0">
                <a:latin typeface="ChronicaPro-Bold"/>
              </a:rPr>
              <a:t>Children do, children do.</a:t>
            </a:r>
          </a:p>
          <a:p>
            <a:r>
              <a:rPr lang="en-US" sz="2400" dirty="0">
                <a:latin typeface="ChronicaPro-Bold"/>
              </a:rPr>
              <a:t>Children like orange juice.</a:t>
            </a:r>
          </a:p>
          <a:p>
            <a:r>
              <a:rPr lang="en-US" sz="2400" dirty="0">
                <a:latin typeface="ChronicaPro-Bold"/>
              </a:rPr>
              <a:t>	</a:t>
            </a:r>
          </a:p>
          <a:p>
            <a:r>
              <a:rPr lang="en-US" sz="2400" dirty="0">
                <a:latin typeface="ChronicaPro-Bold"/>
              </a:rPr>
              <a:t>	Chicken chop, chicken chop,</a:t>
            </a:r>
          </a:p>
          <a:p>
            <a:r>
              <a:rPr lang="en-US" sz="2400" dirty="0">
                <a:latin typeface="ChronicaPro-Bold"/>
              </a:rPr>
              <a:t>	Who likes chicken chop?</a:t>
            </a:r>
          </a:p>
          <a:p>
            <a:r>
              <a:rPr lang="en-US" sz="2400" dirty="0">
                <a:latin typeface="ChronicaPro-Bold"/>
              </a:rPr>
              <a:t>	John does, John does.</a:t>
            </a:r>
          </a:p>
          <a:p>
            <a:r>
              <a:rPr lang="en-US" sz="2400" dirty="0">
                <a:latin typeface="ChronicaPro-Bold"/>
              </a:rPr>
              <a:t>	John likes chicken chop.</a:t>
            </a:r>
          </a:p>
        </p:txBody>
      </p:sp>
      <p:pic>
        <p:nvPicPr>
          <p:cNvPr id="2" name="0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72658" y="-1184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6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8D47C0B-5867-1D47-B808-EC2DD213DD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979433"/>
              </p:ext>
            </p:extLst>
          </p:nvPr>
        </p:nvGraphicFramePr>
        <p:xfrm>
          <a:off x="487067" y="1555066"/>
          <a:ext cx="6424044" cy="37083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2022">
                  <a:extLst>
                    <a:ext uri="{9D8B030D-6E8A-4147-A177-3AD203B41FA5}">
                      <a16:colId xmlns:a16="http://schemas.microsoft.com/office/drawing/2014/main" val="1524211829"/>
                    </a:ext>
                  </a:extLst>
                </a:gridCol>
                <a:gridCol w="3212022">
                  <a:extLst>
                    <a:ext uri="{9D8B030D-6E8A-4147-A177-3AD203B41FA5}">
                      <a16:colId xmlns:a16="http://schemas.microsoft.com/office/drawing/2014/main" val="3804520682"/>
                    </a:ext>
                  </a:extLst>
                </a:gridCol>
              </a:tblGrid>
              <a:tr h="70551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</a:rPr>
                        <a:t>tʃ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/</a:t>
                      </a:r>
                      <a:endParaRPr lang="en-US" sz="3200" dirty="0"/>
                    </a:p>
                  </a:txBody>
                  <a:tcPr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</a:rPr>
                        <a:t>dʒ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/</a:t>
                      </a:r>
                      <a:endParaRPr lang="en-US" sz="3200" dirty="0"/>
                    </a:p>
                  </a:txBody>
                  <a:tcPr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690154"/>
                  </a:ext>
                </a:extLst>
              </a:tr>
              <a:tr h="3002846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67718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87067" y="207665"/>
            <a:ext cx="287167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PRODUCTION</a:t>
            </a:r>
          </a:p>
        </p:txBody>
      </p:sp>
      <p:pic>
        <p:nvPicPr>
          <p:cNvPr id="9222" name="Picture 6" descr="130+ Funny Telephone Game Phrase Ideas - Meebi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880" y="1204688"/>
            <a:ext cx="4128515" cy="253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53509" y="146109"/>
            <a:ext cx="5187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</a:rPr>
              <a:t>Game: </a:t>
            </a:r>
            <a:r>
              <a:rPr lang="en-US" sz="3600" b="1" dirty="0">
                <a:solidFill>
                  <a:srgbClr val="00A9A5"/>
                </a:solidFill>
              </a:rPr>
              <a:t>Up and down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33688" y="2492849"/>
            <a:ext cx="138704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</a:rPr>
              <a:t>maturity</a:t>
            </a:r>
            <a:endParaRPr lang="en-GB" sz="26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33688" y="2965345"/>
            <a:ext cx="148111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>
                <a:solidFill>
                  <a:srgbClr val="002060"/>
                </a:solidFill>
              </a:rPr>
              <a:t>exchange</a:t>
            </a:r>
            <a:endParaRPr lang="en-GB" sz="2600" b="1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4339" y="2943845"/>
            <a:ext cx="116647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>
                <a:solidFill>
                  <a:srgbClr val="00A9A5"/>
                </a:solidFill>
              </a:rPr>
              <a:t>project</a:t>
            </a:r>
            <a:endParaRPr lang="en-GB" sz="2600" b="1">
              <a:solidFill>
                <a:srgbClr val="00A9A5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41630" y="2492848"/>
            <a:ext cx="141936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>
                <a:solidFill>
                  <a:srgbClr val="00A9A5"/>
                </a:solidFill>
              </a:rPr>
              <a:t>teenager</a:t>
            </a:r>
            <a:endParaRPr lang="en-GB" sz="2600" b="1">
              <a:solidFill>
                <a:srgbClr val="00A9A5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5036" y="3472326"/>
            <a:ext cx="13756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>
                <a:solidFill>
                  <a:srgbClr val="002060"/>
                </a:solidFill>
              </a:rPr>
              <a:t>chapped</a:t>
            </a:r>
            <a:endParaRPr lang="en-GB" sz="2600" b="1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72874" y="3956845"/>
            <a:ext cx="120456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>
                <a:solidFill>
                  <a:srgbClr val="002060"/>
                </a:solidFill>
              </a:rPr>
              <a:t>kitchen</a:t>
            </a:r>
            <a:endParaRPr lang="en-GB" sz="2600" b="1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41630" y="3457788"/>
            <a:ext cx="118930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>
                <a:solidFill>
                  <a:srgbClr val="00A9A5"/>
                </a:solidFill>
              </a:rPr>
              <a:t>jogging</a:t>
            </a:r>
            <a:endParaRPr lang="en-GB" sz="2600" b="1">
              <a:solidFill>
                <a:srgbClr val="00A9A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35783" y="3956845"/>
            <a:ext cx="142628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>
                <a:solidFill>
                  <a:srgbClr val="00A9A5"/>
                </a:solidFill>
              </a:rPr>
              <a:t>originate</a:t>
            </a:r>
            <a:endParaRPr lang="en-GB" sz="2600" b="1">
              <a:solidFill>
                <a:srgbClr val="00A9A5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44339" y="4407842"/>
            <a:ext cx="78579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>
                <a:solidFill>
                  <a:srgbClr val="00A9A5"/>
                </a:solidFill>
              </a:rPr>
              <a:t>jeep</a:t>
            </a:r>
            <a:endParaRPr lang="en-GB" sz="2600" b="1">
              <a:solidFill>
                <a:srgbClr val="00A9A5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72874" y="4407841"/>
            <a:ext cx="116358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>
                <a:solidFill>
                  <a:srgbClr val="002060"/>
                </a:solidFill>
              </a:rPr>
              <a:t>picture</a:t>
            </a:r>
            <a:endParaRPr lang="en-GB" sz="26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6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2" grpId="0"/>
      <p:bldP spid="13" grpId="0"/>
      <p:bldP spid="15" grpId="0"/>
      <p:bldP spid="16" grpId="0"/>
      <p:bldP spid="17" grpId="0"/>
      <p:bldP spid="18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510654857"/>
              </p:ext>
            </p:extLst>
          </p:nvPr>
        </p:nvGraphicFramePr>
        <p:xfrm>
          <a:off x="3363884" y="2410690"/>
          <a:ext cx="6264101" cy="352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51956" y="2272146"/>
            <a:ext cx="9994180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Find some more words with the sounds /</a:t>
            </a:r>
            <a:r>
              <a:rPr lang="en-US" sz="2800" dirty="0" err="1"/>
              <a:t>tʃ</a:t>
            </a:r>
            <a:r>
              <a:rPr lang="en-US" sz="2800" dirty="0"/>
              <a:t>/ and /</a:t>
            </a:r>
            <a:r>
              <a:rPr lang="en-US" sz="2800" dirty="0" err="1"/>
              <a:t>dʒ</a:t>
            </a:r>
            <a:r>
              <a:rPr lang="en-US" sz="2800" dirty="0"/>
              <a:t>/.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117" y="3598332"/>
            <a:ext cx="2449283" cy="244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23987" y="1883456"/>
            <a:ext cx="244959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350241" y="1842514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3026" y="173987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63270" y="2608071"/>
            <a:ext cx="99941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Find some more words with the sounds </a:t>
            </a:r>
            <a:r>
              <a:rPr lang="en-US" sz="2800" dirty="0">
                <a:solidFill>
                  <a:srgbClr val="FF0000"/>
                </a:solidFill>
              </a:rPr>
              <a:t>/</a:t>
            </a:r>
            <a:r>
              <a:rPr lang="en-US" sz="2800" dirty="0" err="1">
                <a:solidFill>
                  <a:srgbClr val="FF0000"/>
                </a:solidFill>
              </a:rPr>
              <a:t>tʃ</a:t>
            </a:r>
            <a:r>
              <a:rPr lang="en-US" sz="2800" dirty="0">
                <a:solidFill>
                  <a:srgbClr val="FF0000"/>
                </a:solidFill>
              </a:rPr>
              <a:t>/ </a:t>
            </a:r>
            <a:r>
              <a:rPr lang="en-US" sz="2800" dirty="0"/>
              <a:t>and </a:t>
            </a:r>
            <a:r>
              <a:rPr lang="en-US" sz="2800" dirty="0">
                <a:solidFill>
                  <a:srgbClr val="FF0000"/>
                </a:solidFill>
              </a:rPr>
              <a:t>/</a:t>
            </a:r>
            <a:r>
              <a:rPr lang="en-US" sz="2800" dirty="0" err="1">
                <a:solidFill>
                  <a:srgbClr val="FF0000"/>
                </a:solidFill>
              </a:rPr>
              <a:t>dʒ</a:t>
            </a:r>
            <a:r>
              <a:rPr lang="en-US" sz="2800" dirty="0">
                <a:solidFill>
                  <a:srgbClr val="FF0000"/>
                </a:solidFill>
              </a:rPr>
              <a:t>/.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 Prepare vocabulary for the next lesson: A closer look 2.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859" y="3999326"/>
            <a:ext cx="2289628" cy="230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37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71599" y="1583052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810" y="1216745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24370" y="1670264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.VnBahamasB" pitchFamily="34" charset="0"/>
              </a:rPr>
              <a:t>LESSON 2: A CLOSER LOOK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  <a:ln>
            <a:solidFill>
              <a:srgbClr val="48C0B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320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Myriad Pro" pitchFamily="34" charset="0"/>
              </a:rPr>
              <a:t>6</a:t>
            </a:r>
            <a:endParaRPr lang="en-US" sz="48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553054" y="3342637"/>
            <a:ext cx="2949675" cy="609286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VOCABULARY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553055" y="4700697"/>
            <a:ext cx="2949676" cy="615457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PRONUNCIATION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27150" y="229764"/>
            <a:ext cx="7623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A VISIT TO A SCHOOL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D0C9345-1E01-8845-98E8-C1609D950F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9" b="98049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18933" y="1183182"/>
            <a:ext cx="4273067" cy="367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75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17986"/>
            <a:ext cx="12324735" cy="69759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2138517" y="1799305"/>
            <a:ext cx="917349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solidFill>
                  <a:srgbClr val="FBB040"/>
                </a:solidFill>
                <a:latin typeface="UVN Bay Buom Nang" pitchFamily="2" charset="0"/>
              </a:rPr>
              <a:t>Goodbye.</a:t>
            </a:r>
          </a:p>
          <a:p>
            <a:r>
              <a:rPr lang="en-GB" sz="8800" dirty="0">
                <a:solidFill>
                  <a:srgbClr val="FBB040"/>
                </a:solidFill>
                <a:latin typeface="UVN Bay Buom Nang" pitchFamily="2" charset="0"/>
              </a:rPr>
              <a:t>See you again.</a:t>
            </a:r>
            <a:endParaRPr lang="en-US" sz="8800" dirty="0">
              <a:solidFill>
                <a:srgbClr val="FBB040"/>
              </a:solidFill>
              <a:latin typeface="UVN Bay Buom Na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614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86577" y="683859"/>
            <a:ext cx="232439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- </a:t>
            </a:r>
            <a:r>
              <a:rPr lang="vi-VN" b="1" dirty="0"/>
              <a:t>facility</a:t>
            </a:r>
            <a:r>
              <a:rPr lang="vi-VN" dirty="0"/>
              <a:t> </a:t>
            </a:r>
            <a:r>
              <a:rPr lang="en-US" b="1" dirty="0">
                <a:cs typeface="Calibri" panose="020F0502020204030204" pitchFamily="34" charset="0"/>
              </a:rPr>
              <a:t>(n):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69591" y="792260"/>
            <a:ext cx="56717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thiết bị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/ cơ sở vật chất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67269" y="811081"/>
            <a:ext cx="30146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A9A5"/>
                </a:solidFill>
              </a:rPr>
              <a:t>/</a:t>
            </a:r>
            <a:r>
              <a:rPr lang="en-US" sz="2800" b="1" dirty="0" err="1">
                <a:solidFill>
                  <a:srgbClr val="00A9A5"/>
                </a:solidFill>
              </a:rPr>
              <a:t>fəˈsɪləti</a:t>
            </a:r>
            <a:r>
              <a:rPr lang="en-US" sz="2800" b="1" dirty="0">
                <a:solidFill>
                  <a:srgbClr val="00A9A5"/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3245" y="92322"/>
            <a:ext cx="348984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02ABB5-50D1-9746-AC52-23C4C8E5C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419" y="1514056"/>
            <a:ext cx="7253295" cy="419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81144" y="152367"/>
            <a:ext cx="430377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- </a:t>
            </a:r>
            <a:r>
              <a:rPr lang="vi-VN" b="1" dirty="0"/>
              <a:t>entrance exam</a:t>
            </a:r>
            <a:r>
              <a:rPr lang="vi-VN" dirty="0"/>
              <a:t> </a:t>
            </a:r>
            <a:r>
              <a:rPr lang="en-US" b="1" dirty="0">
                <a:cs typeface="Calibri" panose="020F0502020204030204" pitchFamily="34" charset="0"/>
              </a:rPr>
              <a:t>(n. phr.):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359128" y="308617"/>
            <a:ext cx="46569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kỳ thi đầu vào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37019" y="279589"/>
            <a:ext cx="3022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A9A5"/>
                </a:solidFill>
              </a:rPr>
              <a:t>/ˈ</a:t>
            </a:r>
            <a:r>
              <a:rPr lang="en-US" sz="2800" b="1" dirty="0" err="1">
                <a:solidFill>
                  <a:srgbClr val="00A9A5"/>
                </a:solidFill>
              </a:rPr>
              <a:t>entrəns</a:t>
            </a:r>
            <a:r>
              <a:rPr lang="en-US" sz="2800" b="1" dirty="0">
                <a:solidFill>
                  <a:srgbClr val="00A9A5"/>
                </a:solidFill>
              </a:rPr>
              <a:t> </a:t>
            </a:r>
            <a:r>
              <a:rPr lang="en-US" sz="2800" b="1" dirty="0" err="1">
                <a:solidFill>
                  <a:srgbClr val="00A9A5"/>
                </a:solidFill>
              </a:rPr>
              <a:t>ɪɡˌzæm</a:t>
            </a:r>
            <a:r>
              <a:rPr lang="en-US" sz="2800" b="1" dirty="0">
                <a:solidFill>
                  <a:srgbClr val="00A9A5"/>
                </a:solidFill>
              </a:rPr>
              <a:t>/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D996E0-B1C9-B549-9985-237B96CBD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5063" y="1494971"/>
            <a:ext cx="5606020" cy="374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21909" y="182587"/>
            <a:ext cx="244872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- </a:t>
            </a:r>
            <a:r>
              <a:rPr lang="vi-VN" b="1" dirty="0"/>
              <a:t>midterm</a:t>
            </a:r>
            <a:r>
              <a:rPr lang="vi-VN" dirty="0"/>
              <a:t> </a:t>
            </a:r>
            <a:r>
              <a:rPr lang="en-US" b="1" dirty="0">
                <a:cs typeface="Calibri" panose="020F0502020204030204" pitchFamily="34" charset="0"/>
              </a:rPr>
              <a:t>(n):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84142" y="326656"/>
            <a:ext cx="4050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giữa học k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ì</a:t>
            </a:r>
          </a:p>
        </p:txBody>
      </p:sp>
      <p:sp>
        <p:nvSpPr>
          <p:cNvPr id="2" name="Rectangle 1"/>
          <p:cNvSpPr/>
          <p:nvPr/>
        </p:nvSpPr>
        <p:spPr>
          <a:xfrm>
            <a:off x="2661849" y="312142"/>
            <a:ext cx="19495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A9A5"/>
                </a:solidFill>
              </a:rPr>
              <a:t>/ˈ</a:t>
            </a:r>
            <a:r>
              <a:rPr lang="en-US" sz="2800" b="1" dirty="0" err="1">
                <a:solidFill>
                  <a:srgbClr val="00A9A5"/>
                </a:solidFill>
              </a:rPr>
              <a:t>mɪdtɜːm</a:t>
            </a:r>
            <a:r>
              <a:rPr lang="en-US" sz="2800" b="1" dirty="0">
                <a:solidFill>
                  <a:srgbClr val="00A9A5"/>
                </a:solidFill>
              </a:rPr>
              <a:t>/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385E6B-8687-B04A-AA24-CA2F68826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131" y="1233714"/>
            <a:ext cx="5945411" cy="357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46738" y="340593"/>
            <a:ext cx="278674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- </a:t>
            </a:r>
            <a:r>
              <a:rPr lang="vi-VN" b="1" dirty="0"/>
              <a:t>outdoor</a:t>
            </a:r>
            <a:r>
              <a:rPr lang="vi-VN" dirty="0"/>
              <a:t> </a:t>
            </a:r>
            <a:r>
              <a:rPr lang="en-US" b="1" dirty="0">
                <a:cs typeface="Calibri" panose="020F0502020204030204" pitchFamily="34" charset="0"/>
              </a:rPr>
              <a:t>(</a:t>
            </a:r>
            <a:r>
              <a:rPr lang="en-US" b="1" dirty="0" err="1">
                <a:cs typeface="Calibri" panose="020F0502020204030204" pitchFamily="34" charset="0"/>
              </a:rPr>
              <a:t>adj</a:t>
            </a:r>
            <a:r>
              <a:rPr lang="en-US" b="1" dirty="0">
                <a:cs typeface="Calibri" panose="020F0502020204030204" pitchFamily="34" charset="0"/>
              </a:rPr>
              <a:t>):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89437" y="447140"/>
            <a:ext cx="19145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ngoài trời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21618" y="447140"/>
            <a:ext cx="18678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A9A5"/>
                </a:solidFill>
              </a:rPr>
              <a:t>/ˈ</a:t>
            </a:r>
            <a:r>
              <a:rPr lang="en-US" sz="2800" b="1" dirty="0" err="1">
                <a:solidFill>
                  <a:srgbClr val="00A9A5"/>
                </a:solidFill>
              </a:rPr>
              <a:t>aʊtˌdɔːr</a:t>
            </a:r>
            <a:r>
              <a:rPr lang="en-US" sz="2800" b="1" dirty="0">
                <a:solidFill>
                  <a:srgbClr val="00A9A5"/>
                </a:solidFill>
              </a:rPr>
              <a:t>/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21E3D1-B556-514C-A02E-88B283019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340" y="1402675"/>
            <a:ext cx="6292088" cy="382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8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09696" y="227974"/>
            <a:ext cx="2473847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- </a:t>
            </a:r>
            <a:r>
              <a:rPr lang="vi-VN" b="1" dirty="0"/>
              <a:t>gifted</a:t>
            </a:r>
            <a:r>
              <a:rPr lang="vi-VN" dirty="0"/>
              <a:t> </a:t>
            </a:r>
            <a:r>
              <a:rPr lang="en-US" b="1" dirty="0">
                <a:cs typeface="Calibri" panose="020F0502020204030204" pitchFamily="34" charset="0"/>
              </a:rPr>
              <a:t>(</a:t>
            </a:r>
            <a:r>
              <a:rPr lang="en-US" b="1" dirty="0" err="1">
                <a:cs typeface="Calibri" panose="020F0502020204030204" pitchFamily="34" charset="0"/>
              </a:rPr>
              <a:t>adj</a:t>
            </a:r>
            <a:r>
              <a:rPr lang="en-US" b="1" dirty="0">
                <a:cs typeface="Calibri" panose="020F0502020204030204" pitchFamily="34" charset="0"/>
              </a:rPr>
              <a:t>) 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46254" y="312387"/>
            <a:ext cx="4050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năng khiếu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68500" y="326901"/>
            <a:ext cx="15359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A9A5"/>
                </a:solidFill>
              </a:rPr>
              <a:t>/ˈ</a:t>
            </a:r>
            <a:r>
              <a:rPr lang="en-US" sz="2800" b="1" dirty="0" err="1">
                <a:solidFill>
                  <a:srgbClr val="00A9A5"/>
                </a:solidFill>
              </a:rPr>
              <a:t>ɡɪftɪd</a:t>
            </a:r>
            <a:r>
              <a:rPr lang="en-US" sz="2800" b="1" dirty="0">
                <a:solidFill>
                  <a:srgbClr val="00A9A5"/>
                </a:solidFill>
              </a:rPr>
              <a:t>/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" y="3186511"/>
            <a:ext cx="3722075" cy="2614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531" y="835607"/>
            <a:ext cx="3804783" cy="2747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491" y="1796202"/>
            <a:ext cx="4094473" cy="2780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757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4966" y="87086"/>
            <a:ext cx="336103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778516"/>
              </p:ext>
            </p:extLst>
          </p:nvPr>
        </p:nvGraphicFramePr>
        <p:xfrm>
          <a:off x="464456" y="1342167"/>
          <a:ext cx="11132457" cy="4078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9487">
                  <a:extLst>
                    <a:ext uri="{9D8B030D-6E8A-4147-A177-3AD203B41FA5}">
                      <a16:colId xmlns:a16="http://schemas.microsoft.com/office/drawing/2014/main" val="3208342889"/>
                    </a:ext>
                  </a:extLst>
                </a:gridCol>
                <a:gridCol w="3643086">
                  <a:extLst>
                    <a:ext uri="{9D8B030D-6E8A-4147-A177-3AD203B41FA5}">
                      <a16:colId xmlns:a16="http://schemas.microsoft.com/office/drawing/2014/main" val="756178178"/>
                    </a:ext>
                  </a:extLst>
                </a:gridCol>
                <a:gridCol w="3439884">
                  <a:extLst>
                    <a:ext uri="{9D8B030D-6E8A-4147-A177-3AD203B41FA5}">
                      <a16:colId xmlns:a16="http://schemas.microsoft.com/office/drawing/2014/main" val="2261337807"/>
                    </a:ext>
                  </a:extLst>
                </a:gridCol>
              </a:tblGrid>
              <a:tr h="6796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Form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Pronunciation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Meaning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4318989"/>
                  </a:ext>
                </a:extLst>
              </a:tr>
              <a:tr h="6796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1. entrance exam (n. phr.)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 /ˈentrəns ɪɡˈzæm/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ì</a:t>
                      </a:r>
                      <a:r>
                        <a:rPr lang="vi-VN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thi đầu vào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55233817"/>
                  </a:ext>
                </a:extLst>
              </a:tr>
              <a:tr h="6796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facility (n)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/fəˈsɪləti/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thiết bị </a:t>
                      </a:r>
                      <a:r>
                        <a:rPr lang="vi-VN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 tiện nghi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20516194"/>
                  </a:ext>
                </a:extLst>
              </a:tr>
              <a:tr h="6796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midterm (n)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/ˈmɪdtɜːm/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+mn-lt"/>
                        </a:rPr>
                        <a:t>giữa học kÌ</a:t>
                      </a:r>
                      <a:endParaRPr lang="en-US" sz="28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40559477"/>
                  </a:ext>
                </a:extLst>
              </a:tr>
              <a:tr h="6796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outdoor (adj)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/ˈ</a:t>
                      </a:r>
                      <a:r>
                        <a:rPr lang="en-US" sz="2800" dirty="0" err="1">
                          <a:effectLst/>
                        </a:rPr>
                        <a:t>aʊtˌdɔːr</a:t>
                      </a:r>
                      <a:r>
                        <a:rPr lang="en-US" sz="2800" dirty="0">
                          <a:effectLst/>
                        </a:rPr>
                        <a:t>/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ngoài trời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92236533"/>
                  </a:ext>
                </a:extLst>
              </a:tr>
              <a:tr h="6796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gifted (adj)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/ˈɡɪftɪd/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năng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khiếu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372248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2859</TotalTime>
  <Words>1095</Words>
  <Application>Microsoft Office PowerPoint</Application>
  <PresentationFormat>Widescreen</PresentationFormat>
  <Paragraphs>256</Paragraphs>
  <Slides>30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.VnBahamasB</vt:lpstr>
      <vt:lpstr>.VnBahamasBH</vt:lpstr>
      <vt:lpstr>.VnTifani Heavy</vt:lpstr>
      <vt:lpstr>Arial</vt:lpstr>
      <vt:lpstr>Calibri</vt:lpstr>
      <vt:lpstr>Calibri Light</vt:lpstr>
      <vt:lpstr>ChronicaPro-Bold</vt:lpstr>
      <vt:lpstr>Myriad Pro</vt:lpstr>
      <vt:lpstr>Source Sans Pro Semibold</vt:lpstr>
      <vt:lpstr>Times New Roman</vt:lpstr>
      <vt:lpstr>UVN Bay Buom Nang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Docta X</cp:lastModifiedBy>
  <cp:revision>188</cp:revision>
  <dcterms:created xsi:type="dcterms:W3CDTF">2020-12-09T02:04:09Z</dcterms:created>
  <dcterms:modified xsi:type="dcterms:W3CDTF">2023-12-20T04:05:58Z</dcterms:modified>
</cp:coreProperties>
</file>