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CABFB-4829-4BA1-84A3-A781C1161C2B}" type="doc">
      <dgm:prSet loTypeId="urn:microsoft.com/office/officeart/2008/layout/BendingPictureBlocks" loCatId="picture" qsTypeId="urn:microsoft.com/office/officeart/2005/8/quickstyle/simple1" qsCatId="simple" csTypeId="urn:microsoft.com/office/officeart/2005/8/colors/accent1_2" csCatId="accent1" phldr="1"/>
      <dgm:spPr/>
    </dgm:pt>
    <dgm:pt modelId="{840B5D24-F4C3-47D1-B0D8-D41F50E38E12}">
      <dgm:prSet phldrT="[Text]" custT="1"/>
      <dgm:spPr>
        <a:solidFill>
          <a:schemeClr val="accent6">
            <a:lumMod val="50000"/>
          </a:schemeClr>
        </a:solidFill>
      </dgm:spPr>
      <dgm:t>
        <a:bodyPr/>
        <a:lstStyle/>
        <a:p>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rành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p>
      </dgm:t>
    </dgm:pt>
    <dgm:pt modelId="{330F6F71-E976-4487-9933-5953865E6907}" type="parTrans" cxnId="{20F9A8D2-84C7-43D8-BF3C-FB0C751E6D95}">
      <dgm:prSet/>
      <dgm:spPr/>
      <dgm:t>
        <a:bodyPr/>
        <a:lstStyle/>
        <a:p>
          <a:endParaRPr lang="en-US"/>
        </a:p>
      </dgm:t>
    </dgm:pt>
    <dgm:pt modelId="{60A7FB95-AEFF-4D7F-9D28-6FA1167F4DDC}" type="sibTrans" cxnId="{20F9A8D2-84C7-43D8-BF3C-FB0C751E6D95}">
      <dgm:prSet/>
      <dgm:spPr/>
      <dgm:t>
        <a:bodyPr/>
        <a:lstStyle/>
        <a:p>
          <a:endParaRPr lang="en-US"/>
        </a:p>
      </dgm:t>
    </dgm:pt>
    <dgm:pt modelId="{9257776B-CEC7-414D-B3A1-0E132469BBCA}" type="pres">
      <dgm:prSet presAssocID="{6E7CABFB-4829-4BA1-84A3-A781C1161C2B}" presName="Name0" presStyleCnt="0">
        <dgm:presLayoutVars>
          <dgm:dir/>
          <dgm:resizeHandles/>
        </dgm:presLayoutVars>
      </dgm:prSet>
      <dgm:spPr/>
    </dgm:pt>
    <dgm:pt modelId="{95180827-8C98-48C6-B818-E39E3BFEEA42}" type="pres">
      <dgm:prSet presAssocID="{840B5D24-F4C3-47D1-B0D8-D41F50E38E12}" presName="composite" presStyleCnt="0"/>
      <dgm:spPr/>
    </dgm:pt>
    <dgm:pt modelId="{7634C049-37FE-4054-B712-B08EDB339118}" type="pres">
      <dgm:prSet presAssocID="{840B5D24-F4C3-47D1-B0D8-D41F50E38E12}" presName="rect1" presStyleLbl="bgImgPlace1" presStyleIdx="0" presStyleCnt="1"/>
      <dgm:spPr>
        <a:blipFill>
          <a:blip xmlns:r="http://schemas.openxmlformats.org/officeDocument/2006/relationships" r:embed="rId1"/>
          <a:srcRect/>
          <a:stretch>
            <a:fillRect l="-13000" r="-13000"/>
          </a:stretch>
        </a:blipFill>
      </dgm:spPr>
    </dgm:pt>
    <dgm:pt modelId="{6CD6BB89-CAAF-42D2-B22C-8DE0179793DC}" type="pres">
      <dgm:prSet presAssocID="{840B5D24-F4C3-47D1-B0D8-D41F50E38E12}" presName="rect2" presStyleLbl="node1" presStyleIdx="0" presStyleCnt="1" custScaleX="123161" custScaleY="100179" custLinFactNeighborX="-10794" custLinFactNeighborY="2498">
        <dgm:presLayoutVars>
          <dgm:bulletEnabled val="1"/>
        </dgm:presLayoutVars>
      </dgm:prSet>
      <dgm:spPr/>
    </dgm:pt>
  </dgm:ptLst>
  <dgm:cxnLst>
    <dgm:cxn modelId="{E81D9C6F-BF61-4503-A678-18CBFC21760D}" type="presOf" srcId="{6E7CABFB-4829-4BA1-84A3-A781C1161C2B}" destId="{9257776B-CEC7-414D-B3A1-0E132469BBCA}" srcOrd="0" destOrd="0" presId="urn:microsoft.com/office/officeart/2008/layout/BendingPictureBlocks"/>
    <dgm:cxn modelId="{20F9A8D2-84C7-43D8-BF3C-FB0C751E6D95}" srcId="{6E7CABFB-4829-4BA1-84A3-A781C1161C2B}" destId="{840B5D24-F4C3-47D1-B0D8-D41F50E38E12}" srcOrd="0" destOrd="0" parTransId="{330F6F71-E976-4487-9933-5953865E6907}" sibTransId="{60A7FB95-AEFF-4D7F-9D28-6FA1167F4DDC}"/>
    <dgm:cxn modelId="{E2F373DC-B868-47FB-B0D7-3C938C7E3ADA}" type="presOf" srcId="{840B5D24-F4C3-47D1-B0D8-D41F50E38E12}" destId="{6CD6BB89-CAAF-42D2-B22C-8DE0179793DC}" srcOrd="0" destOrd="0" presId="urn:microsoft.com/office/officeart/2008/layout/BendingPictureBlocks"/>
    <dgm:cxn modelId="{F540E270-AAA1-45E4-8EF5-2904E2B176BC}" type="presParOf" srcId="{9257776B-CEC7-414D-B3A1-0E132469BBCA}" destId="{95180827-8C98-48C6-B818-E39E3BFEEA42}" srcOrd="0" destOrd="0" presId="urn:microsoft.com/office/officeart/2008/layout/BendingPictureBlocks"/>
    <dgm:cxn modelId="{4897FAD5-20C0-4D83-895B-4E75348AB034}" type="presParOf" srcId="{95180827-8C98-48C6-B818-E39E3BFEEA42}" destId="{7634C049-37FE-4054-B712-B08EDB339118}" srcOrd="0" destOrd="0" presId="urn:microsoft.com/office/officeart/2008/layout/BendingPictureBlocks"/>
    <dgm:cxn modelId="{D7C49B0F-DEDF-4D3A-B9B9-206E00B2831B}" type="presParOf" srcId="{95180827-8C98-48C6-B818-E39E3BFEEA42}" destId="{6CD6BB89-CAAF-42D2-B22C-8DE0179793DC}" srcOrd="1" destOrd="0" presId="urn:microsoft.com/office/officeart/2008/layout/Bend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4C049-37FE-4054-B712-B08EDB339118}">
      <dsp:nvSpPr>
        <dsp:cNvPr id="0" name=""/>
        <dsp:cNvSpPr/>
      </dsp:nvSpPr>
      <dsp:spPr>
        <a:xfrm>
          <a:off x="2161291" y="165762"/>
          <a:ext cx="3587291" cy="3017168"/>
        </a:xfrm>
        <a:prstGeom prst="rect">
          <a:avLst/>
        </a:prstGeom>
        <a:blipFill>
          <a:blip xmlns:r="http://schemas.openxmlformats.org/officeDocument/2006/relationships" r:embed="rId1"/>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6BB89-CAAF-42D2-B22C-8DE0179793DC}">
      <dsp:nvSpPr>
        <dsp:cNvPr id="0" name=""/>
        <dsp:cNvSpPr/>
      </dsp:nvSpPr>
      <dsp:spPr>
        <a:xfrm>
          <a:off x="389895" y="1480952"/>
          <a:ext cx="2394476" cy="1947664"/>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đọc</a:t>
          </a:r>
          <a:r>
            <a:rPr lang="en-US" sz="2000" kern="1200" dirty="0">
              <a:latin typeface="Times New Roman" panose="02020603050405020304" pitchFamily="18" charset="0"/>
              <a:cs typeface="Times New Roman" panose="02020603050405020304" pitchFamily="18" charset="0"/>
            </a:rPr>
            <a:t> to, </a:t>
          </a:r>
          <a:r>
            <a:rPr lang="en-US" sz="2000" kern="1200" dirty="0" err="1">
              <a:latin typeface="Times New Roman" panose="02020603050405020304" pitchFamily="18" charset="0"/>
              <a:cs typeface="Times New Roman" panose="02020603050405020304" pitchFamily="18" charset="0"/>
            </a:rPr>
            <a:t>rành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ngắt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nhịp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đúng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dấu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nhịp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điệu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văn</a:t>
          </a:r>
          <a:r>
            <a:rPr lang="en-US" sz="2000" kern="1200" dirty="0">
              <a:latin typeface="Times New Roman" panose="02020603050405020304" pitchFamily="18" charset="0"/>
              <a:cs typeface="Times New Roman" panose="02020603050405020304" pitchFamily="18" charset="0"/>
            </a:rPr>
            <a:t>. </a:t>
          </a:r>
        </a:p>
      </dsp:txBody>
      <dsp:txXfrm>
        <a:off x="389895" y="1480952"/>
        <a:ext cx="2394476" cy="194766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5605-B3FB-26D8-5AB5-53E737BF3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5246A-5ED7-226C-1944-75A2F2AAF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AE0A5-365E-26CD-8F14-792FB5A2095F}"/>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AC8134F6-EC7D-AA3C-7B5E-AA8A0BD81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2197D-70FE-CB88-FF70-BEFD8D85BCC4}"/>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218705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6FD5-18F5-6F6F-0528-93A8A59292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5AD14-2FB8-F0D8-81CC-27CD4851CB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8767A-39A3-C667-55E4-5FC358C89DCB}"/>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8FC2DEC9-8DB1-B9D5-3205-6B7B34EF5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1F2B1-9F4C-7F70-2854-DB6577F133C4}"/>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47022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DA28E-0662-0352-3993-62AB192B7E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893E9B-2B19-E036-8610-A1D34D60E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2CE04-4A44-AAB6-7387-950D984D5E9B}"/>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FD8E2C09-4903-E7F3-CB7E-A42335397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6204E-D8CD-5233-E63D-222C54327B32}"/>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414976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0D50-99D7-6A02-5D9B-F46820CAB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4E3F8-6E56-559C-DAAA-026C27744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4007D-5FC6-2545-D010-D71CBF130EEE}"/>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CD3CF1B9-248C-DDFA-7D73-D1267AA06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7321E-0B7A-6FBE-C1F2-1F5FB2765E6E}"/>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208039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BD9F-398A-0092-0398-8CA5FDE295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7866F-77D1-12AC-5AFE-1F5DAF38C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AB81AF-068B-8437-F656-29C4C475FE62}"/>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5D8C2CF5-7314-7C20-433A-D5455F8E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15442-289D-D83B-422A-F0D41A1FEC40}"/>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272682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F98B-7C82-A23D-18D7-1F50478AF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F6FDC4-719C-0A24-4ACE-3FDDBD9D0B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31680-46F8-972D-43AD-C9337727C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A8BAE-0645-AA77-D4C7-BF26B3045DD7}"/>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6" name="Footer Placeholder 5">
            <a:extLst>
              <a:ext uri="{FF2B5EF4-FFF2-40B4-BE49-F238E27FC236}">
                <a16:creationId xmlns:a16="http://schemas.microsoft.com/office/drawing/2014/main" id="{8540DD81-2393-70A5-34E2-4E94A263F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5ADB0-9C70-EA28-4256-630F07B9CD7E}"/>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7910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103E-004F-493A-E8F3-DF605A984F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84EC3-F960-C2C8-EA9A-F51ED715D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BBC1B5-3864-B1EC-32B3-5305134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0E7FC5-6120-8FF1-AE6A-DD0F2FF22D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429C5-38F9-EF90-C2B2-D842E2F4A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86FE7F-71EC-5B22-74A6-DBA582AED8E6}"/>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8" name="Footer Placeholder 7">
            <a:extLst>
              <a:ext uri="{FF2B5EF4-FFF2-40B4-BE49-F238E27FC236}">
                <a16:creationId xmlns:a16="http://schemas.microsoft.com/office/drawing/2014/main" id="{F78D5093-067C-C2AB-DB3C-4707D74E9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1BE676-7F50-8B85-5876-8E95509460E1}"/>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380999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B8A8-A84B-CF6E-A2FE-AD96E5BC2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427F0-8B75-34E2-7AAF-DD95F082CFAF}"/>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4" name="Footer Placeholder 3">
            <a:extLst>
              <a:ext uri="{FF2B5EF4-FFF2-40B4-BE49-F238E27FC236}">
                <a16:creationId xmlns:a16="http://schemas.microsoft.com/office/drawing/2014/main" id="{56311349-7EB6-217A-2542-338B349B0C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9BF05A-41AB-297E-11D0-A69F84121E81}"/>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164564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B615D-2891-1986-6B5B-41D38432B4C3}"/>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3" name="Footer Placeholder 2">
            <a:extLst>
              <a:ext uri="{FF2B5EF4-FFF2-40B4-BE49-F238E27FC236}">
                <a16:creationId xmlns:a16="http://schemas.microsoft.com/office/drawing/2014/main" id="{FCBF23CE-CF47-D795-31F7-28C5F663C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7EED9-9381-CFBE-5734-F3CE40DFCDBF}"/>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413382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CEB0-FAD1-E34F-3CCF-76F46E4B9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BDB17-673E-9BB5-DD1B-A3CB10DE1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4A3C0-7FFC-125A-1638-72DB0CB2D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65806-FF7F-5BA2-83DC-57933F5E9962}"/>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6" name="Footer Placeholder 5">
            <a:extLst>
              <a:ext uri="{FF2B5EF4-FFF2-40B4-BE49-F238E27FC236}">
                <a16:creationId xmlns:a16="http://schemas.microsoft.com/office/drawing/2014/main" id="{4BC89AAC-53EF-7F1D-A0A4-931195FFE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FC807-49CA-754F-64DD-65E50B8857D9}"/>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366022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B90D-C9D9-66E3-20F5-4B2E4056D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1080C-3328-F9E9-2797-959D13957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D56E8-E9FE-9A53-4F77-3783FEBD8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1C785-CBDC-9996-F9D3-AB2CDA3EB51C}"/>
              </a:ext>
            </a:extLst>
          </p:cNvPr>
          <p:cNvSpPr>
            <a:spLocks noGrp="1"/>
          </p:cNvSpPr>
          <p:nvPr>
            <p:ph type="dt" sz="half" idx="10"/>
          </p:nvPr>
        </p:nvSpPr>
        <p:spPr/>
        <p:txBody>
          <a:bodyPr/>
          <a:lstStyle/>
          <a:p>
            <a:fld id="{9F541397-FC6E-48EB-A203-7F223C8CBF61}" type="datetimeFigureOut">
              <a:rPr lang="en-US" smtClean="0"/>
              <a:t>1/6/2023</a:t>
            </a:fld>
            <a:endParaRPr lang="en-US"/>
          </a:p>
        </p:txBody>
      </p:sp>
      <p:sp>
        <p:nvSpPr>
          <p:cNvPr id="6" name="Footer Placeholder 5">
            <a:extLst>
              <a:ext uri="{FF2B5EF4-FFF2-40B4-BE49-F238E27FC236}">
                <a16:creationId xmlns:a16="http://schemas.microsoft.com/office/drawing/2014/main" id="{8BF2C275-26A0-DE55-8D2B-61E98586C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A5B6B-C971-C37E-3BCE-B7B56D10E66A}"/>
              </a:ext>
            </a:extLst>
          </p:cNvPr>
          <p:cNvSpPr>
            <a:spLocks noGrp="1"/>
          </p:cNvSpPr>
          <p:nvPr>
            <p:ph type="sldNum" sz="quarter" idx="12"/>
          </p:nvPr>
        </p:nvSpPr>
        <p:spPr/>
        <p:txBody>
          <a:bodyPr/>
          <a:lstStyle/>
          <a:p>
            <a:fld id="{A81E516B-4A29-4319-825E-199086D373DC}" type="slidenum">
              <a:rPr lang="en-US" smtClean="0"/>
              <a:t>‹#›</a:t>
            </a:fld>
            <a:endParaRPr lang="en-US"/>
          </a:p>
        </p:txBody>
      </p:sp>
    </p:spTree>
    <p:extLst>
      <p:ext uri="{BB962C8B-B14F-4D97-AF65-F5344CB8AC3E}">
        <p14:creationId xmlns:p14="http://schemas.microsoft.com/office/powerpoint/2010/main" val="333021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FFD0E-6BE8-8B04-2B57-68B045CBD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F9433D-6FA4-0DAF-9545-422F6B3EA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14789-88BB-4205-9D9D-3898E1339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41397-FC6E-48EB-A203-7F223C8CBF61}" type="datetimeFigureOut">
              <a:rPr lang="en-US" smtClean="0"/>
              <a:t>1/6/2023</a:t>
            </a:fld>
            <a:endParaRPr lang="en-US"/>
          </a:p>
        </p:txBody>
      </p:sp>
      <p:sp>
        <p:nvSpPr>
          <p:cNvPr id="5" name="Footer Placeholder 4">
            <a:extLst>
              <a:ext uri="{FF2B5EF4-FFF2-40B4-BE49-F238E27FC236}">
                <a16:creationId xmlns:a16="http://schemas.microsoft.com/office/drawing/2014/main" id="{4E3DD0CB-C4DD-6B13-34DB-7AD7533E5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8F7FF4-9CD0-080D-1B4B-3DD9D5290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E516B-4A29-4319-825E-199086D373DC}" type="slidenum">
              <a:rPr lang="en-US" smtClean="0"/>
              <a:t>‹#›</a:t>
            </a:fld>
            <a:endParaRPr lang="en-US"/>
          </a:p>
        </p:txBody>
      </p:sp>
    </p:spTree>
    <p:extLst>
      <p:ext uri="{BB962C8B-B14F-4D97-AF65-F5344CB8AC3E}">
        <p14:creationId xmlns:p14="http://schemas.microsoft.com/office/powerpoint/2010/main" val="277000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5513-AA3D-0796-959B-5BF98939C6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1BBFD0-F7E1-7CE2-6EF4-7F990BFB61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725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304" y="4366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95410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129198" y="1544502"/>
            <a:ext cx="698139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khắc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p:cNvSpPr txBox="1"/>
          <p:nvPr/>
        </p:nvSpPr>
        <p:spPr>
          <a:xfrm>
            <a:off x="8599754" y="5313495"/>
            <a:ext cx="10342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rPr>
              <a:t>CÂY TRE</a:t>
            </a:r>
          </a:p>
        </p:txBody>
      </p:sp>
      <p:pic>
        <p:nvPicPr>
          <p:cNvPr id="3" name="Picture 2"/>
          <p:cNvPicPr>
            <a:picLocks noChangeAspect="1"/>
          </p:cNvPicPr>
          <p:nvPr/>
        </p:nvPicPr>
        <p:blipFill>
          <a:blip r:embed="rId4"/>
          <a:stretch>
            <a:fillRect/>
          </a:stretch>
        </p:blipFill>
        <p:spPr>
          <a:xfrm>
            <a:off x="7420131" y="2351780"/>
            <a:ext cx="3588282" cy="2584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428634" y="2305441"/>
            <a:ext cx="5611236" cy="2677656"/>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tốt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cứng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cáp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dẻo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dai</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giản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dị</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nhũn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nhặn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ngay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thủy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chung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khuất</a:t>
            </a:r>
            <a:r>
              <a:rPr lang="en-US" sz="2800" i="1"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428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304" y="4366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95410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129198" y="1544502"/>
            <a:ext cx="698139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khắc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p:cNvSpPr txBox="1"/>
          <p:nvPr/>
        </p:nvSpPr>
        <p:spPr>
          <a:xfrm>
            <a:off x="8599754" y="5313495"/>
            <a:ext cx="10342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rPr>
              <a:t>CÂY TRE</a:t>
            </a:r>
          </a:p>
        </p:txBody>
      </p:sp>
      <p:pic>
        <p:nvPicPr>
          <p:cNvPr id="3" name="Picture 2"/>
          <p:cNvPicPr>
            <a:picLocks noChangeAspect="1"/>
          </p:cNvPicPr>
          <p:nvPr/>
        </p:nvPicPr>
        <p:blipFill>
          <a:blip r:embed="rId4"/>
          <a:stretch>
            <a:fillRect/>
          </a:stretch>
        </p:blipFill>
        <p:spPr>
          <a:xfrm>
            <a:off x="7420131" y="2351780"/>
            <a:ext cx="3588282" cy="2584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875212" y="2183051"/>
            <a:ext cx="6335485" cy="3539430"/>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Ca </a:t>
            </a:r>
            <a:r>
              <a:rPr lang="en-US" sz="2800" dirty="0" err="1">
                <a:latin typeface="Times New Roman" panose="02020603050405020304" pitchFamily="18" charset="0"/>
                <a:ea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78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r>
              <a:rPr lang="vi-VN" sz="2800" b="1" dirty="0">
                <a:latin typeface="Times New Roman" panose="02020603050405020304" pitchFamily="18" charset="0"/>
                <a:cs typeface="Times New Roman" panose="02020603050405020304" pitchFamily="18" charset="0"/>
              </a:rPr>
              <a:t>2. Tre gắn bó với con người Việt Nam</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17125" y="1570211"/>
            <a:ext cx="3152658"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HOẠT ĐỘNG NHÓM</a:t>
            </a:r>
          </a:p>
        </p:txBody>
      </p:sp>
      <p:pic>
        <p:nvPicPr>
          <p:cNvPr id="13" name="Picture 12"/>
          <p:cNvPicPr>
            <a:picLocks noChangeAspect="1"/>
          </p:cNvPicPr>
          <p:nvPr/>
        </p:nvPicPr>
        <p:blipFill>
          <a:blip r:embed="rId4"/>
          <a:stretch>
            <a:fillRect/>
          </a:stretch>
        </p:blipFill>
        <p:spPr>
          <a:xfrm>
            <a:off x="1711234" y="2288391"/>
            <a:ext cx="7936986" cy="3198690"/>
          </a:xfrm>
          <a:prstGeom prst="rect">
            <a:avLst/>
          </a:prstGeom>
        </p:spPr>
      </p:pic>
    </p:spTree>
    <p:extLst>
      <p:ext uri="{BB962C8B-B14F-4D97-AF65-F5344CB8AC3E}">
        <p14:creationId xmlns:p14="http://schemas.microsoft.com/office/powerpoint/2010/main" val="227761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8361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nvGraphicFramePr>
        <p:xfrm>
          <a:off x="888576" y="1997969"/>
          <a:ext cx="10606737" cy="4206240"/>
        </p:xfrm>
        <a:graphic>
          <a:graphicData uri="http://schemas.openxmlformats.org/drawingml/2006/table">
            <a:tbl>
              <a:tblPr firstRow="1" bandRow="1">
                <a:tableStyleId>{5940675A-B579-460E-94D1-54222C63F5DA}</a:tableStyleId>
              </a:tblPr>
              <a:tblGrid>
                <a:gridCol w="3535579">
                  <a:extLst>
                    <a:ext uri="{9D8B030D-6E8A-4147-A177-3AD203B41FA5}">
                      <a16:colId xmlns:a16="http://schemas.microsoft.com/office/drawing/2014/main" val="1572359215"/>
                    </a:ext>
                  </a:extLst>
                </a:gridCol>
                <a:gridCol w="3535579">
                  <a:extLst>
                    <a:ext uri="{9D8B030D-6E8A-4147-A177-3AD203B41FA5}">
                      <a16:colId xmlns:a16="http://schemas.microsoft.com/office/drawing/2014/main" val="1799629640"/>
                    </a:ext>
                  </a:extLst>
                </a:gridCol>
                <a:gridCol w="3535579">
                  <a:extLst>
                    <a:ext uri="{9D8B030D-6E8A-4147-A177-3AD203B41FA5}">
                      <a16:colId xmlns:a16="http://schemas.microsoft.com/office/drawing/2014/main" val="2831249146"/>
                    </a:ext>
                  </a:extLst>
                </a:gridCol>
              </a:tblGrid>
              <a:tr h="370840">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baseline="0" dirty="0">
                          <a:solidFill>
                            <a:srgbClr val="FF0000"/>
                          </a:solidFill>
                          <a:latin typeface="Times New Roman" panose="02020603050405020304" pitchFamily="18" charset="0"/>
                          <a:cs typeface="Times New Roman" panose="02020603050405020304" pitchFamily="18" charset="0"/>
                        </a:rPr>
                        <a:t> 1,2</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baseline="0" dirty="0">
                          <a:solidFill>
                            <a:srgbClr val="FF0000"/>
                          </a:solidFill>
                          <a:latin typeface="Times New Roman" panose="02020603050405020304" pitchFamily="18" charset="0"/>
                          <a:cs typeface="Times New Roman" panose="02020603050405020304" pitchFamily="18" charset="0"/>
                        </a:rPr>
                        <a:t> 3,4</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baseline="0" dirty="0">
                          <a:solidFill>
                            <a:srgbClr val="FF0000"/>
                          </a:solidFill>
                          <a:latin typeface="Times New Roman" panose="02020603050405020304" pitchFamily="18" charset="0"/>
                          <a:cs typeface="Times New Roman" panose="02020603050405020304" pitchFamily="18" charset="0"/>
                        </a:rPr>
                        <a:t> 5,6</a:t>
                      </a:r>
                      <a:endParaRPr lang="en-US" sz="2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4517150"/>
                  </a:ext>
                </a:extLst>
              </a:tr>
              <a:tr h="370840">
                <a:tc>
                  <a:txBody>
                    <a:bodyPr/>
                    <a:lstStyle/>
                    <a:p>
                      <a:pPr algn="just">
                        <a:spcAft>
                          <a:spcPts val="0"/>
                        </a:spcAft>
                        <a:tabLst>
                          <a:tab pos="90170" algn="l"/>
                          <a:tab pos="180340" algn="l"/>
                        </a:tabLst>
                      </a:pPr>
                      <a:r>
                        <a:rPr lang="en-US" sz="2400" dirty="0">
                          <a:solidFill>
                            <a:srgbClr val="002060"/>
                          </a:solidFill>
                          <a:effectLst/>
                          <a:latin typeface="Times New Roman" panose="02020603050405020304" pitchFamily="18" charset="0"/>
                          <a:ea typeface="Times New Roman" panose="02020603050405020304" pitchFamily="18" charset="0"/>
                        </a:rPr>
                        <a:t>Tre </a:t>
                      </a:r>
                      <a:r>
                        <a:rPr lang="en-US" sz="2400" dirty="0" err="1">
                          <a:solidFill>
                            <a:srgbClr val="002060"/>
                          </a:solidFill>
                          <a:effectLst/>
                          <a:latin typeface="Times New Roman" panose="02020603050405020304" pitchFamily="18" charset="0"/>
                          <a:ea typeface="Times New Roman" panose="02020603050405020304" pitchFamily="18" charset="0"/>
                        </a:rPr>
                        <a:t>có</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trò</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gì</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trong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cuộc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sống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lao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dộng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hàng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ngày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Dưới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bóng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tre</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xanh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khung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cảnh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cuộc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sống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văn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hóa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người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Việt</a:t>
                      </a:r>
                      <a:r>
                        <a:rPr lang="en-US" sz="2400" dirty="0">
                          <a:solidFill>
                            <a:srgbClr val="002060"/>
                          </a:solidFill>
                          <a:effectLst/>
                          <a:latin typeface="Times New Roman" panose="02020603050405020304" pitchFamily="18" charset="0"/>
                          <a:ea typeface="Times New Roman" panose="02020603050405020304" pitchFamily="18" charset="0"/>
                        </a:rPr>
                        <a:t> Nam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như</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thế</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nào</a:t>
                      </a:r>
                      <a:r>
                        <a:rPr lang="en-US" sz="2400" dirty="0">
                          <a:solidFill>
                            <a:srgbClr val="002060"/>
                          </a:solidFill>
                          <a:effectLst/>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Em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hãy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chỉ</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dụng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yếu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tố</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nghệ</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thuật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đã</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góp</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phần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cảm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xúc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văn</a:t>
                      </a:r>
                      <a:r>
                        <a:rPr lang="en-US" sz="2400" dirty="0">
                          <a:solidFill>
                            <a:srgbClr val="002060"/>
                          </a:solidFill>
                          <a:effectLst/>
                          <a:latin typeface="Times New Roman" panose="02020603050405020304" pitchFamily="18" charset="0"/>
                          <a:ea typeface="Times New Roman" panose="02020603050405020304" pitchFamily="18" charset="0"/>
                        </a:rPr>
                        <a:t>?</a:t>
                      </a:r>
                    </a:p>
                  </a:txBody>
                  <a:tcPr/>
                </a:tc>
                <a:tc>
                  <a:txBody>
                    <a:bodyPr/>
                    <a:lstStyle/>
                    <a:p>
                      <a:pPr algn="just">
                        <a:spcAft>
                          <a:spcPts val="0"/>
                        </a:spcAft>
                        <a:tabLst>
                          <a:tab pos="90170" algn="l"/>
                          <a:tab pos="180340" algn="l"/>
                        </a:tabLst>
                      </a:pP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Trong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chiến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đấu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tre</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lên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vẻ</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đẹp</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phẩm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chất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gì</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Tìm</a:t>
                      </a:r>
                      <a:r>
                        <a:rPr lang="en-US" sz="2400" dirty="0">
                          <a:solidFill>
                            <a:srgbClr val="002060"/>
                          </a:solidFill>
                          <a:effectLst/>
                          <a:latin typeface="Times New Roman" panose="02020603050405020304" pitchFamily="18" charset="0"/>
                          <a:ea typeface="Times New Roman" panose="02020603050405020304" pitchFamily="18" charset="0"/>
                        </a:rPr>
                        <a:t> chi </a:t>
                      </a:r>
                      <a:r>
                        <a:rPr lang="en-US" sz="2400" dirty="0" err="1">
                          <a:solidFill>
                            <a:srgbClr val="002060"/>
                          </a:solidFill>
                          <a:effectLst/>
                          <a:latin typeface="Times New Roman" panose="02020603050405020304" pitchFamily="18" charset="0"/>
                          <a:ea typeface="Times New Roman" panose="02020603050405020304" pitchFamily="18" charset="0"/>
                        </a:rPr>
                        <a:t>tiết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văn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khắc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họa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vai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trò</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tre</a:t>
                      </a:r>
                      <a:r>
                        <a:rPr lang="en-US" sz="2400" dirty="0">
                          <a:solidFill>
                            <a:srgbClr val="002060"/>
                          </a:solidFill>
                          <a:effectLst/>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Chỉ</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ra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những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câu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văn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dùng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điệp</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ngữ</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dụng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viết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ấy</a:t>
                      </a:r>
                      <a:r>
                        <a:rPr lang="en-US" sz="2400" dirty="0">
                          <a:solidFill>
                            <a:srgbClr val="002060"/>
                          </a:solidFill>
                          <a:effectLst/>
                          <a:latin typeface="Times New Roman" panose="02020603050405020304" pitchFamily="18" charset="0"/>
                          <a:ea typeface="Times New Roman" panose="02020603050405020304" pitchFamily="18" charset="0"/>
                        </a:rPr>
                        <a:t>?</a:t>
                      </a:r>
                    </a:p>
                    <a:p>
                      <a:endParaRPr lang="en-US" sz="2400" dirty="0">
                        <a:solidFill>
                          <a:srgbClr val="002060"/>
                        </a:solidFill>
                      </a:endParaRPr>
                    </a:p>
                  </a:txBody>
                  <a:tcPr/>
                </a:tc>
                <a:tc>
                  <a:txBody>
                    <a:bodyPr/>
                    <a:lstStyle/>
                    <a:p>
                      <a:pPr algn="just">
                        <a:spcAft>
                          <a:spcPts val="0"/>
                        </a:spcAft>
                        <a:tabLst>
                          <a:tab pos="90170" algn="l"/>
                          <a:tab pos="180340" algn="l"/>
                        </a:tabLst>
                      </a:pPr>
                      <a:r>
                        <a:rPr lang="en-US" sz="2400" b="1"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Em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đang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sống</a:t>
                      </a:r>
                      <a:r>
                        <a:rPr lang="en-US" sz="2400" dirty="0">
                          <a:solidFill>
                            <a:srgbClr val="002060"/>
                          </a:solidFill>
                          <a:effectLst/>
                          <a:latin typeface="Times New Roman" panose="02020603050405020304" pitchFamily="18" charset="0"/>
                          <a:ea typeface="Times New Roman" panose="02020603050405020304" pitchFamily="18" charset="0"/>
                        </a:rPr>
                        <a:t> ở </a:t>
                      </a:r>
                      <a:r>
                        <a:rPr lang="en-US" sz="2400" dirty="0" err="1">
                          <a:solidFill>
                            <a:srgbClr val="002060"/>
                          </a:solidFill>
                          <a:effectLst/>
                          <a:latin typeface="Times New Roman" panose="02020603050405020304" pitchFamily="18" charset="0"/>
                          <a:ea typeface="Times New Roman" panose="02020603050405020304" pitchFamily="18" charset="0"/>
                        </a:rPr>
                        <a:t>thời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điểm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ngày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mai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mà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giả</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nói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đến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trong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văn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bản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khi</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sắt</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thép</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có</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thể</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nhiều</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hơn</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tre</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nứa</a:t>
                      </a:r>
                      <a:r>
                        <a:rPr lang="en-US" sz="2400" i="1" dirty="0">
                          <a:solidFill>
                            <a:srgbClr val="002060"/>
                          </a:solidFill>
                          <a:effectLst/>
                          <a:latin typeface="Times New Roman" panose="02020603050405020304" pitchFamily="18" charset="0"/>
                          <a:ea typeface="Times New Roman" panose="02020603050405020304" pitchFamily="18" charset="0"/>
                        </a:rPr>
                        <a:t>. Theo </a:t>
                      </a:r>
                      <a:r>
                        <a:rPr lang="en-US" sz="2400" i="1" dirty="0" err="1">
                          <a:solidFill>
                            <a:srgbClr val="002060"/>
                          </a:solidFill>
                          <a:effectLst/>
                          <a:latin typeface="Times New Roman" panose="02020603050405020304" pitchFamily="18" charset="0"/>
                          <a:ea typeface="Times New Roman" panose="02020603050405020304" pitchFamily="18" charset="0"/>
                        </a:rPr>
                        <a:t>em</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vì</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sao</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cây</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tre</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vẫn</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là</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một</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hình</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ảnh</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vô</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cùng</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thân</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thuộc</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đối</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với</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đất</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nước</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và</a:t>
                      </a:r>
                      <a:r>
                        <a:rPr lang="en-US" sz="2400" i="1" dirty="0">
                          <a:solidFill>
                            <a:srgbClr val="002060"/>
                          </a:solidFill>
                          <a:effectLst/>
                          <a:latin typeface="Times New Roman" panose="02020603050405020304" pitchFamily="18" charset="0"/>
                          <a:ea typeface="Times New Roman" panose="02020603050405020304" pitchFamily="18" charset="0"/>
                        </a:rPr>
                        <a:t> con </a:t>
                      </a:r>
                      <a:r>
                        <a:rPr lang="en-US" sz="2400" i="1" dirty="0" err="1">
                          <a:solidFill>
                            <a:srgbClr val="002060"/>
                          </a:solidFill>
                          <a:effectLst/>
                          <a:latin typeface="Times New Roman" panose="02020603050405020304" pitchFamily="18" charset="0"/>
                          <a:ea typeface="Times New Roman" panose="02020603050405020304" pitchFamily="18" charset="0"/>
                        </a:rPr>
                        <a:t>người</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Việt</a:t>
                      </a:r>
                      <a:r>
                        <a:rPr lang="en-US" sz="2400" i="1" dirty="0">
                          <a:solidFill>
                            <a:srgbClr val="002060"/>
                          </a:solidFill>
                          <a:effectLst/>
                          <a:latin typeface="Times New Roman" panose="02020603050405020304" pitchFamily="18" charset="0"/>
                          <a:ea typeface="Times New Roman" panose="02020603050405020304" pitchFamily="18" charset="0"/>
                        </a:rPr>
                        <a:t> Nam?</a:t>
                      </a:r>
                      <a:endParaRPr lang="en-US" sz="2400" dirty="0">
                        <a:solidFill>
                          <a:srgbClr val="002060"/>
                        </a:solidFill>
                        <a:effectLst/>
                        <a:latin typeface="Times New Roman" panose="02020603050405020304" pitchFamily="18" charset="0"/>
                        <a:ea typeface="Times New Roman" panose="02020603050405020304" pitchFamily="18" charset="0"/>
                      </a:endParaRPr>
                    </a:p>
                    <a:p>
                      <a:endParaRPr lang="en-US" sz="2400" dirty="0">
                        <a:solidFill>
                          <a:srgbClr val="002060"/>
                        </a:solidFill>
                      </a:endParaRPr>
                    </a:p>
                  </a:txBody>
                  <a:tcPr/>
                </a:tc>
                <a:extLst>
                  <a:ext uri="{0D108BD9-81ED-4DB2-BD59-A6C34878D82A}">
                    <a16:rowId xmlns:a16="http://schemas.microsoft.com/office/drawing/2014/main" val="2795156918"/>
                  </a:ext>
                </a:extLst>
              </a:tr>
            </a:tbl>
          </a:graphicData>
        </a:graphic>
      </p:graphicFrame>
      <p:sp>
        <p:nvSpPr>
          <p:cNvPr id="3" name="TextBox 2"/>
          <p:cNvSpPr txBox="1"/>
          <p:nvPr/>
        </p:nvSpPr>
        <p:spPr>
          <a:xfrm>
            <a:off x="1289297" y="1424614"/>
            <a:ext cx="3082834"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endParaRPr lang="en-US" sz="2800" b="1" dirty="0">
              <a:latin typeface="Times New Roman" panose="02020603050405020304" pitchFamily="18" charset="0"/>
              <a:cs typeface="Times New Roman" panose="02020603050405020304" pitchFamily="18" charset="0"/>
            </a:endParaRPr>
          </a:p>
        </p:txBody>
      </p:sp>
      <p:sp>
        <p:nvSpPr>
          <p:cNvPr id="6" name="Oval 5"/>
          <p:cNvSpPr/>
          <p:nvPr/>
        </p:nvSpPr>
        <p:spPr>
          <a:xfrm>
            <a:off x="7420131" y="752970"/>
            <a:ext cx="1295035" cy="1069858"/>
          </a:xfrm>
          <a:prstGeom prst="ellipse">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8 </a:t>
            </a:r>
            <a:r>
              <a:rPr lang="en-US" sz="2800" dirty="0" err="1">
                <a:latin typeface="Times New Roman" panose="02020603050405020304" pitchFamily="18" charset="0"/>
                <a:cs typeface="Times New Roman" panose="02020603050405020304" pitchFamily="18" charset="0"/>
              </a:rPr>
              <a:t>phút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2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8361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185605" y="1593669"/>
            <a:ext cx="30828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Vòng</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mảnh</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ghép</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4564559" y="1494137"/>
            <a:ext cx="1295035" cy="1069858"/>
          </a:xfrm>
          <a:prstGeom prst="ellipse">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phút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937760" y="2808514"/>
            <a:ext cx="5891349" cy="2747813"/>
          </a:xfrm>
          <a:prstGeom prst="rect">
            <a:avLst/>
          </a:prstGeom>
        </p:spPr>
      </p:pic>
      <p:sp>
        <p:nvSpPr>
          <p:cNvPr id="10" name="Rounded Rectangular Callout 9"/>
          <p:cNvSpPr/>
          <p:nvPr/>
        </p:nvSpPr>
        <p:spPr>
          <a:xfrm>
            <a:off x="966650" y="2185200"/>
            <a:ext cx="3278777" cy="2769326"/>
          </a:xfrm>
          <a:prstGeom prst="wedgeRoundRectCallout">
            <a:avLst>
              <a:gd name="adj1" fmla="val 70800"/>
              <a:gd name="adj2" fmla="val 47405"/>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spcAft>
                <a:spcPts val="0"/>
              </a:spcAft>
            </a:pPr>
            <a:r>
              <a:rPr lang="vi-VN" sz="2400" dirty="0">
                <a:solidFill>
                  <a:schemeClr val="bg1"/>
                </a:solidFill>
                <a:latin typeface="Times New Roman" panose="02020603050405020304" pitchFamily="18" charset="0"/>
                <a:ea typeface="Calibri" panose="020F0502020204030204" pitchFamily="34" charset="0"/>
              </a:rPr>
              <a:t>Vì sao tác giả có thể khẳng định "Cây tre mang những đức tính của người hiền là tượng trưng cao quý của dân tộc Việt Nam</a:t>
            </a:r>
            <a:r>
              <a:rPr lang="en-US" sz="2400" dirty="0">
                <a:solidFill>
                  <a:schemeClr val="bg1"/>
                </a:solidFill>
                <a:latin typeface="Times New Roman" panose="02020603050405020304" pitchFamily="18" charset="0"/>
                <a:ea typeface="Calibri" panose="020F0502020204030204" pitchFamily="34" charset="0"/>
              </a:rPr>
              <a:t>?</a:t>
            </a:r>
            <a:r>
              <a:rPr lang="vi-VN" sz="2400" dirty="0">
                <a:solidFill>
                  <a:schemeClr val="bg1"/>
                </a:solidFill>
                <a:latin typeface="Times New Roman" panose="02020603050405020304" pitchFamily="18" charset="0"/>
                <a:ea typeface="Calibri" panose="020F0502020204030204" pitchFamily="34"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3389963" y="5590217"/>
            <a:ext cx="7093609" cy="523220"/>
          </a:xfrm>
          <a:prstGeom prst="rect">
            <a:avLst/>
          </a:prstGeom>
        </p:spPr>
        <p:txBody>
          <a:bodyPr wrap="none">
            <a:spAutoFit/>
          </a:bodyPr>
          <a:lstStyle/>
          <a:p>
            <a:pPr>
              <a:spcAft>
                <a:spcPts val="0"/>
              </a:spcAft>
              <a:tabLst>
                <a:tab pos="1386840" algn="l"/>
              </a:tabLst>
            </a:pPr>
            <a:r>
              <a:rPr lang="en-US" sz="2800" b="1" dirty="0">
                <a:latin typeface="Times New Roman" panose="02020603050405020304" pitchFamily="18" charset="0"/>
                <a:ea typeface="MS Mincho"/>
              </a:rPr>
              <a:t>Chia </a:t>
            </a:r>
            <a:r>
              <a:rPr lang="en-US" sz="2800" b="1" dirty="0" err="1">
                <a:latin typeface="Times New Roman" panose="02020603050405020304" pitchFamily="18" charset="0"/>
                <a:ea typeface="MS Mincho"/>
              </a:rPr>
              <a:t>sẻ</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kết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quả</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thảo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luận</a:t>
            </a:r>
            <a:r>
              <a:rPr lang="en-US" sz="2800" b="1" dirty="0">
                <a:latin typeface="Times New Roman" panose="02020603050405020304" pitchFamily="18" charset="0"/>
                <a:ea typeface="MS Mincho"/>
              </a:rPr>
              <a:t> ở </a:t>
            </a:r>
            <a:r>
              <a:rPr lang="en-US" sz="2800" b="1" dirty="0" err="1">
                <a:latin typeface="Times New Roman" panose="02020603050405020304" pitchFamily="18" charset="0"/>
                <a:ea typeface="MS Mincho"/>
              </a:rPr>
              <a:t>vòng</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chuyên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sâu</a:t>
            </a:r>
            <a:r>
              <a:rPr lang="en-US" sz="2800"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031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976216" y="1431942"/>
            <a:ext cx="10659292"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a. Trong lao động và cuộc sống hàng ngày.</a:t>
            </a:r>
          </a:p>
          <a:p>
            <a:r>
              <a:rPr lang="vi-VN" sz="2800" dirty="0">
                <a:latin typeface="Times New Roman" panose="02020603050405020304" pitchFamily="18" charset="0"/>
                <a:cs typeface="Times New Roman" panose="02020603050405020304" pitchFamily="18" charset="0"/>
              </a:rPr>
              <a:t>- Tre trùm lên âu yếm bản làng, xóm, thôn.</a:t>
            </a:r>
          </a:p>
          <a:p>
            <a:r>
              <a:rPr lang="vi-VN" sz="2800" dirty="0">
                <a:latin typeface="Times New Roman" panose="02020603050405020304" pitchFamily="18" charset="0"/>
                <a:cs typeface="Times New Roman" panose="02020603050405020304" pitchFamily="18" charset="0"/>
              </a:rPr>
              <a:t>- Dưới bóng tre, toàn bộ đời sống của con người được hiện ra:</a:t>
            </a: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hững mái đình, mái chùa cổ kính</a:t>
            </a:r>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gười dân cày Việt Nam dựng nhà, dựng cửa, vỡ ruộng, khai hoang...</a:t>
            </a:r>
          </a:p>
        </p:txBody>
      </p:sp>
      <p:sp>
        <p:nvSpPr>
          <p:cNvPr id="5" name="Rectangle 4"/>
          <p:cNvSpPr/>
          <p:nvPr/>
        </p:nvSpPr>
        <p:spPr>
          <a:xfrm>
            <a:off x="976216" y="3634509"/>
            <a:ext cx="10240675" cy="2677656"/>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hè</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chiếc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thuyền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lá</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que </a:t>
            </a:r>
            <a:r>
              <a:rPr lang="en-US" sz="2800" i="1" dirty="0" err="1">
                <a:latin typeface="Times New Roman" panose="02020603050405020304" pitchFamily="18" charset="0"/>
                <a:ea typeface="Times New Roman" panose="02020603050405020304" pitchFamily="18" charset="0"/>
              </a:rPr>
              <a:t>chuyền</a:t>
            </a:r>
            <a:r>
              <a:rPr lang="en-US" sz="2800" i="1" dirty="0">
                <a:latin typeface="Times New Roman" panose="02020603050405020304" pitchFamily="18" charset="0"/>
                <a:ea typeface="Times New Roman" panose="02020603050405020304" pitchFamily="18" charset="0"/>
              </a:rPr>
              <a:t> que </a:t>
            </a:r>
            <a:r>
              <a:rPr lang="en-US" sz="2800" i="1" dirty="0" err="1">
                <a:latin typeface="Times New Roman" panose="02020603050405020304" pitchFamily="18" charset="0"/>
                <a:ea typeface="Times New Roman" panose="02020603050405020304" pitchFamily="18" charset="0"/>
              </a:rPr>
              <a:t>chắt</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cày</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từ</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thuở</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lọt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lòng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chiếc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đến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nhắm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xuôi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tay</a:t>
            </a:r>
            <a:r>
              <a:rPr lang="en-US" sz="2800"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930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1000"/>
                                        <p:tgtEl>
                                          <p:spTgt spid="5">
                                            <p:txEl>
                                              <p:pRg st="1" end="1"/>
                                            </p:txEl>
                                          </p:spTgt>
                                        </p:tgtEl>
                                      </p:cBhvr>
                                    </p:animEffect>
                                    <p:anim calcmode="lin" valueType="num">
                                      <p:cBhvr>
                                        <p:cTn id="5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66473" y="1573022"/>
            <a:ext cx="10550464" cy="1815882"/>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984039" y="3450831"/>
            <a:ext cx="10027950"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Ý nghĩa: </a:t>
            </a:r>
          </a:p>
          <a:p>
            <a:r>
              <a:rPr lang="vi-VN" sz="2800" dirty="0">
                <a:latin typeface="Times New Roman" panose="02020603050405020304" pitchFamily="18" charset="0"/>
                <a:cs typeface="Times New Roman" panose="02020603050405020304" pitchFamily="18" charset="0"/>
              </a:rPr>
              <a:t>+ Khẳng định mối quan hệ gắn bó của cây tre với cuộc sống của con người Việt Nam.</a:t>
            </a:r>
          </a:p>
          <a:p>
            <a:r>
              <a:rPr lang="vi-VN" sz="2800" dirty="0">
                <a:latin typeface="Times New Roman" panose="02020603050405020304" pitchFamily="18" charset="0"/>
                <a:cs typeface="Times New Roman" panose="02020603050405020304" pitchFamily="18" charset="0"/>
              </a:rPr>
              <a:t>+ Ca ngợi nét đẹp của truyền thống văn hóa dân tộc đậm đà bản sắc với thái độ tự hào, trân trọng.</a:t>
            </a:r>
          </a:p>
        </p:txBody>
      </p:sp>
    </p:spTree>
    <p:extLst>
      <p:ext uri="{BB962C8B-B14F-4D97-AF65-F5344CB8AC3E}">
        <p14:creationId xmlns:p14="http://schemas.microsoft.com/office/powerpoint/2010/main" val="20541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1000"/>
                                        <p:tgtEl>
                                          <p:spTgt spid="11">
                                            <p:txEl>
                                              <p:pRg st="1" end="1"/>
                                            </p:txEl>
                                          </p:spTgt>
                                        </p:tgtEl>
                                      </p:cBhvr>
                                    </p:animEffect>
                                    <p:anim calcmode="lin" valueType="num">
                                      <p:cBhvr>
                                        <p:cTn id="4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1000"/>
                                        <p:tgtEl>
                                          <p:spTgt spid="11">
                                            <p:txEl>
                                              <p:pRg st="2" end="2"/>
                                            </p:txEl>
                                          </p:spTgt>
                                        </p:tgtEl>
                                      </p:cBhvr>
                                    </p:animEffect>
                                    <p:anim calcmode="lin" valueType="num">
                                      <p:cBhvr>
                                        <p:cTn id="5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993081" y="1613117"/>
            <a:ext cx="11090365" cy="3539430"/>
          </a:xfrm>
          <a:prstGeom prst="rect">
            <a:avLst/>
          </a:prstGeom>
        </p:spPr>
        <p:txBody>
          <a:bodyPr wrap="square">
            <a:spAutoFit/>
          </a:bodyPr>
          <a:lstStyle/>
          <a:p>
            <a:pPr>
              <a:spcAft>
                <a:spcPts val="0"/>
              </a:spcAft>
            </a:pPr>
            <a:r>
              <a:rPr lang="en-US" sz="1400" b="1" i="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rPr>
              <a:t>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vệ</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cảnh</a:t>
            </a: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giặc</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Buổi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tấc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tay</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trò</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mạnh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rPr>
              <a:t>:</a:t>
            </a:r>
          </a:p>
          <a:p>
            <a:pPr>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đồng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chiến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chống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thép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quân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thù</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xung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phong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tăng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hi </a:t>
            </a:r>
            <a:r>
              <a:rPr lang="en-US" sz="2800" i="1" dirty="0" err="1">
                <a:latin typeface="Times New Roman" panose="02020603050405020304" pitchFamily="18" charset="0"/>
                <a:ea typeface="Times New Roman" panose="02020603050405020304" pitchFamily="18" charset="0"/>
              </a:rPr>
              <a:t>sinh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bảo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vệ</a:t>
            </a:r>
            <a:r>
              <a:rPr lang="en-US" sz="2800" i="1" dirty="0">
                <a:latin typeface="Times New Roman" panose="02020603050405020304" pitchFamily="18" charset="0"/>
                <a:ea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hùng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lao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động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hùng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chiến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63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106845" y="1581114"/>
            <a:ext cx="10398034" cy="3539430"/>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73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185605" y="1026289"/>
            <a:ext cx="58944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Tre gắn bó với con người Việt Nam</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992777" y="1593171"/>
            <a:ext cx="10920548" cy="4401205"/>
          </a:xfrm>
          <a:prstGeom prst="rect">
            <a:avLst/>
          </a:prstGeom>
        </p:spPr>
        <p:txBody>
          <a:bodyPr wrap="square">
            <a:spAutoFit/>
          </a:bodyPr>
          <a:lstStyle/>
          <a:p>
            <a:pPr algn="just">
              <a:spcAft>
                <a:spcPts val="0"/>
              </a:spcAft>
              <a:tabLst>
                <a:tab pos="90170" algn="l"/>
                <a:tab pos="180340" algn="l"/>
              </a:tabLst>
            </a:pP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tương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lai</a:t>
            </a:r>
            <a:endParaRPr lang="en-US" sz="2800" dirty="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Tre </a:t>
            </a:r>
            <a:r>
              <a:rPr lang="en-US" sz="2800" i="1" dirty="0" err="1">
                <a:latin typeface="Times New Roman" panose="02020603050405020304" pitchFamily="18" charset="0"/>
                <a:ea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bóng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mát</a:t>
            </a:r>
            <a:r>
              <a:rPr lang="en-US" sz="2800" i="1" dirty="0">
                <a:latin typeface="Times New Roman" panose="02020603050405020304" pitchFamily="18" charset="0"/>
                <a:ea typeface="Times New Roman" panose="02020603050405020304" pitchFamily="18" charset="0"/>
              </a:rPr>
              <a:t>, Tre </a:t>
            </a:r>
            <a:r>
              <a:rPr lang="en-US" sz="2800" i="1" dirty="0" err="1">
                <a:latin typeface="Times New Roman" panose="02020603050405020304" pitchFamily="18" charset="0"/>
                <a:ea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mang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khúc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tâm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tình</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 qua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tưởng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uống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a:t>
            </a:r>
          </a:p>
          <a:p>
            <a:pPr algn="just">
              <a:spcAft>
                <a:spcPts val="0"/>
              </a:spcAft>
              <a:tabLst>
                <a:tab pos="90170" algn="l"/>
                <a:tab pos="180340" algn="l"/>
              </a:tabLst>
            </a:pPr>
            <a:r>
              <a:rPr lang="en-US" sz="2800" dirty="0">
                <a:latin typeface="Times New Roman" panose="02020603050405020304" pitchFamily="18" charset="0"/>
                <a:ea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a:t>
            </a:r>
          </a:p>
          <a:p>
            <a:r>
              <a:rPr lang="en-US" sz="2800" dirty="0">
                <a:latin typeface="Times New Roman" panose="02020603050405020304" pitchFamily="18" charset="0"/>
                <a:ea typeface="Times New Roman" panose="02020603050405020304" pitchFamily="18" charset="0"/>
              </a:rPr>
              <a:t>+ Tre </a:t>
            </a:r>
            <a:r>
              <a:rPr lang="en-US" sz="2800" dirty="0" err="1">
                <a:latin typeface="Times New Roman" panose="02020603050405020304" pitchFamily="18" charset="0"/>
                <a:ea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a:t>
            </a:r>
            <a:endParaRPr lang="en-US" sz="2800" dirty="0"/>
          </a:p>
        </p:txBody>
      </p:sp>
    </p:spTree>
    <p:extLst>
      <p:ext uri="{BB962C8B-B14F-4D97-AF65-F5344CB8AC3E}">
        <p14:creationId xmlns:p14="http://schemas.microsoft.com/office/powerpoint/2010/main" val="8241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430"/>
            <a:ext cx="12192000" cy="6832880"/>
          </a:xfrm>
          <a:prstGeom prst="rect">
            <a:avLst/>
          </a:prstGeom>
        </p:spPr>
      </p:pic>
      <p:sp>
        <p:nvSpPr>
          <p:cNvPr id="7" name="Rectangle 6"/>
          <p:cNvSpPr/>
          <p:nvPr/>
        </p:nvSpPr>
        <p:spPr>
          <a:xfrm>
            <a:off x="524656" y="332815"/>
            <a:ext cx="11212641" cy="2677656"/>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Không biết từ bao giờ, cây tre đã trở nên thân thuộc và gắn bó với người Việt Nam ta. Bất cứ đâu trên đất nước, chúng ta đều dễ dàng gặp hình ảnh cây tre mộc mạc, thân thương. Cây tre đi vào đời sống, gắn bó với con người trong sinh hoạt và trong các cuộc chiến đấu bảo về tổ quốc. Với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bản</a:t>
            </a:r>
            <a:r>
              <a:rPr lang="vi-VN" sz="2800" dirty="0">
                <a:solidFill>
                  <a:schemeClr val="bg1"/>
                </a:solidFill>
                <a:latin typeface="Times New Roman" panose="02020603050405020304" pitchFamily="18" charset="0"/>
                <a:cs typeface="Times New Roman" panose="02020603050405020304" pitchFamily="18" charset="0"/>
              </a:rPr>
              <a:t> “Cây tre Việt Nam” nhà văn Thép Mới đưa ta nhìn lại những giá trị mà cây tre mang lại. Đó cũng là cách khám phá vẻ đẹp của con người, dân tộc Việt Nam.</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85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0" y="43662"/>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iamond 1"/>
          <p:cNvSpPr/>
          <p:nvPr/>
        </p:nvSpPr>
        <p:spPr>
          <a:xfrm>
            <a:off x="3951665" y="0"/>
            <a:ext cx="4408563" cy="1227909"/>
          </a:xfrm>
          <a:prstGeom prst="diamon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tabLst>
                <a:tab pos="1386840" algn="l"/>
              </a:tabLst>
            </a:pPr>
            <a:r>
              <a:rPr lang="en-US" sz="2800" b="1" dirty="0">
                <a:solidFill>
                  <a:schemeClr val="bg1"/>
                </a:solidFill>
                <a:latin typeface="Times New Roman" panose="02020603050405020304" pitchFamily="18" charset="0"/>
                <a:ea typeface="MS Mincho"/>
              </a:rPr>
              <a:t>III. </a:t>
            </a:r>
            <a:r>
              <a:rPr lang="en-US" sz="2800" b="1" dirty="0" err="1">
                <a:solidFill>
                  <a:schemeClr val="bg1"/>
                </a:solidFill>
                <a:latin typeface="Times New Roman" panose="02020603050405020304" pitchFamily="18" charset="0"/>
                <a:ea typeface="MS Mincho"/>
              </a:rPr>
              <a:t>Tổng</a:t>
            </a:r>
            <a:r>
              <a:rPr lang="en-US" sz="2800" b="1" dirty="0">
                <a:solidFill>
                  <a:schemeClr val="bg1"/>
                </a:solidFill>
                <a:latin typeface="Times New Roman" panose="02020603050405020304" pitchFamily="18" charset="0"/>
                <a:ea typeface="MS Mincho"/>
              </a:rPr>
              <a:t> </a:t>
            </a:r>
            <a:r>
              <a:rPr lang="en-US" sz="2800" b="1" dirty="0" err="1">
                <a:solidFill>
                  <a:schemeClr val="bg1"/>
                </a:solidFill>
                <a:latin typeface="Times New Roman" panose="02020603050405020304" pitchFamily="18" charset="0"/>
                <a:ea typeface="MS Mincho"/>
              </a:rPr>
              <a:t>kết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5" name="Oval 4"/>
          <p:cNvSpPr/>
          <p:nvPr/>
        </p:nvSpPr>
        <p:spPr>
          <a:xfrm>
            <a:off x="2148685" y="1086750"/>
            <a:ext cx="2899955" cy="940526"/>
          </a:xfrm>
          <a:prstGeom prst="ellipse">
            <a:avLst/>
          </a:prstGeom>
          <a:effectLst>
            <a:outerShdw blurRad="76200" dist="12700" dir="8100000" sy="-23000" kx="800400" algn="br" rotWithShape="0">
              <a:prstClr val="black">
                <a:alpha val="2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spcAft>
                <a:spcPts val="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endParaRPr>
          </a:p>
        </p:txBody>
      </p:sp>
      <p:sp>
        <p:nvSpPr>
          <p:cNvPr id="10" name="Oval 9"/>
          <p:cNvSpPr/>
          <p:nvPr/>
        </p:nvSpPr>
        <p:spPr>
          <a:xfrm>
            <a:off x="7321881" y="1058091"/>
            <a:ext cx="2899955" cy="940526"/>
          </a:xfrm>
          <a:prstGeom prst="ellipse">
            <a:avLst/>
          </a:prstGeom>
          <a:effectLst>
            <a:outerShdw blurRad="76200" dist="12700" dir="8100000" sy="-23000" kx="800400" algn="br" rotWithShape="0">
              <a:prstClr val="black">
                <a:alpha val="2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spcAft>
                <a:spcPts val="0"/>
              </a:spcAft>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p:txBody>
      </p:sp>
      <p:grpSp>
        <p:nvGrpSpPr>
          <p:cNvPr id="11" name="Group 10"/>
          <p:cNvGrpSpPr/>
          <p:nvPr/>
        </p:nvGrpSpPr>
        <p:grpSpPr>
          <a:xfrm>
            <a:off x="2148277" y="2397436"/>
            <a:ext cx="2900363" cy="3291036"/>
            <a:chOff x="4911226" y="2508470"/>
            <a:chExt cx="2369546" cy="3291036"/>
          </a:xfrm>
        </p:grpSpPr>
        <p:sp>
          <p:nvSpPr>
            <p:cNvPr id="12" name="Freeform 11"/>
            <p:cNvSpPr/>
            <p:nvPr/>
          </p:nvSpPr>
          <p:spPr>
            <a:xfrm>
              <a:off x="4911226" y="2508470"/>
              <a:ext cx="2369546" cy="1316414"/>
            </a:xfrm>
            <a:custGeom>
              <a:avLst/>
              <a:gdLst>
                <a:gd name="connsiteX0" fmla="*/ 0 w 2369546"/>
                <a:gd name="connsiteY0" fmla="*/ 131641 h 1316414"/>
                <a:gd name="connsiteX1" fmla="*/ 131641 w 2369546"/>
                <a:gd name="connsiteY1" fmla="*/ 0 h 1316414"/>
                <a:gd name="connsiteX2" fmla="*/ 2237905 w 2369546"/>
                <a:gd name="connsiteY2" fmla="*/ 0 h 1316414"/>
                <a:gd name="connsiteX3" fmla="*/ 2369546 w 2369546"/>
                <a:gd name="connsiteY3" fmla="*/ 131641 h 1316414"/>
                <a:gd name="connsiteX4" fmla="*/ 2369546 w 2369546"/>
                <a:gd name="connsiteY4" fmla="*/ 1184773 h 1316414"/>
                <a:gd name="connsiteX5" fmla="*/ 2237905 w 2369546"/>
                <a:gd name="connsiteY5" fmla="*/ 1316414 h 1316414"/>
                <a:gd name="connsiteX6" fmla="*/ 131641 w 2369546"/>
                <a:gd name="connsiteY6" fmla="*/ 1316414 h 1316414"/>
                <a:gd name="connsiteX7" fmla="*/ 0 w 2369546"/>
                <a:gd name="connsiteY7" fmla="*/ 1184773 h 1316414"/>
                <a:gd name="connsiteX8" fmla="*/ 0 w 2369546"/>
                <a:gd name="connsiteY8" fmla="*/ 131641 h 1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546" h="1316414">
                  <a:moveTo>
                    <a:pt x="0" y="131641"/>
                  </a:moveTo>
                  <a:cubicBezTo>
                    <a:pt x="0" y="58938"/>
                    <a:pt x="58938" y="0"/>
                    <a:pt x="131641" y="0"/>
                  </a:cubicBezTo>
                  <a:lnTo>
                    <a:pt x="2237905" y="0"/>
                  </a:lnTo>
                  <a:cubicBezTo>
                    <a:pt x="2310608" y="0"/>
                    <a:pt x="2369546" y="58938"/>
                    <a:pt x="2369546" y="131641"/>
                  </a:cubicBezTo>
                  <a:lnTo>
                    <a:pt x="2369546" y="1184773"/>
                  </a:lnTo>
                  <a:cubicBezTo>
                    <a:pt x="2369546" y="1257476"/>
                    <a:pt x="2310608" y="1316414"/>
                    <a:pt x="2237905" y="1316414"/>
                  </a:cubicBezTo>
                  <a:lnTo>
                    <a:pt x="131641" y="1316414"/>
                  </a:lnTo>
                  <a:cubicBezTo>
                    <a:pt x="58938" y="1316414"/>
                    <a:pt x="0" y="1257476"/>
                    <a:pt x="0" y="1184773"/>
                  </a:cubicBezTo>
                  <a:lnTo>
                    <a:pt x="0" y="131641"/>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946" tIns="110946" rIns="110946" bIns="110946" numCol="1" spcCol="1270" anchor="ctr" anchorCtr="0">
              <a:noAutofit/>
            </a:bodyPr>
            <a:lstStyle/>
            <a:p>
              <a:pPr lvl="0" algn="ctr" defTabSz="844550">
                <a:lnSpc>
                  <a:spcPct val="90000"/>
                </a:lnSpc>
                <a:spcBef>
                  <a:spcPct val="0"/>
                </a:spcBef>
                <a:spcAft>
                  <a:spcPct val="35000"/>
                </a:spcAft>
              </a:pPr>
              <a:r>
                <a:rPr lang="nl-NL" sz="2400" kern="1200" dirty="0">
                  <a:latin typeface="Times New Roman" panose="02020603050405020304" pitchFamily="18" charset="0"/>
                  <a:cs typeface="Times New Roman" panose="02020603050405020304" pitchFamily="18" charset="0"/>
                </a:rPr>
                <a:t>Lời văn giàu hình ảnh, nhạc điệu  thấm đẫm chất trữ tình.</a:t>
              </a:r>
              <a:endParaRPr lang="en-US" sz="24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799806" y="3907160"/>
              <a:ext cx="592387" cy="493656"/>
            </a:xfrm>
            <a:custGeom>
              <a:avLst/>
              <a:gdLst>
                <a:gd name="connsiteX0" fmla="*/ 0 w 493655"/>
                <a:gd name="connsiteY0" fmla="*/ 118477 h 592386"/>
                <a:gd name="connsiteX1" fmla="*/ 246828 w 493655"/>
                <a:gd name="connsiteY1" fmla="*/ 118477 h 592386"/>
                <a:gd name="connsiteX2" fmla="*/ 246828 w 493655"/>
                <a:gd name="connsiteY2" fmla="*/ 0 h 592386"/>
                <a:gd name="connsiteX3" fmla="*/ 493655 w 493655"/>
                <a:gd name="connsiteY3" fmla="*/ 296193 h 592386"/>
                <a:gd name="connsiteX4" fmla="*/ 246828 w 493655"/>
                <a:gd name="connsiteY4" fmla="*/ 592386 h 592386"/>
                <a:gd name="connsiteX5" fmla="*/ 246828 w 493655"/>
                <a:gd name="connsiteY5" fmla="*/ 473909 h 592386"/>
                <a:gd name="connsiteX6" fmla="*/ 0 w 493655"/>
                <a:gd name="connsiteY6" fmla="*/ 473909 h 592386"/>
                <a:gd name="connsiteX7" fmla="*/ 0 w 493655"/>
                <a:gd name="connsiteY7" fmla="*/ 118477 h 59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655" h="592386">
                  <a:moveTo>
                    <a:pt x="394924" y="1"/>
                  </a:moveTo>
                  <a:lnTo>
                    <a:pt x="394924" y="296194"/>
                  </a:lnTo>
                  <a:lnTo>
                    <a:pt x="493655" y="296194"/>
                  </a:lnTo>
                  <a:lnTo>
                    <a:pt x="246828" y="592385"/>
                  </a:lnTo>
                  <a:lnTo>
                    <a:pt x="0" y="296194"/>
                  </a:lnTo>
                  <a:lnTo>
                    <a:pt x="98731" y="296194"/>
                  </a:lnTo>
                  <a:lnTo>
                    <a:pt x="98731" y="1"/>
                  </a:lnTo>
                  <a:lnTo>
                    <a:pt x="39492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8478" tIns="0" rIns="118477" bIns="148097" numCol="1" spcCol="1270" anchor="ctr" anchorCtr="0">
              <a:noAutofit/>
            </a:bodyPr>
            <a:lstStyle/>
            <a:p>
              <a:pPr lvl="0" algn="ctr" defTabSz="666750">
                <a:lnSpc>
                  <a:spcPct val="90000"/>
                </a:lnSpc>
                <a:spcBef>
                  <a:spcPct val="0"/>
                </a:spcBef>
                <a:spcAft>
                  <a:spcPct val="35000"/>
                </a:spcAft>
              </a:pPr>
              <a:endParaRPr lang="en-US" sz="1500" kern="1200"/>
            </a:p>
          </p:txBody>
        </p:sp>
        <p:sp>
          <p:nvSpPr>
            <p:cNvPr id="14" name="Freeform 13"/>
            <p:cNvSpPr/>
            <p:nvPr/>
          </p:nvSpPr>
          <p:spPr>
            <a:xfrm>
              <a:off x="4911226" y="4483092"/>
              <a:ext cx="2369546" cy="1316414"/>
            </a:xfrm>
            <a:custGeom>
              <a:avLst/>
              <a:gdLst>
                <a:gd name="connsiteX0" fmla="*/ 0 w 2369546"/>
                <a:gd name="connsiteY0" fmla="*/ 131641 h 1316414"/>
                <a:gd name="connsiteX1" fmla="*/ 131641 w 2369546"/>
                <a:gd name="connsiteY1" fmla="*/ 0 h 1316414"/>
                <a:gd name="connsiteX2" fmla="*/ 2237905 w 2369546"/>
                <a:gd name="connsiteY2" fmla="*/ 0 h 1316414"/>
                <a:gd name="connsiteX3" fmla="*/ 2369546 w 2369546"/>
                <a:gd name="connsiteY3" fmla="*/ 131641 h 1316414"/>
                <a:gd name="connsiteX4" fmla="*/ 2369546 w 2369546"/>
                <a:gd name="connsiteY4" fmla="*/ 1184773 h 1316414"/>
                <a:gd name="connsiteX5" fmla="*/ 2237905 w 2369546"/>
                <a:gd name="connsiteY5" fmla="*/ 1316414 h 1316414"/>
                <a:gd name="connsiteX6" fmla="*/ 131641 w 2369546"/>
                <a:gd name="connsiteY6" fmla="*/ 1316414 h 1316414"/>
                <a:gd name="connsiteX7" fmla="*/ 0 w 2369546"/>
                <a:gd name="connsiteY7" fmla="*/ 1184773 h 1316414"/>
                <a:gd name="connsiteX8" fmla="*/ 0 w 2369546"/>
                <a:gd name="connsiteY8" fmla="*/ 131641 h 131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546" h="1316414">
                  <a:moveTo>
                    <a:pt x="0" y="131641"/>
                  </a:moveTo>
                  <a:cubicBezTo>
                    <a:pt x="0" y="58938"/>
                    <a:pt x="58938" y="0"/>
                    <a:pt x="131641" y="0"/>
                  </a:cubicBezTo>
                  <a:lnTo>
                    <a:pt x="2237905" y="0"/>
                  </a:lnTo>
                  <a:cubicBezTo>
                    <a:pt x="2310608" y="0"/>
                    <a:pt x="2369546" y="58938"/>
                    <a:pt x="2369546" y="131641"/>
                  </a:cubicBezTo>
                  <a:lnTo>
                    <a:pt x="2369546" y="1184773"/>
                  </a:lnTo>
                  <a:cubicBezTo>
                    <a:pt x="2369546" y="1257476"/>
                    <a:pt x="2310608" y="1316414"/>
                    <a:pt x="2237905" y="1316414"/>
                  </a:cubicBezTo>
                  <a:lnTo>
                    <a:pt x="131641" y="1316414"/>
                  </a:lnTo>
                  <a:cubicBezTo>
                    <a:pt x="58938" y="1316414"/>
                    <a:pt x="0" y="1257476"/>
                    <a:pt x="0" y="1184773"/>
                  </a:cubicBezTo>
                  <a:lnTo>
                    <a:pt x="0" y="131641"/>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946" tIns="110946" rIns="110946" bIns="110946" numCol="1" spcCol="1270" anchor="ctr" anchorCtr="0">
              <a:noAutofit/>
            </a:bodyPr>
            <a:lstStyle/>
            <a:p>
              <a:pPr lvl="0" algn="ctr" defTabSz="844550">
                <a:lnSpc>
                  <a:spcPct val="90000"/>
                </a:lnSpc>
                <a:spcBef>
                  <a:spcPct val="0"/>
                </a:spcBef>
                <a:spcAft>
                  <a:spcPct val="35000"/>
                </a:spcAft>
              </a:pPr>
              <a:r>
                <a:rPr lang="nl-NL" sz="2400" kern="1200" dirty="0">
                  <a:latin typeface="Times New Roman" panose="02020603050405020304" pitchFamily="18" charset="0"/>
                  <a:cs typeface="Times New Roman" panose="02020603050405020304" pitchFamily="18" charset="0"/>
                </a:rPr>
                <a:t>Cách sử dụng các biện pháp tu từ như điệp ngữ, ẩn dụ, hoán dụ,...</a:t>
              </a:r>
              <a:endParaRPr lang="en-US" sz="2400" kern="12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6985863" y="2397436"/>
            <a:ext cx="3571989" cy="3400513"/>
            <a:chOff x="6342005" y="2573809"/>
            <a:chExt cx="3571989" cy="3493390"/>
          </a:xfrm>
        </p:grpSpPr>
        <p:sp>
          <p:nvSpPr>
            <p:cNvPr id="17" name="Freeform 16"/>
            <p:cNvSpPr/>
            <p:nvPr/>
          </p:nvSpPr>
          <p:spPr>
            <a:xfrm>
              <a:off x="6342005" y="2573809"/>
              <a:ext cx="3571989" cy="1397355"/>
            </a:xfrm>
            <a:custGeom>
              <a:avLst/>
              <a:gdLst>
                <a:gd name="connsiteX0" fmla="*/ 0 w 3571989"/>
                <a:gd name="connsiteY0" fmla="*/ 139736 h 1397355"/>
                <a:gd name="connsiteX1" fmla="*/ 139736 w 3571989"/>
                <a:gd name="connsiteY1" fmla="*/ 0 h 1397355"/>
                <a:gd name="connsiteX2" fmla="*/ 3432254 w 3571989"/>
                <a:gd name="connsiteY2" fmla="*/ 0 h 1397355"/>
                <a:gd name="connsiteX3" fmla="*/ 3571990 w 3571989"/>
                <a:gd name="connsiteY3" fmla="*/ 139736 h 1397355"/>
                <a:gd name="connsiteX4" fmla="*/ 3571989 w 3571989"/>
                <a:gd name="connsiteY4" fmla="*/ 1257620 h 1397355"/>
                <a:gd name="connsiteX5" fmla="*/ 3432253 w 3571989"/>
                <a:gd name="connsiteY5" fmla="*/ 1397356 h 1397355"/>
                <a:gd name="connsiteX6" fmla="*/ 139736 w 3571989"/>
                <a:gd name="connsiteY6" fmla="*/ 1397355 h 1397355"/>
                <a:gd name="connsiteX7" fmla="*/ 0 w 3571989"/>
                <a:gd name="connsiteY7" fmla="*/ 1257619 h 1397355"/>
                <a:gd name="connsiteX8" fmla="*/ 0 w 3571989"/>
                <a:gd name="connsiteY8" fmla="*/ 139736 h 13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89" h="1397355">
                  <a:moveTo>
                    <a:pt x="0" y="139736"/>
                  </a:moveTo>
                  <a:cubicBezTo>
                    <a:pt x="0" y="62562"/>
                    <a:pt x="62562" y="0"/>
                    <a:pt x="139736" y="0"/>
                  </a:cubicBezTo>
                  <a:lnTo>
                    <a:pt x="3432254" y="0"/>
                  </a:lnTo>
                  <a:cubicBezTo>
                    <a:pt x="3509428" y="0"/>
                    <a:pt x="3571990" y="62562"/>
                    <a:pt x="3571990" y="139736"/>
                  </a:cubicBezTo>
                  <a:cubicBezTo>
                    <a:pt x="3571990" y="512364"/>
                    <a:pt x="3571989" y="884992"/>
                    <a:pt x="3571989" y="1257620"/>
                  </a:cubicBezTo>
                  <a:cubicBezTo>
                    <a:pt x="3571989" y="1334794"/>
                    <a:pt x="3509427" y="1397356"/>
                    <a:pt x="3432253" y="1397356"/>
                  </a:cubicBezTo>
                  <a:lnTo>
                    <a:pt x="139736" y="1397355"/>
                  </a:lnTo>
                  <a:cubicBezTo>
                    <a:pt x="62562" y="1397355"/>
                    <a:pt x="0" y="1334793"/>
                    <a:pt x="0" y="1257619"/>
                  </a:cubicBezTo>
                  <a:lnTo>
                    <a:pt x="0" y="139736"/>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507" tIns="109507" rIns="109507" bIns="109507" numCol="1" spcCol="1270" anchor="ctr" anchorCtr="0">
              <a:noAutofit/>
            </a:bodyPr>
            <a:lstStyle/>
            <a:p>
              <a:pPr lvl="0" algn="ctr" defTabSz="800100">
                <a:lnSpc>
                  <a:spcPct val="90000"/>
                </a:lnSpc>
                <a:spcBef>
                  <a:spcPct val="0"/>
                </a:spcBef>
                <a:spcAft>
                  <a:spcPct val="35000"/>
                </a:spcAft>
              </a:pPr>
              <a:r>
                <a:rPr lang="nl-NL" sz="2400" kern="1200" dirty="0">
                  <a:latin typeface="Times New Roman" panose="02020603050405020304" pitchFamily="18" charset="0"/>
                  <a:cs typeface="Times New Roman" panose="02020603050405020304" pitchFamily="18" charset="0"/>
                </a:rPr>
                <a:t>Ca ngợi vẻ đẹp, sự gắn bó của cây tre đối với con người, đất nước Việt Nam từ xưa đến nay.</a:t>
              </a:r>
              <a:endParaRPr lang="en-US" sz="24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7813594" y="4058498"/>
              <a:ext cx="628810" cy="524009"/>
            </a:xfrm>
            <a:custGeom>
              <a:avLst/>
              <a:gdLst>
                <a:gd name="connsiteX0" fmla="*/ 0 w 524008"/>
                <a:gd name="connsiteY0" fmla="*/ 125762 h 628809"/>
                <a:gd name="connsiteX1" fmla="*/ 262004 w 524008"/>
                <a:gd name="connsiteY1" fmla="*/ 125762 h 628809"/>
                <a:gd name="connsiteX2" fmla="*/ 262004 w 524008"/>
                <a:gd name="connsiteY2" fmla="*/ 0 h 628809"/>
                <a:gd name="connsiteX3" fmla="*/ 524008 w 524008"/>
                <a:gd name="connsiteY3" fmla="*/ 314405 h 628809"/>
                <a:gd name="connsiteX4" fmla="*/ 262004 w 524008"/>
                <a:gd name="connsiteY4" fmla="*/ 628809 h 628809"/>
                <a:gd name="connsiteX5" fmla="*/ 262004 w 524008"/>
                <a:gd name="connsiteY5" fmla="*/ 503047 h 628809"/>
                <a:gd name="connsiteX6" fmla="*/ 0 w 524008"/>
                <a:gd name="connsiteY6" fmla="*/ 503047 h 628809"/>
                <a:gd name="connsiteX7" fmla="*/ 0 w 524008"/>
                <a:gd name="connsiteY7" fmla="*/ 125762 h 62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08" h="628809">
                  <a:moveTo>
                    <a:pt x="419206" y="1"/>
                  </a:moveTo>
                  <a:lnTo>
                    <a:pt x="419206" y="314405"/>
                  </a:lnTo>
                  <a:lnTo>
                    <a:pt x="524008" y="314405"/>
                  </a:lnTo>
                  <a:lnTo>
                    <a:pt x="262004" y="628808"/>
                  </a:lnTo>
                  <a:lnTo>
                    <a:pt x="0" y="314405"/>
                  </a:lnTo>
                  <a:lnTo>
                    <a:pt x="104802" y="314405"/>
                  </a:lnTo>
                  <a:lnTo>
                    <a:pt x="104802" y="1"/>
                  </a:lnTo>
                  <a:lnTo>
                    <a:pt x="419206"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5763" tIns="0" rIns="125762" bIns="157203" numCol="1" spcCol="1270" anchor="ctr" anchorCtr="0">
              <a:noAutofit/>
            </a:bodyPr>
            <a:lstStyle/>
            <a:p>
              <a:pPr lvl="0" algn="ctr" defTabSz="622300">
                <a:lnSpc>
                  <a:spcPct val="90000"/>
                </a:lnSpc>
                <a:spcBef>
                  <a:spcPct val="0"/>
                </a:spcBef>
                <a:spcAft>
                  <a:spcPct val="35000"/>
                </a:spcAft>
              </a:pPr>
              <a:endParaRPr lang="en-US" sz="1400" kern="1200"/>
            </a:p>
          </p:txBody>
        </p:sp>
        <p:sp>
          <p:nvSpPr>
            <p:cNvPr id="19" name="Freeform 18"/>
            <p:cNvSpPr/>
            <p:nvPr/>
          </p:nvSpPr>
          <p:spPr>
            <a:xfrm>
              <a:off x="6342005" y="4530508"/>
              <a:ext cx="3571989" cy="1536691"/>
            </a:xfrm>
            <a:custGeom>
              <a:avLst/>
              <a:gdLst>
                <a:gd name="connsiteX0" fmla="*/ 0 w 3571989"/>
                <a:gd name="connsiteY0" fmla="*/ 139736 h 1397355"/>
                <a:gd name="connsiteX1" fmla="*/ 139736 w 3571989"/>
                <a:gd name="connsiteY1" fmla="*/ 0 h 1397355"/>
                <a:gd name="connsiteX2" fmla="*/ 3432254 w 3571989"/>
                <a:gd name="connsiteY2" fmla="*/ 0 h 1397355"/>
                <a:gd name="connsiteX3" fmla="*/ 3571990 w 3571989"/>
                <a:gd name="connsiteY3" fmla="*/ 139736 h 1397355"/>
                <a:gd name="connsiteX4" fmla="*/ 3571989 w 3571989"/>
                <a:gd name="connsiteY4" fmla="*/ 1257620 h 1397355"/>
                <a:gd name="connsiteX5" fmla="*/ 3432253 w 3571989"/>
                <a:gd name="connsiteY5" fmla="*/ 1397356 h 1397355"/>
                <a:gd name="connsiteX6" fmla="*/ 139736 w 3571989"/>
                <a:gd name="connsiteY6" fmla="*/ 1397355 h 1397355"/>
                <a:gd name="connsiteX7" fmla="*/ 0 w 3571989"/>
                <a:gd name="connsiteY7" fmla="*/ 1257619 h 1397355"/>
                <a:gd name="connsiteX8" fmla="*/ 0 w 3571989"/>
                <a:gd name="connsiteY8" fmla="*/ 139736 h 13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1989" h="1397355">
                  <a:moveTo>
                    <a:pt x="0" y="139736"/>
                  </a:moveTo>
                  <a:cubicBezTo>
                    <a:pt x="0" y="62562"/>
                    <a:pt x="62562" y="0"/>
                    <a:pt x="139736" y="0"/>
                  </a:cubicBezTo>
                  <a:lnTo>
                    <a:pt x="3432254" y="0"/>
                  </a:lnTo>
                  <a:cubicBezTo>
                    <a:pt x="3509428" y="0"/>
                    <a:pt x="3571990" y="62562"/>
                    <a:pt x="3571990" y="139736"/>
                  </a:cubicBezTo>
                  <a:cubicBezTo>
                    <a:pt x="3571990" y="512364"/>
                    <a:pt x="3571989" y="884992"/>
                    <a:pt x="3571989" y="1257620"/>
                  </a:cubicBezTo>
                  <a:cubicBezTo>
                    <a:pt x="3571989" y="1334794"/>
                    <a:pt x="3509427" y="1397356"/>
                    <a:pt x="3432253" y="1397356"/>
                  </a:cubicBezTo>
                  <a:lnTo>
                    <a:pt x="139736" y="1397355"/>
                  </a:lnTo>
                  <a:cubicBezTo>
                    <a:pt x="62562" y="1397355"/>
                    <a:pt x="0" y="1334793"/>
                    <a:pt x="0" y="1257619"/>
                  </a:cubicBezTo>
                  <a:lnTo>
                    <a:pt x="0" y="139736"/>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507" tIns="109507" rIns="109507" bIns="109507" numCol="1" spcCol="1270" anchor="ctr" anchorCtr="0">
              <a:noAutofit/>
            </a:bodyPr>
            <a:lstStyle/>
            <a:p>
              <a:pPr lvl="0" algn="ctr" defTabSz="800100">
                <a:lnSpc>
                  <a:spcPct val="90000"/>
                </a:lnSpc>
                <a:spcBef>
                  <a:spcPct val="0"/>
                </a:spcBef>
                <a:spcAft>
                  <a:spcPct val="35000"/>
                </a:spcAft>
              </a:pPr>
              <a:r>
                <a:rPr lang="nl-NL" sz="2200" kern="1200" dirty="0">
                  <a:latin typeface="Times New Roman" panose="02020603050405020304" pitchFamily="18" charset="0"/>
                  <a:cs typeface="Times New Roman" panose="02020603050405020304" pitchFamily="18" charset="0"/>
                </a:rPr>
                <a:t>Tình yêu quê hương, đất nước và niềm tự hào của nhà văn vẻ đẹp của thiên nhiên, con người Việt Nam và  truyền thống văn hóa dân tộc.</a:t>
              </a:r>
              <a:endParaRPr lang="en-US" sz="22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4711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4224" y="0"/>
            <a:ext cx="12011526" cy="67737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350358" y="0"/>
            <a:ext cx="5479257" cy="523220"/>
          </a:xfrm>
          <a:prstGeom prst="rect">
            <a:avLst/>
          </a:prstGeom>
        </p:spPr>
        <p:txBody>
          <a:bodyPr wrap="none">
            <a:spAutoFit/>
          </a:bodyPr>
          <a:lstStyle/>
          <a:p>
            <a:pPr algn="ctr">
              <a:spcAft>
                <a:spcPts val="0"/>
              </a:spcAft>
            </a:pPr>
            <a:r>
              <a:rPr lang="pt-BR" sz="2800" b="1" dirty="0">
                <a:solidFill>
                  <a:srgbClr val="002060"/>
                </a:solidFill>
                <a:latin typeface="Times New Roman" panose="02020603050405020304" pitchFamily="18" charset="0"/>
                <a:ea typeface="MS Mincho"/>
              </a:rPr>
              <a:t>HOẠT ĐỘNG 2:  </a:t>
            </a:r>
            <a:r>
              <a:rPr lang="en-US" sz="2800" b="1" dirty="0">
                <a:solidFill>
                  <a:srgbClr val="002060"/>
                </a:solidFill>
                <a:latin typeface="Times New Roman" panose="02020603050405020304" pitchFamily="18" charset="0"/>
                <a:ea typeface="MS Mincho"/>
              </a:rPr>
              <a:t>ĐỌC VĂN BẢN</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rotWithShape="1">
          <a:blip r:embed="rId4"/>
          <a:srcRect t="10467" b="10467"/>
          <a:stretch/>
        </p:blipFill>
        <p:spPr>
          <a:xfrm>
            <a:off x="1518535" y="1409075"/>
            <a:ext cx="3140064" cy="34627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1155986" y="5234437"/>
            <a:ext cx="3865161" cy="523220"/>
          </a:xfrm>
          <a:prstGeom prst="rect">
            <a:avLst/>
          </a:prstGeom>
        </p:spPr>
        <p:txBody>
          <a:bodyPr wrap="none">
            <a:spAutoFit/>
          </a:bodyPr>
          <a:lstStyle/>
          <a:p>
            <a:r>
              <a:rPr lang="en-US" sz="2800" b="1" dirty="0" err="1">
                <a:latin typeface="Times New Roman" panose="02020603050405020304" pitchFamily="18" charset="0"/>
                <a:ea typeface="Times New Roman" panose="02020603050405020304" pitchFamily="18" charset="0"/>
              </a:rPr>
              <a:t>Thép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Mới</a:t>
            </a:r>
            <a:r>
              <a:rPr lang="en-US" sz="2800" b="1" dirty="0">
                <a:latin typeface="Times New Roman" panose="02020603050405020304" pitchFamily="18" charset="0"/>
                <a:ea typeface="Times New Roman" panose="02020603050405020304" pitchFamily="18" charset="0"/>
              </a:rPr>
              <a:t> (1925 - 1991) </a:t>
            </a:r>
            <a:endParaRPr lang="en-US" sz="2800" b="1" dirty="0"/>
          </a:p>
        </p:txBody>
      </p:sp>
      <p:sp>
        <p:nvSpPr>
          <p:cNvPr id="14" name="Rectangle 13"/>
          <p:cNvSpPr/>
          <p:nvPr/>
        </p:nvSpPr>
        <p:spPr>
          <a:xfrm>
            <a:off x="4901225" y="755399"/>
            <a:ext cx="6506289" cy="5262979"/>
          </a:xfrm>
          <a:prstGeom prst="rect">
            <a:avLst/>
          </a:prstGeom>
        </p:spPr>
        <p:txBody>
          <a:bodyPr wrap="square">
            <a:spAutoFit/>
          </a:bodyPr>
          <a:lstStyle/>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Thép Mới (1925 - 1991) tên khai sinh là Hà Văn Lộc.</a:t>
            </a:r>
          </a:p>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Quê ở quận Tây Hồ, Hà Nội, sinh ra tại Nam Định.</a:t>
            </a:r>
          </a:p>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Là một nhà báo, nhà văn nổi tiếng. Tác phẩm của ông giàu chất trữ tình, cảm hứng nổi bật là ca ngợi tình thần yêu nước của nhân dân ta.</a:t>
            </a:r>
          </a:p>
          <a:p>
            <a:pPr marL="457200" indent="-457200">
              <a:buFont typeface="Wingdings" panose="05000000000000000000" pitchFamily="2" charset="2"/>
              <a:buChar char="v"/>
            </a:pPr>
            <a:r>
              <a:rPr lang="vi-VN" sz="2800" dirty="0">
                <a:latin typeface="Times New Roman" panose="02020603050405020304" pitchFamily="18" charset="0"/>
                <a:cs typeface="Times New Roman" panose="02020603050405020304" pitchFamily="18" charset="0"/>
              </a:rPr>
              <a:t>Một số tác phẩm như: Cây tre Việt Nam, Hiên ngang Cu-ba, Nguyễn Ái Quốc đến với Lê-nin, Điện Biên Phủ - một danh từ Việt Nam…</a:t>
            </a:r>
          </a:p>
        </p:txBody>
      </p:sp>
    </p:spTree>
    <p:extLst>
      <p:ext uri="{BB962C8B-B14F-4D97-AF65-F5344CB8AC3E}">
        <p14:creationId xmlns:p14="http://schemas.microsoft.com/office/powerpoint/2010/main" val="34200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4224" y="0"/>
            <a:ext cx="12011526" cy="67737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350358" y="0"/>
            <a:ext cx="54792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2: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ĐỌC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069298" y="523220"/>
            <a:ext cx="6096000" cy="954107"/>
          </a:xfrm>
          <a:prstGeom prst="rect">
            <a:avLst/>
          </a:prstGeom>
        </p:spPr>
        <p:txBody>
          <a:bodyPr>
            <a:spAutoFit/>
          </a:bodyPr>
          <a:lstStyle/>
          <a:p>
            <a:pPr>
              <a:spcAft>
                <a:spcPts val="0"/>
              </a:spcAft>
              <a:tabLst>
                <a:tab pos="1386840" algn="l"/>
              </a:tabLst>
            </a:pPr>
            <a:r>
              <a:rPr lang="en-US" sz="2800" b="1" dirty="0">
                <a:solidFill>
                  <a:srgbClr val="0D0D0D"/>
                </a:solidFill>
                <a:latin typeface="Times New Roman" panose="02020603050405020304" pitchFamily="18" charset="0"/>
                <a:ea typeface="MS Mincho"/>
              </a:rPr>
              <a:t>I. </a:t>
            </a:r>
            <a:r>
              <a:rPr lang="en-US" sz="2800" b="1" dirty="0" err="1">
                <a:solidFill>
                  <a:srgbClr val="0D0D0D"/>
                </a:solidFill>
                <a:latin typeface="Times New Roman" panose="02020603050405020304" pitchFamily="18" charset="0"/>
                <a:ea typeface="MS Mincho"/>
              </a:rPr>
              <a:t>Đọc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tìm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hiểu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chung</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1. </a:t>
            </a:r>
            <a:r>
              <a:rPr lang="en-US" sz="2800" b="1" dirty="0" err="1">
                <a:solidFill>
                  <a:srgbClr val="0D0D0D"/>
                </a:solidFill>
                <a:latin typeface="Times New Roman" panose="02020603050405020304" pitchFamily="18" charset="0"/>
                <a:ea typeface="MS Mincho"/>
              </a:rPr>
              <a:t>Đọc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từ</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khó</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574622" y="1613982"/>
          <a:ext cx="6348334" cy="3545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lowchart: Alternate Process 8"/>
          <p:cNvSpPr/>
          <p:nvPr/>
        </p:nvSpPr>
        <p:spPr>
          <a:xfrm>
            <a:off x="6895884" y="1260200"/>
            <a:ext cx="3867462" cy="3822492"/>
          </a:xfrm>
          <a:prstGeom prst="flowChartAlternateProcess">
            <a:avLst/>
          </a:prstGeom>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spcAft>
                <a:spcPts val="0"/>
              </a:spcAft>
              <a:tabLst>
                <a:tab pos="1386840" algn="l"/>
              </a:tabLst>
            </a:pPr>
            <a:r>
              <a:rPr lang="en-US" sz="3200" b="1" dirty="0" err="1">
                <a:solidFill>
                  <a:srgbClr val="0D0D0D"/>
                </a:solidFill>
                <a:latin typeface="Times New Roman" panose="02020603050405020304" pitchFamily="18" charset="0"/>
                <a:ea typeface="MS Mincho"/>
              </a:rPr>
              <a:t>Giải</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nghĩa</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các</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cụm</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r>
              <a:rPr lang="en-US" sz="3200" b="1"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cho</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mai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lấy</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trúc</a:t>
            </a:r>
            <a:endParaRPr lang="en-US" sz="32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đánh</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chắt</a:t>
            </a:r>
            <a:endParaRPr lang="en-US" sz="32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Thành</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đồng</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Tổ</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quốc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308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4224" y="0"/>
            <a:ext cx="12011526" cy="67737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350358" y="0"/>
            <a:ext cx="54792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2: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ĐỌC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069298" y="523220"/>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069298" y="1046440"/>
            <a:ext cx="6096000" cy="954107"/>
          </a:xfrm>
          <a:prstGeom prst="rect">
            <a:avLst/>
          </a:prstGeom>
        </p:spPr>
        <p:txBody>
          <a:bodyPr>
            <a:spAutoFit/>
          </a:bodyPr>
          <a:lstStyle/>
          <a:p>
            <a:pPr>
              <a:spcAft>
                <a:spcPts val="0"/>
              </a:spcAft>
              <a:tabLst>
                <a:tab pos="1386840" algn="l"/>
              </a:tabLst>
            </a:pPr>
            <a:r>
              <a:rPr lang="en-US" sz="2800" b="1" dirty="0">
                <a:solidFill>
                  <a:srgbClr val="0D0D0D"/>
                </a:solidFill>
                <a:latin typeface="Times New Roman" panose="02020603050405020304" pitchFamily="18" charset="0"/>
                <a:ea typeface="MS Mincho"/>
              </a:rPr>
              <a:t>2. </a:t>
            </a:r>
            <a:r>
              <a:rPr lang="en-US" sz="2800" b="1" dirty="0" err="1">
                <a:solidFill>
                  <a:srgbClr val="0D0D0D"/>
                </a:solidFill>
                <a:latin typeface="Times New Roman" panose="02020603050405020304" pitchFamily="18" charset="0"/>
                <a:ea typeface="MS Mincho"/>
              </a:rPr>
              <a:t>Tìm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hiểu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chung</a:t>
            </a:r>
            <a:endParaRPr lang="en-US" sz="2800" dirty="0">
              <a:latin typeface="Times New Roman" panose="02020603050405020304" pitchFamily="18" charset="0"/>
              <a:ea typeface="Times New Roman" panose="02020603050405020304" pitchFamily="18" charset="0"/>
            </a:endParaRPr>
          </a:p>
          <a:p>
            <a:pPr>
              <a:spcAft>
                <a:spcPts val="1200"/>
              </a:spcAft>
            </a:pPr>
            <a:r>
              <a:rPr lang="en-US" sz="2800" b="1" dirty="0">
                <a:solidFill>
                  <a:srgbClr val="0D0D0D"/>
                </a:solidFill>
                <a:latin typeface="Times New Roman" panose="02020603050405020304" pitchFamily="18" charset="0"/>
                <a:ea typeface="MS Mincho"/>
              </a:rPr>
              <a:t>a. </a:t>
            </a:r>
            <a:r>
              <a:rPr lang="vi-VN" sz="2800" b="1" dirty="0">
                <a:solidFill>
                  <a:srgbClr val="0D0D0D"/>
                </a:solidFill>
                <a:latin typeface="Times New Roman" panose="02020603050405020304" pitchFamily="18" charset="0"/>
                <a:ea typeface="MS Mincho"/>
              </a:rPr>
              <a:t>Xuất xứ: </a:t>
            </a:r>
            <a:endParaRPr lang="en-US" sz="2800" dirty="0">
              <a:effectLst/>
              <a:latin typeface="Times New Roman" panose="02020603050405020304" pitchFamily="18" charset="0"/>
              <a:ea typeface="Calibri" panose="020F0502020204030204" pitchFamily="34" charset="0"/>
            </a:endParaRPr>
          </a:p>
        </p:txBody>
      </p:sp>
      <p:sp>
        <p:nvSpPr>
          <p:cNvPr id="6" name="Horizontal Scroll 5"/>
          <p:cNvSpPr/>
          <p:nvPr/>
        </p:nvSpPr>
        <p:spPr>
          <a:xfrm>
            <a:off x="1750334" y="1609837"/>
            <a:ext cx="9009088" cy="4077325"/>
          </a:xfrm>
          <a:prstGeom prst="horizontalScroll">
            <a:avLst/>
          </a:prstGeom>
          <a:effectLst>
            <a:outerShdw blurRad="50800" dist="38100" dir="2700000" algn="tl" rotWithShape="0">
              <a:prstClr val="black">
                <a:alpha val="40000"/>
              </a:prstClr>
            </a:outerShdw>
          </a:effectLst>
          <a:scene3d>
            <a:camera prst="obliqueTopRight"/>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solidFill>
                  <a:srgbClr val="002060"/>
                </a:solidFill>
                <a:latin typeface="Times New Roman" panose="02020603050405020304" pitchFamily="18" charset="0"/>
                <a:cs typeface="Times New Roman" panose="02020603050405020304" pitchFamily="18" charset="0"/>
              </a:rPr>
              <a:t>Bài Cây tre Việt Nam là lời bình cho bộ phim cùng tên của các nhà điện ảnh Ba Lan. Thông qua hình ảnh cây tre, bộ phim thể hiện vẻ đẹp của đất nước và con người Việt Nam, ca ngợi cuộc kháng chiến chống thực dân Pháp của dân tộc ta.</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1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84224" y="0"/>
            <a:ext cx="12011526" cy="67737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350358" y="0"/>
            <a:ext cx="54792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2: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ĐỌC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069298" y="523220"/>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069298" y="1046440"/>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1069298" y="1538882"/>
            <a:ext cx="9533744" cy="1107996"/>
          </a:xfrm>
          <a:prstGeom prst="rect">
            <a:avLst/>
          </a:prstGeom>
        </p:spPr>
        <p:txBody>
          <a:bodyPr wrap="square">
            <a:spAutoFit/>
          </a:bodyPr>
          <a:lstStyle/>
          <a:p>
            <a:pPr>
              <a:spcAft>
                <a:spcPts val="1200"/>
              </a:spcAft>
            </a:pPr>
            <a:r>
              <a:rPr lang="en-US" sz="2800" b="1" dirty="0">
                <a:latin typeface="Times New Roman" panose="02020603050405020304" pitchFamily="18" charset="0"/>
                <a:ea typeface="Calibri" panose="020F0502020204030204" pitchFamily="34" charset="0"/>
              </a:rPr>
              <a:t>b. </a:t>
            </a:r>
            <a:r>
              <a:rPr lang="en-US" sz="2800" b="1" dirty="0" err="1">
                <a:latin typeface="Times New Roman" panose="02020603050405020304" pitchFamily="18" charset="0"/>
                <a:ea typeface="Calibri" panose="020F0502020204030204" pitchFamily="34" charset="0"/>
              </a:rPr>
              <a:t>Thể</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loại</a:t>
            </a:r>
            <a:r>
              <a:rPr lang="en-US" sz="2800" b="1" dirty="0">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luận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endParaRPr lang="en-US" sz="2800" dirty="0">
              <a:latin typeface="Times New Roman" panose="02020603050405020304" pitchFamily="18" charset="0"/>
              <a:ea typeface="Calibri" panose="020F0502020204030204" pitchFamily="34" charset="0"/>
            </a:endParaRPr>
          </a:p>
          <a:p>
            <a:pPr>
              <a:spcAft>
                <a:spcPts val="1200"/>
              </a:spcAft>
            </a:pP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hợp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069298" y="2646878"/>
            <a:ext cx="6096000" cy="523220"/>
          </a:xfrm>
          <a:prstGeom prst="rect">
            <a:avLst/>
          </a:prstGeom>
        </p:spPr>
        <p:txBody>
          <a:bodyPr>
            <a:spAutoFit/>
          </a:bodyPr>
          <a:lstStyle/>
          <a:p>
            <a:pPr>
              <a:spcAft>
                <a:spcPts val="1200"/>
              </a:spcAft>
            </a:pPr>
            <a:r>
              <a:rPr lang="en-US" sz="2800" b="1" dirty="0">
                <a:latin typeface="Times New Roman" panose="02020603050405020304" pitchFamily="18" charset="0"/>
                <a:ea typeface="Calibri" panose="020F0502020204030204" pitchFamily="34" charset="0"/>
              </a:rPr>
              <a:t>c</a:t>
            </a:r>
            <a:r>
              <a:rPr lang="vi-VN" sz="2800" b="1" dirty="0">
                <a:latin typeface="Times New Roman" panose="02020603050405020304" pitchFamily="18" charset="0"/>
                <a:ea typeface="Calibri" panose="020F0502020204030204" pitchFamily="34" charset="0"/>
              </a:rPr>
              <a:t>. Bố cục</a:t>
            </a:r>
            <a:r>
              <a:rPr lang="en-US" sz="2800" dirty="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cs typeface="Times New Roman" panose="02020603050405020304" pitchFamily="18" charset="0"/>
              </a:rPr>
              <a:t>Gồm 4 phần:</a:t>
            </a:r>
            <a:endParaRPr lang="en-US" sz="2800" dirty="0">
              <a:effectLst/>
              <a:latin typeface="Times New Roman" panose="02020603050405020304" pitchFamily="18" charset="0"/>
              <a:ea typeface="Calibri" panose="020F0502020204030204" pitchFamily="34" charset="0"/>
            </a:endParaRPr>
          </a:p>
        </p:txBody>
      </p:sp>
      <p:grpSp>
        <p:nvGrpSpPr>
          <p:cNvPr id="10" name="Group 9"/>
          <p:cNvGrpSpPr/>
          <p:nvPr/>
        </p:nvGrpSpPr>
        <p:grpSpPr>
          <a:xfrm>
            <a:off x="1069298" y="3386889"/>
            <a:ext cx="9828551" cy="2443397"/>
            <a:chOff x="2035802" y="2997280"/>
            <a:chExt cx="8120395" cy="825637"/>
          </a:xfrm>
        </p:grpSpPr>
        <p:sp>
          <p:nvSpPr>
            <p:cNvPr id="11" name="Chevron 10"/>
            <p:cNvSpPr/>
            <p:nvPr/>
          </p:nvSpPr>
          <p:spPr>
            <a:xfrm>
              <a:off x="2035802" y="2997280"/>
              <a:ext cx="1789509" cy="69075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513003" y="3169968"/>
              <a:ext cx="1789509" cy="65294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27" tIns="77127" rIns="77127" bIns="77127" numCol="1" spcCol="1270" anchor="ctr" anchorCtr="0">
              <a:noAutofit/>
            </a:bodyPr>
            <a:lstStyle/>
            <a:p>
              <a:pPr lvl="0" algn="ctr" defTabSz="3556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Phần</a:t>
              </a:r>
              <a:r>
                <a:rPr lang="en-US" sz="2000" kern="1200" dirty="0">
                  <a:latin typeface="Times New Roman" panose="02020603050405020304" pitchFamily="18" charset="0"/>
                  <a:cs typeface="Times New Roman" panose="02020603050405020304" pitchFamily="18" charset="0"/>
                </a:rPr>
                <a:t> 1.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đầu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i="1" kern="1200" dirty="0">
                  <a:latin typeface="Times New Roman" panose="02020603050405020304" pitchFamily="18" charset="0"/>
                  <a:cs typeface="Times New Roman" panose="02020603050405020304" pitchFamily="18" charset="0"/>
                </a:rPr>
                <a:t>“</a:t>
              </a:r>
              <a:r>
                <a:rPr lang="en-US" sz="2000" i="1" kern="1200" dirty="0" err="1">
                  <a:latin typeface="Times New Roman" panose="02020603050405020304" pitchFamily="18" charset="0"/>
                  <a:cs typeface="Times New Roman" panose="02020603050405020304" pitchFamily="18" charset="0"/>
                </a:rPr>
                <a:t>chí</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khí</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như</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người</a:t>
              </a:r>
              <a:r>
                <a:rPr lang="en-US" sz="2000" i="1" kern="12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tre</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mặt</a:t>
              </a:r>
              <a:r>
                <a:rPr lang="en-US" sz="2000" kern="1200" dirty="0">
                  <a:latin typeface="Times New Roman" panose="02020603050405020304" pitchFamily="18" charset="0"/>
                  <a:cs typeface="Times New Roman" panose="02020603050405020304" pitchFamily="18" charset="0"/>
                </a:rPr>
                <a:t> ở </a:t>
              </a:r>
              <a:r>
                <a:rPr lang="en-US" sz="2000" kern="1200" dirty="0" err="1">
                  <a:latin typeface="Times New Roman" panose="02020603050405020304" pitchFamily="18" charset="0"/>
                  <a:cs typeface="Times New Roman" panose="02020603050405020304" pitchFamily="18" charset="0"/>
                </a:rPr>
                <a:t>mọi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nước</a:t>
              </a:r>
              <a:r>
                <a:rPr lang="en-US" sz="2000" kern="1200" dirty="0">
                  <a:latin typeface="Times New Roman" panose="02020603050405020304" pitchFamily="18" charset="0"/>
                  <a:cs typeface="Times New Roman" panose="02020603050405020304" pitchFamily="18" charset="0"/>
                </a:rPr>
                <a:t> ta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phẩm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quý</a:t>
              </a:r>
              <a:r>
                <a:rPr lang="en-US" sz="2000" kern="1200" dirty="0">
                  <a:latin typeface="Times New Roman" panose="02020603050405020304" pitchFamily="18" charset="0"/>
                  <a:cs typeface="Times New Roman" panose="02020603050405020304" pitchFamily="18" charset="0"/>
                </a:rPr>
                <a:t>.</a:t>
              </a:r>
            </a:p>
          </p:txBody>
        </p:sp>
        <p:sp>
          <p:nvSpPr>
            <p:cNvPr id="13" name="Chevron 12"/>
            <p:cNvSpPr/>
            <p:nvPr/>
          </p:nvSpPr>
          <p:spPr>
            <a:xfrm>
              <a:off x="4079819" y="2997280"/>
              <a:ext cx="1789509" cy="69075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4557021" y="3169968"/>
              <a:ext cx="1789510" cy="65294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27" tIns="77127" rIns="77127" bIns="77127" numCol="1" spcCol="1270" anchor="ctr" anchorCtr="0">
              <a:noAutofit/>
            </a:bodyPr>
            <a:lstStyle/>
            <a:p>
              <a:pPr lvl="0" algn="ctr" defTabSz="3556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Phần</a:t>
              </a:r>
              <a:r>
                <a:rPr lang="en-US" sz="2000" kern="1200" dirty="0">
                  <a:latin typeface="Times New Roman" panose="02020603050405020304" pitchFamily="18" charset="0"/>
                  <a:cs typeface="Times New Roman" panose="02020603050405020304" pitchFamily="18" charset="0"/>
                </a:rPr>
                <a:t> 2.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chung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thủy</a:t>
              </a:r>
              <a:r>
                <a:rPr lang="en-US" sz="2000" kern="1200" dirty="0">
                  <a:latin typeface="Times New Roman" panose="02020603050405020304" pitchFamily="18" charset="0"/>
                  <a:cs typeface="Times New Roman" panose="02020603050405020304" pitchFamily="18" charset="0"/>
                </a:rPr>
                <a:t> ”: Tre </a:t>
              </a:r>
              <a:r>
                <a:rPr lang="en-US" sz="2000" kern="1200" dirty="0" err="1">
                  <a:latin typeface="Times New Roman" panose="02020603050405020304" pitchFamily="18" charset="0"/>
                  <a:cs typeface="Times New Roman" panose="02020603050405020304" pitchFamily="18" charset="0"/>
                </a:rPr>
                <a:t>gắn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con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lao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a:t>
              </a:r>
            </a:p>
          </p:txBody>
        </p:sp>
        <p:sp>
          <p:nvSpPr>
            <p:cNvPr id="15" name="Chevron 14"/>
            <p:cNvSpPr/>
            <p:nvPr/>
          </p:nvSpPr>
          <p:spPr>
            <a:xfrm>
              <a:off x="6123836" y="2997280"/>
              <a:ext cx="1789509" cy="69075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6601039" y="3169968"/>
              <a:ext cx="1789509" cy="647816"/>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27" tIns="77127" rIns="77127" bIns="77127" numCol="1" spcCol="1270" anchor="ctr" anchorCtr="0">
              <a:noAutofit/>
            </a:bodyPr>
            <a:lstStyle/>
            <a:p>
              <a:pPr lvl="0" algn="ctr" defTabSz="3556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Phần</a:t>
              </a:r>
              <a:r>
                <a:rPr lang="en-US" sz="2000" kern="1200" dirty="0">
                  <a:latin typeface="Times New Roman" panose="02020603050405020304" pitchFamily="18" charset="0"/>
                  <a:cs typeface="Times New Roman" panose="02020603050405020304" pitchFamily="18" charset="0"/>
                </a:rPr>
                <a:t> 3.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i="1" kern="1200" dirty="0">
                  <a:latin typeface="Times New Roman" panose="02020603050405020304" pitchFamily="18" charset="0"/>
                  <a:cs typeface="Times New Roman" panose="02020603050405020304" pitchFamily="18" charset="0"/>
                </a:rPr>
                <a:t>“ Tre, </a:t>
              </a:r>
              <a:r>
                <a:rPr lang="en-US" sz="2000" i="1" kern="1200" dirty="0" err="1">
                  <a:latin typeface="Times New Roman" panose="02020603050405020304" pitchFamily="18" charset="0"/>
                  <a:cs typeface="Times New Roman" panose="02020603050405020304" pitchFamily="18" charset="0"/>
                </a:rPr>
                <a:t>anh</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hùng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chiến</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đấu</a:t>
              </a:r>
              <a:r>
                <a:rPr lang="en-US" sz="2000" i="1" kern="1200" dirty="0">
                  <a:latin typeface="Times New Roman" panose="02020603050405020304" pitchFamily="18" charset="0"/>
                  <a:cs typeface="Times New Roman" panose="02020603050405020304" pitchFamily="18" charset="0"/>
                </a:rPr>
                <a:t> ”:</a:t>
              </a:r>
              <a:r>
                <a:rPr lang="en-US" sz="2000" kern="1200" dirty="0">
                  <a:latin typeface="Times New Roman" panose="02020603050405020304" pitchFamily="18" charset="0"/>
                  <a:cs typeface="Times New Roman" panose="02020603050405020304" pitchFamily="18" charset="0"/>
                </a:rPr>
                <a:t> Tre </a:t>
              </a:r>
              <a:r>
                <a:rPr lang="en-US" sz="2000" kern="1200" dirty="0" err="1">
                  <a:latin typeface="Times New Roman" panose="02020603050405020304" pitchFamily="18" charset="0"/>
                  <a:cs typeface="Times New Roman" panose="02020603050405020304" pitchFamily="18" charset="0"/>
                </a:rPr>
                <a:t>sát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đấu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bảo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vệ</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tổ</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quốc</a:t>
              </a:r>
              <a:r>
                <a:rPr lang="en-US" sz="2000" kern="1200" dirty="0">
                  <a:latin typeface="Times New Roman" panose="02020603050405020304" pitchFamily="18" charset="0"/>
                  <a:cs typeface="Times New Roman" panose="02020603050405020304" pitchFamily="18" charset="0"/>
                </a:rPr>
                <a:t>.</a:t>
              </a:r>
            </a:p>
          </p:txBody>
        </p:sp>
        <p:sp>
          <p:nvSpPr>
            <p:cNvPr id="17" name="Chevron 16"/>
            <p:cNvSpPr/>
            <p:nvPr/>
          </p:nvSpPr>
          <p:spPr>
            <a:xfrm>
              <a:off x="8167854" y="2997280"/>
              <a:ext cx="1789509" cy="690750"/>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8645056" y="3169968"/>
              <a:ext cx="1511141" cy="65294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127" tIns="77127" rIns="77127" bIns="77127" numCol="1" spcCol="1270" anchor="ctr" anchorCtr="0">
              <a:noAutofit/>
            </a:bodyPr>
            <a:lstStyle/>
            <a:p>
              <a:pPr lvl="0" algn="ctr" defTabSz="3556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Phần</a:t>
              </a:r>
              <a:r>
                <a:rPr lang="en-US" sz="2000" kern="1200" dirty="0">
                  <a:latin typeface="Times New Roman" panose="02020603050405020304" pitchFamily="18" charset="0"/>
                  <a:cs typeface="Times New Roman" panose="02020603050405020304" pitchFamily="18" charset="0"/>
                </a:rPr>
                <a:t> 4. </a:t>
              </a:r>
              <a:r>
                <a:rPr lang="en-US" sz="2000" kern="1200" dirty="0" err="1">
                  <a:latin typeface="Times New Roman" panose="02020603050405020304" pitchFamily="18" charset="0"/>
                  <a:cs typeface="Times New Roman" panose="02020603050405020304" pitchFamily="18" charset="0"/>
                </a:rPr>
                <a:t>Còn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lại</a:t>
              </a:r>
              <a:r>
                <a:rPr lang="en-US" sz="2000" kern="1200" dirty="0">
                  <a:latin typeface="Times New Roman" panose="02020603050405020304" pitchFamily="18" charset="0"/>
                  <a:cs typeface="Times New Roman" panose="02020603050405020304" pitchFamily="18" charset="0"/>
                </a:rPr>
                <a:t>: Tre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tộc</a:t>
              </a:r>
              <a:r>
                <a:rPr lang="en-US" sz="2000" kern="1200" dirty="0">
                  <a:latin typeface="Times New Roman" panose="02020603050405020304" pitchFamily="18" charset="0"/>
                  <a:cs typeface="Times New Roman" panose="02020603050405020304" pitchFamily="18" charset="0"/>
                </a:rPr>
                <a:t> ta.</a:t>
              </a:r>
            </a:p>
          </p:txBody>
        </p:sp>
      </p:grpSp>
    </p:spTree>
    <p:extLst>
      <p:ext uri="{BB962C8B-B14F-4D97-AF65-F5344CB8AC3E}">
        <p14:creationId xmlns:p14="http://schemas.microsoft.com/office/powerpoint/2010/main" val="32772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304" y="4366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algn="ctr">
              <a:spcAft>
                <a:spcPts val="0"/>
              </a:spcAft>
            </a:pPr>
            <a:r>
              <a:rPr lang="pt-BR" sz="2800" b="1" dirty="0">
                <a:solidFill>
                  <a:srgbClr val="002060"/>
                </a:solidFill>
                <a:latin typeface="Times New Roman" panose="02020603050405020304" pitchFamily="18" charset="0"/>
                <a:ea typeface="MS Mincho"/>
              </a:rPr>
              <a:t>HOẠT ĐỘNG 3:  </a:t>
            </a:r>
            <a:r>
              <a:rPr lang="en-US" sz="2800" b="1" dirty="0">
                <a:solidFill>
                  <a:srgbClr val="002060"/>
                </a:solidFill>
                <a:latin typeface="Times New Roman" panose="02020603050405020304" pitchFamily="18" charset="0"/>
                <a:ea typeface="MS Mincho"/>
              </a:rPr>
              <a:t>KHÁM PHÁ VĂN BẢN</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1324131" y="546732"/>
            <a:ext cx="6096000" cy="954107"/>
          </a:xfrm>
          <a:prstGeom prst="rect">
            <a:avLst/>
          </a:prstGeom>
        </p:spPr>
        <p:txBody>
          <a:bodyPr>
            <a:spAutoFit/>
          </a:bodyPr>
          <a:lstStyle/>
          <a:p>
            <a:pPr algn="just">
              <a:spcAft>
                <a:spcPts val="0"/>
              </a:spcAft>
              <a:tabLst>
                <a:tab pos="90170" algn="l"/>
                <a:tab pos="180340" algn="l"/>
              </a:tabLst>
            </a:pPr>
            <a:r>
              <a:rPr lang="en-US" sz="2800" b="1" dirty="0">
                <a:latin typeface="Times New Roman" panose="02020603050405020304" pitchFamily="18" charset="0"/>
                <a:ea typeface="Times New Roman" panose="02020603050405020304" pitchFamily="18" charset="0"/>
              </a:rPr>
              <a:t>II. </a:t>
            </a:r>
            <a:r>
              <a:rPr lang="en-US" sz="2800" b="1" dirty="0" err="1">
                <a:latin typeface="Times New Roman" panose="02020603050405020304" pitchFamily="18" charset="0"/>
                <a:ea typeface="Times New Roman" panose="02020603050405020304" pitchFamily="18" charset="0"/>
              </a:rPr>
              <a:t>Đọc</a:t>
            </a:r>
            <a:r>
              <a:rPr lang="en-US" sz="2800" b="1" dirty="0">
                <a:latin typeface="Times New Roman" panose="02020603050405020304" pitchFamily="18" charset="0"/>
                <a:ea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rPr>
              <a:t>hiểu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bản</a:t>
            </a:r>
            <a:endParaRPr lang="en-US" sz="2800" dirty="0">
              <a:latin typeface="Times New Roman" panose="02020603050405020304" pitchFamily="18" charset="0"/>
              <a:ea typeface="Times New Roman" panose="02020603050405020304" pitchFamily="18" charset="0"/>
            </a:endParaRPr>
          </a:p>
          <a:p>
            <a:pPr algn="just">
              <a:spcAft>
                <a:spcPts val="0"/>
              </a:spcAft>
              <a:tabLst>
                <a:tab pos="90170" algn="l"/>
                <a:tab pos="180340" algn="l"/>
              </a:tabLst>
            </a:pPr>
            <a:r>
              <a:rPr lang="en-US" sz="2800" b="1" i="1" dirty="0">
                <a:latin typeface="Times New Roman" panose="02020603050405020304" pitchFamily="18" charset="0"/>
                <a:ea typeface="Times New Roman" panose="02020603050405020304" pitchFamily="18" charset="0"/>
              </a:rPr>
              <a:t>1. </a:t>
            </a:r>
            <a:r>
              <a:rPr lang="en-US" sz="2800" b="1" i="1" dirty="0" err="1">
                <a:latin typeface="Times New Roman" panose="02020603050405020304" pitchFamily="18" charset="0"/>
                <a:ea typeface="Times New Roman" panose="02020603050405020304" pitchFamily="18" charset="0"/>
              </a:rPr>
              <a:t>Vẻ</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đẹp</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của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cây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1833582" y="1568840"/>
            <a:ext cx="3392917"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THẢO LUẬN CẶP ĐÔI</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41906" y="837825"/>
            <a:ext cx="1496162" cy="1496162"/>
          </a:xfrm>
          <a:prstGeom prst="rect">
            <a:avLst/>
          </a:prstGeom>
        </p:spPr>
      </p:pic>
      <p:sp>
        <p:nvSpPr>
          <p:cNvPr id="6" name="Oval 5"/>
          <p:cNvSpPr/>
          <p:nvPr/>
        </p:nvSpPr>
        <p:spPr>
          <a:xfrm>
            <a:off x="7420131" y="757263"/>
            <a:ext cx="1287029" cy="1214845"/>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4167" b="100000" l="0" r="90000">
                        <a14:foregroundMark x1="37734" y1="77639" x2="37734" y2="77639"/>
                        <a14:foregroundMark x1="24609" y1="62222" x2="24609" y2="62222"/>
                        <a14:foregroundMark x1="52734" y1="97361" x2="52734" y2="97361"/>
                        <a14:foregroundMark x1="55547" y1="4167" x2="55547" y2="4167"/>
                        <a14:foregroundMark x1="39141" y1="44306" x2="39141" y2="44306"/>
                        <a14:foregroundMark x1="49922" y1="69167" x2="49922" y2="69167"/>
                      </a14:backgroundRemoval>
                    </a14:imgEffect>
                  </a14:imgLayer>
                </a14:imgProps>
              </a:ext>
            </a:extLst>
          </a:blip>
          <a:stretch>
            <a:fillRect/>
          </a:stretch>
        </p:blipFill>
        <p:spPr>
          <a:xfrm>
            <a:off x="6927349" y="757263"/>
            <a:ext cx="2262224" cy="1242734"/>
          </a:xfrm>
          <a:prstGeom prst="rect">
            <a:avLst/>
          </a:prstGeom>
        </p:spPr>
      </p:pic>
      <p:sp>
        <p:nvSpPr>
          <p:cNvPr id="10" name="Rectangle 9"/>
          <p:cNvSpPr/>
          <p:nvPr/>
        </p:nvSpPr>
        <p:spPr>
          <a:xfrm>
            <a:off x="1157223" y="1999997"/>
            <a:ext cx="3631122" cy="523220"/>
          </a:xfrm>
          <a:prstGeom prst="rect">
            <a:avLst/>
          </a:prstGeom>
        </p:spPr>
        <p:txBody>
          <a:bodyPr wrap="none">
            <a:spAutoFit/>
          </a:bodyPr>
          <a:lstStyle/>
          <a:p>
            <a:r>
              <a:rPr lang="en-US" sz="2800" dirty="0" err="1">
                <a:solidFill>
                  <a:srgbClr val="C00000"/>
                </a:solidFill>
                <a:latin typeface="Times New Roman" panose="02020603050405020304" pitchFamily="18" charset="0"/>
                <a:ea typeface="Times New Roman" panose="02020603050405020304" pitchFamily="18" charset="0"/>
              </a:rPr>
              <a:t>Nội</a:t>
            </a:r>
            <a:r>
              <a:rPr lang="en-US" sz="2800" dirty="0">
                <a:solidFill>
                  <a:srgbClr val="C00000"/>
                </a:solidFill>
                <a:latin typeface="Times New Roman" panose="02020603050405020304" pitchFamily="18" charset="0"/>
                <a:ea typeface="Times New Roman" panose="02020603050405020304" pitchFamily="18" charset="0"/>
              </a:rPr>
              <a:t> dung </a:t>
            </a:r>
            <a:r>
              <a:rPr lang="en-US" sz="2800" dirty="0" err="1">
                <a:solidFill>
                  <a:srgbClr val="C00000"/>
                </a:solidFill>
                <a:latin typeface="Times New Roman" panose="02020603050405020304" pitchFamily="18" charset="0"/>
                <a:ea typeface="Times New Roman" panose="02020603050405020304" pitchFamily="18" charset="0"/>
              </a:rPr>
              <a:t>cần</a:t>
            </a:r>
            <a:r>
              <a:rPr lang="en-US" sz="2800" dirty="0">
                <a:solidFill>
                  <a:srgbClr val="C00000"/>
                </a:solidFill>
                <a:latin typeface="Times New Roman" panose="02020603050405020304" pitchFamily="18" charset="0"/>
                <a:ea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rPr>
              <a:t>thảo</a:t>
            </a:r>
            <a:r>
              <a:rPr lang="en-US" sz="2800" dirty="0">
                <a:solidFill>
                  <a:srgbClr val="C00000"/>
                </a:solidFill>
                <a:latin typeface="Times New Roman" panose="02020603050405020304" pitchFamily="18" charset="0"/>
                <a:ea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rPr>
              <a:t>luận</a:t>
            </a:r>
            <a:r>
              <a:rPr lang="en-US" sz="2800" dirty="0">
                <a:solidFill>
                  <a:srgbClr val="C00000"/>
                </a:solidFill>
                <a:latin typeface="Times New Roman" panose="02020603050405020304" pitchFamily="18" charset="0"/>
                <a:ea typeface="Times New Roman" panose="02020603050405020304" pitchFamily="18" charset="0"/>
              </a:rPr>
              <a:t>:</a:t>
            </a:r>
            <a:endParaRPr lang="en-US" sz="2800" dirty="0">
              <a:solidFill>
                <a:srgbClr val="C00000"/>
              </a:solidFill>
            </a:endParaRPr>
          </a:p>
        </p:txBody>
      </p:sp>
      <p:grpSp>
        <p:nvGrpSpPr>
          <p:cNvPr id="26" name="Group 25"/>
          <p:cNvGrpSpPr/>
          <p:nvPr/>
        </p:nvGrpSpPr>
        <p:grpSpPr>
          <a:xfrm>
            <a:off x="1936438" y="2688679"/>
            <a:ext cx="8738848" cy="3394353"/>
            <a:chOff x="1936438" y="2688679"/>
            <a:chExt cx="8738848" cy="3394353"/>
          </a:xfrm>
        </p:grpSpPr>
        <p:grpSp>
          <p:nvGrpSpPr>
            <p:cNvPr id="22" name="Group 21"/>
            <p:cNvGrpSpPr/>
            <p:nvPr/>
          </p:nvGrpSpPr>
          <p:grpSpPr>
            <a:xfrm>
              <a:off x="1936438" y="2688679"/>
              <a:ext cx="8738848" cy="3394353"/>
              <a:chOff x="1634187" y="2744545"/>
              <a:chExt cx="8738848" cy="3394353"/>
            </a:xfrm>
          </p:grpSpPr>
          <p:sp>
            <p:nvSpPr>
              <p:cNvPr id="14" name="Freeform 13"/>
              <p:cNvSpPr/>
              <p:nvPr/>
            </p:nvSpPr>
            <p:spPr>
              <a:xfrm rot="18289469">
                <a:off x="4607682" y="3771821"/>
                <a:ext cx="1496200" cy="96095"/>
              </a:xfrm>
              <a:custGeom>
                <a:avLst/>
                <a:gdLst>
                  <a:gd name="connsiteX0" fmla="*/ 0 w 1497446"/>
                  <a:gd name="connsiteY0" fmla="*/ 27246 h 54492"/>
                  <a:gd name="connsiteX1" fmla="*/ 1497446 w 1497446"/>
                  <a:gd name="connsiteY1" fmla="*/ 27246 h 54492"/>
                </a:gdLst>
                <a:ahLst/>
                <a:cxnLst>
                  <a:cxn ang="0">
                    <a:pos x="connsiteX0" y="connsiteY0"/>
                  </a:cxn>
                  <a:cxn ang="0">
                    <a:pos x="connsiteX1" y="connsiteY1"/>
                  </a:cxn>
                </a:cxnLst>
                <a:rect l="l" t="t" r="r" b="b"/>
                <a:pathLst>
                  <a:path w="1497446" h="54492">
                    <a:moveTo>
                      <a:pt x="0" y="27246"/>
                    </a:moveTo>
                    <a:lnTo>
                      <a:pt x="1497446"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3987" tIns="-10191" rIns="723987" bIns="-10190"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Freeform 14"/>
              <p:cNvSpPr/>
              <p:nvPr/>
            </p:nvSpPr>
            <p:spPr>
              <a:xfrm>
                <a:off x="5716166" y="2744545"/>
                <a:ext cx="4656869" cy="1075323"/>
              </a:xfrm>
              <a:custGeom>
                <a:avLst/>
                <a:gdLst>
                  <a:gd name="connsiteX0" fmla="*/ 0 w 2137846"/>
                  <a:gd name="connsiteY0" fmla="*/ 106892 h 1068923"/>
                  <a:gd name="connsiteX1" fmla="*/ 106892 w 2137846"/>
                  <a:gd name="connsiteY1" fmla="*/ 0 h 1068923"/>
                  <a:gd name="connsiteX2" fmla="*/ 2030954 w 2137846"/>
                  <a:gd name="connsiteY2" fmla="*/ 0 h 1068923"/>
                  <a:gd name="connsiteX3" fmla="*/ 2137846 w 2137846"/>
                  <a:gd name="connsiteY3" fmla="*/ 106892 h 1068923"/>
                  <a:gd name="connsiteX4" fmla="*/ 2137846 w 2137846"/>
                  <a:gd name="connsiteY4" fmla="*/ 962031 h 1068923"/>
                  <a:gd name="connsiteX5" fmla="*/ 2030954 w 2137846"/>
                  <a:gd name="connsiteY5" fmla="*/ 1068923 h 1068923"/>
                  <a:gd name="connsiteX6" fmla="*/ 106892 w 2137846"/>
                  <a:gd name="connsiteY6" fmla="*/ 1068923 h 1068923"/>
                  <a:gd name="connsiteX7" fmla="*/ 0 w 2137846"/>
                  <a:gd name="connsiteY7" fmla="*/ 962031 h 1068923"/>
                  <a:gd name="connsiteX8" fmla="*/ 0 w 2137846"/>
                  <a:gd name="connsiteY8" fmla="*/ 106892 h 10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46" h="1068923">
                    <a:moveTo>
                      <a:pt x="0" y="106892"/>
                    </a:moveTo>
                    <a:cubicBezTo>
                      <a:pt x="0" y="47857"/>
                      <a:pt x="47857" y="0"/>
                      <a:pt x="106892" y="0"/>
                    </a:cubicBezTo>
                    <a:lnTo>
                      <a:pt x="2030954" y="0"/>
                    </a:lnTo>
                    <a:cubicBezTo>
                      <a:pt x="2089989" y="0"/>
                      <a:pt x="2137846" y="47857"/>
                      <a:pt x="2137846" y="106892"/>
                    </a:cubicBezTo>
                    <a:lnTo>
                      <a:pt x="2137846" y="962031"/>
                    </a:lnTo>
                    <a:cubicBezTo>
                      <a:pt x="2137846" y="1021066"/>
                      <a:pt x="2089989" y="1068923"/>
                      <a:pt x="2030954" y="1068923"/>
                    </a:cubicBezTo>
                    <a:lnTo>
                      <a:pt x="106892" y="1068923"/>
                    </a:lnTo>
                    <a:cubicBezTo>
                      <a:pt x="47857" y="1068923"/>
                      <a:pt x="0" y="1021066"/>
                      <a:pt x="0" y="962031"/>
                    </a:cubicBezTo>
                    <a:lnTo>
                      <a:pt x="0" y="106892"/>
                    </a:lnTo>
                    <a:close/>
                  </a:path>
                </a:pathLst>
              </a:custGeom>
              <a:solidFill>
                <a:schemeClr val="accent6">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833" tIns="40833" rIns="40833" bIns="40833" numCol="1" spcCol="1270" anchor="ctr" anchorCtr="0">
                <a:noAutofit/>
              </a:bodyPr>
              <a:lstStyle/>
              <a:p>
                <a:pPr lvl="0" algn="ctr" defTabSz="66675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Cây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phẩm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chất</a:t>
                </a:r>
                <a:r>
                  <a:rPr lang="en-US" sz="2400" kern="1200" dirty="0">
                    <a:latin typeface="Times New Roman" panose="02020603050405020304" pitchFamily="18" charset="0"/>
                    <a:cs typeface="Times New Roman" panose="02020603050405020304" pitchFamily="18" charset="0"/>
                  </a:rPr>
                  <a:t>?</a:t>
                </a:r>
              </a:p>
            </p:txBody>
          </p:sp>
          <p:sp>
            <p:nvSpPr>
              <p:cNvPr id="17" name="Freeform 16"/>
              <p:cNvSpPr/>
              <p:nvPr/>
            </p:nvSpPr>
            <p:spPr>
              <a:xfrm>
                <a:off x="5716166" y="3879512"/>
                <a:ext cx="4656869" cy="1075323"/>
              </a:xfrm>
              <a:custGeom>
                <a:avLst/>
                <a:gdLst>
                  <a:gd name="connsiteX0" fmla="*/ 0 w 2137846"/>
                  <a:gd name="connsiteY0" fmla="*/ 106892 h 1068923"/>
                  <a:gd name="connsiteX1" fmla="*/ 106892 w 2137846"/>
                  <a:gd name="connsiteY1" fmla="*/ 0 h 1068923"/>
                  <a:gd name="connsiteX2" fmla="*/ 2030954 w 2137846"/>
                  <a:gd name="connsiteY2" fmla="*/ 0 h 1068923"/>
                  <a:gd name="connsiteX3" fmla="*/ 2137846 w 2137846"/>
                  <a:gd name="connsiteY3" fmla="*/ 106892 h 1068923"/>
                  <a:gd name="connsiteX4" fmla="*/ 2137846 w 2137846"/>
                  <a:gd name="connsiteY4" fmla="*/ 962031 h 1068923"/>
                  <a:gd name="connsiteX5" fmla="*/ 2030954 w 2137846"/>
                  <a:gd name="connsiteY5" fmla="*/ 1068923 h 1068923"/>
                  <a:gd name="connsiteX6" fmla="*/ 106892 w 2137846"/>
                  <a:gd name="connsiteY6" fmla="*/ 1068923 h 1068923"/>
                  <a:gd name="connsiteX7" fmla="*/ 0 w 2137846"/>
                  <a:gd name="connsiteY7" fmla="*/ 962031 h 1068923"/>
                  <a:gd name="connsiteX8" fmla="*/ 0 w 2137846"/>
                  <a:gd name="connsiteY8" fmla="*/ 106892 h 10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46" h="1068923">
                    <a:moveTo>
                      <a:pt x="0" y="106892"/>
                    </a:moveTo>
                    <a:cubicBezTo>
                      <a:pt x="0" y="47857"/>
                      <a:pt x="47857" y="0"/>
                      <a:pt x="106892" y="0"/>
                    </a:cubicBezTo>
                    <a:lnTo>
                      <a:pt x="2030954" y="0"/>
                    </a:lnTo>
                    <a:cubicBezTo>
                      <a:pt x="2089989" y="0"/>
                      <a:pt x="2137846" y="47857"/>
                      <a:pt x="2137846" y="106892"/>
                    </a:cubicBezTo>
                    <a:lnTo>
                      <a:pt x="2137846" y="962031"/>
                    </a:lnTo>
                    <a:cubicBezTo>
                      <a:pt x="2137846" y="1021066"/>
                      <a:pt x="2089989" y="1068923"/>
                      <a:pt x="2030954" y="1068923"/>
                    </a:cubicBezTo>
                    <a:lnTo>
                      <a:pt x="106892" y="1068923"/>
                    </a:lnTo>
                    <a:cubicBezTo>
                      <a:pt x="47857" y="1068923"/>
                      <a:pt x="0" y="1021066"/>
                      <a:pt x="0" y="962031"/>
                    </a:cubicBezTo>
                    <a:lnTo>
                      <a:pt x="0" y="106892"/>
                    </a:lnTo>
                    <a:close/>
                  </a:path>
                </a:pathLst>
              </a:custGeom>
              <a:solidFill>
                <a:schemeClr val="accent6">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833" tIns="40833" rIns="40833" bIns="40833" numCol="1" spcCol="1270" anchor="ctr" anchorCtr="0">
                <a:noAutofit/>
              </a:bodyPr>
              <a:lstStyle/>
              <a:p>
                <a:pPr lvl="0" algn="ctr" defTabSz="66675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Những từ ngữ nào trong văn bản biểu đạt rõ nhất hình ảnh của cây tre? </a:t>
                </a:r>
                <a:endParaRPr lang="en-US" sz="24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rot="3310531">
                <a:off x="4609174" y="4990681"/>
                <a:ext cx="1506406" cy="118699"/>
              </a:xfrm>
              <a:custGeom>
                <a:avLst/>
                <a:gdLst>
                  <a:gd name="connsiteX0" fmla="*/ 0 w 1497446"/>
                  <a:gd name="connsiteY0" fmla="*/ 27246 h 54492"/>
                  <a:gd name="connsiteX1" fmla="*/ 1497446 w 1497446"/>
                  <a:gd name="connsiteY1" fmla="*/ 27246 h 54492"/>
                </a:gdLst>
                <a:ahLst/>
                <a:cxnLst>
                  <a:cxn ang="0">
                    <a:pos x="connsiteX0" y="connsiteY0"/>
                  </a:cxn>
                  <a:cxn ang="0">
                    <a:pos x="connsiteX1" y="connsiteY1"/>
                  </a:cxn>
                </a:cxnLst>
                <a:rect l="l" t="t" r="r" b="b"/>
                <a:pathLst>
                  <a:path w="1497446" h="54492">
                    <a:moveTo>
                      <a:pt x="0" y="27246"/>
                    </a:moveTo>
                    <a:lnTo>
                      <a:pt x="1497446"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3986" tIns="-10191" rIns="723987" bIns="-10190" numCol="1" spcCol="1270" anchor="ctr" anchorCtr="0">
                <a:noAutofit/>
              </a:bodyPr>
              <a:lstStyle/>
              <a:p>
                <a:pPr lvl="0" algn="ctr" defTabSz="222250">
                  <a:lnSpc>
                    <a:spcPct val="90000"/>
                  </a:lnSpc>
                  <a:spcBef>
                    <a:spcPct val="0"/>
                  </a:spcBef>
                  <a:spcAft>
                    <a:spcPct val="35000"/>
                  </a:spcAft>
                </a:pPr>
                <a:endParaRPr lang="en-US" sz="500" kern="1200"/>
              </a:p>
            </p:txBody>
          </p:sp>
          <p:sp>
            <p:nvSpPr>
              <p:cNvPr id="19" name="Freeform 18"/>
              <p:cNvSpPr/>
              <p:nvPr/>
            </p:nvSpPr>
            <p:spPr>
              <a:xfrm>
                <a:off x="5716166" y="4990108"/>
                <a:ext cx="4656869" cy="1148790"/>
              </a:xfrm>
              <a:custGeom>
                <a:avLst/>
                <a:gdLst>
                  <a:gd name="connsiteX0" fmla="*/ 0 w 2137846"/>
                  <a:gd name="connsiteY0" fmla="*/ 106892 h 1068923"/>
                  <a:gd name="connsiteX1" fmla="*/ 106892 w 2137846"/>
                  <a:gd name="connsiteY1" fmla="*/ 0 h 1068923"/>
                  <a:gd name="connsiteX2" fmla="*/ 2030954 w 2137846"/>
                  <a:gd name="connsiteY2" fmla="*/ 0 h 1068923"/>
                  <a:gd name="connsiteX3" fmla="*/ 2137846 w 2137846"/>
                  <a:gd name="connsiteY3" fmla="*/ 106892 h 1068923"/>
                  <a:gd name="connsiteX4" fmla="*/ 2137846 w 2137846"/>
                  <a:gd name="connsiteY4" fmla="*/ 962031 h 1068923"/>
                  <a:gd name="connsiteX5" fmla="*/ 2030954 w 2137846"/>
                  <a:gd name="connsiteY5" fmla="*/ 1068923 h 1068923"/>
                  <a:gd name="connsiteX6" fmla="*/ 106892 w 2137846"/>
                  <a:gd name="connsiteY6" fmla="*/ 1068923 h 1068923"/>
                  <a:gd name="connsiteX7" fmla="*/ 0 w 2137846"/>
                  <a:gd name="connsiteY7" fmla="*/ 962031 h 1068923"/>
                  <a:gd name="connsiteX8" fmla="*/ 0 w 2137846"/>
                  <a:gd name="connsiteY8" fmla="*/ 106892 h 10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46" h="1068923">
                    <a:moveTo>
                      <a:pt x="0" y="106892"/>
                    </a:moveTo>
                    <a:cubicBezTo>
                      <a:pt x="0" y="47857"/>
                      <a:pt x="47857" y="0"/>
                      <a:pt x="106892" y="0"/>
                    </a:cubicBezTo>
                    <a:lnTo>
                      <a:pt x="2030954" y="0"/>
                    </a:lnTo>
                    <a:cubicBezTo>
                      <a:pt x="2089989" y="0"/>
                      <a:pt x="2137846" y="47857"/>
                      <a:pt x="2137846" y="106892"/>
                    </a:cubicBezTo>
                    <a:lnTo>
                      <a:pt x="2137846" y="962031"/>
                    </a:lnTo>
                    <a:cubicBezTo>
                      <a:pt x="2137846" y="1021066"/>
                      <a:pt x="2089989" y="1068923"/>
                      <a:pt x="2030954" y="1068923"/>
                    </a:cubicBezTo>
                    <a:lnTo>
                      <a:pt x="106892" y="1068923"/>
                    </a:lnTo>
                    <a:cubicBezTo>
                      <a:pt x="47857" y="1068923"/>
                      <a:pt x="0" y="1021066"/>
                      <a:pt x="0" y="962031"/>
                    </a:cubicBezTo>
                    <a:lnTo>
                      <a:pt x="0" y="106892"/>
                    </a:lnTo>
                    <a:close/>
                  </a:path>
                </a:pathLst>
              </a:custGeom>
              <a:solidFill>
                <a:schemeClr val="accent6">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833" tIns="40833" rIns="40833" bIns="40833" numCol="1" spcCol="1270" anchor="ctr" anchorCtr="0">
                <a:noAutofit/>
              </a:bodyPr>
              <a:lstStyle/>
              <a:p>
                <a:pPr lvl="0" algn="ctr" defTabSz="66675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Chỉ</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phép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chủ</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yếu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phép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vẻ</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đẹp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tre</a:t>
                </a:r>
                <a:r>
                  <a:rPr lang="en-US" sz="2400" kern="1200" dirty="0">
                    <a:latin typeface="Times New Roman" panose="02020603050405020304" pitchFamily="18" charset="0"/>
                    <a:cs typeface="Times New Roman" panose="02020603050405020304" pitchFamily="18" charset="0"/>
                  </a:rPr>
                  <a:t> ?</a:t>
                </a:r>
              </a:p>
            </p:txBody>
          </p:sp>
          <p:sp>
            <p:nvSpPr>
              <p:cNvPr id="20" name="Freeform 19"/>
              <p:cNvSpPr/>
              <p:nvPr/>
            </p:nvSpPr>
            <p:spPr>
              <a:xfrm>
                <a:off x="1634187" y="3753923"/>
                <a:ext cx="3301825" cy="1402461"/>
              </a:xfrm>
              <a:custGeom>
                <a:avLst/>
                <a:gdLst>
                  <a:gd name="connsiteX0" fmla="*/ 0 w 2137846"/>
                  <a:gd name="connsiteY0" fmla="*/ 106892 h 1068923"/>
                  <a:gd name="connsiteX1" fmla="*/ 106892 w 2137846"/>
                  <a:gd name="connsiteY1" fmla="*/ 0 h 1068923"/>
                  <a:gd name="connsiteX2" fmla="*/ 2030954 w 2137846"/>
                  <a:gd name="connsiteY2" fmla="*/ 0 h 1068923"/>
                  <a:gd name="connsiteX3" fmla="*/ 2137846 w 2137846"/>
                  <a:gd name="connsiteY3" fmla="*/ 106892 h 1068923"/>
                  <a:gd name="connsiteX4" fmla="*/ 2137846 w 2137846"/>
                  <a:gd name="connsiteY4" fmla="*/ 962031 h 1068923"/>
                  <a:gd name="connsiteX5" fmla="*/ 2030954 w 2137846"/>
                  <a:gd name="connsiteY5" fmla="*/ 1068923 h 1068923"/>
                  <a:gd name="connsiteX6" fmla="*/ 106892 w 2137846"/>
                  <a:gd name="connsiteY6" fmla="*/ 1068923 h 1068923"/>
                  <a:gd name="connsiteX7" fmla="*/ 0 w 2137846"/>
                  <a:gd name="connsiteY7" fmla="*/ 962031 h 1068923"/>
                  <a:gd name="connsiteX8" fmla="*/ 0 w 2137846"/>
                  <a:gd name="connsiteY8" fmla="*/ 106892 h 10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46" h="1068923">
                    <a:moveTo>
                      <a:pt x="0" y="106892"/>
                    </a:moveTo>
                    <a:cubicBezTo>
                      <a:pt x="0" y="47857"/>
                      <a:pt x="47857" y="0"/>
                      <a:pt x="106892" y="0"/>
                    </a:cubicBezTo>
                    <a:lnTo>
                      <a:pt x="2030954" y="0"/>
                    </a:lnTo>
                    <a:cubicBezTo>
                      <a:pt x="2089989" y="0"/>
                      <a:pt x="2137846" y="47857"/>
                      <a:pt x="2137846" y="106892"/>
                    </a:cubicBezTo>
                    <a:lnTo>
                      <a:pt x="2137846" y="962031"/>
                    </a:lnTo>
                    <a:cubicBezTo>
                      <a:pt x="2137846" y="1021066"/>
                      <a:pt x="2089989" y="1068923"/>
                      <a:pt x="2030954" y="1068923"/>
                    </a:cubicBezTo>
                    <a:lnTo>
                      <a:pt x="106892" y="1068923"/>
                    </a:lnTo>
                    <a:cubicBezTo>
                      <a:pt x="47857" y="1068923"/>
                      <a:pt x="0" y="1021066"/>
                      <a:pt x="0" y="962031"/>
                    </a:cubicBezTo>
                    <a:lnTo>
                      <a:pt x="0" y="106892"/>
                    </a:lnTo>
                    <a:close/>
                  </a:path>
                </a:pathLst>
              </a:custGeom>
              <a:solidFill>
                <a:srgbClr val="00B050"/>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833" tIns="40833" rIns="40833" bIns="40833" numCol="1" spcCol="1270" anchor="ctr" anchorCtr="0">
                <a:noAutofit/>
              </a:bodyPr>
              <a:lstStyle/>
              <a:p>
                <a:pPr lvl="0" algn="ctr" defTabSz="66675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Vẻ</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đẹp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Việt</a:t>
                </a:r>
                <a:r>
                  <a:rPr lang="en-US" sz="2400" kern="1200" dirty="0">
                    <a:latin typeface="Times New Roman" panose="02020603050405020304" pitchFamily="18" charset="0"/>
                    <a:cs typeface="Times New Roman" panose="02020603050405020304" pitchFamily="18" charset="0"/>
                  </a:rPr>
                  <a:t> Nam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miêu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qua </a:t>
                </a:r>
                <a:r>
                  <a:rPr lang="en-US" sz="2400" kern="1200" dirty="0" err="1">
                    <a:latin typeface="Times New Roman" panose="02020603050405020304" pitchFamily="18" charset="0"/>
                    <a:cs typeface="Times New Roman" panose="02020603050405020304" pitchFamily="18" charset="0"/>
                  </a:rPr>
                  <a:t>những</a:t>
                </a:r>
                <a:r>
                  <a:rPr lang="en-US" sz="2400" kern="1200" dirty="0">
                    <a:latin typeface="Times New Roman" panose="02020603050405020304" pitchFamily="18" charset="0"/>
                    <a:cs typeface="Times New Roman" panose="02020603050405020304" pitchFamily="18" charset="0"/>
                  </a:rPr>
                  <a:t> chi </a:t>
                </a:r>
                <a:r>
                  <a:rPr lang="en-US" sz="2400" kern="1200" dirty="0" err="1">
                    <a:latin typeface="Times New Roman" panose="02020603050405020304" pitchFamily="18" charset="0"/>
                    <a:cs typeface="Times New Roman" panose="02020603050405020304" pitchFamily="18" charset="0"/>
                  </a:rPr>
                  <a:t>tiết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nào</a:t>
                </a:r>
                <a:r>
                  <a:rPr lang="en-US" sz="2400" kern="1200" dirty="0">
                    <a:latin typeface="Times New Roman" panose="02020603050405020304" pitchFamily="18" charset="0"/>
                    <a:cs typeface="Times New Roman" panose="02020603050405020304" pitchFamily="18" charset="0"/>
                  </a:rPr>
                  <a:t>? </a:t>
                </a:r>
              </a:p>
            </p:txBody>
          </p:sp>
        </p:grpSp>
        <p:cxnSp>
          <p:nvCxnSpPr>
            <p:cNvPr id="24" name="Straight Connector 23"/>
            <p:cNvCxnSpPr>
              <a:stCxn id="14" idx="0"/>
            </p:cNvCxnSpPr>
            <p:nvPr/>
          </p:nvCxnSpPr>
          <p:spPr>
            <a:xfrm flipV="1">
              <a:off x="5230820" y="4361307"/>
              <a:ext cx="823207" cy="1681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9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304" y="4366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95410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129198" y="1544502"/>
            <a:ext cx="6981398" cy="523220"/>
          </a:xfrm>
          <a:prstGeom prst="rect">
            <a:avLst/>
          </a:prstGeom>
        </p:spPr>
        <p:txBody>
          <a:bodyPr wrap="none">
            <a:spAutoFit/>
          </a:bodyPr>
          <a:lstStyle/>
          <a:p>
            <a:pPr algn="just">
              <a:spcAft>
                <a:spcPts val="0"/>
              </a:spcAft>
              <a:tabLst>
                <a:tab pos="90170" algn="l"/>
                <a:tab pos="180340" algn="l"/>
              </a:tabLst>
            </a:pP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Hình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ảnh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cây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tre</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khắc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họa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chân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thực</a:t>
            </a:r>
            <a:r>
              <a:rPr lang="en-US" sz="2800" b="1"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rotWithShape="1">
          <a:blip r:embed="rId4"/>
          <a:srcRect l="8970" r="11114"/>
          <a:stretch/>
        </p:blipFill>
        <p:spPr>
          <a:xfrm>
            <a:off x="7372992" y="2229845"/>
            <a:ext cx="3487782" cy="2921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8599754" y="5313495"/>
            <a:ext cx="1034257" cy="369332"/>
          </a:xfrm>
          <a:prstGeom prst="rect">
            <a:avLst/>
          </a:prstGeom>
          <a:noFill/>
        </p:spPr>
        <p:txBody>
          <a:bodyPr wrap="none" rtlCol="0">
            <a:spAutoFit/>
          </a:bodyPr>
          <a:lstStyle/>
          <a:p>
            <a:r>
              <a:rPr lang="en-US" dirty="0">
                <a:latin typeface="Bauhaus 93" panose="04030905020B02020C02" pitchFamily="82" charset="0"/>
              </a:rPr>
              <a:t>CÂY TRE</a:t>
            </a:r>
          </a:p>
        </p:txBody>
      </p:sp>
      <p:sp>
        <p:nvSpPr>
          <p:cNvPr id="13" name="Rectangle 12"/>
          <p:cNvSpPr/>
          <p:nvPr/>
        </p:nvSpPr>
        <p:spPr>
          <a:xfrm>
            <a:off x="1571897" y="2567225"/>
            <a:ext cx="6096000" cy="2246769"/>
          </a:xfrm>
          <a:prstGeom prst="rect">
            <a:avLst/>
          </a:prstGeom>
        </p:spPr>
        <p:txBody>
          <a:bodyPr>
            <a:spAutoFit/>
          </a:bodyPr>
          <a:lstStyle/>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Mọc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tốt</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mọi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nơi</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t>
            </a:r>
            <a:r>
              <a:rPr lang="en-US" sz="2800" i="1" dirty="0" err="1">
                <a:latin typeface="Times New Roman" panose="02020603050405020304" pitchFamily="18" charset="0"/>
                <a:ea typeface="Times New Roman" panose="02020603050405020304" pitchFamily="18" charset="0"/>
              </a:rPr>
              <a:t>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vươn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mộc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Mầm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măng</a:t>
            </a:r>
            <a:r>
              <a:rPr lang="en-US" sz="2800" i="1" dirty="0">
                <a:latin typeface="Times New Roman" panose="02020603050405020304" pitchFamily="18" charset="0"/>
                <a:ea typeface="Times New Roman" panose="02020603050405020304" pitchFamily="18" charset="0"/>
              </a:rPr>
              <a:t> non </a:t>
            </a:r>
            <a:r>
              <a:rPr lang="en-US" sz="2800" i="1" dirty="0" err="1">
                <a:latin typeface="Times New Roman" panose="02020603050405020304" pitchFamily="18" charset="0"/>
                <a:ea typeface="Times New Roman" panose="02020603050405020304" pitchFamily="18" charset="0"/>
              </a:rPr>
              <a:t>mọc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thẳng</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Màu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tươi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nhũn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nhặn</a:t>
            </a:r>
            <a:r>
              <a:rPr lang="en-US" sz="2800"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42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2304" y="43663"/>
            <a:ext cx="12083446" cy="68143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963505" y="0"/>
            <a:ext cx="668471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HOẠT ĐỘNG 3:  </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S Mincho"/>
                <a:cs typeface="+mn-cs"/>
              </a:rPr>
              <a:t>KHÁM PHÁ VĂN BẢN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1324131" y="546732"/>
            <a:ext cx="6096000" cy="954107"/>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1129198" y="1544502"/>
            <a:ext cx="698139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90170" algn="l"/>
                <a:tab pos="180340" algn="l"/>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tre</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khắc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p:cNvSpPr txBox="1"/>
          <p:nvPr/>
        </p:nvSpPr>
        <p:spPr>
          <a:xfrm>
            <a:off x="8599754" y="5313495"/>
            <a:ext cx="10342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rPr>
              <a:t>CÂY TRE</a:t>
            </a:r>
          </a:p>
        </p:txBody>
      </p:sp>
      <p:sp>
        <p:nvSpPr>
          <p:cNvPr id="2" name="Rectangle 1"/>
          <p:cNvSpPr/>
          <p:nvPr/>
        </p:nvSpPr>
        <p:spPr>
          <a:xfrm>
            <a:off x="1129198" y="2351780"/>
            <a:ext cx="6096000" cy="2677656"/>
          </a:xfrm>
          <a:prstGeom prst="rect">
            <a:avLst/>
          </a:prstGeom>
        </p:spPr>
        <p:txBody>
          <a:bodyPr>
            <a:spAutoFit/>
          </a:bodyPr>
          <a:lstStyle/>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i="1" dirty="0">
                <a:latin typeface="Times New Roman" panose="02020603050405020304" pitchFamily="18" charset="0"/>
                <a:ea typeface="Times New Roman" panose="02020603050405020304" pitchFamily="18" charset="0"/>
              </a:rPr>
              <a:t>+ Tre </a:t>
            </a:r>
            <a:r>
              <a:rPr lang="en-US" sz="2800" i="1" dirty="0" err="1">
                <a:latin typeface="Times New Roman" panose="02020603050405020304" pitchFamily="18" charset="0"/>
                <a:ea typeface="Times New Roman" panose="02020603050405020304" pitchFamily="18" charset="0"/>
              </a:rPr>
              <a:t>cứng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cáp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dẻo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dai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vững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chắc</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Luôn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gắn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bạn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rPr>
              <a:t> con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mọi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hoàn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cảnh</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Thẳng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thắn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420131" y="2351780"/>
            <a:ext cx="3588282" cy="2584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44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2100</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Bauhaus 93</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2023-01-06T09:21:57Z</dcterms:created>
  <dcterms:modified xsi:type="dcterms:W3CDTF">2023-01-06T09:22:21Z</dcterms:modified>
</cp:coreProperties>
</file>