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89" r:id="rId9"/>
    <p:sldMasterId id="2147484101" r:id="rId10"/>
    <p:sldMasterId id="2147484113" r:id="rId11"/>
    <p:sldMasterId id="2147484137" r:id="rId12"/>
    <p:sldMasterId id="2147484175" r:id="rId13"/>
    <p:sldMasterId id="2147484185" r:id="rId14"/>
  </p:sldMasterIdLst>
  <p:notesMasterIdLst>
    <p:notesMasterId r:id="rId53"/>
  </p:notesMasterIdLst>
  <p:sldIdLst>
    <p:sldId id="386" r:id="rId15"/>
    <p:sldId id="684" r:id="rId16"/>
    <p:sldId id="467" r:id="rId17"/>
    <p:sldId id="685" r:id="rId18"/>
    <p:sldId id="648" r:id="rId19"/>
    <p:sldId id="612" r:id="rId20"/>
    <p:sldId id="647" r:id="rId21"/>
    <p:sldId id="613" r:id="rId22"/>
    <p:sldId id="650" r:id="rId23"/>
    <p:sldId id="651" r:id="rId24"/>
    <p:sldId id="652" r:id="rId25"/>
    <p:sldId id="663" r:id="rId26"/>
    <p:sldId id="664" r:id="rId27"/>
    <p:sldId id="665" r:id="rId28"/>
    <p:sldId id="666" r:id="rId29"/>
    <p:sldId id="667" r:id="rId30"/>
    <p:sldId id="668" r:id="rId31"/>
    <p:sldId id="669" r:id="rId32"/>
    <p:sldId id="670" r:id="rId33"/>
    <p:sldId id="671" r:id="rId34"/>
    <p:sldId id="672" r:id="rId35"/>
    <p:sldId id="676" r:id="rId36"/>
    <p:sldId id="673" r:id="rId37"/>
    <p:sldId id="674" r:id="rId38"/>
    <p:sldId id="675" r:id="rId39"/>
    <p:sldId id="677" r:id="rId40"/>
    <p:sldId id="678" r:id="rId41"/>
    <p:sldId id="679" r:id="rId42"/>
    <p:sldId id="680" r:id="rId43"/>
    <p:sldId id="681" r:id="rId44"/>
    <p:sldId id="682" r:id="rId45"/>
    <p:sldId id="683" r:id="rId46"/>
    <p:sldId id="631" r:id="rId47"/>
    <p:sldId id="640" r:id="rId48"/>
    <p:sldId id="641" r:id="rId49"/>
    <p:sldId id="642" r:id="rId50"/>
    <p:sldId id="635" r:id="rId51"/>
    <p:sldId id="636" r:id="rId52"/>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6F9"/>
    <a:srgbClr val="FFFFFF"/>
    <a:srgbClr val="FEF4EC"/>
    <a:srgbClr val="FF9966"/>
    <a:srgbClr val="FFCCCC"/>
    <a:srgbClr val="F0ECF4"/>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101" d="100"/>
          <a:sy n="101" d="100"/>
        </p:scale>
        <p:origin x="48" y="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19771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37697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9983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1976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15242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48883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88903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73718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282534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2579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8400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260261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548563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53284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88447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4425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728615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76647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6675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3011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2552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06591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745277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35742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21528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0759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10590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14502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7037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2572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9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5939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469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800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83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00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947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03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97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3395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13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387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615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539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275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89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026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4236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6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95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4173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1242020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6759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386538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9377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634784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25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690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90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320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744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834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25522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9395987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2987642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968664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32445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250703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45030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12429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474244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603513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8401857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7771722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6995431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153358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1108874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104941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09899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440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0849727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1188931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81166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001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0205057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3077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576692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4860659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2088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00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70290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0.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63.xml"/><Relationship Id="rId7" Type="http://schemas.openxmlformats.org/officeDocument/2006/relationships/theme" Target="../theme/theme11.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theme" Target="../theme/theme12.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92.xml"/><Relationship Id="rId7" Type="http://schemas.openxmlformats.org/officeDocument/2006/relationships/theme" Target="../theme/theme13.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5" Type="http://schemas.openxmlformats.org/officeDocument/2006/relationships/slideLayout" Target="../slideLayouts/slideLayout194.xml"/><Relationship Id="rId4" Type="http://schemas.openxmlformats.org/officeDocument/2006/relationships/slideLayout" Target="../slideLayouts/slideLayout19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98.xml"/><Relationship Id="rId7" Type="http://schemas.openxmlformats.org/officeDocument/2006/relationships/theme" Target="../theme/theme1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9/24/2023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7375060"/>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187237"/>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44575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46964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80" r:id="rId4"/>
    <p:sldLayoutId id="2147484181" r:id="rId5"/>
    <p:sldLayoutId id="214748418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42947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90" r:id="rId4"/>
    <p:sldLayoutId id="2147484191" r:id="rId5"/>
    <p:sldLayoutId id="214748419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9/24/2023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722453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2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2.xml"/><Relationship Id="rId5"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2.xml"/><Relationship Id="rId5" Type="http://schemas.openxmlformats.org/officeDocument/2006/relationships/image" Target="../media/image4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53.gif"/><Relationship Id="rId2" Type="http://schemas.openxmlformats.org/officeDocument/2006/relationships/slide" Target="slide34.xml"/><Relationship Id="rId1" Type="http://schemas.openxmlformats.org/officeDocument/2006/relationships/slideLayout" Target="../slideLayouts/slideLayout139.xml"/><Relationship Id="rId6" Type="http://schemas.openxmlformats.org/officeDocument/2006/relationships/slide" Target="slide35.xml"/><Relationship Id="rId5" Type="http://schemas.openxmlformats.org/officeDocument/2006/relationships/slide" Target="slide37.xml"/><Relationship Id="rId4" Type="http://schemas.openxmlformats.org/officeDocument/2006/relationships/slide" Target="slide38.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slide" Target="slide33.xml"/><Relationship Id="rId5" Type="http://schemas.openxmlformats.org/officeDocument/2006/relationships/image" Target="../media/image56.gif"/><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slide" Target="slide33.xml"/><Relationship Id="rId5" Type="http://schemas.openxmlformats.org/officeDocument/2006/relationships/image" Target="../media/image56.gif"/><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2.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5.xml"/><Relationship Id="rId5" Type="http://schemas.microsoft.com/office/2007/relationships/hdphoto" Target="../media/hdphoto1.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9706" y="1122091"/>
            <a:ext cx="1993193" cy="2609850"/>
          </a:xfrm>
          <a:prstGeom prst="rect">
            <a:avLst/>
          </a:prstGeom>
        </p:spPr>
      </p:pic>
      <p:pic>
        <p:nvPicPr>
          <p:cNvPr id="9" name="Picture 8"/>
          <p:cNvPicPr>
            <a:picLocks noChangeAspect="1"/>
          </p:cNvPicPr>
          <p:nvPr/>
        </p:nvPicPr>
        <p:blipFill>
          <a:blip r:embed="rId4"/>
          <a:stretch>
            <a:fillRect/>
          </a:stretch>
        </p:blipFill>
        <p:spPr>
          <a:xfrm>
            <a:off x="2351954" y="1131590"/>
            <a:ext cx="2046126" cy="2609850"/>
          </a:xfrm>
          <a:prstGeom prst="rect">
            <a:avLst/>
          </a:prstGeom>
        </p:spPr>
      </p:pic>
      <p:pic>
        <p:nvPicPr>
          <p:cNvPr id="10" name="Picture 9"/>
          <p:cNvPicPr>
            <a:picLocks noChangeAspect="1"/>
          </p:cNvPicPr>
          <p:nvPr/>
        </p:nvPicPr>
        <p:blipFill>
          <a:blip r:embed="rId5"/>
          <a:stretch>
            <a:fillRect/>
          </a:stretch>
        </p:blipFill>
        <p:spPr>
          <a:xfrm>
            <a:off x="6948264" y="1131590"/>
            <a:ext cx="2028426" cy="2609850"/>
          </a:xfrm>
          <a:prstGeom prst="rect">
            <a:avLst/>
          </a:prstGeom>
        </p:spPr>
      </p:pic>
      <p:pic>
        <p:nvPicPr>
          <p:cNvPr id="11" name="Picture 10"/>
          <p:cNvPicPr>
            <a:picLocks noChangeAspect="1"/>
          </p:cNvPicPr>
          <p:nvPr/>
        </p:nvPicPr>
        <p:blipFill>
          <a:blip r:embed="rId6"/>
          <a:stretch>
            <a:fillRect/>
          </a:stretch>
        </p:blipFill>
        <p:spPr>
          <a:xfrm>
            <a:off x="4632286" y="1122091"/>
            <a:ext cx="2026472" cy="2609850"/>
          </a:xfrm>
          <a:prstGeom prst="rect">
            <a:avLst/>
          </a:prstGeom>
        </p:spPr>
      </p:pic>
      <p:pic>
        <p:nvPicPr>
          <p:cNvPr id="12" name="Picture 11"/>
          <p:cNvPicPr>
            <a:picLocks noChangeAspect="1"/>
          </p:cNvPicPr>
          <p:nvPr/>
        </p:nvPicPr>
        <p:blipFill>
          <a:blip r:embed="rId7"/>
          <a:stretch>
            <a:fillRect/>
          </a:stretch>
        </p:blipFill>
        <p:spPr>
          <a:xfrm>
            <a:off x="843293" y="-7167"/>
            <a:ext cx="7577985" cy="1597290"/>
          </a:xfrm>
          <a:prstGeom prst="rect">
            <a:avLst/>
          </a:prstGeom>
        </p:spPr>
      </p:pic>
      <p:sp>
        <p:nvSpPr>
          <p:cNvPr id="13" name="Rectangle 12"/>
          <p:cNvSpPr/>
          <p:nvPr/>
        </p:nvSpPr>
        <p:spPr>
          <a:xfrm>
            <a:off x="194551" y="4011910"/>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Vẹt</a:t>
            </a:r>
          </a:p>
        </p:txBody>
      </p:sp>
      <p:sp>
        <p:nvSpPr>
          <p:cNvPr id="14" name="Rectangle 13"/>
          <p:cNvSpPr/>
          <p:nvPr/>
        </p:nvSpPr>
        <p:spPr>
          <a:xfrm>
            <a:off x="2453266"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Chào mào</a:t>
            </a:r>
          </a:p>
        </p:txBody>
      </p:sp>
      <p:sp>
        <p:nvSpPr>
          <p:cNvPr id="15" name="Rectangle 14"/>
          <p:cNvSpPr/>
          <p:nvPr/>
        </p:nvSpPr>
        <p:spPr>
          <a:xfrm>
            <a:off x="4708119"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Chìa vôi</a:t>
            </a:r>
          </a:p>
        </p:txBody>
      </p:sp>
      <p:sp>
        <p:nvSpPr>
          <p:cNvPr id="16" name="Rectangle 15"/>
          <p:cNvSpPr/>
          <p:nvPr/>
        </p:nvSpPr>
        <p:spPr>
          <a:xfrm>
            <a:off x="7040726"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Chim sáo</a:t>
            </a: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968" y="-224577"/>
            <a:ext cx="6012160" cy="5592654"/>
          </a:xfrm>
          <a:prstGeom prst="rect">
            <a:avLst/>
          </a:prstGeom>
          <a:ln>
            <a:noFill/>
          </a:ln>
          <a:effectLst>
            <a:softEdge rad="112500"/>
          </a:effectLst>
        </p:spPr>
      </p:pic>
      <p:sp>
        <p:nvSpPr>
          <p:cNvPr id="27" name="Oval 26"/>
          <p:cNvSpPr/>
          <p:nvPr/>
        </p:nvSpPr>
        <p:spPr>
          <a:xfrm>
            <a:off x="2699792" y="-1172666"/>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491880" y="774447"/>
            <a:ext cx="5220072" cy="489364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Vào một đêm mưa bão, hai anh em Mon và Mên trằn trọc không ngủ được vì lo lắng cho bầy chim chìa vôi, làm tổ ở bãi cát giữa sông. Suy nghĩ lo lắng khiến cả hai anh em không ngủ được, quyết tâm đi đến bờ sông ngay trong đêm để mang những chú chim vào bờ. Khi bình minh lên, dải cát vẫn còn lộ ra trên mặt nước, trong khoảnh khắc cuối cùng, những chú chim non bay lên không trung khiến hai đứa trẻ vui mừng, hạnh phúc.</a:t>
            </a:r>
          </a:p>
          <a:p>
            <a:pPr algn="ctr"/>
            <a:br>
              <a:rPr lang="vi-VN" sz="2400" dirty="0">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3923928" y="-35771"/>
            <a:ext cx="4579124" cy="1113956"/>
          </a:xfrm>
          <a:prstGeom prst="rect">
            <a:avLst/>
          </a:prstGeom>
        </p:spPr>
      </p:pic>
    </p:spTree>
    <p:extLst>
      <p:ext uri="{BB962C8B-B14F-4D97-AF65-F5344CB8AC3E}">
        <p14:creationId xmlns:p14="http://schemas.microsoft.com/office/powerpoint/2010/main" val="6350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grpSp>
        <p:nvGrpSpPr>
          <p:cNvPr id="25" name="Group 24"/>
          <p:cNvGrpSpPr/>
          <p:nvPr/>
        </p:nvGrpSpPr>
        <p:grpSpPr>
          <a:xfrm>
            <a:off x="414438" y="553496"/>
            <a:ext cx="6173785" cy="395616"/>
            <a:chOff x="644526" y="2766774"/>
            <a:chExt cx="16465570" cy="105497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1</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770141076"/>
              </p:ext>
            </p:extLst>
          </p:nvPr>
        </p:nvGraphicFramePr>
        <p:xfrm>
          <a:off x="343401" y="2067694"/>
          <a:ext cx="8406034" cy="2797264"/>
        </p:xfrm>
        <a:graphic>
          <a:graphicData uri="http://schemas.openxmlformats.org/drawingml/2006/table">
            <a:tbl>
              <a:tblPr firstRow="1" bandRow="1">
                <a:tableStyleId>{5C22544A-7EE6-4342-B048-85BDC9FD1C3A}</a:tableStyleId>
              </a:tblPr>
              <a:tblGrid>
                <a:gridCol w="1996351">
                  <a:extLst>
                    <a:ext uri="{9D8B030D-6E8A-4147-A177-3AD203B41FA5}">
                      <a16:colId xmlns:a16="http://schemas.microsoft.com/office/drawing/2014/main" val="3416650495"/>
                    </a:ext>
                  </a:extLst>
                </a:gridCol>
                <a:gridCol w="6409683">
                  <a:extLst>
                    <a:ext uri="{9D8B030D-6E8A-4147-A177-3AD203B41FA5}">
                      <a16:colId xmlns:a16="http://schemas.microsoft.com/office/drawing/2014/main" val="3717351838"/>
                    </a:ext>
                  </a:extLst>
                </a:gridCol>
              </a:tblGrid>
              <a:tr h="205930">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168488">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Times New Roman" panose="02020603050405020304" pitchFamily="18" charset="0"/>
                          <a:cs typeface="Times New Roman" panose="02020603050405020304" pitchFamily="18" charset="0"/>
                        </a:rPr>
                        <a:t>Chi </a:t>
                      </a:r>
                      <a:r>
                        <a:rPr lang="en-US" sz="2000" b="1" dirty="0" err="1">
                          <a:solidFill>
                            <a:schemeClr val="tx1"/>
                          </a:solidFill>
                          <a:latin typeface="Times New Roman" panose="02020603050405020304" pitchFamily="18" charset="0"/>
                          <a:cs typeface="Times New Roman" panose="02020603050405020304" pitchFamily="18" charset="0"/>
                        </a:rPr>
                        <a:t>tiết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188929">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280814">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33336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a:t>
                      </a:r>
                      <a:r>
                        <a:rPr lang="vi-VN" sz="2000" b="1" baseline="0" dirty="0">
                          <a:solidFill>
                            <a:schemeClr val="tx1"/>
                          </a:solidFill>
                          <a:latin typeface="Times New Roman" panose="02020603050405020304" pitchFamily="18" charset="0"/>
                          <a:cs typeface="Times New Roman" panose="02020603050405020304" pitchFamily="18" charset="0"/>
                        </a:rPr>
                        <a:t> trò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33336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6024">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pic>
        <p:nvPicPr>
          <p:cNvPr id="47" name="!!!Picture 3">
            <a:extLst>
              <a:ext uri="{FF2B5EF4-FFF2-40B4-BE49-F238E27FC236}">
                <a16:creationId xmlns:a16="http://schemas.microsoft.com/office/drawing/2014/main" id="{7F51F0B8-CCC6-409E-9E2B-1F74D7EDA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114" y="514436"/>
            <a:ext cx="2475857" cy="1432674"/>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678441" y="875491"/>
            <a:ext cx="6215996" cy="1461968"/>
          </a:xfrm>
          <a:prstGeom prst="rect">
            <a:avLst/>
          </a:prstGeom>
        </p:spPr>
      </p:pic>
    </p:spTree>
    <p:extLst>
      <p:ext uri="{BB962C8B-B14F-4D97-AF65-F5344CB8AC3E}">
        <p14:creationId xmlns:p14="http://schemas.microsoft.com/office/powerpoint/2010/main" val="40993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1985256355"/>
              </p:ext>
            </p:extLst>
          </p:nvPr>
        </p:nvGraphicFramePr>
        <p:xfrm>
          <a:off x="179512" y="123476"/>
          <a:ext cx="8569923" cy="4768396"/>
        </p:xfrm>
        <a:graphic>
          <a:graphicData uri="http://schemas.openxmlformats.org/drawingml/2006/table">
            <a:tbl>
              <a:tblPr firstRow="1" bandRow="1">
                <a:tableStyleId>{5C22544A-7EE6-4342-B048-85BDC9FD1C3A}</a:tableStyleId>
              </a:tblPr>
              <a:tblGrid>
                <a:gridCol w="1684834">
                  <a:extLst>
                    <a:ext uri="{9D8B030D-6E8A-4147-A177-3AD203B41FA5}">
                      <a16:colId xmlns:a16="http://schemas.microsoft.com/office/drawing/2014/main" val="3416650495"/>
                    </a:ext>
                  </a:extLst>
                </a:gridCol>
                <a:gridCol w="6885089">
                  <a:extLst>
                    <a:ext uri="{9D8B030D-6E8A-4147-A177-3AD203B41FA5}">
                      <a16:colId xmlns:a16="http://schemas.microsoft.com/office/drawing/2014/main" val="3717351838"/>
                    </a:ext>
                  </a:extLst>
                </a:gridCol>
              </a:tblGrid>
              <a:tr h="555156">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555154">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Chi </a:t>
                      </a:r>
                      <a:r>
                        <a:rPr lang="en-US" sz="2400" b="1" dirty="0" err="1">
                          <a:solidFill>
                            <a:schemeClr val="tx1"/>
                          </a:solidFill>
                          <a:latin typeface="Times New Roman" panose="02020603050405020304" pitchFamily="18" charset="0"/>
                          <a:cs typeface="Times New Roman" panose="02020603050405020304" pitchFamily="18" charset="0"/>
                        </a:rPr>
                        <a:t>tiết</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697053">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1072959">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697053">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 trò</a:t>
                      </a:r>
                      <a:r>
                        <a:rPr lang="vi-VN" sz="2000" b="1" baseline="0" dirty="0">
                          <a:solidFill>
                            <a:schemeClr val="tx1"/>
                          </a:solidFill>
                          <a:latin typeface="Times New Roman" panose="02020603050405020304" pitchFamily="18" charset="0"/>
                          <a:cs typeface="Times New Roman" panose="02020603050405020304" pitchFamily="18" charset="0"/>
                        </a:rPr>
                        <a:t>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697053">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396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134004" y="1217158"/>
            <a:ext cx="31607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134004" y="1995686"/>
            <a:ext cx="5090286" cy="830997"/>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to</a:t>
            </a:r>
          </a:p>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7092280" y="3057525"/>
            <a:ext cx="2190750" cy="2085975"/>
          </a:xfrm>
          <a:prstGeom prst="rect">
            <a:avLst/>
          </a:prstGeom>
        </p:spPr>
      </p:pic>
    </p:spTree>
    <p:extLst>
      <p:ext uri="{BB962C8B-B14F-4D97-AF65-F5344CB8AC3E}">
        <p14:creationId xmlns:p14="http://schemas.microsoft.com/office/powerpoint/2010/main" val="35794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547664" y="51470"/>
            <a:ext cx="6474513" cy="847417"/>
          </a:xfrm>
          <a:prstGeom prst="rect">
            <a:avLst/>
          </a:prstGeom>
        </p:spPr>
      </p:pic>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35330" y="771550"/>
            <a:ext cx="1883827" cy="847417"/>
          </a:xfrm>
          <a:prstGeom prst="rect">
            <a:avLst/>
          </a:prstGeom>
        </p:spPr>
      </p:pic>
      <p:pic>
        <p:nvPicPr>
          <p:cNvPr id="4" name="Picture 3"/>
          <p:cNvPicPr>
            <a:picLocks noChangeAspect="1"/>
          </p:cNvPicPr>
          <p:nvPr/>
        </p:nvPicPr>
        <p:blipFill>
          <a:blip r:embed="rId5"/>
          <a:stretch>
            <a:fillRect/>
          </a:stretch>
        </p:blipFill>
        <p:spPr>
          <a:xfrm>
            <a:off x="5981984" y="771549"/>
            <a:ext cx="1883827" cy="847417"/>
          </a:xfrm>
          <a:prstGeom prst="rect">
            <a:avLst/>
          </a:prstGeom>
        </p:spPr>
      </p:pic>
      <p:sp>
        <p:nvSpPr>
          <p:cNvPr id="47" name="TextBox 46">
            <a:extLst>
              <a:ext uri="{FF2B5EF4-FFF2-40B4-BE49-F238E27FC236}">
                <a16:creationId xmlns:a16="http://schemas.microsoft.com/office/drawing/2014/main" id="{41AE0F3A-A151-4E6D-A636-CE95CB25DF69}"/>
              </a:ext>
            </a:extLst>
          </p:cNvPr>
          <p:cNvSpPr txBox="1"/>
          <p:nvPr/>
        </p:nvSpPr>
        <p:spPr>
          <a:xfrm>
            <a:off x="395536" y="1554375"/>
            <a:ext cx="4380933" cy="2354491"/>
          </a:xfrm>
          <a:prstGeom prst="rect">
            <a:avLst/>
          </a:prstGeom>
          <a:noFill/>
        </p:spPr>
        <p:txBody>
          <a:bodyPr wrap="square" rtlCol="0">
            <a:spAutoFit/>
          </a:bodyPr>
          <a:lstStyle/>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to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to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endParaRPr lang="vi-VN" sz="2100" dirty="0">
              <a:solidFill>
                <a:prstClr val="black"/>
              </a:solidFill>
              <a:latin typeface="Times New Roman" panose="02020603050405020304" pitchFamily="18" charset="0"/>
              <a:cs typeface="Times New Roman" panose="02020603050405020304" pitchFamily="18" charset="0"/>
            </a:endParaRP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chưa</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Em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chìa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vôi</a:t>
            </a:r>
            <a:r>
              <a:rPr lang="en-US" sz="2100" dirty="0">
                <a:solidFill>
                  <a:prstClr val="black"/>
                </a:solidFill>
                <a:latin typeface="Times New Roman" panose="02020603050405020304" pitchFamily="18" charset="0"/>
                <a:cs typeface="Times New Roman" panose="02020603050405020304" pitchFamily="18" charset="0"/>
              </a:rPr>
              <a:t> non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đuối</a:t>
            </a:r>
            <a:endParaRPr lang="en-US" sz="2100" dirty="0">
              <a:solidFill>
                <a:prstClr val="black"/>
              </a:solidFill>
              <a:latin typeface="Times New Roman" panose="02020603050405020304" pitchFamily="18" charset="0"/>
              <a:cs typeface="Times New Roman" panose="02020603050405020304" pitchFamily="18" charset="0"/>
            </a:endParaRP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Sao </a:t>
            </a:r>
            <a:r>
              <a:rPr lang="en-US" sz="2100" dirty="0" err="1">
                <a:solidFill>
                  <a:prstClr val="black"/>
                </a:solidFill>
                <a:latin typeface="Times New Roman" panose="02020603050405020304" pitchFamily="18" charset="0"/>
                <a:cs typeface="Times New Roman" panose="02020603050405020304" pitchFamily="18" charset="0"/>
              </a:rPr>
              <a:t>nó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tổ</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bờ</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275B6E00-74D0-43A4-984E-3B76F8A3807D}"/>
              </a:ext>
            </a:extLst>
          </p:cNvPr>
          <p:cNvSpPr txBox="1"/>
          <p:nvPr/>
        </p:nvSpPr>
        <p:spPr>
          <a:xfrm>
            <a:off x="5178307" y="1559423"/>
            <a:ext cx="3915375" cy="2354491"/>
          </a:xfrm>
          <a:prstGeom prst="rect">
            <a:avLst/>
          </a:prstGeom>
          <a:noFill/>
        </p:spPr>
        <p:txBody>
          <a:bodyPr wrap="square" rtlCol="0">
            <a:spAutoFit/>
          </a:bodyPr>
          <a:lstStyle/>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chẳng</a:t>
            </a:r>
            <a:r>
              <a:rPr lang="en-US" sz="2100" dirty="0">
                <a:solidFill>
                  <a:prstClr val="black"/>
                </a:solidFill>
                <a:latin typeface="Times New Roman" panose="02020603050405020304" pitchFamily="18" charset="0"/>
                <a:cs typeface="Times New Roman" panose="02020603050405020304" pitchFamily="18" charset="0"/>
              </a:rPr>
              <a:t> to.</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Bây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giờ</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rồi</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rồi</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Tao </a:t>
            </a:r>
            <a:r>
              <a:rPr lang="en-US" sz="2100" dirty="0" err="1">
                <a:solidFill>
                  <a:prstClr val="black"/>
                </a:solidFill>
                <a:latin typeface="Times New Roman" panose="02020603050405020304" pitchFamily="18" charset="0"/>
                <a:cs typeface="Times New Roman" panose="02020603050405020304" pitchFamily="18" charset="0"/>
              </a:rPr>
              <a:t>cũng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Tao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11560" y="4011910"/>
            <a:ext cx="7920880" cy="830997"/>
          </a:xfrm>
          <a:prstGeom prst="rect">
            <a:avLst/>
          </a:prstGeom>
          <a:solidFill>
            <a:schemeClr val="bg1"/>
          </a:solidFill>
          <a:ln w="28575">
            <a:solidFill>
              <a:schemeClr val="accent5">
                <a:lumMod val="75000"/>
              </a:schemeClr>
            </a:solidFill>
            <a:prstDash val="lgDash"/>
          </a:ln>
        </p:spPr>
        <p:txBody>
          <a:bodyPr wrap="square">
            <a:spAutoFit/>
          </a:bodyPr>
          <a:lstStyle/>
          <a:p>
            <a:pPr algn="just" defTabSz="685800"/>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Mên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Mon lo </a:t>
            </a:r>
            <a:r>
              <a:rPr lang="en-US" sz="2400" dirty="0" err="1">
                <a:solidFill>
                  <a:srgbClr val="FF0000"/>
                </a:solidFill>
                <a:latin typeface="Times New Roman" panose="02020603050405020304" pitchFamily="18" charset="0"/>
                <a:cs typeface="Times New Roman" panose="02020603050405020304" pitchFamily="18" charset="0"/>
              </a:rPr>
              <a:t>sợ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bầy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chìa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vôi</a:t>
            </a:r>
            <a:r>
              <a:rPr lang="en-US" sz="2400" dirty="0">
                <a:solidFill>
                  <a:srgbClr val="FF0000"/>
                </a:solidFill>
                <a:latin typeface="Times New Roman" panose="02020603050405020304" pitchFamily="18" charset="0"/>
                <a:cs typeface="Times New Roman" panose="02020603050405020304" pitchFamily="18" charset="0"/>
              </a:rPr>
              <a:t> non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ngập</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67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barn(inVertical)">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barn(inVertical)">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barn(inVertical)">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Effect transition="in" filter="barn(inVertical)">
                                      <p:cBhvr>
                                        <p:cTn id="27" dur="500"/>
                                        <p:tgtEl>
                                          <p:spTgt spid="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8">
                                            <p:txEl>
                                              <p:pRg st="2" end="2"/>
                                            </p:txEl>
                                          </p:spTgt>
                                        </p:tgtEl>
                                        <p:attrNameLst>
                                          <p:attrName>style.visibility</p:attrName>
                                        </p:attrNameLst>
                                      </p:cBhvr>
                                      <p:to>
                                        <p:strVal val="visible"/>
                                      </p:to>
                                    </p:set>
                                    <p:animEffect transition="in" filter="barn(inVertical)">
                                      <p:cBhvr>
                                        <p:cTn id="32" dur="500"/>
                                        <p:tgtEl>
                                          <p:spTgt spid="4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xEl>
                                              <p:pRg st="4" end="4"/>
                                            </p:txEl>
                                          </p:spTgt>
                                        </p:tgtEl>
                                        <p:attrNameLst>
                                          <p:attrName>style.visibility</p:attrName>
                                        </p:attrNameLst>
                                      </p:cBhvr>
                                      <p:to>
                                        <p:strVal val="visible"/>
                                      </p:to>
                                    </p:set>
                                    <p:animEffect transition="in" filter="barn(inVertical)">
                                      <p:cBhvr>
                                        <p:cTn id="37" dur="500"/>
                                        <p:tgtEl>
                                          <p:spTgt spid="4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barn(inVertical)">
                                      <p:cBhvr>
                                        <p:cTn id="42" dur="500"/>
                                        <p:tgtEl>
                                          <p:spTgt spid="4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animEffect transition="in" filter="barn(inVertical)">
                                      <p:cBhvr>
                                        <p:cTn id="47" dur="500"/>
                                        <p:tgtEl>
                                          <p:spTgt spid="4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8">
                                            <p:txEl>
                                              <p:pRg st="4" end="4"/>
                                            </p:txEl>
                                          </p:spTgt>
                                        </p:tgtEl>
                                        <p:attrNameLst>
                                          <p:attrName>style.visibility</p:attrName>
                                        </p:attrNameLst>
                                      </p:cBhvr>
                                      <p:to>
                                        <p:strVal val="visible"/>
                                      </p:to>
                                    </p:set>
                                    <p:animEffect transition="in" filter="barn(inVertical)">
                                      <p:cBhvr>
                                        <p:cTn id="52" dur="500"/>
                                        <p:tgtEl>
                                          <p:spTgt spid="4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6" end="6"/>
                                            </p:txEl>
                                          </p:spTgt>
                                        </p:tgtEl>
                                        <p:attrNameLst>
                                          <p:attrName>style.visibility</p:attrName>
                                        </p:attrNameLst>
                                      </p:cBhvr>
                                      <p:to>
                                        <p:strVal val="visible"/>
                                      </p:to>
                                    </p:set>
                                    <p:animEffect transition="in" filter="barn(inVertical)">
                                      <p:cBhvr>
                                        <p:cTn id="57" dur="500"/>
                                        <p:tgtEl>
                                          <p:spTgt spid="4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8">
                                            <p:txEl>
                                              <p:pRg st="5" end="5"/>
                                            </p:txEl>
                                          </p:spTgt>
                                        </p:tgtEl>
                                        <p:attrNameLst>
                                          <p:attrName>style.visibility</p:attrName>
                                        </p:attrNameLst>
                                      </p:cBhvr>
                                      <p:to>
                                        <p:strVal val="visible"/>
                                      </p:to>
                                    </p:set>
                                    <p:animEffect transition="in" filter="barn(inVertical)">
                                      <p:cBhvr>
                                        <p:cTn id="62" dur="500"/>
                                        <p:tgtEl>
                                          <p:spTgt spid="4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3867866001"/>
              </p:ext>
            </p:extLst>
          </p:nvPr>
        </p:nvGraphicFramePr>
        <p:xfrm>
          <a:off x="179512" y="123476"/>
          <a:ext cx="8569923" cy="4896546"/>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16650495"/>
                    </a:ext>
                  </a:extLst>
                </a:gridCol>
                <a:gridCol w="6553699">
                  <a:extLst>
                    <a:ext uri="{9D8B030D-6E8A-4147-A177-3AD203B41FA5}">
                      <a16:colId xmlns:a16="http://schemas.microsoft.com/office/drawing/2014/main" val="3717351838"/>
                    </a:ext>
                  </a:extLst>
                </a:gridCol>
              </a:tblGrid>
              <a:tr h="555156">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452958">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Chi </a:t>
                      </a:r>
                      <a:r>
                        <a:rPr lang="en-US" sz="2400" b="1" dirty="0" err="1">
                          <a:solidFill>
                            <a:schemeClr val="tx1"/>
                          </a:solidFill>
                          <a:latin typeface="Times New Roman" panose="02020603050405020304" pitchFamily="18" charset="0"/>
                          <a:cs typeface="Times New Roman" panose="02020603050405020304" pitchFamily="18" charset="0"/>
                        </a:rPr>
                        <a:t>tiết</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47386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79208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504056">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 trò</a:t>
                      </a:r>
                      <a:r>
                        <a:rPr lang="vi-VN" sz="2000" b="1" baseline="0" dirty="0">
                          <a:solidFill>
                            <a:schemeClr val="tx1"/>
                          </a:solidFill>
                          <a:latin typeface="Times New Roman" panose="02020603050405020304" pitchFamily="18" charset="0"/>
                          <a:cs typeface="Times New Roman" panose="02020603050405020304" pitchFamily="18" charset="0"/>
                        </a:rPr>
                        <a:t>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72008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398340">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434042" y="1122174"/>
            <a:ext cx="31607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426098" y="1595312"/>
            <a:ext cx="5090286" cy="830997"/>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to</a:t>
            </a:r>
          </a:p>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7143512" y="1714678"/>
            <a:ext cx="2190750" cy="2085975"/>
          </a:xfrm>
          <a:prstGeom prst="rect">
            <a:avLst/>
          </a:prstGeom>
        </p:spPr>
      </p:pic>
      <p:sp>
        <p:nvSpPr>
          <p:cNvPr id="6" name="TextBox 5">
            <a:extLst>
              <a:ext uri="{FF2B5EF4-FFF2-40B4-BE49-F238E27FC236}">
                <a16:creationId xmlns:a16="http://schemas.microsoft.com/office/drawing/2014/main" id="{F016C539-949E-462D-9124-0FDB542A0E3F}"/>
              </a:ext>
            </a:extLst>
          </p:cNvPr>
          <p:cNvSpPr txBox="1"/>
          <p:nvPr/>
        </p:nvSpPr>
        <p:spPr>
          <a:xfrm>
            <a:off x="2436856" y="2882429"/>
            <a:ext cx="5140012" cy="769441"/>
          </a:xfrm>
          <a:prstGeom prst="rect">
            <a:avLst/>
          </a:prstGeom>
          <a:noFill/>
        </p:spPr>
        <p:txBody>
          <a:bodyPr wrap="square" rtlCol="0">
            <a:spAutoFit/>
          </a:bodyPr>
          <a:lstStyle/>
          <a:p>
            <a:pPr defTabSz="685800"/>
            <a:r>
              <a:rPr lang="vi-VN" sz="2200" dirty="0">
                <a:solidFill>
                  <a:prstClr val="black"/>
                </a:solidFill>
                <a:latin typeface="Times New Roman" panose="02020603050405020304" pitchFamily="18" charset="0"/>
                <a:cs typeface="Times New Roman" panose="02020603050405020304" pitchFamily="18" charset="0"/>
              </a:rPr>
              <a:t>- Hai anh em cùng lo lắng, lo sợ bầy chim non sẽ chết đuối</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67744" y="3651870"/>
            <a:ext cx="6480720" cy="1323439"/>
          </a:xfrm>
          <a:prstGeom prst="rect">
            <a:avLst/>
          </a:prstGeom>
        </p:spPr>
        <p:txBody>
          <a:bodyPr wrap="square">
            <a:spAutoFit/>
          </a:bodyPr>
          <a:lstStyle/>
          <a:p>
            <a:pPr algn="just" defTabSz="685800"/>
            <a:r>
              <a:rPr lang="en-US" sz="2000" b="1" dirty="0" err="1">
                <a:solidFill>
                  <a:prstClr val="black"/>
                </a:solidFill>
                <a:latin typeface="Times New Roman" panose="02020603050405020304" pitchFamily="18" charset="0"/>
                <a:cs typeface="Times New Roman" panose="02020603050405020304" pitchFamily="18" charset="0"/>
              </a:rPr>
              <a:t>Nghệ</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thuật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vi-VN" sz="2000" dirty="0">
                <a:solidFill>
                  <a:prstClr val="black"/>
                </a:solidFill>
                <a:latin typeface="Times New Roman" panose="02020603050405020304" pitchFamily="18" charset="0"/>
                <a:cs typeface="Times New Roman" panose="02020603050405020304" pitchFamily="18" charset="0"/>
              </a:rPr>
              <a:t> đối thoại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gũi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thường</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Mên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Mon </a:t>
            </a:r>
            <a:r>
              <a:rPr lang="en-US" sz="2000" b="1" i="1" dirty="0" err="1">
                <a:solidFill>
                  <a:srgbClr val="FF0000"/>
                </a:solidFill>
                <a:latin typeface="Times New Roman" panose="02020603050405020304" pitchFamily="18" charset="0"/>
                <a:cs typeface="Times New Roman" panose="02020603050405020304" pitchFamily="18" charset="0"/>
              </a:rPr>
              <a:t>hồn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nhiên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ngây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thơ</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có</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trái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tim</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trong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giàu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tình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với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loài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a:t>
            </a:r>
            <a:endParaRPr lang="en-US" sz="1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4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14438" y="553496"/>
            <a:ext cx="6173785" cy="395616"/>
            <a:chOff x="644526" y="2766774"/>
            <a:chExt cx="16465570" cy="105497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2</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stretch>
            <a:fillRect/>
          </a:stretch>
        </p:blipFill>
        <p:spPr>
          <a:xfrm>
            <a:off x="1457146" y="1144134"/>
            <a:ext cx="5807475" cy="1152128"/>
          </a:xfrm>
          <a:prstGeom prst="rect">
            <a:avLst/>
          </a:prstGeom>
        </p:spPr>
      </p:pic>
      <p:sp>
        <p:nvSpPr>
          <p:cNvPr id="14" name="TextBox 13"/>
          <p:cNvSpPr txBox="1"/>
          <p:nvPr/>
        </p:nvSpPr>
        <p:spPr>
          <a:xfrm>
            <a:off x="4788024" y="2355726"/>
            <a:ext cx="3152532" cy="1938992"/>
          </a:xfrm>
          <a:prstGeom prst="rect">
            <a:avLst/>
          </a:prstGeom>
          <a:solidFill>
            <a:schemeClr val="accent3">
              <a:lumMod val="20000"/>
              <a:lumOff val="80000"/>
            </a:schemeClr>
          </a:solidFill>
        </p:spPr>
        <p:txBody>
          <a:bodyPr wrap="square" rtlCol="0">
            <a:spAutoFit/>
          </a:bodyPr>
          <a:lstStyle/>
          <a:p>
            <a:pPr algn="just" defTabSz="342900"/>
            <a:r>
              <a:rPr lang="vi-VN" sz="2100" b="1" dirty="0">
                <a:latin typeface="Times New Roman" pitchFamily="18" charset="0"/>
                <a:cs typeface="Times New Roman" pitchFamily="18" charset="0"/>
              </a:rPr>
              <a:t>N2: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Mon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bống</a:t>
            </a:r>
            <a:endParaRPr lang="en-US" sz="2100" dirty="0">
              <a:latin typeface="Times New Roman" pitchFamily="18" charset="0"/>
              <a:cs typeface="Times New Roman" pitchFamily="18" charset="0"/>
            </a:endParaRPr>
          </a:p>
        </p:txBody>
      </p:sp>
      <p:sp>
        <p:nvSpPr>
          <p:cNvPr id="15" name="TextBox 14"/>
          <p:cNvSpPr txBox="1"/>
          <p:nvPr/>
        </p:nvSpPr>
        <p:spPr>
          <a:xfrm>
            <a:off x="354000" y="2694064"/>
            <a:ext cx="3152532" cy="1938992"/>
          </a:xfrm>
          <a:prstGeom prst="rect">
            <a:avLst/>
          </a:prstGeom>
          <a:solidFill>
            <a:schemeClr val="accent5">
              <a:lumMod val="20000"/>
              <a:lumOff val="80000"/>
            </a:schemeClr>
          </a:solidFill>
        </p:spPr>
        <p:txBody>
          <a:bodyPr wrap="square" rtlCol="0">
            <a:spAutoFit/>
          </a:bodyPr>
          <a:lstStyle/>
          <a:p>
            <a:pPr algn="just" defTabSz="342900"/>
            <a:r>
              <a:rPr lang="vi-VN" sz="2100" b="1" dirty="0">
                <a:latin typeface="Times New Roman" pitchFamily="18" charset="0"/>
                <a:cs typeface="Times New Roman" pitchFamily="18" charset="0"/>
              </a:rPr>
              <a:t>N1: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Mon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giải cứu </a:t>
            </a:r>
            <a:r>
              <a:rPr lang="en-US" sz="2400" dirty="0" err="1">
                <a:latin typeface="Times New Roman" panose="02020603050405020304" pitchFamily="18" charset="0"/>
                <a:cs typeface="Times New Roman" panose="02020603050405020304" pitchFamily="18" charset="0"/>
              </a:rPr>
              <a:t>bầy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a:latin typeface="Times New Roman" panose="02020603050405020304" pitchFamily="18" charset="0"/>
                <a:cs typeface="Times New Roman" panose="02020603050405020304" pitchFamily="18" charset="0"/>
              </a:rPr>
              <a:t> non</a:t>
            </a:r>
            <a:endParaRPr lang="en-US" sz="2100" dirty="0">
              <a:latin typeface="Times New Roman" pitchFamily="18" charset="0"/>
              <a:cs typeface="Times New Roman" pitchFamily="18" charset="0"/>
            </a:endParaRP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3203848" y="2074719"/>
            <a:ext cx="1397875" cy="1331020"/>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667" b="89778" l="7111" r="89778">
                        <a14:foregroundMark x1="26222" y1="23111" x2="27111" y2="24889"/>
                        <a14:foregroundMark x1="29333" y1="19111" x2="28000" y2="28000"/>
                        <a14:foregroundMark x1="13333" y1="40889" x2="16000" y2="48000"/>
                        <a14:foregroundMark x1="10667" y1="37778" x2="8000" y2="40444"/>
                        <a14:foregroundMark x1="10667" y1="57778" x2="11556" y2="61333"/>
                      </a14:backgroundRemoval>
                    </a14:imgEffect>
                  </a14:imgLayer>
                </a14:imgProps>
              </a:ext>
            </a:extLst>
          </a:blip>
          <a:stretch>
            <a:fillRect/>
          </a:stretch>
        </p:blipFill>
        <p:spPr>
          <a:xfrm>
            <a:off x="6804248" y="3715361"/>
            <a:ext cx="1950730" cy="1434226"/>
          </a:xfrm>
          <a:prstGeom prst="rect">
            <a:avLst/>
          </a:prstGeom>
        </p:spPr>
      </p:pic>
      <p:grpSp>
        <p:nvGrpSpPr>
          <p:cNvPr id="17" name="Group 16"/>
          <p:cNvGrpSpPr/>
          <p:nvPr/>
        </p:nvGrpSpPr>
        <p:grpSpPr>
          <a:xfrm>
            <a:off x="107572" y="1819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6414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35330" y="771550"/>
            <a:ext cx="1883827" cy="847417"/>
          </a:xfrm>
          <a:prstGeom prst="rect">
            <a:avLst/>
          </a:prstGeom>
        </p:spPr>
      </p:pic>
      <p:pic>
        <p:nvPicPr>
          <p:cNvPr id="4" name="Picture 3"/>
          <p:cNvPicPr>
            <a:picLocks noChangeAspect="1"/>
          </p:cNvPicPr>
          <p:nvPr/>
        </p:nvPicPr>
        <p:blipFill>
          <a:blip r:embed="rId4"/>
          <a:stretch>
            <a:fillRect/>
          </a:stretch>
        </p:blipFill>
        <p:spPr>
          <a:xfrm>
            <a:off x="5981984" y="771549"/>
            <a:ext cx="1883827" cy="847417"/>
          </a:xfrm>
          <a:prstGeom prst="rect">
            <a:avLst/>
          </a:prstGeom>
        </p:spPr>
      </p:pic>
      <p:pic>
        <p:nvPicPr>
          <p:cNvPr id="6" name="Picture 5"/>
          <p:cNvPicPr>
            <a:picLocks noChangeAspect="1"/>
          </p:cNvPicPr>
          <p:nvPr/>
        </p:nvPicPr>
        <p:blipFill>
          <a:blip r:embed="rId5"/>
          <a:stretch>
            <a:fillRect/>
          </a:stretch>
        </p:blipFill>
        <p:spPr>
          <a:xfrm>
            <a:off x="2029345" y="57573"/>
            <a:ext cx="5517358" cy="847417"/>
          </a:xfrm>
          <a:prstGeom prst="rect">
            <a:avLst/>
          </a:prstGeom>
        </p:spPr>
      </p:pic>
      <p:sp>
        <p:nvSpPr>
          <p:cNvPr id="12" name="TextBox 11">
            <a:extLst>
              <a:ext uri="{FF2B5EF4-FFF2-40B4-BE49-F238E27FC236}">
                <a16:creationId xmlns:a16="http://schemas.microsoft.com/office/drawing/2014/main" id="{1D2430A3-CD95-4A69-898F-511A38BAE742}"/>
              </a:ext>
            </a:extLst>
          </p:cNvPr>
          <p:cNvSpPr txBox="1"/>
          <p:nvPr/>
        </p:nvSpPr>
        <p:spPr>
          <a:xfrm>
            <a:off x="358880" y="1491630"/>
            <a:ext cx="4285128" cy="1107996"/>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ea typeface="Times New Roman" panose="02020603050405020304" pitchFamily="18" charset="0"/>
              </a:rPr>
              <a:t>- Anh </a:t>
            </a:r>
            <a:r>
              <a:rPr lang="en-US" sz="2200" dirty="0" err="1">
                <a:solidFill>
                  <a:prstClr val="black"/>
                </a:solidFill>
                <a:latin typeface="Times New Roman" panose="02020603050405020304" pitchFamily="18" charset="0"/>
                <a:ea typeface="Times New Roman" panose="02020603050405020304" pitchFamily="18" charset="0"/>
              </a:rPr>
              <a:t>đã</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nhìn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thấy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chìa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vôi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nó</a:t>
            </a:r>
            <a:r>
              <a:rPr lang="en-US" sz="2200" dirty="0">
                <a:solidFill>
                  <a:prstClr val="black"/>
                </a:solidFill>
                <a:latin typeface="Times New Roman" panose="02020603050405020304" pitchFamily="18" charset="0"/>
                <a:ea typeface="Times New Roman" panose="02020603050405020304" pitchFamily="18" charset="0"/>
              </a:rPr>
              <a:t> bay </a:t>
            </a:r>
            <a:r>
              <a:rPr lang="en-US" sz="2200" dirty="0" err="1">
                <a:solidFill>
                  <a:prstClr val="black"/>
                </a:solidFill>
                <a:latin typeface="Times New Roman" panose="02020603050405020304" pitchFamily="18" charset="0"/>
                <a:ea typeface="Times New Roman" panose="02020603050405020304" pitchFamily="18" charset="0"/>
              </a:rPr>
              <a:t>từ</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bãi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cát</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vào</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bờ</a:t>
            </a:r>
            <a:r>
              <a:rPr lang="en-US" sz="2200" dirty="0">
                <a:solidFill>
                  <a:prstClr val="black"/>
                </a:solidFill>
                <a:latin typeface="Times New Roman" panose="02020603050405020304" pitchFamily="18" charset="0"/>
                <a:ea typeface="Times New Roman" panose="02020603050405020304" pitchFamily="18" charset="0"/>
              </a:rPr>
              <a:t> bao </a:t>
            </a:r>
            <a:r>
              <a:rPr lang="en-US" sz="2200" dirty="0" err="1">
                <a:solidFill>
                  <a:prstClr val="black"/>
                </a:solidFill>
                <a:latin typeface="Times New Roman" panose="02020603050405020304" pitchFamily="18" charset="0"/>
                <a:ea typeface="Times New Roman" panose="02020603050405020304" pitchFamily="18" charset="0"/>
              </a:rPr>
              <a:t>giờ</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chưa</a:t>
            </a:r>
            <a:r>
              <a:rPr lang="en-US" sz="2200" dirty="0">
                <a:solidFill>
                  <a:prstClr val="black"/>
                </a:solidFill>
                <a:latin typeface="Times New Roman" panose="02020603050405020304" pitchFamily="18" charset="0"/>
                <a:ea typeface="Times New Roman" panose="02020603050405020304" pitchFamily="18" charset="0"/>
              </a:rPr>
              <a:t>?</a:t>
            </a:r>
          </a:p>
          <a:p>
            <a:pPr algn="just" defTabSz="685800"/>
            <a:endParaRPr lang="en-US" sz="2200" dirty="0">
              <a:solidFill>
                <a:prstClr val="black"/>
              </a:solidFill>
            </a:endParaRPr>
          </a:p>
        </p:txBody>
      </p:sp>
      <p:sp>
        <p:nvSpPr>
          <p:cNvPr id="13" name="TextBox 12">
            <a:extLst>
              <a:ext uri="{FF2B5EF4-FFF2-40B4-BE49-F238E27FC236}">
                <a16:creationId xmlns:a16="http://schemas.microsoft.com/office/drawing/2014/main" id="{3B9ABC13-C51C-40D6-BA7A-59B3A29A16E7}"/>
              </a:ext>
            </a:extLst>
          </p:cNvPr>
          <p:cNvSpPr txBox="1"/>
          <p:nvPr/>
        </p:nvSpPr>
        <p:spPr>
          <a:xfrm>
            <a:off x="5110612" y="1666949"/>
            <a:ext cx="1978269"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Chưa</a:t>
            </a:r>
            <a:endParaRPr lang="en-US" sz="2200" dirty="0">
              <a:solidFill>
                <a:prstClr val="black"/>
              </a:solidFill>
              <a:latin typeface="Times New Roman" panose="02020603050405020304" pitchFamily="18" charset="0"/>
              <a:ea typeface="Times New Roman" panose="02020603050405020304" pitchFamily="18" charset="0"/>
            </a:endParaRPr>
          </a:p>
          <a:p>
            <a:pPr defTabSz="685800"/>
            <a:endParaRPr lang="en-US" sz="2200" dirty="0">
              <a:solidFill>
                <a:prstClr val="black"/>
              </a:solidFill>
            </a:endParaRPr>
          </a:p>
        </p:txBody>
      </p:sp>
      <p:sp>
        <p:nvSpPr>
          <p:cNvPr id="14" name="TextBox 13">
            <a:extLst>
              <a:ext uri="{FF2B5EF4-FFF2-40B4-BE49-F238E27FC236}">
                <a16:creationId xmlns:a16="http://schemas.microsoft.com/office/drawing/2014/main" id="{03D86371-17A1-4C46-BAD6-7D99596AC8BF}"/>
              </a:ext>
            </a:extLst>
          </p:cNvPr>
          <p:cNvSpPr txBox="1"/>
          <p:nvPr/>
        </p:nvSpPr>
        <p:spPr>
          <a:xfrm>
            <a:off x="358879" y="2250736"/>
            <a:ext cx="3570948"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bị</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chìm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mất</a:t>
            </a:r>
            <a:r>
              <a:rPr lang="en-US" sz="2200" dirty="0">
                <a:solidFill>
                  <a:prstClr val="black"/>
                </a:solidFill>
                <a:latin typeface="Times New Roman" panose="02020603050405020304" pitchFamily="18" charset="0"/>
                <a:cs typeface="Times New Roman" panose="02020603050405020304" pitchFamily="18" charset="0"/>
              </a:rPr>
              <a:t>.</a:t>
            </a:r>
          </a:p>
          <a:p>
            <a:pPr defTabSz="685800"/>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928D6A8-9565-44F3-9E92-AC5DF0D5D04C}"/>
              </a:ext>
            </a:extLst>
          </p:cNvPr>
          <p:cNvSpPr txBox="1"/>
          <p:nvPr/>
        </p:nvSpPr>
        <p:spPr>
          <a:xfrm>
            <a:off x="5110611" y="2259555"/>
            <a:ext cx="3284964" cy="430887"/>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4AAD27C-D102-4D08-9C0A-E545CFB55D75}"/>
              </a:ext>
            </a:extLst>
          </p:cNvPr>
          <p:cNvSpPr txBox="1"/>
          <p:nvPr/>
        </p:nvSpPr>
        <p:spPr>
          <a:xfrm>
            <a:off x="358878" y="2859049"/>
            <a:ext cx="4156454"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bờ</a:t>
            </a:r>
            <a:r>
              <a:rPr lang="en-US" sz="2200" dirty="0">
                <a:solidFill>
                  <a:prstClr val="black"/>
                </a:solidFill>
                <a:latin typeface="Times New Roman" panose="02020603050405020304" pitchFamily="18" charset="0"/>
                <a:cs typeface="Times New Roman" panose="02020603050405020304" pitchFamily="18" charset="0"/>
              </a:rPr>
              <a:t>.</a:t>
            </a:r>
          </a:p>
          <a:p>
            <a:pPr defTabSz="685800"/>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9C7EC3C-E3F1-435A-9C9F-53C4D664CA7B}"/>
              </a:ext>
            </a:extLst>
          </p:cNvPr>
          <p:cNvSpPr txBox="1"/>
          <p:nvPr/>
        </p:nvSpPr>
        <p:spPr>
          <a:xfrm>
            <a:off x="5110611" y="2859049"/>
            <a:ext cx="3284964"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nước</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lội</a:t>
            </a:r>
            <a:r>
              <a:rPr lang="en-US" sz="2200" dirty="0">
                <a:solidFill>
                  <a:prstClr val="black"/>
                </a:solidFill>
                <a:latin typeface="Times New Roman" panose="02020603050405020304" pitchFamily="18" charset="0"/>
                <a:cs typeface="Times New Roman" panose="02020603050405020304" pitchFamily="18" charset="0"/>
              </a:rPr>
              <a:t> ra </a:t>
            </a:r>
            <a:r>
              <a:rPr lang="en-US" sz="2200" dirty="0" err="1">
                <a:solidFill>
                  <a:prstClr val="black"/>
                </a:solidFill>
                <a:latin typeface="Times New Roman" panose="02020603050405020304" pitchFamily="18" charset="0"/>
                <a:cs typeface="Times New Roman" panose="02020603050405020304" pitchFamily="18" charset="0"/>
              </a:rPr>
              <a:t>đấy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DEB2310-8B08-4971-A1D1-1D701A6A9C0B}"/>
              </a:ext>
            </a:extLst>
          </p:cNvPr>
          <p:cNvSpPr txBox="1"/>
          <p:nvPr/>
        </p:nvSpPr>
        <p:spPr>
          <a:xfrm>
            <a:off x="269196" y="3751443"/>
            <a:ext cx="4464496" cy="1107996"/>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ngập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ạ.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phải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ạ.</a:t>
            </a:r>
          </a:p>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Vâng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lấy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7DED942-4EBC-446B-AE31-B132AB33CA13}"/>
              </a:ext>
            </a:extLst>
          </p:cNvPr>
          <p:cNvSpPr txBox="1"/>
          <p:nvPr/>
        </p:nvSpPr>
        <p:spPr>
          <a:xfrm>
            <a:off x="5110612" y="3697556"/>
            <a:ext cx="1978269" cy="430887"/>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à?</a:t>
            </a:r>
          </a:p>
        </p:txBody>
      </p:sp>
    </p:spTree>
    <p:extLst>
      <p:ext uri="{BB962C8B-B14F-4D97-AF65-F5344CB8AC3E}">
        <p14:creationId xmlns:p14="http://schemas.microsoft.com/office/powerpoint/2010/main" val="32313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6" y="1426851"/>
            <a:ext cx="9036496" cy="3716649"/>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23528" y="123478"/>
            <a:ext cx="8712968" cy="1384995"/>
          </a:xfrm>
          <a:prstGeom prst="rect">
            <a:avLst/>
          </a:prstGeom>
          <a:solidFill>
            <a:schemeClr val="bg1"/>
          </a:solidFill>
        </p:spPr>
        <p:txBody>
          <a:bodyPr wrap="square" rtlCol="0">
            <a:spAutoFit/>
          </a:bodyPr>
          <a:lstStyle/>
          <a:p>
            <a:pPr algn="just" defTabSz="685800"/>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Nghệ</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thuật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thoại</a:t>
            </a:r>
            <a:r>
              <a:rPr lang="en-US" sz="2800" dirty="0">
                <a:solidFill>
                  <a:prstClr val="black"/>
                </a:solidFill>
                <a:latin typeface="Times New Roman" panose="02020603050405020304" pitchFamily="18" charset="0"/>
                <a:cs typeface="Times New Roman" panose="02020603050405020304" pitchFamily="18" charset="0"/>
              </a:rPr>
              <a:t>.</a:t>
            </a:r>
          </a:p>
          <a:p>
            <a:pPr algn="just" defTabSz="685800"/>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Nội</a:t>
            </a:r>
            <a:r>
              <a:rPr lang="en-US" sz="2800" b="1" i="1" dirty="0">
                <a:solidFill>
                  <a:prstClr val="black"/>
                </a:solidFill>
                <a:latin typeface="Times New Roman" panose="02020603050405020304" pitchFamily="18" charset="0"/>
                <a:cs typeface="Times New Roman" panose="02020603050405020304" pitchFamily="18" charset="0"/>
              </a:rPr>
              <a:t> dung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cứu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87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1283" y="771548"/>
            <a:ext cx="1883827" cy="847417"/>
          </a:xfrm>
          <a:prstGeom prst="rect">
            <a:avLst/>
          </a:prstGeom>
        </p:spPr>
      </p:pic>
      <p:pic>
        <p:nvPicPr>
          <p:cNvPr id="4" name="Picture 3"/>
          <p:cNvPicPr>
            <a:picLocks noChangeAspect="1"/>
          </p:cNvPicPr>
          <p:nvPr/>
        </p:nvPicPr>
        <p:blipFill>
          <a:blip r:embed="rId4"/>
          <a:stretch>
            <a:fillRect/>
          </a:stretch>
        </p:blipFill>
        <p:spPr>
          <a:xfrm>
            <a:off x="5981984" y="771549"/>
            <a:ext cx="1883827" cy="847417"/>
          </a:xfrm>
          <a:prstGeom prst="rect">
            <a:avLst/>
          </a:prstGeom>
        </p:spPr>
      </p:pic>
      <p:pic>
        <p:nvPicPr>
          <p:cNvPr id="2" name="Picture 1"/>
          <p:cNvPicPr>
            <a:picLocks noChangeAspect="1"/>
          </p:cNvPicPr>
          <p:nvPr/>
        </p:nvPicPr>
        <p:blipFill>
          <a:blip r:embed="rId5"/>
          <a:stretch>
            <a:fillRect/>
          </a:stretch>
        </p:blipFill>
        <p:spPr>
          <a:xfrm>
            <a:off x="2123728" y="56208"/>
            <a:ext cx="5517358" cy="847417"/>
          </a:xfrm>
          <a:prstGeom prst="rect">
            <a:avLst/>
          </a:prstGeom>
        </p:spPr>
      </p:pic>
      <p:sp>
        <p:nvSpPr>
          <p:cNvPr id="21" name="TextBox 20">
            <a:extLst>
              <a:ext uri="{FF2B5EF4-FFF2-40B4-BE49-F238E27FC236}">
                <a16:creationId xmlns:a16="http://schemas.microsoft.com/office/drawing/2014/main" id="{1D2430A3-CD95-4A69-898F-511A38BAE742}"/>
              </a:ext>
            </a:extLst>
          </p:cNvPr>
          <p:cNvSpPr txBox="1"/>
          <p:nvPr/>
        </p:nvSpPr>
        <p:spPr>
          <a:xfrm>
            <a:off x="358880" y="1491630"/>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Cả một con cá bống rất to và đẹp. Em lấy trộm con cá bống</a:t>
            </a:r>
            <a:endParaRPr lang="en-US" sz="2200" dirty="0">
              <a:solidFill>
                <a:prstClr val="black"/>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D2430A3-CD95-4A69-898F-511A38BAE742}"/>
              </a:ext>
            </a:extLst>
          </p:cNvPr>
          <p:cNvSpPr txBox="1"/>
          <p:nvPr/>
        </p:nvSpPr>
        <p:spPr>
          <a:xfrm>
            <a:off x="4967392" y="1491630"/>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Thế để đâu rồi?</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endParaRPr lang="en-US" sz="2200" dirty="0">
              <a:solidFill>
                <a:prstClr val="black"/>
              </a:solidFill>
            </a:endParaRPr>
          </a:p>
        </p:txBody>
      </p:sp>
      <p:sp>
        <p:nvSpPr>
          <p:cNvPr id="23" name="TextBox 22">
            <a:extLst>
              <a:ext uri="{FF2B5EF4-FFF2-40B4-BE49-F238E27FC236}">
                <a16:creationId xmlns:a16="http://schemas.microsoft.com/office/drawing/2014/main" id="{1D2430A3-CD95-4A69-898F-511A38BAE742}"/>
              </a:ext>
            </a:extLst>
          </p:cNvPr>
          <p:cNvSpPr txBox="1"/>
          <p:nvPr/>
        </p:nvSpPr>
        <p:spPr>
          <a:xfrm>
            <a:off x="358880" y="2356887"/>
            <a:ext cx="4285128" cy="430887"/>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Em thả xuống cống rồi</a:t>
            </a:r>
            <a:endParaRPr lang="en-US" sz="2200" dirty="0">
              <a:solidFill>
                <a:prstClr val="black"/>
              </a:solidFill>
            </a:endParaRPr>
          </a:p>
        </p:txBody>
      </p:sp>
      <p:sp>
        <p:nvSpPr>
          <p:cNvPr id="24" name="TextBox 23">
            <a:extLst>
              <a:ext uri="{FF2B5EF4-FFF2-40B4-BE49-F238E27FC236}">
                <a16:creationId xmlns:a16="http://schemas.microsoft.com/office/drawing/2014/main" id="{1D2430A3-CD95-4A69-898F-511A38BAE742}"/>
              </a:ext>
            </a:extLst>
          </p:cNvPr>
          <p:cNvSpPr txBox="1"/>
          <p:nvPr/>
        </p:nvSpPr>
        <p:spPr>
          <a:xfrm>
            <a:off x="4967392" y="2773910"/>
            <a:ext cx="4285128" cy="1107996"/>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Ngập đến mái nhà con bống cũng chẳng sợ</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endParaRPr lang="en-US" sz="2200" dirty="0">
              <a:solidFill>
                <a:prstClr val="black"/>
              </a:solidFill>
            </a:endParaRPr>
          </a:p>
        </p:txBody>
      </p:sp>
      <p:sp>
        <p:nvSpPr>
          <p:cNvPr id="25" name="TextBox 24">
            <a:extLst>
              <a:ext uri="{FF2B5EF4-FFF2-40B4-BE49-F238E27FC236}">
                <a16:creationId xmlns:a16="http://schemas.microsoft.com/office/drawing/2014/main" id="{1D2430A3-CD95-4A69-898F-511A38BAE742}"/>
              </a:ext>
            </a:extLst>
          </p:cNvPr>
          <p:cNvSpPr txBox="1"/>
          <p:nvPr/>
        </p:nvSpPr>
        <p:spPr>
          <a:xfrm>
            <a:off x="360965" y="2826414"/>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Cái hốc cắm sào đò ngập bủm rồi anh nhỉ?</a:t>
            </a:r>
            <a:endParaRPr lang="en-US" sz="2200" dirty="0">
              <a:solidFill>
                <a:prstClr val="black"/>
              </a:solidFill>
            </a:endParaRPr>
          </a:p>
        </p:txBody>
      </p:sp>
      <p:sp>
        <p:nvSpPr>
          <p:cNvPr id="26" name="Rectangle 25"/>
          <p:cNvSpPr/>
          <p:nvPr/>
        </p:nvSpPr>
        <p:spPr>
          <a:xfrm>
            <a:off x="611560" y="3723878"/>
            <a:ext cx="7920880" cy="1200329"/>
          </a:xfrm>
          <a:prstGeom prst="rect">
            <a:avLst/>
          </a:prstGeom>
          <a:solidFill>
            <a:schemeClr val="bg1"/>
          </a:solidFill>
          <a:ln w="28575">
            <a:solidFill>
              <a:schemeClr val="accent5">
                <a:lumMod val="75000"/>
              </a:schemeClr>
            </a:solidFill>
            <a:prstDash val="lgDash"/>
          </a:ln>
        </p:spPr>
        <p:txBody>
          <a:bodyPr wrap="square">
            <a:spAutoFit/>
          </a:bodyPr>
          <a:lstStyle/>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Mon đã trộm cá bống của bố và đem thả</a:t>
            </a:r>
          </a:p>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 NT: cuộc đối thoại, những câu hỏi ngây thơ</a:t>
            </a:r>
          </a:p>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 Mon là một cậu bé có trái tim nhân hậu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1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14438" y="553496"/>
            <a:ext cx="6173785" cy="395616"/>
            <a:chOff x="644526" y="2766774"/>
            <a:chExt cx="16465570" cy="105497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6291852" y="3076727"/>
            <a:ext cx="2528619" cy="1526114"/>
          </a:xfrm>
          <a:prstGeom prst="rect">
            <a:avLst/>
          </a:prstGeom>
        </p:spPr>
      </p:pic>
      <p:grpSp>
        <p:nvGrpSpPr>
          <p:cNvPr id="17" name="Group 16"/>
          <p:cNvGrpSpPr/>
          <p:nvPr/>
        </p:nvGrpSpPr>
        <p:grpSpPr>
          <a:xfrm>
            <a:off x="2884411" y="1845209"/>
            <a:ext cx="476007" cy="91440"/>
            <a:chOff x="2206694" y="1072183"/>
            <a:chExt cx="476007" cy="91440"/>
          </a:xfrm>
        </p:grpSpPr>
        <p:sp>
          <p:nvSpPr>
            <p:cNvPr id="18"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9"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0" name="Group 19"/>
          <p:cNvGrpSpPr/>
          <p:nvPr/>
        </p:nvGrpSpPr>
        <p:grpSpPr>
          <a:xfrm>
            <a:off x="323528" y="1275606"/>
            <a:ext cx="2562683" cy="1276116"/>
            <a:chOff x="5851" y="457110"/>
            <a:chExt cx="2202643" cy="1321585"/>
          </a:xfrm>
        </p:grpSpPr>
        <p:sp>
          <p:nvSpPr>
            <p:cNvPr id="29" name="Rectangle 28"/>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30" name="Rectangle 29"/>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31" name="Group 30"/>
          <p:cNvGrpSpPr/>
          <p:nvPr/>
        </p:nvGrpSpPr>
        <p:grpSpPr>
          <a:xfrm>
            <a:off x="5796136" y="1845209"/>
            <a:ext cx="476007" cy="91440"/>
            <a:chOff x="4915945" y="1072183"/>
            <a:chExt cx="476007" cy="91440"/>
          </a:xfrm>
        </p:grpSpPr>
        <p:sp>
          <p:nvSpPr>
            <p:cNvPr id="32"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3"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4" name="Group 33"/>
          <p:cNvGrpSpPr/>
          <p:nvPr/>
        </p:nvGrpSpPr>
        <p:grpSpPr>
          <a:xfrm>
            <a:off x="3392819" y="1275606"/>
            <a:ext cx="2619587" cy="1276116"/>
            <a:chOff x="2715102" y="457110"/>
            <a:chExt cx="2202643" cy="1321585"/>
          </a:xfrm>
        </p:grpSpPr>
        <p:sp>
          <p:nvSpPr>
            <p:cNvPr id="35" name="Rectangle 34"/>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txBody>
            <a:bodyPr/>
            <a:lstStyle/>
            <a:p>
              <a:endParaRPr lang="en-US"/>
            </a:p>
          </p:txBody>
        </p:sp>
        <p:sp>
          <p:nvSpPr>
            <p:cNvPr id="36" name="Rectangle 35"/>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37" name="Group 36"/>
          <p:cNvGrpSpPr/>
          <p:nvPr/>
        </p:nvGrpSpPr>
        <p:grpSpPr>
          <a:xfrm>
            <a:off x="1784889" y="2549922"/>
            <a:ext cx="5418502" cy="476007"/>
            <a:chOff x="1107172" y="1776896"/>
            <a:chExt cx="5418502" cy="476007"/>
          </a:xfrm>
        </p:grpSpPr>
        <p:sp>
          <p:nvSpPr>
            <p:cNvPr id="38"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9"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0" name="Group 39"/>
          <p:cNvGrpSpPr/>
          <p:nvPr/>
        </p:nvGrpSpPr>
        <p:grpSpPr>
          <a:xfrm>
            <a:off x="6304544" y="1275606"/>
            <a:ext cx="2515928" cy="1276116"/>
            <a:chOff x="5424353" y="457110"/>
            <a:chExt cx="2202643" cy="1321585"/>
          </a:xfrm>
        </p:grpSpPr>
        <p:sp>
          <p:nvSpPr>
            <p:cNvPr id="41" name="Rectangle 40"/>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42" name="Rectangle 41"/>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43" name="Group 42"/>
          <p:cNvGrpSpPr/>
          <p:nvPr/>
        </p:nvGrpSpPr>
        <p:grpSpPr>
          <a:xfrm>
            <a:off x="2884411" y="3673402"/>
            <a:ext cx="476007" cy="91440"/>
            <a:chOff x="2206694" y="2900376"/>
            <a:chExt cx="476007" cy="91440"/>
          </a:xfrm>
        </p:grpSpPr>
        <p:sp>
          <p:nvSpPr>
            <p:cNvPr id="44"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5"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6" name="Group 45"/>
          <p:cNvGrpSpPr/>
          <p:nvPr/>
        </p:nvGrpSpPr>
        <p:grpSpPr>
          <a:xfrm>
            <a:off x="323528" y="3058329"/>
            <a:ext cx="2562683" cy="1585720"/>
            <a:chOff x="5851" y="2285303"/>
            <a:chExt cx="2202643" cy="1321585"/>
          </a:xfrm>
        </p:grpSpPr>
        <p:sp>
          <p:nvSpPr>
            <p:cNvPr id="47" name="Rectangle 46"/>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a:lstStyle/>
            <a:p>
              <a:endParaRPr lang="en-US"/>
            </a:p>
          </p:txBody>
        </p:sp>
        <p:sp>
          <p:nvSpPr>
            <p:cNvPr id="48" name="Rectangle 47"/>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49" name="Group 48"/>
          <p:cNvGrpSpPr/>
          <p:nvPr/>
        </p:nvGrpSpPr>
        <p:grpSpPr>
          <a:xfrm>
            <a:off x="3392820" y="3058329"/>
            <a:ext cx="2653986" cy="1585720"/>
            <a:chOff x="2715102" y="2285303"/>
            <a:chExt cx="2202643" cy="1321585"/>
          </a:xfrm>
        </p:grpSpPr>
        <p:sp>
          <p:nvSpPr>
            <p:cNvPr id="50" name="Rectangle 49"/>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51" name="Rectangle 50"/>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52" name="Rectangle 51"/>
          <p:cNvSpPr/>
          <p:nvPr/>
        </p:nvSpPr>
        <p:spPr>
          <a:xfrm>
            <a:off x="842464" y="1549888"/>
            <a:ext cx="2494165" cy="461665"/>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Thời gian</a:t>
            </a:r>
          </a:p>
        </p:txBody>
      </p:sp>
      <p:sp>
        <p:nvSpPr>
          <p:cNvPr id="53" name="Rectangle 52"/>
          <p:cNvSpPr/>
          <p:nvPr/>
        </p:nvSpPr>
        <p:spPr>
          <a:xfrm>
            <a:off x="3501923" y="1456405"/>
            <a:ext cx="2373483" cy="830997"/>
          </a:xfrm>
          <a:prstGeom prst="rect">
            <a:avLst/>
          </a:prstGeom>
        </p:spPr>
        <p:txBody>
          <a:bodyPr wrap="square">
            <a:spAutoFit/>
          </a:bodyPr>
          <a:lstStyle/>
          <a:p>
            <a:r>
              <a:rPr lang="vi-VN" sz="2400" dirty="0">
                <a:solidFill>
                  <a:schemeClr val="bg1"/>
                </a:solidFill>
                <a:latin typeface="Times New Roman" panose="02020603050405020304" pitchFamily="18" charset="0"/>
                <a:cs typeface="Times New Roman" panose="02020603050405020304" pitchFamily="18" charset="0"/>
              </a:rPr>
              <a:t>Khung cảnh bãi sông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6281212" y="1398958"/>
            <a:ext cx="2539260" cy="1200329"/>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55" name="Rectangle 54"/>
          <p:cNvSpPr/>
          <p:nvPr/>
        </p:nvSpPr>
        <p:spPr>
          <a:xfrm>
            <a:off x="388382" y="3162583"/>
            <a:ext cx="2476322" cy="1508105"/>
          </a:xfrm>
          <a:prstGeom prst="rect">
            <a:avLst/>
          </a:prstGeom>
        </p:spPr>
        <p:txBody>
          <a:bodyPr wrap="square">
            <a:spAutoFit/>
          </a:bodyPr>
          <a:lstStyle/>
          <a:p>
            <a:pPr algn="just"/>
            <a:r>
              <a:rPr lang="vi-VN" sz="2300"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2300" dirty="0">
              <a:solidFill>
                <a:schemeClr val="bg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3991796" y="3485748"/>
            <a:ext cx="2585925" cy="461665"/>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Nhận xét</a:t>
            </a:r>
          </a:p>
        </p:txBody>
      </p:sp>
      <p:grpSp>
        <p:nvGrpSpPr>
          <p:cNvPr id="57" name="Group 56"/>
          <p:cNvGrpSpPr/>
          <p:nvPr/>
        </p:nvGrpSpPr>
        <p:grpSpPr>
          <a:xfrm>
            <a:off x="107572" y="181978"/>
            <a:ext cx="7146789" cy="369332"/>
            <a:chOff x="-178462" y="1828800"/>
            <a:chExt cx="19060588" cy="984870"/>
          </a:xfrm>
        </p:grpSpPr>
        <p:sp>
          <p:nvSpPr>
            <p:cNvPr id="58" name="Round Same Side Corner Rectangle 5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9" name="TextBox 58"/>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0" name="TextBox 59"/>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709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par>
                                <p:cTn id="41" presetID="16" presetClass="entr" presetSubtype="21"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inVertical)">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par>
                                <p:cTn id="49" presetID="16" presetClass="entr" presetSubtype="21"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arn(inVertical)">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 y="1219200"/>
            <a:ext cx="9144000" cy="3935356"/>
          </a:xfrm>
          <a:prstGeom prst="rect">
            <a:avLst/>
          </a:prstGeom>
        </p:spPr>
      </p:pic>
      <p:sp>
        <p:nvSpPr>
          <p:cNvPr id="8" name="Rectangle 7"/>
          <p:cNvSpPr/>
          <p:nvPr/>
        </p:nvSpPr>
        <p:spPr>
          <a:xfrm>
            <a:off x="5436096" y="757535"/>
            <a:ext cx="3244192" cy="461665"/>
          </a:xfrm>
          <a:prstGeom prst="rect">
            <a:avLst/>
          </a:prstGeom>
        </p:spPr>
        <p:txBody>
          <a:bodyPr wrap="square">
            <a:spAutoFit/>
          </a:bodyPr>
          <a:lstStyle/>
          <a:p>
            <a:pPr algn="just"/>
            <a:r>
              <a:rPr lang="vi-VN" sz="2400" dirty="0">
                <a:solidFill>
                  <a:prstClr val="black"/>
                </a:solidFill>
                <a:latin typeface="Times New Roman" panose="02020603050405020304" pitchFamily="18" charset="0"/>
                <a:ea typeface="MingLiU" panose="02020509000000000000" pitchFamily="49" charset="-120"/>
              </a:rPr>
              <a:t>- Nguyễn Quang Thiều-</a:t>
            </a:r>
          </a:p>
        </p:txBody>
      </p:sp>
      <p:pic>
        <p:nvPicPr>
          <p:cNvPr id="6" name="Picture 5"/>
          <p:cNvPicPr>
            <a:picLocks noChangeAspect="1"/>
          </p:cNvPicPr>
          <p:nvPr/>
        </p:nvPicPr>
        <p:blipFill>
          <a:blip r:embed="rId4"/>
          <a:stretch>
            <a:fillRect/>
          </a:stretch>
        </p:blipFill>
        <p:spPr>
          <a:xfrm>
            <a:off x="2123728" y="-92546"/>
            <a:ext cx="5291787" cy="1457070"/>
          </a:xfrm>
          <a:prstGeom prst="rect">
            <a:avLst/>
          </a:prstGeom>
        </p:spPr>
      </p:pic>
    </p:spTree>
    <p:extLst>
      <p:ext uri="{BB962C8B-B14F-4D97-AF65-F5344CB8AC3E}">
        <p14:creationId xmlns:p14="http://schemas.microsoft.com/office/powerpoint/2010/main" val="2230596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5099"/>
            <a:ext cx="4328831" cy="3608899"/>
          </a:xfrm>
          <a:prstGeom prst="rect">
            <a:avLst/>
          </a:prstGeom>
          <a:ln>
            <a:noFill/>
          </a:ln>
          <a:effectLst>
            <a:softEdge rad="112500"/>
          </a:effectLst>
        </p:spPr>
      </p:pic>
      <p:sp>
        <p:nvSpPr>
          <p:cNvPr id="58" name="TextBox 57">
            <a:extLst>
              <a:ext uri="{FF2B5EF4-FFF2-40B4-BE49-F238E27FC236}">
                <a16:creationId xmlns:a16="http://schemas.microsoft.com/office/drawing/2014/main" id="{1B67A656-7F8C-4D6A-9918-406B6B4D3780}"/>
              </a:ext>
            </a:extLst>
          </p:cNvPr>
          <p:cNvSpPr txBox="1"/>
          <p:nvPr/>
        </p:nvSpPr>
        <p:spPr>
          <a:xfrm>
            <a:off x="4860032" y="1800780"/>
            <a:ext cx="3951236" cy="646331"/>
          </a:xfrm>
          <a:prstGeom prst="rect">
            <a:avLst/>
          </a:prstGeom>
          <a:noFill/>
        </p:spPr>
        <p:txBody>
          <a:bodyPr wrap="square">
            <a:spAutoFit/>
          </a:bodyPr>
          <a:lstStyle/>
          <a:p>
            <a:pPr defTabSz="685800">
              <a:lnSpc>
                <a:spcPct val="150000"/>
              </a:lnSpc>
            </a:pPr>
            <a:r>
              <a:rPr lang="vi-VN" sz="2400" dirty="0">
                <a:solidFill>
                  <a:prstClr val="black"/>
                </a:solidFill>
                <a:latin typeface="Times New Roman" panose="02020603050405020304" pitchFamily="18" charset="0"/>
                <a:ea typeface="Times New Roman" panose="02020603050405020304" pitchFamily="18" charset="0"/>
              </a:rPr>
              <a:t>V</a:t>
            </a:r>
            <a:r>
              <a:rPr lang="en-US" sz="2400" dirty="0" err="1">
                <a:solidFill>
                  <a:prstClr val="black"/>
                </a:solidFill>
                <a:latin typeface="Times New Roman" panose="02020603050405020304" pitchFamily="18" charset="0"/>
                <a:ea typeface="Times New Roman" panose="02020603050405020304" pitchFamily="18" charset="0"/>
              </a:rPr>
              <a:t>ào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buổi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bình</a:t>
            </a:r>
            <a:r>
              <a:rPr lang="en-US" sz="2400" dirty="0">
                <a:solidFill>
                  <a:prstClr val="black"/>
                </a:solidFill>
                <a:latin typeface="Times New Roman" panose="02020603050405020304" pitchFamily="18" charset="0"/>
                <a:ea typeface="Times New Roman" panose="02020603050405020304" pitchFamily="18" charset="0"/>
              </a:rPr>
              <a:t> minh.</a:t>
            </a:r>
          </a:p>
        </p:txBody>
      </p:sp>
      <p:sp>
        <p:nvSpPr>
          <p:cNvPr id="59" name="TextBox 58">
            <a:extLst>
              <a:ext uri="{FF2B5EF4-FFF2-40B4-BE49-F238E27FC236}">
                <a16:creationId xmlns:a16="http://schemas.microsoft.com/office/drawing/2014/main" id="{269BC336-CBA5-4BB2-B4CD-D44DEFF10226}"/>
              </a:ext>
            </a:extLst>
          </p:cNvPr>
          <p:cNvSpPr txBox="1"/>
          <p:nvPr/>
        </p:nvSpPr>
        <p:spPr>
          <a:xfrm>
            <a:off x="4860032" y="3379146"/>
            <a:ext cx="3891765" cy="1200329"/>
          </a:xfrm>
          <a:prstGeom prst="rect">
            <a:avLst/>
          </a:prstGeom>
          <a:noFill/>
        </p:spPr>
        <p:txBody>
          <a:bodyPr wrap="square">
            <a:spAutoFit/>
          </a:bodyPr>
          <a:lstStyle/>
          <a:p>
            <a:pPr algn="just" defTabSz="685800"/>
            <a:r>
              <a:rPr lang="en-US" sz="2400" dirty="0" err="1">
                <a:solidFill>
                  <a:prstClr val="black"/>
                </a:solidFill>
                <a:latin typeface="Times New Roman" panose="02020603050405020304" pitchFamily="18" charset="0"/>
                <a:cs typeface="Times New Roman" panose="02020603050405020304" pitchFamily="18" charset="0"/>
              </a:rPr>
              <a:t>Dòng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chửng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cát</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60" name="Rectangle 59"/>
          <p:cNvSpPr/>
          <p:nvPr/>
        </p:nvSpPr>
        <p:spPr>
          <a:xfrm>
            <a:off x="4860032" y="1339115"/>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Thời gian</a:t>
            </a:r>
          </a:p>
        </p:txBody>
      </p:sp>
      <p:sp>
        <p:nvSpPr>
          <p:cNvPr id="61" name="Rectangle 60"/>
          <p:cNvSpPr/>
          <p:nvPr/>
        </p:nvSpPr>
        <p:spPr>
          <a:xfrm>
            <a:off x="4860032" y="2728061"/>
            <a:ext cx="3024336" cy="461665"/>
          </a:xfrm>
          <a:prstGeom prst="rect">
            <a:avLst/>
          </a:prstGeom>
          <a:solidFill>
            <a:schemeClr val="accent5">
              <a:lumMod val="75000"/>
            </a:schemeClr>
          </a:solidFill>
        </p:spPr>
        <p:txBody>
          <a:bodyPr wrap="square">
            <a:spAutoFit/>
          </a:bodyPr>
          <a:lstStyle/>
          <a:p>
            <a:pPr algn="just"/>
            <a:r>
              <a:rPr lang="vi-VN" sz="2400" dirty="0">
                <a:solidFill>
                  <a:prstClr val="white"/>
                </a:solidFill>
                <a:latin typeface="Times New Roman" panose="02020603050405020304" pitchFamily="18" charset="0"/>
                <a:cs typeface="Times New Roman" panose="02020603050405020304" pitchFamily="18" charset="0"/>
              </a:rPr>
              <a:t>Khung cảnh bãi sông</a:t>
            </a:r>
          </a:p>
        </p:txBody>
      </p:sp>
      <p:grpSp>
        <p:nvGrpSpPr>
          <p:cNvPr id="66" name="Group 65"/>
          <p:cNvGrpSpPr/>
          <p:nvPr/>
        </p:nvGrpSpPr>
        <p:grpSpPr>
          <a:xfrm>
            <a:off x="414438" y="553496"/>
            <a:ext cx="6173785" cy="395616"/>
            <a:chOff x="644526" y="2766774"/>
            <a:chExt cx="16465570" cy="1054970"/>
          </a:xfrm>
        </p:grpSpPr>
        <p:sp>
          <p:nvSpPr>
            <p:cNvPr id="67" name="TextBox 66"/>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69" name="TextBox 68"/>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107572" y="18197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549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10;p66"/>
          <p:cNvSpPr/>
          <p:nvPr/>
        </p:nvSpPr>
        <p:spPr>
          <a:xfrm rot="16200000" flipV="1">
            <a:off x="2570111" y="2914057"/>
            <a:ext cx="3898528" cy="4556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68569" tIns="68569" rIns="68569" bIns="68569" anchor="ctr" anchorCtr="0">
            <a:noAutofit/>
          </a:bodyPr>
          <a:lstStyle/>
          <a:p>
            <a:pPr defTabSz="685800"/>
            <a:r>
              <a:rPr lang="en-GB" sz="1350">
                <a:solidFill>
                  <a:prstClr val="black"/>
                </a:solidFill>
              </a:rPr>
              <a:t> </a:t>
            </a:r>
            <a:endParaRPr sz="1350">
              <a:solidFill>
                <a:prstClr val="black"/>
              </a:solidFill>
            </a:endParaRPr>
          </a:p>
        </p:txBody>
      </p:sp>
      <p:sp>
        <p:nvSpPr>
          <p:cNvPr id="17" name="TextBox 16">
            <a:extLst>
              <a:ext uri="{FF2B5EF4-FFF2-40B4-BE49-F238E27FC236}">
                <a16:creationId xmlns:a16="http://schemas.microsoft.com/office/drawing/2014/main" id="{D051F339-754F-4EC9-94D4-7ACF74D82E47}"/>
              </a:ext>
            </a:extLst>
          </p:cNvPr>
          <p:cNvSpPr txBox="1"/>
          <p:nvPr/>
        </p:nvSpPr>
        <p:spPr>
          <a:xfrm>
            <a:off x="320130" y="1297530"/>
            <a:ext cx="3977910"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cảnh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như</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huyền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thoại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E04393-CE9D-402A-AE51-0F28B3ECC641}"/>
              </a:ext>
            </a:extLst>
          </p:cNvPr>
          <p:cNvSpPr txBox="1"/>
          <p:nvPr/>
        </p:nvSpPr>
        <p:spPr>
          <a:xfrm>
            <a:off x="302660" y="2192588"/>
            <a:ext cx="3977910" cy="1107996"/>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ướt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bứt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khỏi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dòng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khổng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lồ</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64A4BB1F-C856-47BE-B29A-5BC5AA43AF72}"/>
              </a:ext>
            </a:extLst>
          </p:cNvPr>
          <p:cNvSpPr txBox="1"/>
          <p:nvPr/>
        </p:nvSpPr>
        <p:spPr>
          <a:xfrm>
            <a:off x="311394" y="3416724"/>
            <a:ext cx="3977910" cy="1446550"/>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cùng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bầy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thực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chuyến</a:t>
            </a:r>
            <a:r>
              <a:rPr lang="en-US" sz="2200" dirty="0">
                <a:solidFill>
                  <a:prstClr val="black"/>
                </a:solidFill>
                <a:latin typeface="Times New Roman" panose="02020603050405020304" pitchFamily="18" charset="0"/>
                <a:cs typeface="Times New Roman" panose="02020603050405020304" pitchFamily="18" charset="0"/>
              </a:rPr>
              <a:t> bay </a:t>
            </a:r>
            <a:r>
              <a:rPr lang="en-US" sz="2200" dirty="0" err="1">
                <a:solidFill>
                  <a:prstClr val="black"/>
                </a:solidFill>
                <a:latin typeface="Times New Roman" panose="02020603050405020304" pitchFamily="18" charset="0"/>
                <a:cs typeface="Times New Roman" panose="02020603050405020304" pitchFamily="18" charset="0"/>
              </a:rPr>
              <a:t>quan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đầu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tiên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94E031A-A8B3-4B4D-BF10-6220CE1F5257}"/>
              </a:ext>
            </a:extLst>
          </p:cNvPr>
          <p:cNvSpPr txBox="1"/>
          <p:nvPr/>
        </p:nvSpPr>
        <p:spPr>
          <a:xfrm>
            <a:off x="4758180" y="1297530"/>
            <a:ext cx="4062292" cy="430887"/>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Đứng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nhích</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019A82-6727-4C45-BEAE-45F81B023A22}"/>
              </a:ext>
            </a:extLst>
          </p:cNvPr>
          <p:cNvSpPr txBox="1"/>
          <p:nvPr/>
        </p:nvSpPr>
        <p:spPr>
          <a:xfrm>
            <a:off x="4740710" y="1807867"/>
            <a:ext cx="4062292"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gương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mặt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nhợt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hửng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ngày</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3E705EC0-A0A3-4083-86C2-8D4EB3A3B163}"/>
              </a:ext>
            </a:extLst>
          </p:cNvPr>
          <p:cNvSpPr txBox="1"/>
          <p:nvPr/>
        </p:nvSpPr>
        <p:spPr>
          <a:xfrm>
            <a:off x="4740710" y="2768652"/>
            <a:ext cx="4062292" cy="430887"/>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khóc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tự</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F6B812D-F714-4CDB-BA90-EEE5F541ABDB}"/>
              </a:ext>
            </a:extLst>
          </p:cNvPr>
          <p:cNvSpPr txBox="1"/>
          <p:nvPr/>
        </p:nvSpPr>
        <p:spPr>
          <a:xfrm>
            <a:off x="4740710" y="3378692"/>
            <a:ext cx="4062292"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cùng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nhìn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cười</a:t>
            </a:r>
            <a:r>
              <a:rPr lang="en-US" sz="2200" dirty="0">
                <a:solidFill>
                  <a:prstClr val="black"/>
                </a:solidFill>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411714" y="162681"/>
            <a:ext cx="3800246" cy="793931"/>
            <a:chOff x="5424353" y="457110"/>
            <a:chExt cx="2202643" cy="1321585"/>
          </a:xfrm>
        </p:grpSpPr>
        <p:sp>
          <p:nvSpPr>
            <p:cNvPr id="25" name="Rectangle 24"/>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26" name="Rectangle 25"/>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27" name="Group 26"/>
          <p:cNvGrpSpPr/>
          <p:nvPr/>
        </p:nvGrpSpPr>
        <p:grpSpPr>
          <a:xfrm>
            <a:off x="4720594" y="153460"/>
            <a:ext cx="3811846" cy="803152"/>
            <a:chOff x="5851" y="2285303"/>
            <a:chExt cx="2202643" cy="1321585"/>
          </a:xfrm>
        </p:grpSpPr>
        <p:sp>
          <p:nvSpPr>
            <p:cNvPr id="28" name="Rectangle 27"/>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a:lstStyle/>
            <a:p>
              <a:endParaRPr lang="en-US"/>
            </a:p>
          </p:txBody>
        </p:sp>
        <p:sp>
          <p:nvSpPr>
            <p:cNvPr id="29" name="Rectangle 28"/>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30" name="Rectangle 29"/>
          <p:cNvSpPr/>
          <p:nvPr/>
        </p:nvSpPr>
        <p:spPr>
          <a:xfrm>
            <a:off x="395536" y="156577"/>
            <a:ext cx="3835488" cy="830997"/>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31" name="Rectangle 30"/>
          <p:cNvSpPr/>
          <p:nvPr/>
        </p:nvSpPr>
        <p:spPr>
          <a:xfrm>
            <a:off x="4860032" y="187355"/>
            <a:ext cx="3538489" cy="800219"/>
          </a:xfrm>
          <a:prstGeom prst="rect">
            <a:avLst/>
          </a:prstGeom>
        </p:spPr>
        <p:txBody>
          <a:bodyPr wrap="square">
            <a:spAutoFit/>
          </a:bodyPr>
          <a:lstStyle/>
          <a:p>
            <a:pPr algn="just"/>
            <a:r>
              <a:rPr lang="vi-VN" sz="2300"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23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704234" y="76480"/>
            <a:ext cx="4738960" cy="3278982"/>
          </a:xfrm>
          <a:prstGeom prst="cloudCallout">
            <a:avLst>
              <a:gd name="adj1" fmla="val 42796"/>
              <a:gd name="adj2" fmla="val 61172"/>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043608" y="411510"/>
            <a:ext cx="3868340" cy="2241960"/>
          </a:xfrm>
          <a:prstGeom prst="rect">
            <a:avLst/>
          </a:prstGeom>
        </p:spPr>
        <p:txBody>
          <a:bodyPr wrap="square">
            <a:spAutoFit/>
          </a:bodyPr>
          <a:lstStyle/>
          <a:p>
            <a:pPr algn="ctr"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Trong đoạn kết của truyện, Mên và Mon không hiểu rõ vì sao mình lại khóc. Em hãy giúp nhân vật lí giải điều đó?</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56436" b="94307" l="30249" r="61566">
                        <a14:foregroundMark x1="53381" y1="79950" x2="58956" y2="68812"/>
                        <a14:foregroundMark x1="52906" y1="79950" x2="54448" y2="70297"/>
                        <a14:foregroundMark x1="43535" y1="81931" x2="41518" y2="72525"/>
                        <a14:foregroundMark x1="39976" y1="83416" x2="36536" y2="80198"/>
                      </a14:backgroundRemoval>
                    </a14:imgEffect>
                  </a14:imgLayer>
                </a14:imgProps>
              </a:ext>
              <a:ext uri="{28A0092B-C50C-407E-A947-70E740481C1C}">
                <a14:useLocalDpi xmlns:a14="http://schemas.microsoft.com/office/drawing/2010/main" val="0"/>
              </a:ext>
            </a:extLst>
          </a:blip>
          <a:srcRect l="31168" t="55614" r="37445" b="1347"/>
          <a:stretch/>
        </p:blipFill>
        <p:spPr>
          <a:xfrm>
            <a:off x="4644008" y="2571750"/>
            <a:ext cx="4750525" cy="3121774"/>
          </a:xfrm>
          <a:prstGeom prst="rect">
            <a:avLst/>
          </a:prstGeom>
        </p:spPr>
      </p:pic>
    </p:spTree>
    <p:extLst>
      <p:ext uri="{BB962C8B-B14F-4D97-AF65-F5344CB8AC3E}">
        <p14:creationId xmlns:p14="http://schemas.microsoft.com/office/powerpoint/2010/main" val="2955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0" y="1203598"/>
            <a:ext cx="4328831" cy="3608899"/>
          </a:xfrm>
          <a:prstGeom prst="rect">
            <a:avLst/>
          </a:prstGeom>
          <a:ln>
            <a:noFill/>
          </a:ln>
          <a:effectLst>
            <a:softEdge rad="112500"/>
          </a:effectLst>
        </p:spPr>
      </p:pic>
      <p:sp>
        <p:nvSpPr>
          <p:cNvPr id="60" name="Rectangle 59"/>
          <p:cNvSpPr/>
          <p:nvPr/>
        </p:nvSpPr>
        <p:spPr>
          <a:xfrm>
            <a:off x="4860032" y="1339115"/>
            <a:ext cx="1843501" cy="461665"/>
          </a:xfrm>
          <a:prstGeom prst="rect">
            <a:avLst/>
          </a:prstGeom>
          <a:solidFill>
            <a:schemeClr val="accent5">
              <a:lumMod val="75000"/>
            </a:schemeClr>
          </a:solidFill>
        </p:spPr>
        <p:txBody>
          <a:bodyPr wrap="square">
            <a:spAutoFit/>
          </a:bodyPr>
          <a:lstStyle/>
          <a:p>
            <a:pPr algn="just"/>
            <a:r>
              <a:rPr lang="vi-VN" sz="2400" dirty="0">
                <a:solidFill>
                  <a:prstClr val="white"/>
                </a:solidFill>
                <a:latin typeface="Times New Roman" panose="02020603050405020304" pitchFamily="18" charset="0"/>
                <a:cs typeface="Times New Roman" panose="02020603050405020304" pitchFamily="18" charset="0"/>
              </a:rPr>
              <a:t>Nhận xét</a:t>
            </a:r>
          </a:p>
        </p:txBody>
      </p:sp>
      <p:grpSp>
        <p:nvGrpSpPr>
          <p:cNvPr id="66" name="Group 65"/>
          <p:cNvGrpSpPr/>
          <p:nvPr/>
        </p:nvGrpSpPr>
        <p:grpSpPr>
          <a:xfrm>
            <a:off x="414438" y="553496"/>
            <a:ext cx="6173785" cy="395616"/>
            <a:chOff x="644526" y="2766774"/>
            <a:chExt cx="16465570" cy="1054970"/>
          </a:xfrm>
        </p:grpSpPr>
        <p:sp>
          <p:nvSpPr>
            <p:cNvPr id="67" name="TextBox 66"/>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69" name="TextBox 68"/>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a:extLst>
              <a:ext uri="{FF2B5EF4-FFF2-40B4-BE49-F238E27FC236}">
                <a16:creationId xmlns:a16="http://schemas.microsoft.com/office/drawing/2014/main" id="{EB4D8C4E-ABA1-4827-AE01-5AEFF41FF38E}"/>
              </a:ext>
            </a:extLst>
          </p:cNvPr>
          <p:cNvSpPr txBox="1"/>
          <p:nvPr/>
        </p:nvSpPr>
        <p:spPr>
          <a:xfrm>
            <a:off x="4435281" y="1910664"/>
            <a:ext cx="4536504" cy="3139321"/>
          </a:xfrm>
          <a:prstGeom prst="rect">
            <a:avLst/>
          </a:prstGeom>
          <a:noFill/>
        </p:spPr>
        <p:txBody>
          <a:bodyPr wrap="square">
            <a:spAutoFit/>
          </a:bodyPr>
          <a:lstStyle/>
          <a:p>
            <a:pPr marL="0" marR="0" algn="just">
              <a:lnSpc>
                <a:spcPct val="150000"/>
              </a:lnSpc>
              <a:spcBef>
                <a:spcPts val="0"/>
              </a:spcBef>
              <a:spcAft>
                <a:spcPts val="0"/>
              </a:spcAft>
            </a:pPr>
            <a:r>
              <a:rPr lang="en-US" sz="2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ea typeface="Times New Roman" panose="02020603050405020304" pitchFamily="18" charset="0"/>
              </a:rPr>
              <a:t> </a:t>
            </a:r>
            <a:r>
              <a:rPr lang="en-US" sz="2200" b="1" i="1" dirty="0" err="1">
                <a:effectLst/>
                <a:latin typeface="Times New Roman" panose="02020603050405020304" pitchFamily="18" charset="0"/>
                <a:ea typeface="Times New Roman" panose="02020603050405020304" pitchFamily="18" charset="0"/>
              </a:rPr>
              <a:t>Nghệ</a:t>
            </a:r>
            <a:r>
              <a:rPr lang="en-US" sz="2200" b="1" i="1" dirty="0">
                <a:effectLst/>
                <a:latin typeface="Times New Roman" panose="02020603050405020304" pitchFamily="18" charset="0"/>
                <a:ea typeface="Times New Roman" panose="02020603050405020304" pitchFamily="18" charset="0"/>
              </a:rPr>
              <a:t> </a:t>
            </a:r>
            <a:r>
              <a:rPr lang="en-US" sz="2200" b="1" i="1" dirty="0" err="1">
                <a:effectLst/>
                <a:latin typeface="Times New Roman" panose="02020603050405020304" pitchFamily="18" charset="0"/>
                <a:ea typeface="Times New Roman" panose="02020603050405020304" pitchFamily="18" charset="0"/>
              </a:rPr>
              <a:t>thuật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miêu</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tả</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tâm</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lí</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nhân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vật</a:t>
            </a:r>
            <a:r>
              <a:rPr lang="en-US" sz="2200" dirty="0">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200" i="1"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Lúc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đầu</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Mên</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và</a:t>
            </a:r>
            <a:r>
              <a:rPr lang="en-US" sz="2200" i="1" dirty="0">
                <a:solidFill>
                  <a:srgbClr val="FF0000"/>
                </a:solidFill>
                <a:effectLst/>
                <a:latin typeface="Times New Roman" panose="02020603050405020304" pitchFamily="18" charset="0"/>
                <a:ea typeface="Times New Roman" panose="02020603050405020304" pitchFamily="18" charset="0"/>
              </a:rPr>
              <a:t> Mon </a:t>
            </a:r>
            <a:r>
              <a:rPr lang="en-US" sz="2200" i="1" dirty="0" err="1">
                <a:solidFill>
                  <a:srgbClr val="FF0000"/>
                </a:solidFill>
                <a:effectLst/>
                <a:latin typeface="Times New Roman" panose="02020603050405020304" pitchFamily="18" charset="0"/>
                <a:ea typeface="Times New Roman" panose="02020603050405020304" pitchFamily="18" charset="0"/>
              </a:rPr>
              <a:t>căng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thẳng</a:t>
            </a:r>
            <a:r>
              <a:rPr lang="en-US" sz="2200" i="1" dirty="0">
                <a:solidFill>
                  <a:srgbClr val="FF0000"/>
                </a:solidFill>
                <a:effectLst/>
                <a:latin typeface="Times New Roman" panose="02020603050405020304" pitchFamily="18" charset="0"/>
                <a:ea typeface="Times New Roman" panose="02020603050405020304" pitchFamily="18" charset="0"/>
              </a:rPr>
              <a:t>, lo </a:t>
            </a:r>
            <a:r>
              <a:rPr lang="en-US" sz="2200" i="1" dirty="0" err="1">
                <a:solidFill>
                  <a:srgbClr val="FF0000"/>
                </a:solidFill>
                <a:effectLst/>
                <a:latin typeface="Times New Roman" panose="02020603050405020304" pitchFamily="18" charset="0"/>
                <a:ea typeface="Times New Roman" panose="02020603050405020304" pitchFamily="18" charset="0"/>
              </a:rPr>
              <a:t>lắng</a:t>
            </a:r>
            <a:r>
              <a:rPr lang="en-US" sz="2200" i="1" dirty="0">
                <a:solidFill>
                  <a:srgbClr val="FF0000"/>
                </a:solidFill>
                <a:effectLst/>
                <a:latin typeface="Times New Roman" panose="02020603050405020304" pitchFamily="18" charset="0"/>
                <a:ea typeface="Times New Roman" panose="02020603050405020304" pitchFamily="18" charset="0"/>
              </a:rPr>
              <a:t>. Sau </a:t>
            </a:r>
            <a:r>
              <a:rPr lang="en-US" sz="2200" i="1" dirty="0" err="1">
                <a:solidFill>
                  <a:srgbClr val="FF0000"/>
                </a:solidFill>
                <a:effectLst/>
                <a:latin typeface="Times New Roman" panose="02020603050405020304" pitchFamily="18" charset="0"/>
                <a:ea typeface="Times New Roman" panose="02020603050405020304" pitchFamily="18" charset="0"/>
              </a:rPr>
              <a:t>khi</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bầy</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chim</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chìa</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vôi</a:t>
            </a:r>
            <a:r>
              <a:rPr lang="en-US" sz="2200" i="1" dirty="0">
                <a:solidFill>
                  <a:srgbClr val="FF0000"/>
                </a:solidFill>
                <a:effectLst/>
                <a:latin typeface="Times New Roman" panose="02020603050405020304" pitchFamily="18" charset="0"/>
                <a:ea typeface="Times New Roman" panose="02020603050405020304" pitchFamily="18" charset="0"/>
              </a:rPr>
              <a:t> non </a:t>
            </a:r>
            <a:r>
              <a:rPr lang="en-US" sz="2200" i="1" dirty="0" err="1">
                <a:solidFill>
                  <a:srgbClr val="FF0000"/>
                </a:solidFill>
                <a:effectLst/>
                <a:latin typeface="Times New Roman" panose="02020603050405020304" pitchFamily="18" charset="0"/>
                <a:ea typeface="Times New Roman" panose="02020603050405020304" pitchFamily="18" charset="0"/>
              </a:rPr>
              <a:t>cất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cánh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thì</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Mên</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và</a:t>
            </a:r>
            <a:r>
              <a:rPr lang="en-US" sz="2200" i="1" dirty="0">
                <a:solidFill>
                  <a:srgbClr val="FF0000"/>
                </a:solidFill>
                <a:effectLst/>
                <a:latin typeface="Times New Roman" panose="02020603050405020304" pitchFamily="18" charset="0"/>
                <a:ea typeface="Times New Roman" panose="02020603050405020304" pitchFamily="18" charset="0"/>
              </a:rPr>
              <a:t> Mon sung </a:t>
            </a:r>
            <a:r>
              <a:rPr lang="en-US" sz="2200" i="1" dirty="0" err="1">
                <a:solidFill>
                  <a:srgbClr val="FF0000"/>
                </a:solidFill>
                <a:effectLst/>
                <a:latin typeface="Times New Roman" panose="02020603050405020304" pitchFamily="18" charset="0"/>
                <a:ea typeface="Times New Roman" panose="02020603050405020304" pitchFamily="18" charset="0"/>
              </a:rPr>
              <a:t>sướng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hạnh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phúc</a:t>
            </a:r>
            <a:r>
              <a:rPr lang="en-US" sz="2200" i="1" dirty="0">
                <a:solidFill>
                  <a:srgbClr val="FF0000"/>
                </a:solidFill>
                <a:effectLst/>
                <a:latin typeface="Times New Roman" panose="02020603050405020304" pitchFamily="18" charset="0"/>
                <a:ea typeface="Times New Roman" panose="02020603050405020304" pitchFamily="18" charset="0"/>
              </a:rPr>
              <a:t>.</a:t>
            </a:r>
          </a:p>
        </p:txBody>
      </p:sp>
      <p:grpSp>
        <p:nvGrpSpPr>
          <p:cNvPr id="13" name="Group 12"/>
          <p:cNvGrpSpPr/>
          <p:nvPr/>
        </p:nvGrpSpPr>
        <p:grpSpPr>
          <a:xfrm>
            <a:off x="107572" y="181978"/>
            <a:ext cx="7146789" cy="369332"/>
            <a:chOff x="-178462" y="1828800"/>
            <a:chExt cx="19060588" cy="984870"/>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6" name="TextBox 15"/>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7" name="TextBox 16"/>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9109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827039"/>
            <a:ext cx="4328831" cy="3608899"/>
          </a:xfrm>
          <a:prstGeom prst="rect">
            <a:avLst/>
          </a:prstGeom>
          <a:ln>
            <a:noFill/>
          </a:ln>
          <a:effectLst>
            <a:softEdge rad="112500"/>
          </a:effectLst>
        </p:spPr>
      </p:pic>
      <p:sp>
        <p:nvSpPr>
          <p:cNvPr id="13" name="Rectangle 12"/>
          <p:cNvSpPr/>
          <p:nvPr/>
        </p:nvSpPr>
        <p:spPr>
          <a:xfrm>
            <a:off x="0" y="0"/>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233772" y="915566"/>
            <a:ext cx="3888432" cy="4662815"/>
          </a:xfrm>
          <a:prstGeom prst="rect">
            <a:avLst/>
          </a:prstGeom>
          <a:noFill/>
        </p:spPr>
        <p:txBody>
          <a:bodyPr wrap="square">
            <a:spAutoFit/>
          </a:bodyPr>
          <a:lstStyle/>
          <a:p>
            <a:pPr marL="0" marR="0" algn="just">
              <a:lnSpc>
                <a:spcPct val="150000"/>
              </a:lnSpc>
              <a:spcBef>
                <a:spcPts val="0"/>
              </a:spcBef>
              <a:spcAft>
                <a:spcPts val="0"/>
              </a:spcAft>
            </a:pPr>
            <a:r>
              <a:rPr lang="vi-VN" sz="2200" b="1" dirty="0">
                <a:latin typeface="Times New Roman" panose="02020603050405020304" pitchFamily="18" charset="0"/>
                <a:ea typeface="Times New Roman" panose="02020603050405020304" pitchFamily="18" charset="0"/>
                <a:sym typeface="Wingdings" panose="05000000000000000000" pitchFamily="2" charset="2"/>
              </a:rPr>
              <a:t>NHẬN XÉT CHUNG</a:t>
            </a:r>
          </a:p>
          <a:p>
            <a:pPr marL="0" marR="0" algn="just">
              <a:lnSpc>
                <a:spcPct val="150000"/>
              </a:lnSpc>
              <a:spcBef>
                <a:spcPts val="0"/>
              </a:spcBef>
              <a:spcAft>
                <a:spcPts val="0"/>
              </a:spcAft>
            </a:pPr>
            <a:r>
              <a:rPr lang="vi-VN" sz="2200" dirty="0">
                <a:latin typeface="Times New Roman" panose="02020603050405020304" pitchFamily="18" charset="0"/>
                <a:ea typeface="Times New Roman" panose="02020603050405020304" pitchFamily="18" charset="0"/>
                <a:sym typeface="Wingdings" panose="05000000000000000000" pitchFamily="2" charset="2"/>
              </a:rPr>
              <a:t>- L</a:t>
            </a:r>
            <a:r>
              <a:rPr lang="vi-VN" sz="2200" dirty="0">
                <a:effectLst/>
                <a:latin typeface="Times New Roman" panose="02020603050405020304" pitchFamily="18" charset="0"/>
                <a:ea typeface="Times New Roman" panose="02020603050405020304" pitchFamily="18" charset="0"/>
                <a:sym typeface="Wingdings" panose="05000000000000000000" pitchFamily="2" charset="2"/>
              </a:rPr>
              <a:t>à hai anh em gắn bó, đoàn kết, chia sẻ, yêu thương nhau.</a:t>
            </a:r>
          </a:p>
          <a:p>
            <a:pPr marL="0" marR="0" algn="just">
              <a:lnSpc>
                <a:spcPct val="150000"/>
              </a:lnSpc>
              <a:spcBef>
                <a:spcPts val="0"/>
              </a:spcBef>
              <a:spcAft>
                <a:spcPts val="0"/>
              </a:spcAft>
            </a:pPr>
            <a:r>
              <a:rPr lang="vi-VN" sz="2200" dirty="0">
                <a:latin typeface="Times New Roman" panose="02020603050405020304" pitchFamily="18" charset="0"/>
                <a:ea typeface="Times New Roman" panose="02020603050405020304" pitchFamily="18" charset="0"/>
                <a:sym typeface="Wingdings" panose="05000000000000000000" pitchFamily="2" charset="2"/>
              </a:rPr>
              <a:t>- Là những đứa trẻ thông minh, hiểu biết.</a:t>
            </a:r>
          </a:p>
          <a:p>
            <a:pPr marL="0" marR="0" algn="just">
              <a:lnSpc>
                <a:spcPct val="150000"/>
              </a:lnSpc>
              <a:spcBef>
                <a:spcPts val="0"/>
              </a:spcBef>
              <a:spcAft>
                <a:spcPts val="0"/>
              </a:spcAft>
            </a:pPr>
            <a:r>
              <a:rPr lang="vi-VN" sz="2200" dirty="0">
                <a:effectLst/>
                <a:latin typeface="Times New Roman" panose="02020603050405020304" pitchFamily="18" charset="0"/>
                <a:ea typeface="Times New Roman" panose="02020603050405020304" pitchFamily="18" charset="0"/>
                <a:sym typeface="Wingdings" panose="05000000000000000000" pitchFamily="2" charset="2"/>
              </a:rPr>
              <a:t>- Là những đứa trẻ ngây thơ nhưng có trái tim nhân hậu, yêu thương động vật</a:t>
            </a:r>
          </a:p>
          <a:p>
            <a:pPr marL="0" marR="0" algn="just">
              <a:lnSpc>
                <a:spcPct val="150000"/>
              </a:lnSpc>
              <a:spcBef>
                <a:spcPts val="0"/>
              </a:spcBef>
              <a:spcAft>
                <a:spcPts val="0"/>
              </a:spcAft>
            </a:pPr>
            <a:endParaRPr lang="en-US" sz="2200" i="1" dirty="0">
              <a:solidFill>
                <a:srgbClr val="FF0000"/>
              </a:solidFill>
              <a:effectLst/>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a:off x="3803901" y="627534"/>
            <a:ext cx="964825" cy="674073"/>
          </a:xfrm>
          <a:prstGeom prst="straightConnector1">
            <a:avLst/>
          </a:prstGeom>
          <a:noFill/>
          <a:ln w="28575" cap="flat" cmpd="sng">
            <a:solidFill>
              <a:srgbClr val="FF9E00"/>
            </a:solidFill>
            <a:prstDash val="dash"/>
            <a:round/>
            <a:headEnd type="oval" w="med" len="med"/>
            <a:tailEnd type="oval" w="med" len="med"/>
          </a:ln>
        </p:spPr>
      </p:cxnSp>
      <p:pic>
        <p:nvPicPr>
          <p:cNvPr id="5" name="Picture 4"/>
          <p:cNvPicPr>
            <a:picLocks noChangeAspect="1"/>
          </p:cNvPicPr>
          <p:nvPr/>
        </p:nvPicPr>
        <p:blipFill>
          <a:blip r:embed="rId4"/>
          <a:stretch>
            <a:fillRect/>
          </a:stretch>
        </p:blipFill>
        <p:spPr>
          <a:xfrm>
            <a:off x="279592" y="101913"/>
            <a:ext cx="3524309" cy="1051242"/>
          </a:xfrm>
          <a:prstGeom prst="rect">
            <a:avLst/>
          </a:prstGeom>
        </p:spPr>
      </p:pic>
    </p:spTree>
    <p:extLst>
      <p:ext uri="{BB962C8B-B14F-4D97-AF65-F5344CB8AC3E}">
        <p14:creationId xmlns:p14="http://schemas.microsoft.com/office/powerpoint/2010/main" val="3959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964570"/>
            <a:ext cx="4328831" cy="3608899"/>
          </a:xfrm>
          <a:prstGeom prst="rect">
            <a:avLst/>
          </a:prstGeom>
          <a:ln>
            <a:noFill/>
          </a:ln>
          <a:effectLst>
            <a:softEdge rad="112500"/>
          </a:effectLst>
        </p:spPr>
      </p:pic>
      <p:sp>
        <p:nvSpPr>
          <p:cNvPr id="13" name="Rectangle 12"/>
          <p:cNvSpPr/>
          <p:nvPr/>
        </p:nvSpPr>
        <p:spPr>
          <a:xfrm>
            <a:off x="4768726" y="10559"/>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5002498" y="1546959"/>
            <a:ext cx="3888432" cy="3139321"/>
          </a:xfrm>
          <a:prstGeom prst="rect">
            <a:avLst/>
          </a:prstGeom>
          <a:noFill/>
        </p:spPr>
        <p:txBody>
          <a:bodyPr wrap="square">
            <a:spAutoFit/>
          </a:bodyPr>
          <a:lstStyle/>
          <a:p>
            <a:pPr algn="just">
              <a:lnSpc>
                <a:spcPct val="150000"/>
              </a:lnSpc>
            </a:pPr>
            <a:r>
              <a:rPr lang="vi-VN" sz="2200" b="1"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a:lnSpc>
                <a:spcPct val="150000"/>
              </a:lnSpc>
            </a:pPr>
            <a:r>
              <a:rPr lang="vi-VN" sz="22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Một khung cảnh yên bình với thiên nhiên chan hòa.</a:t>
            </a:r>
          </a:p>
          <a:p>
            <a:pPr algn="just">
              <a:lnSpc>
                <a:spcPct val="150000"/>
              </a:lnSpc>
            </a:pPr>
            <a:r>
              <a:rPr lang="vi-VN" sz="22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Sự gắn bó, gần gũi của con người với thiên nhiên.</a:t>
            </a:r>
          </a:p>
          <a:p>
            <a:pPr algn="just">
              <a:lnSpc>
                <a:spcPct val="150000"/>
              </a:lnSpc>
            </a:pPr>
            <a:endParaRPr lang="en-US" sz="2200"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flipV="1">
            <a:off x="3779912" y="1131590"/>
            <a:ext cx="1222586" cy="360041"/>
          </a:xfrm>
          <a:prstGeom prst="straightConnector1">
            <a:avLst/>
          </a:prstGeom>
          <a:noFill/>
          <a:ln w="28575" cap="flat" cmpd="sng">
            <a:solidFill>
              <a:srgbClr val="FF9E00"/>
            </a:solidFill>
            <a:prstDash val="dash"/>
            <a:round/>
            <a:headEnd type="oval" w="med" len="med"/>
            <a:tailEnd type="oval" w="med" len="med"/>
          </a:ln>
        </p:spPr>
      </p:cxnSp>
      <p:pic>
        <p:nvPicPr>
          <p:cNvPr id="4" name="Picture 3"/>
          <p:cNvPicPr>
            <a:picLocks noChangeAspect="1"/>
          </p:cNvPicPr>
          <p:nvPr/>
        </p:nvPicPr>
        <p:blipFill>
          <a:blip r:embed="rId4"/>
          <a:stretch>
            <a:fillRect/>
          </a:stretch>
        </p:blipFill>
        <p:spPr>
          <a:xfrm>
            <a:off x="4669237" y="699542"/>
            <a:ext cx="4834547" cy="847417"/>
          </a:xfrm>
          <a:prstGeom prst="rect">
            <a:avLst/>
          </a:prstGeom>
        </p:spPr>
      </p:pic>
    </p:spTree>
    <p:extLst>
      <p:ext uri="{BB962C8B-B14F-4D97-AF65-F5344CB8AC3E}">
        <p14:creationId xmlns:p14="http://schemas.microsoft.com/office/powerpoint/2010/main" val="14141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281308" y="1203598"/>
            <a:ext cx="4438273" cy="1072989"/>
          </a:xfrm>
          <a:prstGeom prst="rect">
            <a:avLst/>
          </a:prstGeom>
        </p:spPr>
      </p:pic>
      <p:sp>
        <p:nvSpPr>
          <p:cNvPr id="12" name="Rectangle 11"/>
          <p:cNvSpPr/>
          <p:nvPr/>
        </p:nvSpPr>
        <p:spPr>
          <a:xfrm>
            <a:off x="281308" y="2175000"/>
            <a:ext cx="4654362" cy="2062872"/>
          </a:xfrm>
          <a:prstGeom prst="rect">
            <a:avLst/>
          </a:prstGeom>
        </p:spPr>
        <p:txBody>
          <a:bodyPr wrap="square">
            <a:spAutoFit/>
          </a:bodyPr>
          <a:lstStyle/>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Tình huống truyện tự nhiên, hấp dẫn.</a:t>
            </a:r>
          </a:p>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Sử</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dụng</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ngôn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ngữ</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đối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thoại</a:t>
            </a:r>
            <a:r>
              <a:rPr lang="vi-VN" sz="2200" dirty="0">
                <a:solidFill>
                  <a:prstClr val="black"/>
                </a:solidFill>
                <a:latin typeface="Times New Roman" panose="02020603050405020304" pitchFamily="18" charset="0"/>
                <a:ea typeface="Times New Roman" panose="02020603050405020304" pitchFamily="18" charset="0"/>
              </a:rPr>
              <a:t>, giản dị, phù hợp với trẻ thơ.</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Miêu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tả</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tâm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lí</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nhân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vật</a:t>
            </a:r>
            <a:r>
              <a:rPr lang="en-US" sz="220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36" y="915566"/>
            <a:ext cx="4191398" cy="3456384"/>
          </a:xfrm>
          <a:prstGeom prst="rect">
            <a:avLst/>
          </a:prstGeom>
          <a:ln>
            <a:noFill/>
          </a:ln>
          <a:effectLst>
            <a:softEdge rad="112500"/>
          </a:effectLst>
        </p:spPr>
      </p:pic>
    </p:spTree>
    <p:extLst>
      <p:ext uri="{BB962C8B-B14F-4D97-AF65-F5344CB8AC3E}">
        <p14:creationId xmlns:p14="http://schemas.microsoft.com/office/powerpoint/2010/main" val="30065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612576" y="699542"/>
            <a:ext cx="5985559" cy="1447058"/>
          </a:xfrm>
          <a:prstGeom prst="rect">
            <a:avLst/>
          </a:prstGeom>
        </p:spPr>
      </p:pic>
      <p:sp>
        <p:nvSpPr>
          <p:cNvPr id="10" name="Rectangle 9"/>
          <p:cNvSpPr/>
          <p:nvPr/>
        </p:nvSpPr>
        <p:spPr>
          <a:xfrm>
            <a:off x="117608" y="1665413"/>
            <a:ext cx="4636748" cy="3139321"/>
          </a:xfrm>
          <a:prstGeom prst="rect">
            <a:avLst/>
          </a:prstGeom>
        </p:spPr>
        <p:txBody>
          <a:bodyPr wrap="square">
            <a:spAutoFit/>
          </a:bodyPr>
          <a:lstStyle/>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Kể</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về</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cuộc</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cất</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cánh</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bầy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chìa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vôi</a:t>
            </a:r>
            <a:r>
              <a:rPr lang="en-US" sz="2200" dirty="0">
                <a:solidFill>
                  <a:prstClr val="black"/>
                </a:solidFill>
                <a:latin typeface="Times New Roman" panose="02020603050405020304" pitchFamily="18" charset="0"/>
                <a:ea typeface="Times New Roman" panose="02020603050405020304" pitchFamily="18" charset="0"/>
              </a:rPr>
              <a:t> non qua </a:t>
            </a:r>
            <a:r>
              <a:rPr lang="en-US" sz="2200" dirty="0" err="1">
                <a:solidFill>
                  <a:prstClr val="black"/>
                </a:solidFill>
                <a:latin typeface="Times New Roman" panose="02020603050405020304" pitchFamily="18" charset="0"/>
                <a:ea typeface="Times New Roman" panose="02020603050405020304" pitchFamily="18" charset="0"/>
              </a:rPr>
              <a:t>điểm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nhìn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hai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cậu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bé</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Mên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và</a:t>
            </a:r>
            <a:r>
              <a:rPr lang="en-US" sz="2200" dirty="0">
                <a:solidFill>
                  <a:prstClr val="black"/>
                </a:solidFill>
                <a:latin typeface="Times New Roman" panose="02020603050405020304" pitchFamily="18" charset="0"/>
                <a:ea typeface="Times New Roman" panose="02020603050405020304" pitchFamily="18" charset="0"/>
              </a:rPr>
              <a:t> Mon.</a:t>
            </a:r>
          </a:p>
          <a:p>
            <a:pPr algn="just" defTabSz="685800">
              <a:lnSpc>
                <a:spcPct val="150000"/>
              </a:lnSpc>
            </a:pPr>
            <a:r>
              <a:rPr lang="en-US" sz="2200" dirty="0">
                <a:solidFill>
                  <a:prstClr val="black"/>
                </a:solidFill>
                <a:latin typeface="Times New Roman" panose="02020603050405020304" pitchFamily="18" charset="0"/>
                <a:ea typeface="Times New Roman" panose="02020603050405020304" pitchFamily="18" charset="0"/>
              </a:rPr>
              <a:t>- Qua </a:t>
            </a:r>
            <a:r>
              <a:rPr lang="en-US" sz="2200" dirty="0" err="1">
                <a:solidFill>
                  <a:prstClr val="black"/>
                </a:solidFill>
                <a:latin typeface="Times New Roman" panose="02020603050405020304" pitchFamily="18" charset="0"/>
                <a:ea typeface="Times New Roman" panose="02020603050405020304" pitchFamily="18" charset="0"/>
              </a:rPr>
              <a:t>đó</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ngợi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trái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ngây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thơ</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tràn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đầy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tình</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yêu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thương</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nhân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hậu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trẻ</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nhỏ</a:t>
            </a:r>
            <a:r>
              <a:rPr lang="en-US" sz="220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36" y="1203598"/>
            <a:ext cx="4191398" cy="3456384"/>
          </a:xfrm>
          <a:prstGeom prst="rect">
            <a:avLst/>
          </a:prstGeom>
          <a:ln>
            <a:noFill/>
          </a:ln>
          <a:effectLst>
            <a:softEdge rad="112500"/>
          </a:effectLst>
        </p:spPr>
      </p:pic>
    </p:spTree>
    <p:extLst>
      <p:ext uri="{BB962C8B-B14F-4D97-AF65-F5344CB8AC3E}">
        <p14:creationId xmlns:p14="http://schemas.microsoft.com/office/powerpoint/2010/main" val="16279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2037419" y="339502"/>
            <a:ext cx="3766243" cy="2346211"/>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419286" y="554380"/>
            <a:ext cx="3024336" cy="1938992"/>
          </a:xfrm>
          <a:prstGeom prst="rect">
            <a:avLst/>
          </a:prstGeom>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Từ hành trình cất cánh, học bay của đàn chim chìa vôi, em rút ra được bài học gì cho bản thân mình?</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7853" y="1397115"/>
            <a:ext cx="3751661" cy="3679697"/>
          </a:xfrm>
          <a:prstGeom prst="rect">
            <a:avLst/>
          </a:prstGeom>
        </p:spPr>
      </p:pic>
      <p:sp>
        <p:nvSpPr>
          <p:cNvPr id="5" name="TextBox 4">
            <a:extLst>
              <a:ext uri="{FF2B5EF4-FFF2-40B4-BE49-F238E27FC236}">
                <a16:creationId xmlns:a16="http://schemas.microsoft.com/office/drawing/2014/main" id="{EB4D8C4E-ABA1-4827-AE01-5AEFF41FF38E}"/>
              </a:ext>
            </a:extLst>
          </p:cNvPr>
          <p:cNvSpPr txBox="1"/>
          <p:nvPr/>
        </p:nvSpPr>
        <p:spPr>
          <a:xfrm>
            <a:off x="4860502" y="2493372"/>
            <a:ext cx="3888432" cy="2062872"/>
          </a:xfrm>
          <a:prstGeom prst="rect">
            <a:avLst/>
          </a:prstGeom>
          <a:noFill/>
        </p:spPr>
        <p:txBody>
          <a:bodyPr wrap="square">
            <a:spAutoFit/>
          </a:bodyPr>
          <a:lstStyle/>
          <a:p>
            <a:pPr algn="just">
              <a:lnSpc>
                <a:spcPct val="150000"/>
              </a:lnSpc>
            </a:pPr>
            <a:r>
              <a:rPr lang="vi-VN" sz="22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Thử thách cũng chính là cơ hội</a:t>
            </a:r>
          </a:p>
          <a:p>
            <a:pPr algn="just">
              <a:lnSpc>
                <a:spcPct val="150000"/>
              </a:lnSpc>
            </a:pPr>
            <a:r>
              <a:rPr lang="vi-VN" sz="22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Vượt qua thử thách bằng sự nỗ lực của chính bản thân là cách tốt nhất để trưởng thành.</a:t>
            </a:r>
            <a:endParaRPr lang="en-US" sz="2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6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500" cy="5143500"/>
          </a:xfrm>
          <a:prstGeom prst="rect">
            <a:avLst/>
          </a:prstGeom>
        </p:spPr>
      </p:pic>
    </p:spTree>
    <p:extLst>
      <p:ext uri="{BB962C8B-B14F-4D97-AF65-F5344CB8AC3E}">
        <p14:creationId xmlns:p14="http://schemas.microsoft.com/office/powerpoint/2010/main" val="2812150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67544" y="267494"/>
            <a:ext cx="5049700" cy="4320480"/>
          </a:xfrm>
          <a:prstGeom prst="roundRect">
            <a:avLst>
              <a:gd name="adj" fmla="val 1654"/>
            </a:avLst>
          </a:prstGeom>
          <a:noFill/>
          <a:ln w="38100" cap="flat" cmpd="sng" algn="ctr">
            <a:solidFill>
              <a:schemeClr val="accent5">
                <a:lumMod val="20000"/>
                <a:lumOff val="8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404727" y="483518"/>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 </a:t>
                </a:r>
                <a:r>
                  <a:rPr lang="en-US" b="1" i="1" kern="0" dirty="0">
                    <a:latin typeface="Times New Roman" pitchFamily="18" charset="0"/>
                    <a:cs typeface="Times New Roman" pitchFamily="18" charset="0"/>
                  </a:rPr>
                  <a:t>ĐỌC- </a:t>
                </a:r>
                <a:r>
                  <a:rPr kumimoji="0" lang="en-US" sz="1800" b="1" i="1" u="none" strike="noStrike" kern="0" cap="none" spc="0" normalizeH="0" baseline="0" noProof="0" dirty="0">
                    <a:ln>
                      <a:noFill/>
                    </a:ln>
                    <a:effectLst/>
                    <a:uLnTx/>
                    <a:uFillTx/>
                    <a:latin typeface="Times New Roman" pitchFamily="18" charset="0"/>
                    <a:cs typeface="Times New Roman" pitchFamily="18" charset="0"/>
                  </a:rPr>
                  <a:t>TÌM HIỂU CHUNG</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404727" y="1635646"/>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KHÁM</a:t>
                </a:r>
                <a:r>
                  <a:rPr kumimoji="0" lang="en-US" sz="1800" b="1" i="1" u="none" strike="noStrike" kern="0" cap="none" spc="0" normalizeH="0" noProof="0" dirty="0">
                    <a:ln>
                      <a:noFill/>
                    </a:ln>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458921" y="3291830"/>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804669" y="77155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716076" y="3738959"/>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Nghệ</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thuật</a:t>
            </a:r>
            <a:endParaRPr lang="en-US" b="1" i="1" dirty="0">
              <a:solidFill>
                <a:srgbClr val="000000"/>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755576" y="2499742"/>
            <a:ext cx="4745083" cy="278225"/>
          </a:xfrm>
          <a:prstGeom prst="rect">
            <a:avLst/>
          </a:prstGeom>
        </p:spPr>
        <p:txBody>
          <a:bodyPr wrap="square" lIns="34238" tIns="17117" rIns="34238" bIns="17117">
            <a:spAutoFit/>
          </a:bodyPr>
          <a:lstStyle/>
          <a:p>
            <a:pPr marL="0" lvl="1" defTabSz="813184">
              <a:lnSpc>
                <a:spcPts val="1875"/>
              </a:lnSpc>
            </a:pPr>
            <a:r>
              <a:rPr lang="en-US" b="1" i="1" dirty="0">
                <a:latin typeface="Times New Roman" pitchFamily="18" charset="0"/>
                <a:cs typeface="Times New Roman" pitchFamily="18" charset="0"/>
              </a:rPr>
              <a:t>2. </a:t>
            </a:r>
            <a:r>
              <a:rPr lang="vi-VN" b="1" i="1" dirty="0">
                <a:latin typeface="Times New Roman" pitchFamily="18" charset="0"/>
                <a:cs typeface="Times New Roman" pitchFamily="18" charset="0"/>
              </a:rPr>
              <a:t>Cuộc trò chuyện với Mon và Mên ở đoạn 2</a:t>
            </a:r>
            <a:endParaRPr lang="en-US" b="1" i="1" dirty="0">
              <a:latin typeface="Times New Roman" pitchFamily="18" charset="0"/>
              <a:cs typeface="Times New Roman" pitchFamily="18" charset="0"/>
            </a:endParaRPr>
          </a:p>
        </p:txBody>
      </p:sp>
      <p:sp>
        <p:nvSpPr>
          <p:cNvPr id="83" name="Rectangle 82"/>
          <p:cNvSpPr/>
          <p:nvPr/>
        </p:nvSpPr>
        <p:spPr>
          <a:xfrm>
            <a:off x="770248" y="2078674"/>
            <a:ext cx="4665848"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b="1" i="1" dirty="0">
                <a:latin typeface="Times New Roman" pitchFamily="18" charset="0"/>
                <a:cs typeface="Times New Roman" pitchFamily="18" charset="0"/>
              </a:rPr>
              <a:t>Cuộc trò chuyện với Mon và Mên ở đoạn 1</a:t>
            </a:r>
            <a:endParaRPr lang="en-US" b="1" i="1" dirty="0">
              <a:latin typeface="Times New Roman" pitchFamily="18" charset="0"/>
              <a:cs typeface="Times New Roman" pitchFamily="18" charset="0"/>
            </a:endParaRPr>
          </a:p>
        </p:txBody>
      </p:sp>
      <p:sp>
        <p:nvSpPr>
          <p:cNvPr id="85" name="Rectangle 84"/>
          <p:cNvSpPr/>
          <p:nvPr/>
        </p:nvSpPr>
        <p:spPr>
          <a:xfrm>
            <a:off x="730004" y="2941597"/>
            <a:ext cx="4745083"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vi-VN" b="1" i="1" dirty="0">
                <a:latin typeface="Times New Roman" pitchFamily="18" charset="0"/>
                <a:cs typeface="Times New Roman" pitchFamily="18" charset="0"/>
              </a:rPr>
              <a:t>Hình ảnh bầy chim chìa vôi</a:t>
            </a:r>
            <a:endParaRPr lang="en-US" b="1" i="1" dirty="0">
              <a:latin typeface="Times New Roman" pitchFamily="18" charset="0"/>
              <a:cs typeface="Times New Roman" pitchFamily="18" charset="0"/>
            </a:endParaRPr>
          </a:p>
        </p:txBody>
      </p:sp>
      <p:grpSp>
        <p:nvGrpSpPr>
          <p:cNvPr id="2" name="Group 1"/>
          <p:cNvGrpSpPr/>
          <p:nvPr/>
        </p:nvGrpSpPr>
        <p:grpSpPr>
          <a:xfrm>
            <a:off x="5621490" y="1239083"/>
            <a:ext cx="3182842" cy="3629683"/>
            <a:chOff x="5621490" y="1239083"/>
            <a:chExt cx="3182842" cy="3629683"/>
          </a:xfrm>
        </p:grpSpPr>
        <p:pic>
          <p:nvPicPr>
            <p:cNvPr id="4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1490" y="2945076"/>
              <a:ext cx="2720057" cy="1923690"/>
            </a:xfrm>
            <a:prstGeom prst="rect">
              <a:avLst/>
            </a:prstGeom>
          </p:spPr>
        </p:pic>
        <p:pic>
          <p:nvPicPr>
            <p:cNvPr id="30" name="Picture 17"/>
            <p:cNvPicPr>
              <a:picLocks noChangeAspect="1"/>
            </p:cNvPicPr>
            <p:nvPr/>
          </p:nvPicPr>
          <p:blipFill>
            <a:blip r:embed="rId5">
              <a:duotone>
                <a:prstClr val="black"/>
                <a:schemeClr val="tx1">
                  <a:lumMod val="95000"/>
                  <a:lumOff val="5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4758" flipH="1">
              <a:off x="6691950" y="1239083"/>
              <a:ext cx="2112382" cy="2799543"/>
            </a:xfrm>
            <a:prstGeom prst="rect">
              <a:avLst/>
            </a:prstGeom>
          </p:spPr>
        </p:pic>
      </p:gr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74" y="0"/>
            <a:ext cx="9120626" cy="5143500"/>
          </a:xfrm>
          <a:prstGeom prst="rect">
            <a:avLst/>
          </a:prstGeom>
        </p:spPr>
      </p:pic>
    </p:spTree>
    <p:extLst>
      <p:ext uri="{BB962C8B-B14F-4D97-AF65-F5344CB8AC3E}">
        <p14:creationId xmlns:p14="http://schemas.microsoft.com/office/powerpoint/2010/main" val="222027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64554"/>
            <a:ext cx="9433048" cy="5592654"/>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718207" y="843558"/>
            <a:ext cx="7635578" cy="2600199"/>
          </a:xfrm>
          <a:prstGeom prst="rect">
            <a:avLst/>
          </a:prstGeom>
          <a:solidFill>
            <a:schemeClr val="bg1"/>
          </a:solidFill>
        </p:spPr>
        <p:txBody>
          <a:bodyPr wrap="square" rtlCol="0">
            <a:spAutoFit/>
          </a:bodyPr>
          <a:lstStyle/>
          <a:p>
            <a:pPr algn="just" defTabSz="685800">
              <a:lnSpc>
                <a:spcPct val="150000"/>
              </a:lnSpc>
              <a:spcBef>
                <a:spcPts val="49"/>
              </a:spcBef>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 đoạn văn (từ 5 – 7 câu) kể lại một sự việc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7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64554"/>
            <a:ext cx="9433048" cy="5592654"/>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95537" y="699542"/>
            <a:ext cx="8352927" cy="4154984"/>
          </a:xfrm>
          <a:prstGeom prst="rect">
            <a:avLst/>
          </a:prstGeom>
          <a:solidFill>
            <a:schemeClr val="bg1"/>
          </a:solidFill>
        </p:spPr>
        <p:txBody>
          <a:bodyPr wrap="square" rtlCol="0">
            <a:spAutoFit/>
          </a:bodyPr>
          <a:lstStyle/>
          <a:p>
            <a:pPr algn="just" defTabSz="685800">
              <a:spcBef>
                <a:spcPts val="49"/>
              </a:spcBef>
            </a:pPr>
            <a:r>
              <a:rPr lang="vi-VN" sz="2400" dirty="0">
                <a:latin typeface="Times New Roman" panose="02020603050405020304" pitchFamily="18" charset="0"/>
                <a:cs typeface="Times New Roman" panose="02020603050405020304" pitchFamily="18" charset="0"/>
              </a:rPr>
              <a:t>     </a:t>
            </a:r>
          </a:p>
          <a:p>
            <a:pPr algn="just" defTabSz="685800">
              <a:spcBef>
                <a:spcPts val="49"/>
              </a:spcBef>
            </a:pPr>
            <a:r>
              <a:rPr lang="vi-VN" sz="2400" dirty="0">
                <a:latin typeface="Times New Roman" panose="02020603050405020304" pitchFamily="18" charset="0"/>
                <a:cs typeface="Times New Roman" panose="02020603050405020304" pitchFamily="18" charset="0"/>
              </a:rPr>
              <a:t>      </a:t>
            </a:r>
          </a:p>
          <a:p>
            <a:pPr algn="just" defTabSz="685800">
              <a:spcBef>
                <a:spcPts val="49"/>
              </a:spcBef>
            </a:pPr>
            <a:r>
              <a:rPr lang="vi-VN" sz="2400" dirty="0">
                <a:latin typeface="Times New Roman" panose="02020603050405020304" pitchFamily="18" charset="0"/>
                <a:cs typeface="Times New Roman" panose="02020603050405020304" pitchFamily="18" charset="0"/>
              </a:rPr>
              <a:t>     Khi bình mình le lói trên mặt sông, cũng là lúc tôi và anh Mên được chứng kiến một cảnh tượng như huyền thoại hiện lên: từ mặt sông những cánh chim bé bỏng à ướt át đột ngột bứt khỏi dòng nước ướt át bay lên. Lúc này tôi và anh im lặng như nín thở cầu mong cho những cánh chim yếu ớt cất lên. Những chú chim non cũng đã hoàn thành chuyến đi đầu tiên của mình, tôi và anh nín thở và không biết chúng tôi đã khóc từ bao giờ. Chứng kiến sự bứt phá mạnh mẽ của chú chim non, tôi thầm nghĩ mình cũng phải mạnh mẽ bứt phá trong chặng đường đời còn lại.</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547665" y="555526"/>
            <a:ext cx="6165258" cy="1299515"/>
          </a:xfrm>
          <a:prstGeom prst="rect">
            <a:avLst/>
          </a:prstGeom>
        </p:spPr>
      </p:pic>
    </p:spTree>
    <p:extLst>
      <p:ext uri="{BB962C8B-B14F-4D97-AF65-F5344CB8AC3E}">
        <p14:creationId xmlns:p14="http://schemas.microsoft.com/office/powerpoint/2010/main" val="123435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2649997" y="1039725"/>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3" action="ppaction://hlinksldjump"/>
          </p:cNvPr>
          <p:cNvSpPr/>
          <p:nvPr/>
        </p:nvSpPr>
        <p:spPr>
          <a:xfrm>
            <a:off x="2475216" y="1365432"/>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7051037" y="391838"/>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4" action="ppaction://hlinksldjump"/>
          </p:cNvPr>
          <p:cNvSpPr/>
          <p:nvPr/>
        </p:nvSpPr>
        <p:spPr>
          <a:xfrm>
            <a:off x="6876256" y="71754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5316529" y="2097878"/>
            <a:ext cx="340158" cy="461665"/>
          </a:xfrm>
          <a:prstGeom prst="rect">
            <a:avLst/>
          </a:prstGeom>
          <a:noFill/>
        </p:spPr>
        <p:txBody>
          <a:bodyPr wrap="none" rtlCol="0">
            <a:spAutoFit/>
          </a:bodyPr>
          <a:lstStyle/>
          <a:p>
            <a:pPr defTabSz="685800"/>
            <a:r>
              <a:rPr lang="en-US" sz="2400" b="1">
                <a:solidFill>
                  <a:prstClr val="white">
                    <a:lumMod val="50000"/>
                  </a:prstClr>
                </a:solidFill>
              </a:rPr>
              <a:t>4</a:t>
            </a:r>
          </a:p>
        </p:txBody>
      </p:sp>
      <p:sp>
        <p:nvSpPr>
          <p:cNvPr id="59" name="5-Point Star 58">
            <a:hlinkClick r:id="rId5"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1" name="Rectangle 70"/>
          <p:cNvSpPr/>
          <p:nvPr/>
        </p:nvSpPr>
        <p:spPr>
          <a:xfrm>
            <a:off x="2574053" y="3574880"/>
            <a:ext cx="4302203" cy="1084912"/>
          </a:xfrm>
          <a:prstGeom prst="rect">
            <a:avLst/>
          </a:prstGeom>
          <a:noFill/>
        </p:spPr>
        <p:txBody>
          <a:bodyPr wrap="none" lIns="68580" tIns="34290" rIns="68580" bIns="34290">
            <a:spAutoFit/>
          </a:bodyPr>
          <a:lstStyle/>
          <a:p>
            <a:pPr algn="ctr" defTabSz="685800"/>
            <a:r>
              <a:rPr lang="en-US" sz="6600" b="1" dirty="0">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a:solidFill>
                  <a:prstClr val="black"/>
                </a:solidFill>
                <a:latin typeface="Times New Roman" panose="02020603050405020304" pitchFamily="18" charset="0"/>
                <a:cs typeface="Times New Roman" panose="02020603050405020304" pitchFamily="18" charset="0"/>
              </a:rPr>
              <a:t>Cuộc trò chuyện của Mon và Mên bắt đầu vào thời gian nào? Ai là người bắt đầu câu chuyện?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29670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a:solidFill>
                  <a:schemeClr val="tx2">
                    <a:lumMod val="75000"/>
                  </a:schemeClr>
                </a:solidFill>
                <a:latin typeface="Times New Roman" panose="02020603050405020304" pitchFamily="18" charset="0"/>
                <a:cs typeface="Times New Roman" panose="02020603050405020304" pitchFamily="18" charset="0"/>
              </a:rPr>
              <a:t>Thời gian: khoảng 2 giờ sáng. Mon là người đánh thức và bắt đầu câu chuyện với anh Mên</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602" y="2260127"/>
            <a:ext cx="3504806"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9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Times New Roman" panose="02020603050405020304" pitchFamily="18" charset="0"/>
                <a:cs typeface="Times New Roman" panose="02020603050405020304" pitchFamily="18" charset="0"/>
              </a:rPr>
              <a:t>Em hãy xác định đề tài và ngôi kể của truyện Bầy chim chìa vôi?</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685800">
              <a:buFontTx/>
              <a:buChar char="-"/>
            </a:pPr>
            <a:r>
              <a:rPr lang="vi-VN" sz="2400" b="1" dirty="0">
                <a:solidFill>
                  <a:srgbClr val="002060"/>
                </a:solidFill>
                <a:latin typeface="Times New Roman" panose="02020603050405020304" pitchFamily="18" charset="0"/>
                <a:cs typeface="Times New Roman" panose="02020603050405020304" pitchFamily="18" charset="0"/>
              </a:rPr>
              <a:t>Đề tài: trẻ em</a:t>
            </a:r>
          </a:p>
          <a:p>
            <a:pPr marL="342900" indent="-342900" algn="ctr" defTabSz="685800">
              <a:buFontTx/>
              <a:buChar char="-"/>
            </a:pPr>
            <a:r>
              <a:rPr lang="vi-VN" sz="2400" b="1" dirty="0">
                <a:solidFill>
                  <a:srgbClr val="002060"/>
                </a:solidFill>
                <a:latin typeface="Times New Roman" panose="02020603050405020304" pitchFamily="18" charset="0"/>
                <a:cs typeface="Times New Roman" panose="02020603050405020304" pitchFamily="18" charset="0"/>
              </a:rPr>
              <a:t>Ngôi kể: ngôi thứ ba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5" name="Rectangle 14"/>
          <p:cNvSpPr/>
          <p:nvPr/>
        </p:nvSpPr>
        <p:spPr>
          <a:xfrm>
            <a:off x="1714500" y="699542"/>
            <a:ext cx="5696583" cy="561692"/>
          </a:xfrm>
          <a:prstGeom prst="rect">
            <a:avLst/>
          </a:prstGeom>
          <a:noFill/>
        </p:spPr>
        <p:txBody>
          <a:bodyPr wrap="square" lIns="68580" tIns="34290" rIns="68580" bIns="34290">
            <a:spAutoFit/>
          </a:bodyPr>
          <a:lstStyle/>
          <a:p>
            <a:pPr algn="ctr" defTabSz="685800">
              <a:defRPr/>
            </a:pPr>
            <a:r>
              <a:rPr lang="vi-VN" sz="3200" b="1" dirty="0">
                <a:solidFill>
                  <a:srgbClr val="FF0000"/>
                </a:solidFill>
                <a:latin typeface="Times New Roman" panose="02020603050405020304" pitchFamily="18" charset="0"/>
                <a:cs typeface="Times New Roman" panose="02020603050405020304" pitchFamily="18" charset="0"/>
              </a:rPr>
              <a:t>Con được thưởng 10.000 đồng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Pentagon 5">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15616" y="652460"/>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Times New Roman" panose="02020603050405020304" pitchFamily="18" charset="0"/>
                <a:cs typeface="Times New Roman" panose="02020603050405020304" pitchFamily="18" charset="0"/>
              </a:rPr>
              <a:t>Trong câu chuyện diễn ra mấy cuộc giải cứu, kể tên cuộc giải cứu đó?</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48318" y="3003798"/>
            <a:ext cx="5966460" cy="12961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Câu chuyện diễn ra 2 cuộc giải cứu</a:t>
            </a:r>
          </a:p>
          <a:p>
            <a:pPr marL="342900" indent="-342900" algn="just">
              <a:buFontTx/>
              <a:buChar char="-"/>
            </a:pPr>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chim chìa vôi</a:t>
            </a:r>
          </a:p>
          <a:p>
            <a:pPr marL="342900" indent="-342900" algn="just">
              <a:buFontTx/>
              <a:buChar char="-"/>
            </a:pPr>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con cá bống</a:t>
            </a:r>
            <a:endParaRPr lang="vi-VN"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78524" y="2076133"/>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vi-VN" sz="3200" b="1" dirty="0">
                <a:solidFill>
                  <a:prstClr val="black"/>
                </a:solidFill>
                <a:latin typeface="Times New Roman" panose="02020603050405020304" pitchFamily="18" charset="0"/>
                <a:cs typeface="Times New Roman" panose="02020603050405020304" pitchFamily="18" charset="0"/>
              </a:rPr>
              <a:t>Nêu cảm nhận của em về hai nhân vật Mon và Men? Em học được điều gì từ hai nhân vật đó?</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85147" y="2453192"/>
            <a:ext cx="6973705"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thưởng</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tràng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Pentagon 6">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07572" y="181978"/>
            <a:ext cx="7146789" cy="369332"/>
            <a:chOff x="-178462" y="1828800"/>
            <a:chExt cx="19060588" cy="98487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7" name="TextBox 26"/>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ĐỌC- </a:t>
              </a:r>
              <a:r>
                <a:rPr lang="vi-VN" b="1" dirty="0">
                  <a:solidFill>
                    <a:srgbClr val="4F81BD">
                      <a:lumMod val="75000"/>
                    </a:srgbClr>
                  </a:solidFill>
                  <a:latin typeface="Tahoma" panose="020B0604030504040204" pitchFamily="34" charset="0"/>
                  <a:cs typeface="Tahoma" panose="020B0604030504040204" pitchFamily="34" charset="0"/>
                </a:rPr>
                <a:t>TÌM HIỂU CHUNG</a:t>
              </a:r>
              <a:endParaRPr lang="en-US" b="1" dirty="0">
                <a:solidFill>
                  <a:srgbClr val="4F81BD">
                    <a:lumMod val="75000"/>
                  </a:srgbClr>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414438" y="553496"/>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41" name="TextBox 40"/>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26" y="1275606"/>
            <a:ext cx="3338534" cy="3022634"/>
          </a:xfrm>
          <a:prstGeom prst="rect">
            <a:avLst/>
          </a:prstGeom>
        </p:spPr>
      </p:pic>
      <p:sp>
        <p:nvSpPr>
          <p:cNvPr id="32" name="TextBox 31"/>
          <p:cNvSpPr txBox="1"/>
          <p:nvPr/>
        </p:nvSpPr>
        <p:spPr>
          <a:xfrm>
            <a:off x="4211960" y="1663538"/>
            <a:ext cx="4608512"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0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991" y="1"/>
            <a:ext cx="4476050" cy="51434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Rectangle 11"/>
          <p:cNvSpPr/>
          <p:nvPr/>
        </p:nvSpPr>
        <p:spPr>
          <a:xfrm>
            <a:off x="5818678" y="965370"/>
            <a:ext cx="3018775" cy="415498"/>
          </a:xfrm>
          <a:prstGeom prst="rect">
            <a:avLst/>
          </a:prstGeom>
        </p:spPr>
        <p:txBody>
          <a:bodyPr wrap="none">
            <a:spAutoFit/>
          </a:bodyPr>
          <a:lstStyle/>
          <a:p>
            <a:pPr defTabSz="807402">
              <a:defRPr/>
            </a:pPr>
            <a:r>
              <a:rPr lang="vi-VN"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Nguyễn Quang Thiều</a:t>
            </a:r>
          </a:p>
        </p:txBody>
      </p:sp>
      <p:sp>
        <p:nvSpPr>
          <p:cNvPr id="162" name="Rectangle 161"/>
          <p:cNvSpPr/>
          <p:nvPr/>
        </p:nvSpPr>
        <p:spPr>
          <a:xfrm>
            <a:off x="6269995" y="1476309"/>
            <a:ext cx="1148071" cy="369332"/>
          </a:xfrm>
          <a:prstGeom prst="rect">
            <a:avLst/>
          </a:prstGeom>
          <a:solidFill>
            <a:schemeClr val="accent5">
              <a:lumMod val="20000"/>
              <a:lumOff val="80000"/>
            </a:schemeClr>
          </a:solidFill>
        </p:spPr>
        <p:txBody>
          <a:bodyPr wrap="none">
            <a:spAutoFit/>
          </a:bodyPr>
          <a:lstStyle/>
          <a:p>
            <a:pPr defTabSz="807402">
              <a:defRPr/>
            </a:pPr>
            <a:r>
              <a:rPr lang="vi-VN" b="1" i="1" dirty="0">
                <a:solidFill>
                  <a:srgbClr val="FF0000"/>
                </a:solidFill>
                <a:latin typeface="Times New Roman" panose="02020603050405020304" pitchFamily="18" charset="0"/>
                <a:ea typeface="Tahoma" panose="020B0604030504040204" pitchFamily="34" charset="0"/>
                <a:cs typeface="Tahoma" panose="020B0604030504040204" pitchFamily="34" charset="0"/>
              </a:rPr>
              <a:t>Giới thiệu</a:t>
            </a:r>
          </a:p>
        </p:txBody>
      </p:sp>
      <p:sp>
        <p:nvSpPr>
          <p:cNvPr id="13" name="Rounded Rectangle 12"/>
          <p:cNvSpPr/>
          <p:nvPr/>
        </p:nvSpPr>
        <p:spPr>
          <a:xfrm>
            <a:off x="4711835" y="2514269"/>
            <a:ext cx="1164099"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68" name="Rectangle 167"/>
          <p:cNvSpPr/>
          <p:nvPr/>
        </p:nvSpPr>
        <p:spPr>
          <a:xfrm>
            <a:off x="4614356" y="2250452"/>
            <a:ext cx="1261580"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NĂM SINH</a:t>
            </a:r>
            <a:endParaRPr lang="en-US" sz="1500" dirty="0">
              <a:solidFill>
                <a:prstClr val="black"/>
              </a:solidFill>
            </a:endParaRPr>
          </a:p>
        </p:txBody>
      </p:sp>
      <p:sp>
        <p:nvSpPr>
          <p:cNvPr id="171" name="Rectangle 170"/>
          <p:cNvSpPr/>
          <p:nvPr/>
        </p:nvSpPr>
        <p:spPr>
          <a:xfrm>
            <a:off x="5818678" y="1941082"/>
            <a:ext cx="141633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QUÊ QUÁN</a:t>
            </a:r>
            <a:endParaRPr lang="en-US" sz="1500" dirty="0">
              <a:solidFill>
                <a:prstClr val="black"/>
              </a:solidFill>
            </a:endParaRPr>
          </a:p>
        </p:txBody>
      </p:sp>
      <p:sp>
        <p:nvSpPr>
          <p:cNvPr id="177" name="TextBox 176"/>
          <p:cNvSpPr txBox="1"/>
          <p:nvPr/>
        </p:nvSpPr>
        <p:spPr>
          <a:xfrm>
            <a:off x="379770" y="2648351"/>
            <a:ext cx="3770054" cy="1754326"/>
          </a:xfrm>
          <a:prstGeom prst="rect">
            <a:avLst/>
          </a:prstGeom>
          <a:noFill/>
        </p:spPr>
        <p:txBody>
          <a:bodyPr wrap="square" rtlCol="0">
            <a:spAutoFit/>
          </a:bodyPr>
          <a:lstStyle/>
          <a:p>
            <a:pPr algn="just" defTabSz="685800"/>
            <a:r>
              <a:rPr lang="vi-VN" sz="2700" i="1" dirty="0">
                <a:solidFill>
                  <a:srgbClr val="FF0000"/>
                </a:solidFill>
                <a:latin typeface="Times New Roman" panose="02020603050405020304" pitchFamily="18" charset="0"/>
                <a:cs typeface="Times New Roman" panose="02020603050405020304" pitchFamily="18" charset="0"/>
              </a:rPr>
              <a:t>Em hãy làm sáng tỏ những thông tin cơ bản của tác giả Nguyễn Quang Thiều</a:t>
            </a:r>
            <a:endParaRPr lang="en-US" sz="2700" i="1" dirty="0">
              <a:solidFill>
                <a:srgbClr val="FF0000"/>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6036473" y="2309010"/>
            <a:ext cx="965915" cy="1290917"/>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9" name="Rounded Rectangle 38"/>
          <p:cNvSpPr/>
          <p:nvPr/>
        </p:nvSpPr>
        <p:spPr>
          <a:xfrm>
            <a:off x="4827708" y="3981610"/>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0" name="Rectangle 39"/>
          <p:cNvSpPr/>
          <p:nvPr/>
        </p:nvSpPr>
        <p:spPr>
          <a:xfrm>
            <a:off x="4614355" y="3627164"/>
            <a:ext cx="2261901" cy="323165"/>
          </a:xfrm>
          <a:prstGeom prst="rect">
            <a:avLst/>
          </a:prstGeom>
        </p:spPr>
        <p:txBody>
          <a:bodyPr wrap="none">
            <a:spAutoFit/>
          </a:bodyPr>
          <a:lstStyle/>
          <a:p>
            <a:pPr defTabSz="685800"/>
            <a:r>
              <a:rPr lang="vi-VN" sz="1500" b="1" dirty="0">
                <a:solidFill>
                  <a:prstClr val="black"/>
                </a:solidFill>
                <a:latin typeface="Times New Roman" panose="02020603050405020304" pitchFamily="18" charset="0"/>
                <a:cs typeface="Times New Roman" panose="02020603050405020304" pitchFamily="18" charset="0"/>
              </a:rPr>
              <a:t>TÁC PHẨM TIÊU BIỂU</a:t>
            </a:r>
            <a:endParaRPr lang="en-US" sz="1500" dirty="0">
              <a:solidFill>
                <a:prstClr val="black"/>
              </a:solidFill>
            </a:endParaRPr>
          </a:p>
        </p:txBody>
      </p:sp>
      <p:grpSp>
        <p:nvGrpSpPr>
          <p:cNvPr id="29" name="Group 28"/>
          <p:cNvGrpSpPr/>
          <p:nvPr/>
        </p:nvGrpSpPr>
        <p:grpSpPr>
          <a:xfrm>
            <a:off x="379770" y="242790"/>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41" name="TextBox 4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43"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188" y="-53851"/>
            <a:ext cx="4577316" cy="864012"/>
          </a:xfrm>
          <a:prstGeom prst="rect">
            <a:avLst/>
          </a:prstGeom>
          <a:ln>
            <a:noFill/>
          </a:ln>
          <a:effectLst>
            <a:softEdge rad="112500"/>
          </a:effectLst>
        </p:spPr>
      </p:pic>
      <p:pic>
        <p:nvPicPr>
          <p:cNvPr id="44" name="Picture 43">
            <a:extLst>
              <a:ext uri="{FF2B5EF4-FFF2-40B4-BE49-F238E27FC236}">
                <a16:creationId xmlns:a16="http://schemas.microsoft.com/office/drawing/2014/main" id="{9C388D2B-54C5-4801-8E59-F9121C556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872" y="215985"/>
            <a:ext cx="1432601" cy="1514239"/>
          </a:xfrm>
          <a:prstGeom prst="rect">
            <a:avLst/>
          </a:prstGeom>
          <a:ln>
            <a:noFill/>
          </a:ln>
          <a:effectLst>
            <a:softEdge rad="112500"/>
          </a:effectLst>
        </p:spPr>
      </p:pic>
      <p:sp>
        <p:nvSpPr>
          <p:cNvPr id="45" name="Rounded Rectangle 44"/>
          <p:cNvSpPr/>
          <p:nvPr/>
        </p:nvSpPr>
        <p:spPr>
          <a:xfrm>
            <a:off x="7235012" y="2514269"/>
            <a:ext cx="1596173" cy="1070154"/>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6" name="Rectangle 45"/>
          <p:cNvSpPr/>
          <p:nvPr/>
        </p:nvSpPr>
        <p:spPr>
          <a:xfrm>
            <a:off x="7363992" y="2133922"/>
            <a:ext cx="131246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PCST</a:t>
            </a:r>
            <a:endParaRPr lang="en-US" sz="1500" dirty="0">
              <a:solidFill>
                <a:prstClr val="black"/>
              </a:solidFill>
            </a:endParaRPr>
          </a:p>
        </p:txBody>
      </p:sp>
      <p:sp>
        <p:nvSpPr>
          <p:cNvPr id="47" name="Rounded Rectangle 46"/>
          <p:cNvSpPr/>
          <p:nvPr/>
        </p:nvSpPr>
        <p:spPr>
          <a:xfrm>
            <a:off x="6971857" y="3987492"/>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8" name="Rectangle 47"/>
          <p:cNvSpPr/>
          <p:nvPr/>
        </p:nvSpPr>
        <p:spPr>
          <a:xfrm>
            <a:off x="6971857" y="3704003"/>
            <a:ext cx="1804382"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THÀNH TÍCH</a:t>
            </a:r>
            <a:endParaRPr lang="en-US" sz="1500" dirty="0">
              <a:solidFill>
                <a:prstClr val="black"/>
              </a:solidFill>
            </a:endParaRPr>
          </a:p>
        </p:txBody>
      </p:sp>
      <p:pic>
        <p:nvPicPr>
          <p:cNvPr id="49" name="Picture 48"/>
          <p:cNvPicPr>
            <a:picLocks noChangeAspect="1"/>
          </p:cNvPicPr>
          <p:nvPr/>
        </p:nvPicPr>
        <p:blipFill>
          <a:blip r:embed="rId5"/>
          <a:stretch>
            <a:fillRect/>
          </a:stretch>
        </p:blipFill>
        <p:spPr>
          <a:xfrm>
            <a:off x="217703" y="1658728"/>
            <a:ext cx="4311558" cy="1141583"/>
          </a:xfrm>
          <a:prstGeom prst="rect">
            <a:avLst/>
          </a:prstGeom>
        </p:spPr>
      </p:pic>
      <p:sp>
        <p:nvSpPr>
          <p:cNvPr id="31" name="TextBox 30"/>
          <p:cNvSpPr txBox="1"/>
          <p:nvPr/>
        </p:nvSpPr>
        <p:spPr>
          <a:xfrm>
            <a:off x="584964" y="556049"/>
            <a:ext cx="4320480" cy="579967"/>
          </a:xfrm>
          <a:prstGeom prst="rect">
            <a:avLst/>
          </a:prstGeom>
          <a:noFill/>
        </p:spPr>
        <p:txBody>
          <a:bodyPr wrap="square" rtlCol="0">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a.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7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wipe(down)">
                                      <p:cBhvr>
                                        <p:cTn id="51" dur="580">
                                          <p:stCondLst>
                                            <p:cond delay="0"/>
                                          </p:stCondLst>
                                        </p:cTn>
                                        <p:tgtEl>
                                          <p:spTgt spid="162"/>
                                        </p:tgtEl>
                                      </p:cBhvr>
                                    </p:animEffect>
                                    <p:anim calcmode="lin" valueType="num">
                                      <p:cBhvr>
                                        <p:cTn id="52"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57" dur="26">
                                          <p:stCondLst>
                                            <p:cond delay="650"/>
                                          </p:stCondLst>
                                        </p:cTn>
                                        <p:tgtEl>
                                          <p:spTgt spid="162"/>
                                        </p:tgtEl>
                                      </p:cBhvr>
                                      <p:to x="100000" y="60000"/>
                                    </p:animScale>
                                    <p:animScale>
                                      <p:cBhvr>
                                        <p:cTn id="58" dur="166" decel="50000">
                                          <p:stCondLst>
                                            <p:cond delay="676"/>
                                          </p:stCondLst>
                                        </p:cTn>
                                        <p:tgtEl>
                                          <p:spTgt spid="162"/>
                                        </p:tgtEl>
                                      </p:cBhvr>
                                      <p:to x="100000" y="100000"/>
                                    </p:animScale>
                                    <p:animScale>
                                      <p:cBhvr>
                                        <p:cTn id="59" dur="26">
                                          <p:stCondLst>
                                            <p:cond delay="1312"/>
                                          </p:stCondLst>
                                        </p:cTn>
                                        <p:tgtEl>
                                          <p:spTgt spid="162"/>
                                        </p:tgtEl>
                                      </p:cBhvr>
                                      <p:to x="100000" y="80000"/>
                                    </p:animScale>
                                    <p:animScale>
                                      <p:cBhvr>
                                        <p:cTn id="60" dur="166" decel="50000">
                                          <p:stCondLst>
                                            <p:cond delay="1338"/>
                                          </p:stCondLst>
                                        </p:cTn>
                                        <p:tgtEl>
                                          <p:spTgt spid="162"/>
                                        </p:tgtEl>
                                      </p:cBhvr>
                                      <p:to x="100000" y="100000"/>
                                    </p:animScale>
                                    <p:animScale>
                                      <p:cBhvr>
                                        <p:cTn id="61" dur="26">
                                          <p:stCondLst>
                                            <p:cond delay="1642"/>
                                          </p:stCondLst>
                                        </p:cTn>
                                        <p:tgtEl>
                                          <p:spTgt spid="162"/>
                                        </p:tgtEl>
                                      </p:cBhvr>
                                      <p:to x="100000" y="90000"/>
                                    </p:animScale>
                                    <p:animScale>
                                      <p:cBhvr>
                                        <p:cTn id="62" dur="166" decel="50000">
                                          <p:stCondLst>
                                            <p:cond delay="1668"/>
                                          </p:stCondLst>
                                        </p:cTn>
                                        <p:tgtEl>
                                          <p:spTgt spid="162"/>
                                        </p:tgtEl>
                                      </p:cBhvr>
                                      <p:to x="100000" y="100000"/>
                                    </p:animScale>
                                    <p:animScale>
                                      <p:cBhvr>
                                        <p:cTn id="63" dur="26">
                                          <p:stCondLst>
                                            <p:cond delay="1808"/>
                                          </p:stCondLst>
                                        </p:cTn>
                                        <p:tgtEl>
                                          <p:spTgt spid="162"/>
                                        </p:tgtEl>
                                      </p:cBhvr>
                                      <p:to x="100000" y="95000"/>
                                    </p:animScale>
                                    <p:animScale>
                                      <p:cBhvr>
                                        <p:cTn id="64" dur="166" decel="50000">
                                          <p:stCondLst>
                                            <p:cond delay="1834"/>
                                          </p:stCondLst>
                                        </p:cTn>
                                        <p:tgtEl>
                                          <p:spTgt spid="162"/>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80">
                                          <p:stCondLst>
                                            <p:cond delay="0"/>
                                          </p:stCondLst>
                                        </p:cTn>
                                        <p:tgtEl>
                                          <p:spTgt spid="13"/>
                                        </p:tgtEl>
                                      </p:cBhvr>
                                    </p:animEffect>
                                    <p:anim calcmode="lin" valueType="num">
                                      <p:cBhvr>
                                        <p:cTn id="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3" dur="26">
                                          <p:stCondLst>
                                            <p:cond delay="650"/>
                                          </p:stCondLst>
                                        </p:cTn>
                                        <p:tgtEl>
                                          <p:spTgt spid="13"/>
                                        </p:tgtEl>
                                      </p:cBhvr>
                                      <p:to x="100000" y="60000"/>
                                    </p:animScale>
                                    <p:animScale>
                                      <p:cBhvr>
                                        <p:cTn id="74" dur="166" decel="50000">
                                          <p:stCondLst>
                                            <p:cond delay="676"/>
                                          </p:stCondLst>
                                        </p:cTn>
                                        <p:tgtEl>
                                          <p:spTgt spid="13"/>
                                        </p:tgtEl>
                                      </p:cBhvr>
                                      <p:to x="100000" y="100000"/>
                                    </p:animScale>
                                    <p:animScale>
                                      <p:cBhvr>
                                        <p:cTn id="75" dur="26">
                                          <p:stCondLst>
                                            <p:cond delay="1312"/>
                                          </p:stCondLst>
                                        </p:cTn>
                                        <p:tgtEl>
                                          <p:spTgt spid="13"/>
                                        </p:tgtEl>
                                      </p:cBhvr>
                                      <p:to x="100000" y="80000"/>
                                    </p:animScale>
                                    <p:animScale>
                                      <p:cBhvr>
                                        <p:cTn id="76" dur="166" decel="50000">
                                          <p:stCondLst>
                                            <p:cond delay="1338"/>
                                          </p:stCondLst>
                                        </p:cTn>
                                        <p:tgtEl>
                                          <p:spTgt spid="13"/>
                                        </p:tgtEl>
                                      </p:cBhvr>
                                      <p:to x="100000" y="100000"/>
                                    </p:animScale>
                                    <p:animScale>
                                      <p:cBhvr>
                                        <p:cTn id="77" dur="26">
                                          <p:stCondLst>
                                            <p:cond delay="1642"/>
                                          </p:stCondLst>
                                        </p:cTn>
                                        <p:tgtEl>
                                          <p:spTgt spid="13"/>
                                        </p:tgtEl>
                                      </p:cBhvr>
                                      <p:to x="100000" y="90000"/>
                                    </p:animScale>
                                    <p:animScale>
                                      <p:cBhvr>
                                        <p:cTn id="78" dur="166" decel="50000">
                                          <p:stCondLst>
                                            <p:cond delay="1668"/>
                                          </p:stCondLst>
                                        </p:cTn>
                                        <p:tgtEl>
                                          <p:spTgt spid="13"/>
                                        </p:tgtEl>
                                      </p:cBhvr>
                                      <p:to x="100000" y="100000"/>
                                    </p:animScale>
                                    <p:animScale>
                                      <p:cBhvr>
                                        <p:cTn id="79" dur="26">
                                          <p:stCondLst>
                                            <p:cond delay="1808"/>
                                          </p:stCondLst>
                                        </p:cTn>
                                        <p:tgtEl>
                                          <p:spTgt spid="13"/>
                                        </p:tgtEl>
                                      </p:cBhvr>
                                      <p:to x="100000" y="95000"/>
                                    </p:animScale>
                                    <p:animScale>
                                      <p:cBhvr>
                                        <p:cTn id="80" dur="166" decel="50000">
                                          <p:stCondLst>
                                            <p:cond delay="1834"/>
                                          </p:stCondLst>
                                        </p:cTn>
                                        <p:tgtEl>
                                          <p:spTgt spid="13"/>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168"/>
                                        </p:tgtEl>
                                        <p:attrNameLst>
                                          <p:attrName>style.visibility</p:attrName>
                                        </p:attrNameLst>
                                      </p:cBhvr>
                                      <p:to>
                                        <p:strVal val="visible"/>
                                      </p:to>
                                    </p:set>
                                    <p:animEffect transition="in" filter="wipe(down)">
                                      <p:cBhvr>
                                        <p:cTn id="83" dur="580">
                                          <p:stCondLst>
                                            <p:cond delay="0"/>
                                          </p:stCondLst>
                                        </p:cTn>
                                        <p:tgtEl>
                                          <p:spTgt spid="168"/>
                                        </p:tgtEl>
                                      </p:cBhvr>
                                    </p:animEffect>
                                    <p:anim calcmode="lin" valueType="num">
                                      <p:cBhvr>
                                        <p:cTn id="84"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89" dur="26">
                                          <p:stCondLst>
                                            <p:cond delay="650"/>
                                          </p:stCondLst>
                                        </p:cTn>
                                        <p:tgtEl>
                                          <p:spTgt spid="168"/>
                                        </p:tgtEl>
                                      </p:cBhvr>
                                      <p:to x="100000" y="60000"/>
                                    </p:animScale>
                                    <p:animScale>
                                      <p:cBhvr>
                                        <p:cTn id="90" dur="166" decel="50000">
                                          <p:stCondLst>
                                            <p:cond delay="676"/>
                                          </p:stCondLst>
                                        </p:cTn>
                                        <p:tgtEl>
                                          <p:spTgt spid="168"/>
                                        </p:tgtEl>
                                      </p:cBhvr>
                                      <p:to x="100000" y="100000"/>
                                    </p:animScale>
                                    <p:animScale>
                                      <p:cBhvr>
                                        <p:cTn id="91" dur="26">
                                          <p:stCondLst>
                                            <p:cond delay="1312"/>
                                          </p:stCondLst>
                                        </p:cTn>
                                        <p:tgtEl>
                                          <p:spTgt spid="168"/>
                                        </p:tgtEl>
                                      </p:cBhvr>
                                      <p:to x="100000" y="80000"/>
                                    </p:animScale>
                                    <p:animScale>
                                      <p:cBhvr>
                                        <p:cTn id="92" dur="166" decel="50000">
                                          <p:stCondLst>
                                            <p:cond delay="1338"/>
                                          </p:stCondLst>
                                        </p:cTn>
                                        <p:tgtEl>
                                          <p:spTgt spid="168"/>
                                        </p:tgtEl>
                                      </p:cBhvr>
                                      <p:to x="100000" y="100000"/>
                                    </p:animScale>
                                    <p:animScale>
                                      <p:cBhvr>
                                        <p:cTn id="93" dur="26">
                                          <p:stCondLst>
                                            <p:cond delay="1642"/>
                                          </p:stCondLst>
                                        </p:cTn>
                                        <p:tgtEl>
                                          <p:spTgt spid="168"/>
                                        </p:tgtEl>
                                      </p:cBhvr>
                                      <p:to x="100000" y="90000"/>
                                    </p:animScale>
                                    <p:animScale>
                                      <p:cBhvr>
                                        <p:cTn id="94" dur="166" decel="50000">
                                          <p:stCondLst>
                                            <p:cond delay="1668"/>
                                          </p:stCondLst>
                                        </p:cTn>
                                        <p:tgtEl>
                                          <p:spTgt spid="168"/>
                                        </p:tgtEl>
                                      </p:cBhvr>
                                      <p:to x="100000" y="100000"/>
                                    </p:animScale>
                                    <p:animScale>
                                      <p:cBhvr>
                                        <p:cTn id="95" dur="26">
                                          <p:stCondLst>
                                            <p:cond delay="1808"/>
                                          </p:stCondLst>
                                        </p:cTn>
                                        <p:tgtEl>
                                          <p:spTgt spid="168"/>
                                        </p:tgtEl>
                                      </p:cBhvr>
                                      <p:to x="100000" y="95000"/>
                                    </p:animScale>
                                    <p:animScale>
                                      <p:cBhvr>
                                        <p:cTn id="96" dur="166" decel="50000">
                                          <p:stCondLst>
                                            <p:cond delay="1834"/>
                                          </p:stCondLst>
                                        </p:cTn>
                                        <p:tgtEl>
                                          <p:spTgt spid="168"/>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171"/>
                                        </p:tgtEl>
                                        <p:attrNameLst>
                                          <p:attrName>style.visibility</p:attrName>
                                        </p:attrNameLst>
                                      </p:cBhvr>
                                      <p:to>
                                        <p:strVal val="visible"/>
                                      </p:to>
                                    </p:set>
                                    <p:animEffect transition="in" filter="wipe(down)">
                                      <p:cBhvr>
                                        <p:cTn id="99" dur="580">
                                          <p:stCondLst>
                                            <p:cond delay="0"/>
                                          </p:stCondLst>
                                        </p:cTn>
                                        <p:tgtEl>
                                          <p:spTgt spid="171"/>
                                        </p:tgtEl>
                                      </p:cBhvr>
                                    </p:animEffect>
                                    <p:anim calcmode="lin" valueType="num">
                                      <p:cBhvr>
                                        <p:cTn id="100"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1"/>
                                        </p:tgtEl>
                                      </p:cBhvr>
                                      <p:to x="100000" y="60000"/>
                                    </p:animScale>
                                    <p:animScale>
                                      <p:cBhvr>
                                        <p:cTn id="106" dur="166" decel="50000">
                                          <p:stCondLst>
                                            <p:cond delay="676"/>
                                          </p:stCondLst>
                                        </p:cTn>
                                        <p:tgtEl>
                                          <p:spTgt spid="171"/>
                                        </p:tgtEl>
                                      </p:cBhvr>
                                      <p:to x="100000" y="100000"/>
                                    </p:animScale>
                                    <p:animScale>
                                      <p:cBhvr>
                                        <p:cTn id="107" dur="26">
                                          <p:stCondLst>
                                            <p:cond delay="1312"/>
                                          </p:stCondLst>
                                        </p:cTn>
                                        <p:tgtEl>
                                          <p:spTgt spid="171"/>
                                        </p:tgtEl>
                                      </p:cBhvr>
                                      <p:to x="100000" y="80000"/>
                                    </p:animScale>
                                    <p:animScale>
                                      <p:cBhvr>
                                        <p:cTn id="108" dur="166" decel="50000">
                                          <p:stCondLst>
                                            <p:cond delay="1338"/>
                                          </p:stCondLst>
                                        </p:cTn>
                                        <p:tgtEl>
                                          <p:spTgt spid="171"/>
                                        </p:tgtEl>
                                      </p:cBhvr>
                                      <p:to x="100000" y="100000"/>
                                    </p:animScale>
                                    <p:animScale>
                                      <p:cBhvr>
                                        <p:cTn id="109" dur="26">
                                          <p:stCondLst>
                                            <p:cond delay="1642"/>
                                          </p:stCondLst>
                                        </p:cTn>
                                        <p:tgtEl>
                                          <p:spTgt spid="171"/>
                                        </p:tgtEl>
                                      </p:cBhvr>
                                      <p:to x="100000" y="90000"/>
                                    </p:animScale>
                                    <p:animScale>
                                      <p:cBhvr>
                                        <p:cTn id="110" dur="166" decel="50000">
                                          <p:stCondLst>
                                            <p:cond delay="1668"/>
                                          </p:stCondLst>
                                        </p:cTn>
                                        <p:tgtEl>
                                          <p:spTgt spid="171"/>
                                        </p:tgtEl>
                                      </p:cBhvr>
                                      <p:to x="100000" y="100000"/>
                                    </p:animScale>
                                    <p:animScale>
                                      <p:cBhvr>
                                        <p:cTn id="111" dur="26">
                                          <p:stCondLst>
                                            <p:cond delay="1808"/>
                                          </p:stCondLst>
                                        </p:cTn>
                                        <p:tgtEl>
                                          <p:spTgt spid="171"/>
                                        </p:tgtEl>
                                      </p:cBhvr>
                                      <p:to x="100000" y="95000"/>
                                    </p:animScale>
                                    <p:animScale>
                                      <p:cBhvr>
                                        <p:cTn id="112" dur="166" decel="50000">
                                          <p:stCondLst>
                                            <p:cond delay="1834"/>
                                          </p:stCondLst>
                                        </p:cTn>
                                        <p:tgtEl>
                                          <p:spTgt spid="171"/>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80">
                                          <p:stCondLst>
                                            <p:cond delay="0"/>
                                          </p:stCondLst>
                                        </p:cTn>
                                        <p:tgtEl>
                                          <p:spTgt spid="38"/>
                                        </p:tgtEl>
                                      </p:cBhvr>
                                    </p:animEffect>
                                    <p:anim calcmode="lin" valueType="num">
                                      <p:cBhvr>
                                        <p:cTn id="11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1" dur="26">
                                          <p:stCondLst>
                                            <p:cond delay="650"/>
                                          </p:stCondLst>
                                        </p:cTn>
                                        <p:tgtEl>
                                          <p:spTgt spid="38"/>
                                        </p:tgtEl>
                                      </p:cBhvr>
                                      <p:to x="100000" y="60000"/>
                                    </p:animScale>
                                    <p:animScale>
                                      <p:cBhvr>
                                        <p:cTn id="122" dur="166" decel="50000">
                                          <p:stCondLst>
                                            <p:cond delay="676"/>
                                          </p:stCondLst>
                                        </p:cTn>
                                        <p:tgtEl>
                                          <p:spTgt spid="38"/>
                                        </p:tgtEl>
                                      </p:cBhvr>
                                      <p:to x="100000" y="100000"/>
                                    </p:animScale>
                                    <p:animScale>
                                      <p:cBhvr>
                                        <p:cTn id="123" dur="26">
                                          <p:stCondLst>
                                            <p:cond delay="1312"/>
                                          </p:stCondLst>
                                        </p:cTn>
                                        <p:tgtEl>
                                          <p:spTgt spid="38"/>
                                        </p:tgtEl>
                                      </p:cBhvr>
                                      <p:to x="100000" y="80000"/>
                                    </p:animScale>
                                    <p:animScale>
                                      <p:cBhvr>
                                        <p:cTn id="124" dur="166" decel="50000">
                                          <p:stCondLst>
                                            <p:cond delay="1338"/>
                                          </p:stCondLst>
                                        </p:cTn>
                                        <p:tgtEl>
                                          <p:spTgt spid="38"/>
                                        </p:tgtEl>
                                      </p:cBhvr>
                                      <p:to x="100000" y="100000"/>
                                    </p:animScale>
                                    <p:animScale>
                                      <p:cBhvr>
                                        <p:cTn id="125" dur="26">
                                          <p:stCondLst>
                                            <p:cond delay="1642"/>
                                          </p:stCondLst>
                                        </p:cTn>
                                        <p:tgtEl>
                                          <p:spTgt spid="38"/>
                                        </p:tgtEl>
                                      </p:cBhvr>
                                      <p:to x="100000" y="90000"/>
                                    </p:animScale>
                                    <p:animScale>
                                      <p:cBhvr>
                                        <p:cTn id="126" dur="166" decel="50000">
                                          <p:stCondLst>
                                            <p:cond delay="1668"/>
                                          </p:stCondLst>
                                        </p:cTn>
                                        <p:tgtEl>
                                          <p:spTgt spid="38"/>
                                        </p:tgtEl>
                                      </p:cBhvr>
                                      <p:to x="100000" y="100000"/>
                                    </p:animScale>
                                    <p:animScale>
                                      <p:cBhvr>
                                        <p:cTn id="127" dur="26">
                                          <p:stCondLst>
                                            <p:cond delay="1808"/>
                                          </p:stCondLst>
                                        </p:cTn>
                                        <p:tgtEl>
                                          <p:spTgt spid="38"/>
                                        </p:tgtEl>
                                      </p:cBhvr>
                                      <p:to x="100000" y="95000"/>
                                    </p:animScale>
                                    <p:animScale>
                                      <p:cBhvr>
                                        <p:cTn id="128" dur="166" decel="50000">
                                          <p:stCondLst>
                                            <p:cond delay="1834"/>
                                          </p:stCondLst>
                                        </p:cTn>
                                        <p:tgtEl>
                                          <p:spTgt spid="38"/>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80">
                                          <p:stCondLst>
                                            <p:cond delay="0"/>
                                          </p:stCondLst>
                                        </p:cTn>
                                        <p:tgtEl>
                                          <p:spTgt spid="39"/>
                                        </p:tgtEl>
                                      </p:cBhvr>
                                    </p:animEffect>
                                    <p:anim calcmode="lin" valueType="num">
                                      <p:cBhvr>
                                        <p:cTn id="13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7" dur="26">
                                          <p:stCondLst>
                                            <p:cond delay="650"/>
                                          </p:stCondLst>
                                        </p:cTn>
                                        <p:tgtEl>
                                          <p:spTgt spid="39"/>
                                        </p:tgtEl>
                                      </p:cBhvr>
                                      <p:to x="100000" y="60000"/>
                                    </p:animScale>
                                    <p:animScale>
                                      <p:cBhvr>
                                        <p:cTn id="138" dur="166" decel="50000">
                                          <p:stCondLst>
                                            <p:cond delay="676"/>
                                          </p:stCondLst>
                                        </p:cTn>
                                        <p:tgtEl>
                                          <p:spTgt spid="39"/>
                                        </p:tgtEl>
                                      </p:cBhvr>
                                      <p:to x="100000" y="100000"/>
                                    </p:animScale>
                                    <p:animScale>
                                      <p:cBhvr>
                                        <p:cTn id="139" dur="26">
                                          <p:stCondLst>
                                            <p:cond delay="1312"/>
                                          </p:stCondLst>
                                        </p:cTn>
                                        <p:tgtEl>
                                          <p:spTgt spid="39"/>
                                        </p:tgtEl>
                                      </p:cBhvr>
                                      <p:to x="100000" y="80000"/>
                                    </p:animScale>
                                    <p:animScale>
                                      <p:cBhvr>
                                        <p:cTn id="140" dur="166" decel="50000">
                                          <p:stCondLst>
                                            <p:cond delay="1338"/>
                                          </p:stCondLst>
                                        </p:cTn>
                                        <p:tgtEl>
                                          <p:spTgt spid="39"/>
                                        </p:tgtEl>
                                      </p:cBhvr>
                                      <p:to x="100000" y="100000"/>
                                    </p:animScale>
                                    <p:animScale>
                                      <p:cBhvr>
                                        <p:cTn id="141" dur="26">
                                          <p:stCondLst>
                                            <p:cond delay="1642"/>
                                          </p:stCondLst>
                                        </p:cTn>
                                        <p:tgtEl>
                                          <p:spTgt spid="39"/>
                                        </p:tgtEl>
                                      </p:cBhvr>
                                      <p:to x="100000" y="90000"/>
                                    </p:animScale>
                                    <p:animScale>
                                      <p:cBhvr>
                                        <p:cTn id="142" dur="166" decel="50000">
                                          <p:stCondLst>
                                            <p:cond delay="1668"/>
                                          </p:stCondLst>
                                        </p:cTn>
                                        <p:tgtEl>
                                          <p:spTgt spid="39"/>
                                        </p:tgtEl>
                                      </p:cBhvr>
                                      <p:to x="100000" y="100000"/>
                                    </p:animScale>
                                    <p:animScale>
                                      <p:cBhvr>
                                        <p:cTn id="143" dur="26">
                                          <p:stCondLst>
                                            <p:cond delay="1808"/>
                                          </p:stCondLst>
                                        </p:cTn>
                                        <p:tgtEl>
                                          <p:spTgt spid="39"/>
                                        </p:tgtEl>
                                      </p:cBhvr>
                                      <p:to x="100000" y="95000"/>
                                    </p:animScale>
                                    <p:animScale>
                                      <p:cBhvr>
                                        <p:cTn id="144" dur="166" decel="50000">
                                          <p:stCondLst>
                                            <p:cond delay="1834"/>
                                          </p:stCondLst>
                                        </p:cTn>
                                        <p:tgtEl>
                                          <p:spTgt spid="39"/>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wipe(down)">
                                      <p:cBhvr>
                                        <p:cTn id="147" dur="580">
                                          <p:stCondLst>
                                            <p:cond delay="0"/>
                                          </p:stCondLst>
                                        </p:cTn>
                                        <p:tgtEl>
                                          <p:spTgt spid="40"/>
                                        </p:tgtEl>
                                      </p:cBhvr>
                                    </p:animEffect>
                                    <p:anim calcmode="lin" valueType="num">
                                      <p:cBhvr>
                                        <p:cTn id="1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3" dur="26">
                                          <p:stCondLst>
                                            <p:cond delay="650"/>
                                          </p:stCondLst>
                                        </p:cTn>
                                        <p:tgtEl>
                                          <p:spTgt spid="40"/>
                                        </p:tgtEl>
                                      </p:cBhvr>
                                      <p:to x="100000" y="60000"/>
                                    </p:animScale>
                                    <p:animScale>
                                      <p:cBhvr>
                                        <p:cTn id="154" dur="166" decel="50000">
                                          <p:stCondLst>
                                            <p:cond delay="676"/>
                                          </p:stCondLst>
                                        </p:cTn>
                                        <p:tgtEl>
                                          <p:spTgt spid="40"/>
                                        </p:tgtEl>
                                      </p:cBhvr>
                                      <p:to x="100000" y="100000"/>
                                    </p:animScale>
                                    <p:animScale>
                                      <p:cBhvr>
                                        <p:cTn id="155" dur="26">
                                          <p:stCondLst>
                                            <p:cond delay="1312"/>
                                          </p:stCondLst>
                                        </p:cTn>
                                        <p:tgtEl>
                                          <p:spTgt spid="40"/>
                                        </p:tgtEl>
                                      </p:cBhvr>
                                      <p:to x="100000" y="80000"/>
                                    </p:animScale>
                                    <p:animScale>
                                      <p:cBhvr>
                                        <p:cTn id="156" dur="166" decel="50000">
                                          <p:stCondLst>
                                            <p:cond delay="1338"/>
                                          </p:stCondLst>
                                        </p:cTn>
                                        <p:tgtEl>
                                          <p:spTgt spid="40"/>
                                        </p:tgtEl>
                                      </p:cBhvr>
                                      <p:to x="100000" y="100000"/>
                                    </p:animScale>
                                    <p:animScale>
                                      <p:cBhvr>
                                        <p:cTn id="157" dur="26">
                                          <p:stCondLst>
                                            <p:cond delay="1642"/>
                                          </p:stCondLst>
                                        </p:cTn>
                                        <p:tgtEl>
                                          <p:spTgt spid="40"/>
                                        </p:tgtEl>
                                      </p:cBhvr>
                                      <p:to x="100000" y="90000"/>
                                    </p:animScale>
                                    <p:animScale>
                                      <p:cBhvr>
                                        <p:cTn id="158" dur="166" decel="50000">
                                          <p:stCondLst>
                                            <p:cond delay="1668"/>
                                          </p:stCondLst>
                                        </p:cTn>
                                        <p:tgtEl>
                                          <p:spTgt spid="40"/>
                                        </p:tgtEl>
                                      </p:cBhvr>
                                      <p:to x="100000" y="100000"/>
                                    </p:animScale>
                                    <p:animScale>
                                      <p:cBhvr>
                                        <p:cTn id="159" dur="26">
                                          <p:stCondLst>
                                            <p:cond delay="1808"/>
                                          </p:stCondLst>
                                        </p:cTn>
                                        <p:tgtEl>
                                          <p:spTgt spid="40"/>
                                        </p:tgtEl>
                                      </p:cBhvr>
                                      <p:to x="100000" y="95000"/>
                                    </p:animScale>
                                    <p:animScale>
                                      <p:cBhvr>
                                        <p:cTn id="160" dur="166" decel="50000">
                                          <p:stCondLst>
                                            <p:cond delay="1834"/>
                                          </p:stCondLst>
                                        </p:cTn>
                                        <p:tgtEl>
                                          <p:spTgt spid="40"/>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80">
                                          <p:stCondLst>
                                            <p:cond delay="0"/>
                                          </p:stCondLst>
                                        </p:cTn>
                                        <p:tgtEl>
                                          <p:spTgt spid="43"/>
                                        </p:tgtEl>
                                      </p:cBhvr>
                                    </p:animEffect>
                                    <p:anim calcmode="lin" valueType="num">
                                      <p:cBhvr>
                                        <p:cTn id="16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9" dur="26">
                                          <p:stCondLst>
                                            <p:cond delay="650"/>
                                          </p:stCondLst>
                                        </p:cTn>
                                        <p:tgtEl>
                                          <p:spTgt spid="43"/>
                                        </p:tgtEl>
                                      </p:cBhvr>
                                      <p:to x="100000" y="60000"/>
                                    </p:animScale>
                                    <p:animScale>
                                      <p:cBhvr>
                                        <p:cTn id="170" dur="166" decel="50000">
                                          <p:stCondLst>
                                            <p:cond delay="676"/>
                                          </p:stCondLst>
                                        </p:cTn>
                                        <p:tgtEl>
                                          <p:spTgt spid="43"/>
                                        </p:tgtEl>
                                      </p:cBhvr>
                                      <p:to x="100000" y="100000"/>
                                    </p:animScale>
                                    <p:animScale>
                                      <p:cBhvr>
                                        <p:cTn id="171" dur="26">
                                          <p:stCondLst>
                                            <p:cond delay="1312"/>
                                          </p:stCondLst>
                                        </p:cTn>
                                        <p:tgtEl>
                                          <p:spTgt spid="43"/>
                                        </p:tgtEl>
                                      </p:cBhvr>
                                      <p:to x="100000" y="80000"/>
                                    </p:animScale>
                                    <p:animScale>
                                      <p:cBhvr>
                                        <p:cTn id="172" dur="166" decel="50000">
                                          <p:stCondLst>
                                            <p:cond delay="1338"/>
                                          </p:stCondLst>
                                        </p:cTn>
                                        <p:tgtEl>
                                          <p:spTgt spid="43"/>
                                        </p:tgtEl>
                                      </p:cBhvr>
                                      <p:to x="100000" y="100000"/>
                                    </p:animScale>
                                    <p:animScale>
                                      <p:cBhvr>
                                        <p:cTn id="173" dur="26">
                                          <p:stCondLst>
                                            <p:cond delay="1642"/>
                                          </p:stCondLst>
                                        </p:cTn>
                                        <p:tgtEl>
                                          <p:spTgt spid="43"/>
                                        </p:tgtEl>
                                      </p:cBhvr>
                                      <p:to x="100000" y="90000"/>
                                    </p:animScale>
                                    <p:animScale>
                                      <p:cBhvr>
                                        <p:cTn id="174" dur="166" decel="50000">
                                          <p:stCondLst>
                                            <p:cond delay="1668"/>
                                          </p:stCondLst>
                                        </p:cTn>
                                        <p:tgtEl>
                                          <p:spTgt spid="43"/>
                                        </p:tgtEl>
                                      </p:cBhvr>
                                      <p:to x="100000" y="100000"/>
                                    </p:animScale>
                                    <p:animScale>
                                      <p:cBhvr>
                                        <p:cTn id="175" dur="26">
                                          <p:stCondLst>
                                            <p:cond delay="1808"/>
                                          </p:stCondLst>
                                        </p:cTn>
                                        <p:tgtEl>
                                          <p:spTgt spid="43"/>
                                        </p:tgtEl>
                                      </p:cBhvr>
                                      <p:to x="100000" y="95000"/>
                                    </p:animScale>
                                    <p:animScale>
                                      <p:cBhvr>
                                        <p:cTn id="176" dur="166" decel="50000">
                                          <p:stCondLst>
                                            <p:cond delay="1834"/>
                                          </p:stCondLst>
                                        </p:cTn>
                                        <p:tgtEl>
                                          <p:spTgt spid="43"/>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wipe(down)">
                                      <p:cBhvr>
                                        <p:cTn id="179" dur="580">
                                          <p:stCondLst>
                                            <p:cond delay="0"/>
                                          </p:stCondLst>
                                        </p:cTn>
                                        <p:tgtEl>
                                          <p:spTgt spid="44"/>
                                        </p:tgtEl>
                                      </p:cBhvr>
                                    </p:animEffect>
                                    <p:anim calcmode="lin" valueType="num">
                                      <p:cBhvr>
                                        <p:cTn id="1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85" dur="26">
                                          <p:stCondLst>
                                            <p:cond delay="650"/>
                                          </p:stCondLst>
                                        </p:cTn>
                                        <p:tgtEl>
                                          <p:spTgt spid="44"/>
                                        </p:tgtEl>
                                      </p:cBhvr>
                                      <p:to x="100000" y="60000"/>
                                    </p:animScale>
                                    <p:animScale>
                                      <p:cBhvr>
                                        <p:cTn id="186" dur="166" decel="50000">
                                          <p:stCondLst>
                                            <p:cond delay="676"/>
                                          </p:stCondLst>
                                        </p:cTn>
                                        <p:tgtEl>
                                          <p:spTgt spid="44"/>
                                        </p:tgtEl>
                                      </p:cBhvr>
                                      <p:to x="100000" y="100000"/>
                                    </p:animScale>
                                    <p:animScale>
                                      <p:cBhvr>
                                        <p:cTn id="187" dur="26">
                                          <p:stCondLst>
                                            <p:cond delay="1312"/>
                                          </p:stCondLst>
                                        </p:cTn>
                                        <p:tgtEl>
                                          <p:spTgt spid="44"/>
                                        </p:tgtEl>
                                      </p:cBhvr>
                                      <p:to x="100000" y="80000"/>
                                    </p:animScale>
                                    <p:animScale>
                                      <p:cBhvr>
                                        <p:cTn id="188" dur="166" decel="50000">
                                          <p:stCondLst>
                                            <p:cond delay="1338"/>
                                          </p:stCondLst>
                                        </p:cTn>
                                        <p:tgtEl>
                                          <p:spTgt spid="44"/>
                                        </p:tgtEl>
                                      </p:cBhvr>
                                      <p:to x="100000" y="100000"/>
                                    </p:animScale>
                                    <p:animScale>
                                      <p:cBhvr>
                                        <p:cTn id="189" dur="26">
                                          <p:stCondLst>
                                            <p:cond delay="1642"/>
                                          </p:stCondLst>
                                        </p:cTn>
                                        <p:tgtEl>
                                          <p:spTgt spid="44"/>
                                        </p:tgtEl>
                                      </p:cBhvr>
                                      <p:to x="100000" y="90000"/>
                                    </p:animScale>
                                    <p:animScale>
                                      <p:cBhvr>
                                        <p:cTn id="190" dur="166" decel="50000">
                                          <p:stCondLst>
                                            <p:cond delay="1668"/>
                                          </p:stCondLst>
                                        </p:cTn>
                                        <p:tgtEl>
                                          <p:spTgt spid="44"/>
                                        </p:tgtEl>
                                      </p:cBhvr>
                                      <p:to x="100000" y="100000"/>
                                    </p:animScale>
                                    <p:animScale>
                                      <p:cBhvr>
                                        <p:cTn id="191" dur="26">
                                          <p:stCondLst>
                                            <p:cond delay="1808"/>
                                          </p:stCondLst>
                                        </p:cTn>
                                        <p:tgtEl>
                                          <p:spTgt spid="44"/>
                                        </p:tgtEl>
                                      </p:cBhvr>
                                      <p:to x="100000" y="95000"/>
                                    </p:animScale>
                                    <p:animScale>
                                      <p:cBhvr>
                                        <p:cTn id="192" dur="166" decel="50000">
                                          <p:stCondLst>
                                            <p:cond delay="1834"/>
                                          </p:stCondLst>
                                        </p:cTn>
                                        <p:tgtEl>
                                          <p:spTgt spid="44"/>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45"/>
                                        </p:tgtEl>
                                        <p:attrNameLst>
                                          <p:attrName>style.visibility</p:attrName>
                                        </p:attrNameLst>
                                      </p:cBhvr>
                                      <p:to>
                                        <p:strVal val="visible"/>
                                      </p:to>
                                    </p:set>
                                    <p:animEffect transition="in" filter="wipe(down)">
                                      <p:cBhvr>
                                        <p:cTn id="195" dur="580">
                                          <p:stCondLst>
                                            <p:cond delay="0"/>
                                          </p:stCondLst>
                                        </p:cTn>
                                        <p:tgtEl>
                                          <p:spTgt spid="45"/>
                                        </p:tgtEl>
                                      </p:cBhvr>
                                    </p:animEffect>
                                    <p:anim calcmode="lin" valueType="num">
                                      <p:cBhvr>
                                        <p:cTn id="19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01" dur="26">
                                          <p:stCondLst>
                                            <p:cond delay="650"/>
                                          </p:stCondLst>
                                        </p:cTn>
                                        <p:tgtEl>
                                          <p:spTgt spid="45"/>
                                        </p:tgtEl>
                                      </p:cBhvr>
                                      <p:to x="100000" y="60000"/>
                                    </p:animScale>
                                    <p:animScale>
                                      <p:cBhvr>
                                        <p:cTn id="202" dur="166" decel="50000">
                                          <p:stCondLst>
                                            <p:cond delay="676"/>
                                          </p:stCondLst>
                                        </p:cTn>
                                        <p:tgtEl>
                                          <p:spTgt spid="45"/>
                                        </p:tgtEl>
                                      </p:cBhvr>
                                      <p:to x="100000" y="100000"/>
                                    </p:animScale>
                                    <p:animScale>
                                      <p:cBhvr>
                                        <p:cTn id="203" dur="26">
                                          <p:stCondLst>
                                            <p:cond delay="1312"/>
                                          </p:stCondLst>
                                        </p:cTn>
                                        <p:tgtEl>
                                          <p:spTgt spid="45"/>
                                        </p:tgtEl>
                                      </p:cBhvr>
                                      <p:to x="100000" y="80000"/>
                                    </p:animScale>
                                    <p:animScale>
                                      <p:cBhvr>
                                        <p:cTn id="204" dur="166" decel="50000">
                                          <p:stCondLst>
                                            <p:cond delay="1338"/>
                                          </p:stCondLst>
                                        </p:cTn>
                                        <p:tgtEl>
                                          <p:spTgt spid="45"/>
                                        </p:tgtEl>
                                      </p:cBhvr>
                                      <p:to x="100000" y="100000"/>
                                    </p:animScale>
                                    <p:animScale>
                                      <p:cBhvr>
                                        <p:cTn id="205" dur="26">
                                          <p:stCondLst>
                                            <p:cond delay="1642"/>
                                          </p:stCondLst>
                                        </p:cTn>
                                        <p:tgtEl>
                                          <p:spTgt spid="45"/>
                                        </p:tgtEl>
                                      </p:cBhvr>
                                      <p:to x="100000" y="90000"/>
                                    </p:animScale>
                                    <p:animScale>
                                      <p:cBhvr>
                                        <p:cTn id="206" dur="166" decel="50000">
                                          <p:stCondLst>
                                            <p:cond delay="1668"/>
                                          </p:stCondLst>
                                        </p:cTn>
                                        <p:tgtEl>
                                          <p:spTgt spid="45"/>
                                        </p:tgtEl>
                                      </p:cBhvr>
                                      <p:to x="100000" y="100000"/>
                                    </p:animScale>
                                    <p:animScale>
                                      <p:cBhvr>
                                        <p:cTn id="207" dur="26">
                                          <p:stCondLst>
                                            <p:cond delay="1808"/>
                                          </p:stCondLst>
                                        </p:cTn>
                                        <p:tgtEl>
                                          <p:spTgt spid="45"/>
                                        </p:tgtEl>
                                      </p:cBhvr>
                                      <p:to x="100000" y="95000"/>
                                    </p:animScale>
                                    <p:animScale>
                                      <p:cBhvr>
                                        <p:cTn id="208" dur="166" decel="50000">
                                          <p:stCondLst>
                                            <p:cond delay="1834"/>
                                          </p:stCondLst>
                                        </p:cTn>
                                        <p:tgtEl>
                                          <p:spTgt spid="45"/>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46"/>
                                        </p:tgtEl>
                                        <p:attrNameLst>
                                          <p:attrName>style.visibility</p:attrName>
                                        </p:attrNameLst>
                                      </p:cBhvr>
                                      <p:to>
                                        <p:strVal val="visible"/>
                                      </p:to>
                                    </p:set>
                                    <p:animEffect transition="in" filter="wipe(down)">
                                      <p:cBhvr>
                                        <p:cTn id="211" dur="580">
                                          <p:stCondLst>
                                            <p:cond delay="0"/>
                                          </p:stCondLst>
                                        </p:cTn>
                                        <p:tgtEl>
                                          <p:spTgt spid="46"/>
                                        </p:tgtEl>
                                      </p:cBhvr>
                                    </p:animEffect>
                                    <p:anim calcmode="lin" valueType="num">
                                      <p:cBhvr>
                                        <p:cTn id="21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7" dur="26">
                                          <p:stCondLst>
                                            <p:cond delay="650"/>
                                          </p:stCondLst>
                                        </p:cTn>
                                        <p:tgtEl>
                                          <p:spTgt spid="46"/>
                                        </p:tgtEl>
                                      </p:cBhvr>
                                      <p:to x="100000" y="60000"/>
                                    </p:animScale>
                                    <p:animScale>
                                      <p:cBhvr>
                                        <p:cTn id="218" dur="166" decel="50000">
                                          <p:stCondLst>
                                            <p:cond delay="676"/>
                                          </p:stCondLst>
                                        </p:cTn>
                                        <p:tgtEl>
                                          <p:spTgt spid="46"/>
                                        </p:tgtEl>
                                      </p:cBhvr>
                                      <p:to x="100000" y="100000"/>
                                    </p:animScale>
                                    <p:animScale>
                                      <p:cBhvr>
                                        <p:cTn id="219" dur="26">
                                          <p:stCondLst>
                                            <p:cond delay="1312"/>
                                          </p:stCondLst>
                                        </p:cTn>
                                        <p:tgtEl>
                                          <p:spTgt spid="46"/>
                                        </p:tgtEl>
                                      </p:cBhvr>
                                      <p:to x="100000" y="80000"/>
                                    </p:animScale>
                                    <p:animScale>
                                      <p:cBhvr>
                                        <p:cTn id="220" dur="166" decel="50000">
                                          <p:stCondLst>
                                            <p:cond delay="1338"/>
                                          </p:stCondLst>
                                        </p:cTn>
                                        <p:tgtEl>
                                          <p:spTgt spid="46"/>
                                        </p:tgtEl>
                                      </p:cBhvr>
                                      <p:to x="100000" y="100000"/>
                                    </p:animScale>
                                    <p:animScale>
                                      <p:cBhvr>
                                        <p:cTn id="221" dur="26">
                                          <p:stCondLst>
                                            <p:cond delay="1642"/>
                                          </p:stCondLst>
                                        </p:cTn>
                                        <p:tgtEl>
                                          <p:spTgt spid="46"/>
                                        </p:tgtEl>
                                      </p:cBhvr>
                                      <p:to x="100000" y="90000"/>
                                    </p:animScale>
                                    <p:animScale>
                                      <p:cBhvr>
                                        <p:cTn id="222" dur="166" decel="50000">
                                          <p:stCondLst>
                                            <p:cond delay="1668"/>
                                          </p:stCondLst>
                                        </p:cTn>
                                        <p:tgtEl>
                                          <p:spTgt spid="46"/>
                                        </p:tgtEl>
                                      </p:cBhvr>
                                      <p:to x="100000" y="100000"/>
                                    </p:animScale>
                                    <p:animScale>
                                      <p:cBhvr>
                                        <p:cTn id="223" dur="26">
                                          <p:stCondLst>
                                            <p:cond delay="1808"/>
                                          </p:stCondLst>
                                        </p:cTn>
                                        <p:tgtEl>
                                          <p:spTgt spid="46"/>
                                        </p:tgtEl>
                                      </p:cBhvr>
                                      <p:to x="100000" y="95000"/>
                                    </p:animScale>
                                    <p:animScale>
                                      <p:cBhvr>
                                        <p:cTn id="224" dur="166" decel="50000">
                                          <p:stCondLst>
                                            <p:cond delay="1834"/>
                                          </p:stCondLst>
                                        </p:cTn>
                                        <p:tgtEl>
                                          <p:spTgt spid="46"/>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wipe(down)">
                                      <p:cBhvr>
                                        <p:cTn id="227" dur="580">
                                          <p:stCondLst>
                                            <p:cond delay="0"/>
                                          </p:stCondLst>
                                        </p:cTn>
                                        <p:tgtEl>
                                          <p:spTgt spid="47"/>
                                        </p:tgtEl>
                                      </p:cBhvr>
                                    </p:animEffect>
                                    <p:anim calcmode="lin" valueType="num">
                                      <p:cBhvr>
                                        <p:cTn id="22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33" dur="26">
                                          <p:stCondLst>
                                            <p:cond delay="650"/>
                                          </p:stCondLst>
                                        </p:cTn>
                                        <p:tgtEl>
                                          <p:spTgt spid="47"/>
                                        </p:tgtEl>
                                      </p:cBhvr>
                                      <p:to x="100000" y="60000"/>
                                    </p:animScale>
                                    <p:animScale>
                                      <p:cBhvr>
                                        <p:cTn id="234" dur="166" decel="50000">
                                          <p:stCondLst>
                                            <p:cond delay="676"/>
                                          </p:stCondLst>
                                        </p:cTn>
                                        <p:tgtEl>
                                          <p:spTgt spid="47"/>
                                        </p:tgtEl>
                                      </p:cBhvr>
                                      <p:to x="100000" y="100000"/>
                                    </p:animScale>
                                    <p:animScale>
                                      <p:cBhvr>
                                        <p:cTn id="235" dur="26">
                                          <p:stCondLst>
                                            <p:cond delay="1312"/>
                                          </p:stCondLst>
                                        </p:cTn>
                                        <p:tgtEl>
                                          <p:spTgt spid="47"/>
                                        </p:tgtEl>
                                      </p:cBhvr>
                                      <p:to x="100000" y="80000"/>
                                    </p:animScale>
                                    <p:animScale>
                                      <p:cBhvr>
                                        <p:cTn id="236" dur="166" decel="50000">
                                          <p:stCondLst>
                                            <p:cond delay="1338"/>
                                          </p:stCondLst>
                                        </p:cTn>
                                        <p:tgtEl>
                                          <p:spTgt spid="47"/>
                                        </p:tgtEl>
                                      </p:cBhvr>
                                      <p:to x="100000" y="100000"/>
                                    </p:animScale>
                                    <p:animScale>
                                      <p:cBhvr>
                                        <p:cTn id="237" dur="26">
                                          <p:stCondLst>
                                            <p:cond delay="1642"/>
                                          </p:stCondLst>
                                        </p:cTn>
                                        <p:tgtEl>
                                          <p:spTgt spid="47"/>
                                        </p:tgtEl>
                                      </p:cBhvr>
                                      <p:to x="100000" y="90000"/>
                                    </p:animScale>
                                    <p:animScale>
                                      <p:cBhvr>
                                        <p:cTn id="238" dur="166" decel="50000">
                                          <p:stCondLst>
                                            <p:cond delay="1668"/>
                                          </p:stCondLst>
                                        </p:cTn>
                                        <p:tgtEl>
                                          <p:spTgt spid="47"/>
                                        </p:tgtEl>
                                      </p:cBhvr>
                                      <p:to x="100000" y="100000"/>
                                    </p:animScale>
                                    <p:animScale>
                                      <p:cBhvr>
                                        <p:cTn id="239" dur="26">
                                          <p:stCondLst>
                                            <p:cond delay="1808"/>
                                          </p:stCondLst>
                                        </p:cTn>
                                        <p:tgtEl>
                                          <p:spTgt spid="47"/>
                                        </p:tgtEl>
                                      </p:cBhvr>
                                      <p:to x="100000" y="95000"/>
                                    </p:animScale>
                                    <p:animScale>
                                      <p:cBhvr>
                                        <p:cTn id="240" dur="166" decel="50000">
                                          <p:stCondLst>
                                            <p:cond delay="1834"/>
                                          </p:stCondLst>
                                        </p:cTn>
                                        <p:tgtEl>
                                          <p:spTgt spid="47"/>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wipe(down)">
                                      <p:cBhvr>
                                        <p:cTn id="243" dur="580">
                                          <p:stCondLst>
                                            <p:cond delay="0"/>
                                          </p:stCondLst>
                                        </p:cTn>
                                        <p:tgtEl>
                                          <p:spTgt spid="48"/>
                                        </p:tgtEl>
                                      </p:cBhvr>
                                    </p:animEffect>
                                    <p:anim calcmode="lin" valueType="num">
                                      <p:cBhvr>
                                        <p:cTn id="24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49" dur="26">
                                          <p:stCondLst>
                                            <p:cond delay="650"/>
                                          </p:stCondLst>
                                        </p:cTn>
                                        <p:tgtEl>
                                          <p:spTgt spid="48"/>
                                        </p:tgtEl>
                                      </p:cBhvr>
                                      <p:to x="100000" y="60000"/>
                                    </p:animScale>
                                    <p:animScale>
                                      <p:cBhvr>
                                        <p:cTn id="250" dur="166" decel="50000">
                                          <p:stCondLst>
                                            <p:cond delay="676"/>
                                          </p:stCondLst>
                                        </p:cTn>
                                        <p:tgtEl>
                                          <p:spTgt spid="48"/>
                                        </p:tgtEl>
                                      </p:cBhvr>
                                      <p:to x="100000" y="100000"/>
                                    </p:animScale>
                                    <p:animScale>
                                      <p:cBhvr>
                                        <p:cTn id="251" dur="26">
                                          <p:stCondLst>
                                            <p:cond delay="1312"/>
                                          </p:stCondLst>
                                        </p:cTn>
                                        <p:tgtEl>
                                          <p:spTgt spid="48"/>
                                        </p:tgtEl>
                                      </p:cBhvr>
                                      <p:to x="100000" y="80000"/>
                                    </p:animScale>
                                    <p:animScale>
                                      <p:cBhvr>
                                        <p:cTn id="252" dur="166" decel="50000">
                                          <p:stCondLst>
                                            <p:cond delay="1338"/>
                                          </p:stCondLst>
                                        </p:cTn>
                                        <p:tgtEl>
                                          <p:spTgt spid="48"/>
                                        </p:tgtEl>
                                      </p:cBhvr>
                                      <p:to x="100000" y="100000"/>
                                    </p:animScale>
                                    <p:animScale>
                                      <p:cBhvr>
                                        <p:cTn id="253" dur="26">
                                          <p:stCondLst>
                                            <p:cond delay="1642"/>
                                          </p:stCondLst>
                                        </p:cTn>
                                        <p:tgtEl>
                                          <p:spTgt spid="48"/>
                                        </p:tgtEl>
                                      </p:cBhvr>
                                      <p:to x="100000" y="90000"/>
                                    </p:animScale>
                                    <p:animScale>
                                      <p:cBhvr>
                                        <p:cTn id="254" dur="166" decel="50000">
                                          <p:stCondLst>
                                            <p:cond delay="1668"/>
                                          </p:stCondLst>
                                        </p:cTn>
                                        <p:tgtEl>
                                          <p:spTgt spid="48"/>
                                        </p:tgtEl>
                                      </p:cBhvr>
                                      <p:to x="100000" y="100000"/>
                                    </p:animScale>
                                    <p:animScale>
                                      <p:cBhvr>
                                        <p:cTn id="255" dur="26">
                                          <p:stCondLst>
                                            <p:cond delay="1808"/>
                                          </p:stCondLst>
                                        </p:cTn>
                                        <p:tgtEl>
                                          <p:spTgt spid="48"/>
                                        </p:tgtEl>
                                      </p:cBhvr>
                                      <p:to x="100000" y="95000"/>
                                    </p:animScale>
                                    <p:animScale>
                                      <p:cBhvr>
                                        <p:cTn id="25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2" grpId="0" animBg="1"/>
      <p:bldP spid="13" grpId="0" animBg="1"/>
      <p:bldP spid="168" grpId="0"/>
      <p:bldP spid="171" grpId="0"/>
      <p:bldP spid="177" grpId="0"/>
      <p:bldP spid="38" grpId="0" animBg="1"/>
      <p:bldP spid="39" grpId="0" animBg="1"/>
      <p:bldP spid="40" grpId="0"/>
      <p:bldP spid="45" grpId="0" animBg="1"/>
      <p:bldP spid="46" grpId="0"/>
      <p:bldP spid="47"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491880" y="3968"/>
            <a:ext cx="5652120"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3701125" y="1073484"/>
            <a:ext cx="4616135" cy="572464"/>
            <a:chOff x="9145586" y="7595257"/>
            <a:chExt cx="14301386" cy="1526770"/>
          </a:xfrm>
        </p:grpSpPr>
        <p:sp>
          <p:nvSpPr>
            <p:cNvPr id="33" name="Rectangle 32"/>
            <p:cNvSpPr/>
            <p:nvPr/>
          </p:nvSpPr>
          <p:spPr>
            <a:xfrm>
              <a:off x="9755183" y="7595257"/>
              <a:ext cx="13691789" cy="1526770"/>
            </a:xfrm>
            <a:prstGeom prst="rect">
              <a:avLst/>
            </a:prstGeom>
          </p:spPr>
          <p:txBody>
            <a:bodyPr wrap="square">
              <a:spAutoFit/>
            </a:bodyPr>
            <a:lstStyle/>
            <a:p>
              <a:pPr marL="21427" indent="-21427" algn="just" defTabSz="816316">
                <a:lnSpc>
                  <a:spcPct val="130000"/>
                </a:lnSpc>
              </a:pPr>
              <a:r>
                <a:rPr lang="nl-NL" altLang="en-US" sz="2400" b="1" i="1" dirty="0">
                  <a:solidFill>
                    <a:prstClr val="black"/>
                  </a:solidFill>
                  <a:latin typeface="Times New Roman" panose="02020603050405020304" pitchFamily="18" charset="0"/>
                  <a:cs typeface="Times New Roman" panose="02020603050405020304" pitchFamily="18" charset="0"/>
                </a:rPr>
                <a:t>Quê</a:t>
              </a:r>
              <a:r>
                <a:rPr lang="nl-NL"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a:solidFill>
                    <a:prstClr val="black"/>
                  </a:solidFill>
                  <a:latin typeface="Times New Roman" panose="02020603050405020304" pitchFamily="18" charset="0"/>
                  <a:cs typeface="Times New Roman" panose="02020603050405020304" pitchFamily="18" charset="0"/>
                </a:rPr>
                <a:t>: </a:t>
              </a:r>
              <a:r>
                <a:rPr lang="vi-VN" altLang="en-US" sz="2400" i="1" dirty="0">
                  <a:solidFill>
                    <a:prstClr val="black"/>
                  </a:solidFill>
                  <a:latin typeface="Times New Roman" panose="02020603050405020304" pitchFamily="18" charset="0"/>
                  <a:cs typeface="Times New Roman" panose="02020603050405020304" pitchFamily="18" charset="0"/>
                </a:rPr>
                <a:t>Hà Nội</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34" name="Oval 33"/>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35" name="Group 34"/>
          <p:cNvGrpSpPr/>
          <p:nvPr/>
        </p:nvGrpSpPr>
        <p:grpSpPr>
          <a:xfrm>
            <a:off x="3716367" y="424228"/>
            <a:ext cx="5320130" cy="461665"/>
            <a:chOff x="9145586" y="9472945"/>
            <a:chExt cx="14820611" cy="1231272"/>
          </a:xfrm>
        </p:grpSpPr>
        <p:sp>
          <p:nvSpPr>
            <p:cNvPr id="36" name="TextBox 35"/>
            <p:cNvSpPr txBox="1"/>
            <p:nvPr/>
          </p:nvSpPr>
          <p:spPr>
            <a:xfrm>
              <a:off x="9755183" y="9472945"/>
              <a:ext cx="14211014" cy="1231272"/>
            </a:xfrm>
            <a:prstGeom prst="rect">
              <a:avLst/>
            </a:prstGeom>
            <a:noFill/>
          </p:spPr>
          <p:txBody>
            <a:bodyPr wrap="square" rtlCol="0">
              <a:spAutoFit/>
            </a:bodyPr>
            <a:lstStyle/>
            <a:p>
              <a:pPr algn="just" defTabSz="685800"/>
              <a:r>
                <a:rPr lang="en-US" sz="2400" b="1" i="1" dirty="0" err="1">
                  <a:solidFill>
                    <a:prstClr val="black"/>
                  </a:solidFill>
                  <a:latin typeface="Times New Roman" panose="02020603050405020304" pitchFamily="18" charset="0"/>
                  <a:cs typeface="Times New Roman" panose="02020603050405020304" pitchFamily="18" charset="0"/>
                </a:rPr>
                <a:t>Tên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Nguyễn Quang Thiều (1957)</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37" name="Oval 36"/>
            <p:cNvSpPr/>
            <p:nvPr/>
          </p:nvSpPr>
          <p:spPr>
            <a:xfrm>
              <a:off x="9145586" y="9771760"/>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29" name="Group 28"/>
          <p:cNvGrpSpPr/>
          <p:nvPr/>
        </p:nvGrpSpPr>
        <p:grpSpPr>
          <a:xfrm>
            <a:off x="3716920" y="1635646"/>
            <a:ext cx="5103551" cy="830997"/>
            <a:chOff x="9145586" y="7595254"/>
            <a:chExt cx="15811464" cy="2216281"/>
          </a:xfrm>
        </p:grpSpPr>
        <p:sp>
          <p:nvSpPr>
            <p:cNvPr id="30" name="Rectangle 29"/>
            <p:cNvSpPr/>
            <p:nvPr/>
          </p:nvSpPr>
          <p:spPr>
            <a:xfrm>
              <a:off x="9755183" y="7595254"/>
              <a:ext cx="15201867" cy="2216281"/>
            </a:xfrm>
            <a:prstGeom prst="rect">
              <a:avLst/>
            </a:prstGeom>
          </p:spPr>
          <p:txBody>
            <a:bodyPr wrap="square">
              <a:spAutoFit/>
            </a:bodyPr>
            <a:lstStyle/>
            <a:p>
              <a:pPr algn="just"/>
              <a:r>
                <a:rPr lang="vi-VN" sz="2400" dirty="0">
                  <a:latin typeface="+mj-lt"/>
                </a:rPr>
                <a:t>PCST: chân thực, gần gũi với cuộc sống.</a:t>
              </a:r>
              <a:endParaRPr lang="en-US" sz="2400" dirty="0">
                <a:latin typeface="+mj-lt"/>
              </a:endParaRPr>
            </a:p>
          </p:txBody>
        </p:sp>
        <p:sp>
          <p:nvSpPr>
            <p:cNvPr id="31" name="Oval 30"/>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0" name="Group 39"/>
          <p:cNvGrpSpPr/>
          <p:nvPr/>
        </p:nvGrpSpPr>
        <p:grpSpPr>
          <a:xfrm>
            <a:off x="3696530" y="2547390"/>
            <a:ext cx="5123941" cy="830997"/>
            <a:chOff x="9145586" y="7595254"/>
            <a:chExt cx="15874635" cy="2216281"/>
          </a:xfrm>
        </p:grpSpPr>
        <p:sp>
          <p:nvSpPr>
            <p:cNvPr id="41" name="Rectangle 40"/>
            <p:cNvSpPr/>
            <p:nvPr/>
          </p:nvSpPr>
          <p:spPr>
            <a:xfrm>
              <a:off x="9755180" y="7595254"/>
              <a:ext cx="15265041" cy="2216281"/>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Sáng tác tiêu biểu:  </a:t>
              </a:r>
              <a:r>
                <a:rPr lang="vi-VN" sz="2400" i="1" dirty="0">
                  <a:latin typeface="Times New Roman" panose="02020603050405020304" pitchFamily="18" charset="0"/>
                  <a:cs typeface="Times New Roman" panose="02020603050405020304" pitchFamily="18" charset="0"/>
                </a:rPr>
                <a:t>Bí mật hồ cá thần; Con quỷ gỗ; Ngọn núi bà già mù...</a:t>
              </a:r>
              <a:endParaRPr lang="en-US" sz="2400" dirty="0">
                <a:latin typeface="Times New Roman" panose="02020603050405020304" pitchFamily="18" charset="0"/>
                <a:cs typeface="Times New Roman" panose="02020603050405020304" pitchFamily="18" charset="0"/>
              </a:endParaRPr>
            </a:p>
          </p:txBody>
        </p:sp>
        <p:sp>
          <p:nvSpPr>
            <p:cNvPr id="42" name="Oval 41"/>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3" name="Group 42"/>
          <p:cNvGrpSpPr/>
          <p:nvPr/>
        </p:nvGrpSpPr>
        <p:grpSpPr>
          <a:xfrm>
            <a:off x="3716366" y="3531661"/>
            <a:ext cx="5104105" cy="1200329"/>
            <a:chOff x="9145586" y="7595254"/>
            <a:chExt cx="14301386" cy="3201296"/>
          </a:xfrm>
        </p:grpSpPr>
        <p:sp>
          <p:nvSpPr>
            <p:cNvPr id="44" name="Rectangle 43"/>
            <p:cNvSpPr/>
            <p:nvPr/>
          </p:nvSpPr>
          <p:spPr>
            <a:xfrm>
              <a:off x="9755184" y="7595254"/>
              <a:ext cx="13691788" cy="3201296"/>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p>
          </p:txBody>
        </p:sp>
        <p:sp>
          <p:nvSpPr>
            <p:cNvPr id="45" name="Oval 44"/>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9" name="Picture 38">
            <a:extLst>
              <a:ext uri="{FF2B5EF4-FFF2-40B4-BE49-F238E27FC236}">
                <a16:creationId xmlns:a16="http://schemas.microsoft.com/office/drawing/2014/main" id="{9C388D2B-54C5-4801-8E59-F9121C556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2" y="1299317"/>
            <a:ext cx="3429424" cy="3416877"/>
          </a:xfrm>
          <a:prstGeom prst="rect">
            <a:avLst/>
          </a:prstGeom>
          <a:ln>
            <a:noFill/>
          </a:ln>
          <a:effectLst>
            <a:softEdge rad="112500"/>
          </a:effectLst>
        </p:spPr>
      </p:pic>
      <p:grpSp>
        <p:nvGrpSpPr>
          <p:cNvPr id="38" name="Group 37"/>
          <p:cNvGrpSpPr/>
          <p:nvPr/>
        </p:nvGrpSpPr>
        <p:grpSpPr>
          <a:xfrm>
            <a:off x="379770" y="242790"/>
            <a:ext cx="4332065" cy="395616"/>
            <a:chOff x="644526" y="2766774"/>
            <a:chExt cx="11553677" cy="1054970"/>
          </a:xfrm>
        </p:grpSpPr>
        <p:sp>
          <p:nvSpPr>
            <p:cNvPr id="46" name="TextBox 4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Rounded Rectangle 4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48" name="TextBox 4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9" name="TextBox 48"/>
          <p:cNvSpPr txBox="1"/>
          <p:nvPr/>
        </p:nvSpPr>
        <p:spPr>
          <a:xfrm>
            <a:off x="584964" y="556049"/>
            <a:ext cx="4320480" cy="579967"/>
          </a:xfrm>
          <a:prstGeom prst="rect">
            <a:avLst/>
          </a:prstGeom>
          <a:noFill/>
        </p:spPr>
        <p:txBody>
          <a:bodyPr wrap="square" rtlCol="0">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a.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1275606"/>
            <a:ext cx="2508776" cy="3655259"/>
          </a:xfrm>
          <a:prstGeom prst="rect">
            <a:avLst/>
          </a:prstGeom>
        </p:spPr>
      </p:pic>
      <p:pic>
        <p:nvPicPr>
          <p:cNvPr id="3" name="Picture 2"/>
          <p:cNvPicPr>
            <a:picLocks noChangeAspect="1"/>
          </p:cNvPicPr>
          <p:nvPr/>
        </p:nvPicPr>
        <p:blipFill>
          <a:blip r:embed="rId4"/>
          <a:stretch>
            <a:fillRect/>
          </a:stretch>
        </p:blipFill>
        <p:spPr>
          <a:xfrm>
            <a:off x="3419872" y="1275607"/>
            <a:ext cx="2486113" cy="3655259"/>
          </a:xfrm>
          <a:prstGeom prst="rect">
            <a:avLst/>
          </a:prstGeom>
        </p:spPr>
      </p:pic>
      <p:pic>
        <p:nvPicPr>
          <p:cNvPr id="4" name="Picture 3"/>
          <p:cNvPicPr>
            <a:picLocks noChangeAspect="1"/>
          </p:cNvPicPr>
          <p:nvPr/>
        </p:nvPicPr>
        <p:blipFill>
          <a:blip r:embed="rId5"/>
          <a:stretch>
            <a:fillRect/>
          </a:stretch>
        </p:blipFill>
        <p:spPr>
          <a:xfrm>
            <a:off x="6084168" y="1275607"/>
            <a:ext cx="2664296" cy="3655258"/>
          </a:xfrm>
          <a:prstGeom prst="rect">
            <a:avLst/>
          </a:prstGeom>
        </p:spPr>
      </p:pic>
      <p:pic>
        <p:nvPicPr>
          <p:cNvPr id="5" name="Picture 4"/>
          <p:cNvPicPr>
            <a:picLocks noChangeAspect="1"/>
          </p:cNvPicPr>
          <p:nvPr/>
        </p:nvPicPr>
        <p:blipFill>
          <a:blip r:embed="rId6"/>
          <a:stretch>
            <a:fillRect/>
          </a:stretch>
        </p:blipFill>
        <p:spPr>
          <a:xfrm>
            <a:off x="1588794" y="267494"/>
            <a:ext cx="6026917" cy="1008112"/>
          </a:xfrm>
          <a:prstGeom prst="rect">
            <a:avLst/>
          </a:prstGeom>
        </p:spPr>
      </p:pic>
    </p:spTree>
    <p:extLst>
      <p:ext uri="{BB962C8B-B14F-4D97-AF65-F5344CB8AC3E}">
        <p14:creationId xmlns:p14="http://schemas.microsoft.com/office/powerpoint/2010/main" val="29524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flipH="1">
            <a:off x="-20131" y="1219874"/>
            <a:ext cx="8244408" cy="3847805"/>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3" name="Picture 2"/>
          <p:cNvPicPr>
            <a:picLocks noChangeAspect="1"/>
          </p:cNvPicPr>
          <p:nvPr/>
        </p:nvPicPr>
        <p:blipFill>
          <a:blip r:embed="rId4"/>
          <a:stretch>
            <a:fillRect/>
          </a:stretch>
        </p:blipFill>
        <p:spPr>
          <a:xfrm>
            <a:off x="3625109" y="507751"/>
            <a:ext cx="5558020" cy="991287"/>
          </a:xfrm>
          <a:prstGeom prst="rect">
            <a:avLst/>
          </a:prstGeom>
        </p:spPr>
      </p:pic>
      <p:sp>
        <p:nvSpPr>
          <p:cNvPr id="34" name="Rectangle 33"/>
          <p:cNvSpPr/>
          <p:nvPr/>
        </p:nvSpPr>
        <p:spPr>
          <a:xfrm>
            <a:off x="107572" y="1117523"/>
            <a:ext cx="2160172" cy="3970318"/>
          </a:xfrm>
          <a:prstGeom prst="rect">
            <a:avLst/>
          </a:prstGeom>
        </p:spPr>
        <p:txBody>
          <a:bodyPr wrap="square">
            <a:spAutoFit/>
          </a:bodyPr>
          <a:lstStyle/>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Đề tài:</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Xuất xứ:</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Thể loại:</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Nhân vật chính:</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Ngôi kể:</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Bố cục:</a:t>
            </a:r>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45904" y="1888448"/>
            <a:ext cx="3238690" cy="3238690"/>
          </a:xfrm>
          <a:prstGeom prst="rect">
            <a:avLst/>
          </a:prstGeom>
        </p:spPr>
      </p:pic>
      <p:sp>
        <p:nvSpPr>
          <p:cNvPr id="36" name="TextBox 35">
            <a:extLst>
              <a:ext uri="{FF2B5EF4-FFF2-40B4-BE49-F238E27FC236}">
                <a16:creationId xmlns:a16="http://schemas.microsoft.com/office/drawing/2014/main" id="{954F80EA-88BD-415C-92E5-2A9E59455681}"/>
              </a:ext>
            </a:extLst>
          </p:cNvPr>
          <p:cNvSpPr txBox="1"/>
          <p:nvPr/>
        </p:nvSpPr>
        <p:spPr>
          <a:xfrm>
            <a:off x="1117205" y="1311705"/>
            <a:ext cx="2779573"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BFA360D-5932-438F-9038-0707FFC01B22}"/>
              </a:ext>
            </a:extLst>
          </p:cNvPr>
          <p:cNvSpPr txBox="1"/>
          <p:nvPr/>
        </p:nvSpPr>
        <p:spPr>
          <a:xfrm>
            <a:off x="1301097" y="1968063"/>
            <a:ext cx="5215119"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in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Mùa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C3879FF5-CEC5-43CA-86D3-88E2CFA9825C}"/>
              </a:ext>
            </a:extLst>
          </p:cNvPr>
          <p:cNvSpPr txBox="1"/>
          <p:nvPr/>
        </p:nvSpPr>
        <p:spPr>
          <a:xfrm>
            <a:off x="1301097" y="2617307"/>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ngắn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B22B398-8E73-41F6-B1C5-8B5474C47ED0}"/>
              </a:ext>
            </a:extLst>
          </p:cNvPr>
          <p:cNvSpPr txBox="1"/>
          <p:nvPr/>
        </p:nvSpPr>
        <p:spPr>
          <a:xfrm>
            <a:off x="2073485" y="3224585"/>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Mon</a:t>
            </a:r>
          </a:p>
        </p:txBody>
      </p:sp>
      <p:sp>
        <p:nvSpPr>
          <p:cNvPr id="40" name="TextBox 39">
            <a:extLst>
              <a:ext uri="{FF2B5EF4-FFF2-40B4-BE49-F238E27FC236}">
                <a16:creationId xmlns:a16="http://schemas.microsoft.com/office/drawing/2014/main" id="{633A3508-DEB4-4F1D-916D-B23F580A76E4}"/>
              </a:ext>
            </a:extLst>
          </p:cNvPr>
          <p:cNvSpPr txBox="1"/>
          <p:nvPr/>
        </p:nvSpPr>
        <p:spPr>
          <a:xfrm>
            <a:off x="1208258" y="3837181"/>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957A0D9-00B8-42D3-B507-FE49120165D1}"/>
              </a:ext>
            </a:extLst>
          </p:cNvPr>
          <p:cNvSpPr txBox="1"/>
          <p:nvPr/>
        </p:nvSpPr>
        <p:spPr>
          <a:xfrm>
            <a:off x="1091566" y="4509768"/>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379770" y="242790"/>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5" name="TextBox 3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2" name="TextBox 41"/>
          <p:cNvSpPr txBox="1"/>
          <p:nvPr/>
        </p:nvSpPr>
        <p:spPr>
          <a:xfrm>
            <a:off x="584964" y="556049"/>
            <a:ext cx="4320480" cy="646331"/>
          </a:xfrm>
          <a:prstGeom prst="rect">
            <a:avLst/>
          </a:prstGeom>
          <a:noFill/>
        </p:spPr>
        <p:txBody>
          <a:bodyPr wrap="square" rtlCol="0">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b.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arn(inVertical)">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barn(inVertical)">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barn(inVertical)">
                                      <p:cBhvr>
                                        <p:cTn id="27" dur="500"/>
                                        <p:tgtEl>
                                          <p:spTgt spid="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barn(inVertical)">
                                      <p:cBhvr>
                                        <p:cTn id="3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3"/>
          <a:stretch>
            <a:fillRect/>
          </a:stretch>
        </p:blipFill>
        <p:spPr>
          <a:xfrm>
            <a:off x="2065478" y="123478"/>
            <a:ext cx="5218628" cy="1646063"/>
          </a:xfrm>
          <a:prstGeom prst="rect">
            <a:avLst/>
          </a:prstGeom>
        </p:spPr>
      </p:pic>
      <p:sp>
        <p:nvSpPr>
          <p:cNvPr id="30" name="Rectangle 29"/>
          <p:cNvSpPr/>
          <p:nvPr/>
        </p:nvSpPr>
        <p:spPr>
          <a:xfrm>
            <a:off x="251520" y="1609805"/>
            <a:ext cx="2775168" cy="1846659"/>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1: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đầu</a:t>
            </a:r>
            <a:r>
              <a:rPr lang="en-US" sz="2100" b="1" dirty="0">
                <a:solidFill>
                  <a:prstClr val="black"/>
                </a:solidFill>
                <a:latin typeface="Times New Roman" panose="02020603050405020304" pitchFamily="18" charset="0"/>
                <a:cs typeface="Times New Roman" panose="02020603050405020304" pitchFamily="18" charset="0"/>
              </a:rPr>
              <a:t> ... “</a:t>
            </a:r>
            <a:r>
              <a:rPr lang="vi-VN" sz="2100" b="1" dirty="0">
                <a:solidFill>
                  <a:prstClr val="black"/>
                </a:solidFill>
                <a:latin typeface="Times New Roman" panose="02020603050405020304" pitchFamily="18" charset="0"/>
                <a:cs typeface="Times New Roman" panose="02020603050405020304" pitchFamily="18" charset="0"/>
              </a:rPr>
              <a:t>sinh nở của chúng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Cuộc trò chuyện của Mon và Mên ở phần 1</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398372" y="1563638"/>
            <a:ext cx="2550454" cy="1846659"/>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2: </a:t>
            </a:r>
            <a:r>
              <a:rPr lang="vi-VN" sz="2100" b="1" dirty="0">
                <a:solidFill>
                  <a:prstClr val="black"/>
                </a:solidFill>
                <a:latin typeface="Times New Roman" panose="02020603050405020304" pitchFamily="18" charset="0"/>
                <a:cs typeface="Times New Roman" panose="02020603050405020304" pitchFamily="18" charset="0"/>
              </a:rPr>
              <a:t>Tiếp...lấy đò của ông Hào mà đi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Cuộc trò chuyện của Mon và Mên ở phần 2</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6527825" y="1563638"/>
            <a:ext cx="2383769" cy="1154162"/>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3</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Còn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lại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Hình ảnh bầy chim chìa vôi</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5432450" y="3363838"/>
            <a:ext cx="2190750" cy="2085975"/>
          </a:xfrm>
          <a:prstGeom prst="rect">
            <a:avLst/>
          </a:prstGeom>
        </p:spPr>
      </p:pic>
      <p:cxnSp>
        <p:nvCxnSpPr>
          <p:cNvPr id="5" name="Straight Connector 4"/>
          <p:cNvCxnSpPr/>
          <p:nvPr/>
        </p:nvCxnSpPr>
        <p:spPr>
          <a:xfrm>
            <a:off x="1835696" y="1275606"/>
            <a:ext cx="588401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17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3715</TotalTime>
  <Words>2068</Words>
  <Application>Microsoft Office PowerPoint</Application>
  <PresentationFormat>On-screen Show (16:9)</PresentationFormat>
  <Paragraphs>386</Paragraphs>
  <Slides>38</Slides>
  <Notes>32</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38</vt:i4>
      </vt:variant>
    </vt:vector>
  </HeadingPairs>
  <TitlesOfParts>
    <vt:vector size="58" baseType="lpstr">
      <vt:lpstr>Arial</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Office Theme</vt:lpstr>
      <vt:lpstr>1_Office Theme</vt:lpstr>
      <vt:lpstr>6_Office Theme</vt:lpstr>
      <vt:lpstr>7_https://freeppt7.com</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940</cp:revision>
  <dcterms:created xsi:type="dcterms:W3CDTF">2021-11-12T03:08:25Z</dcterms:created>
  <dcterms:modified xsi:type="dcterms:W3CDTF">2023-09-24T10:51:58Z</dcterms:modified>
</cp:coreProperties>
</file>