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5" r:id="rId7"/>
    <p:sldMasterId id="2147483831" r:id="rId8"/>
    <p:sldMasterId id="2147483844" r:id="rId9"/>
    <p:sldMasterId id="2147483892" r:id="rId10"/>
  </p:sldMasterIdLst>
  <p:notesMasterIdLst>
    <p:notesMasterId r:id="rId42"/>
  </p:notesMasterIdLst>
  <p:sldIdLst>
    <p:sldId id="256" r:id="rId11"/>
    <p:sldId id="285" r:id="rId12"/>
    <p:sldId id="264" r:id="rId13"/>
    <p:sldId id="257" r:id="rId14"/>
    <p:sldId id="290" r:id="rId15"/>
    <p:sldId id="265" r:id="rId16"/>
    <p:sldId id="287" r:id="rId17"/>
    <p:sldId id="291" r:id="rId18"/>
    <p:sldId id="292" r:id="rId19"/>
    <p:sldId id="293" r:id="rId20"/>
    <p:sldId id="295" r:id="rId21"/>
    <p:sldId id="294" r:id="rId22"/>
    <p:sldId id="296" r:id="rId23"/>
    <p:sldId id="297" r:id="rId24"/>
    <p:sldId id="299" r:id="rId25"/>
    <p:sldId id="298" r:id="rId26"/>
    <p:sldId id="300" r:id="rId27"/>
    <p:sldId id="273" r:id="rId28"/>
    <p:sldId id="274" r:id="rId29"/>
    <p:sldId id="275" r:id="rId30"/>
    <p:sldId id="301" r:id="rId31"/>
    <p:sldId id="302" r:id="rId32"/>
    <p:sldId id="305" r:id="rId33"/>
    <p:sldId id="306" r:id="rId34"/>
    <p:sldId id="307" r:id="rId35"/>
    <p:sldId id="276" r:id="rId36"/>
    <p:sldId id="277" r:id="rId37"/>
    <p:sldId id="278" r:id="rId38"/>
    <p:sldId id="279" r:id="rId39"/>
    <p:sldId id="281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800"/>
    <a:srgbClr val="3D5476"/>
    <a:srgbClr val="FFCC0F"/>
    <a:srgbClr val="C2C2DC"/>
    <a:srgbClr val="FF7D9E"/>
    <a:srgbClr val="F299CC"/>
    <a:srgbClr val="FF8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0" d="100"/>
          <a:sy n="70" d="100"/>
        </p:scale>
        <p:origin x="1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2F523-9D72-43C5-A30E-996942ADE0C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D5A60-36A8-4ACB-9F03-4619ADC0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04C1-8DCD-41A8-B778-F766DD05D7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6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0039-58CE-4B81-A478-1A4E1B1BF5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343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088C9-A2E2-4075-9156-8629F72E9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17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464E1-44CF-4265-98C2-6A8B30203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88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AF2F-81B4-423E-9923-4BA5B2997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101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D83-6823-43CC-B67F-E157C9B9B3E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1E442-EA3C-4B59-867E-915549579E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D83-6823-43CC-B67F-E157C9B9B3E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442-EA3C-4B59-867E-915549579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D83-6823-43CC-B67F-E157C9B9B3E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442-EA3C-4B59-867E-915549579E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D83-6823-43CC-B67F-E157C9B9B3E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442-EA3C-4B59-867E-915549579E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D83-6823-43CC-B67F-E157C9B9B3E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442-EA3C-4B59-867E-915549579E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D83-6823-43CC-B67F-E157C9B9B3E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442-EA3C-4B59-867E-915549579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D83-6823-43CC-B67F-E157C9B9B3E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442-EA3C-4B59-867E-915549579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21389-E051-452B-BE3E-CB62814997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420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D83-6823-43CC-B67F-E157C9B9B3E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442-EA3C-4B59-867E-915549579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D83-6823-43CC-B67F-E157C9B9B3E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442-EA3C-4B59-867E-915549579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D83-6823-43CC-B67F-E157C9B9B3E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442-EA3C-4B59-867E-915549579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D83-6823-43CC-B67F-E157C9B9B3E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E442-EA3C-4B59-867E-915549579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04C1-8DCD-41A8-B778-F766DD05D7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6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EE8A5-1662-47F2-9278-E76F19E07E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6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3E2D-8419-49AA-9F64-3D53D72B85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9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28D05-1E07-4ED9-9BAE-3C9E9164CA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8BF6A-6851-40D8-BD10-417F63BAD4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1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7E6AC-63A3-46E2-84BE-FFB11DAFE1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3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DEDA3-5B32-4325-A721-39E2790B08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0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E054-4C58-49C2-AFAD-407561F6F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0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EE8A5-1662-47F2-9278-E76F19E07E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69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E842C-4C3E-4E91-99BA-1511B28967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29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0039-58CE-4B81-A478-1A4E1B1BF5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18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21389-E051-452B-BE3E-CB62814997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96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04C1-8DCD-41A8-B778-F766DD05D7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0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EE8A5-1662-47F2-9278-E76F19E07E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4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3E2D-8419-49AA-9F64-3D53D72B85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6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28D05-1E07-4ED9-9BAE-3C9E9164CA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70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8BF6A-6851-40D8-BD10-417F63BAD4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59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7E6AC-63A3-46E2-84BE-FFB11DAFE1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00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DEDA3-5B32-4325-A721-39E2790B08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3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3E2D-8419-49AA-9F64-3D53D72B85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69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E054-4C58-49C2-AFAD-407561F6F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30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E842C-4C3E-4E91-99BA-1511B28967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9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0039-58CE-4B81-A478-1A4E1B1BF5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85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21389-E051-452B-BE3E-CB62814997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54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04C1-8DCD-41A8-B778-F766DD05D7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99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EE8A5-1662-47F2-9278-E76F19E07E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21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3E2D-8419-49AA-9F64-3D53D72B85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28D05-1E07-4ED9-9BAE-3C9E9164CA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33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8BF6A-6851-40D8-BD10-417F63BAD4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79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7E6AC-63A3-46E2-84BE-FFB11DAFE1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3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28D05-1E07-4ED9-9BAE-3C9E9164CA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72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DEDA3-5B32-4325-A721-39E2790B08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91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E054-4C58-49C2-AFAD-407561F6F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67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E842C-4C3E-4E91-99BA-1511B28967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93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0039-58CE-4B81-A478-1A4E1B1BF5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89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21389-E051-452B-BE3E-CB62814997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41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04C1-8DCD-41A8-B778-F766DD05D7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4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EE8A5-1662-47F2-9278-E76F19E07E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38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3E2D-8419-49AA-9F64-3D53D72B85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8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28D05-1E07-4ED9-9BAE-3C9E9164CA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64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8BF6A-6851-40D8-BD10-417F63BAD4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6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8BF6A-6851-40D8-BD10-417F63BAD4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72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7E6AC-63A3-46E2-84BE-FFB11DAFE1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12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DEDA3-5B32-4325-A721-39E2790B08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6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E054-4C58-49C2-AFAD-407561F6F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71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E842C-4C3E-4E91-99BA-1511B28967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61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0039-58CE-4B81-A478-1A4E1B1BF5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19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21389-E051-452B-BE3E-CB62814997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16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4C4107-3614-4462-A11F-2155796F2C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40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1932E-AA18-4F85-AC4F-F0FEBDA2EA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120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19D2-36F4-4E95-A114-46D389072E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47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7B18-910A-484A-BD69-2313867375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6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7E6AC-63A3-46E2-84BE-FFB11DAFE1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95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E48C-33AB-4583-B326-11D313C945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48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48F9-22B9-40BB-8726-EA16F2AF02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365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D494E-3187-49D2-BB13-1CA6F73D78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262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280D-F121-4AEE-BE6A-C69FADD7B3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94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9C8A-445D-42D0-A754-B3E8D40783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8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F133-552B-4DFD-B632-A505C17664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535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A68D-4675-420E-9DE9-1E081EE4E1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10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961A-EA73-470F-9AB1-54077F2618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40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4C4107-3614-4462-A11F-2155796F2C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07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1932E-AA18-4F85-AC4F-F0FEBDA2EA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0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DEDA3-5B32-4325-A721-39E2790B08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53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19D2-36F4-4E95-A114-46D389072E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57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7B18-910A-484A-BD69-2313867375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972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E48C-33AB-4583-B326-11D313C945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8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48F9-22B9-40BB-8726-EA16F2AF02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13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D494E-3187-49D2-BB13-1CA6F73D78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668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280D-F121-4AEE-BE6A-C69FADD7B3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044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9C8A-445D-42D0-A754-B3E8D40783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68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F133-552B-4DFD-B632-A505C17664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643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A68D-4675-420E-9DE9-1E081EE4E1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44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961A-EA73-470F-9AB1-54077F2618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9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E054-4C58-49C2-AFAD-407561F6F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171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4C4107-3614-4462-A11F-2155796F2C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70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1932E-AA18-4F85-AC4F-F0FEBDA2EA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1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19D2-36F4-4E95-A114-46D389072E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274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7B18-910A-484A-BD69-2313867375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44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E48C-33AB-4583-B326-11D313C945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853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48F9-22B9-40BB-8726-EA16F2AF02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02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D494E-3187-49D2-BB13-1CA6F73D78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28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280D-F121-4AEE-BE6A-C69FADD7B3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532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9C8A-445D-42D0-A754-B3E8D40783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842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F133-552B-4DFD-B632-A505C17664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4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E842C-4C3E-4E91-99BA-1511B28967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822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A68D-4675-420E-9DE9-1E081EE4E1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94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961A-EA73-470F-9AB1-54077F2618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28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0390-05E7-406A-803D-788B85A52A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750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3BD6-3937-4072-893F-C70C6C78A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1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02044-3A07-40CF-A5A9-925F16ACED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130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99A1-CD6B-4B82-8D9C-E44F5260A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89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6C32E-DE68-4FAE-86BB-F7DB441D3A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678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B5CEC-20A3-4FC1-8AB0-1C743B87E8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72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2E87-88F5-4E11-A8C9-DFEDE09E32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824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7362-F5A7-4C82-A397-8ED3A5F9A7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5AC3F-A739-44DF-AD3B-129BA6438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6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42B6B0-D546-46F6-A944-89C8BCD7CA3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5AC3F-A739-44DF-AD3B-129BA6438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5AC3F-A739-44DF-AD3B-129BA6438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9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5AC3F-A739-44DF-AD3B-129BA6438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5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5AC3F-A739-44DF-AD3B-129BA6438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B07FE-EE7E-4FA9-9D9E-35E42CEA2DC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7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B07FE-EE7E-4FA9-9D9E-35E42CEA2DC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2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B07FE-EE7E-4FA9-9D9E-35E42CEA2DC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8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1537B4-69A5-4BC7-8240-B218AE5F86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3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4.jpe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8.jpeg"/><Relationship Id="rId5" Type="http://schemas.openxmlformats.org/officeDocument/2006/relationships/hyperlink" Target="http://www.vnpost.dgpt.gov.vn/bao_2002/so49/anh/a3.jpg" TargetMode="Externa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7941B-9AE5-3DE0-0BFF-500514BDF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69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997" y="1508765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BÀI 11:  </a:t>
            </a:r>
            <a:r>
              <a:rPr lang="en-US" sz="4000" b="1" dirty="0">
                <a:solidFill>
                  <a:srgbClr val="FF8D06"/>
                </a:solidFill>
              </a:rPr>
              <a:t>TRÁCH NHIỆM CỦA THANH NIÊN TRONG SỰ</a:t>
            </a:r>
            <a:r>
              <a:rPr lang="vi-VN" sz="4000" b="1" dirty="0">
                <a:solidFill>
                  <a:srgbClr val="FF8D06"/>
                </a:solidFill>
              </a:rPr>
              <a:t> </a:t>
            </a:r>
            <a:r>
              <a:rPr lang="en-US" sz="4000" b="1" dirty="0">
                <a:solidFill>
                  <a:srgbClr val="FF8D06"/>
                </a:solidFill>
              </a:rPr>
              <a:t>NGHIỆP CÔNG NGHỆ HÓA ,HIỆN ĐẠT HÓA ĐẤT NƯỚC </a:t>
            </a:r>
          </a:p>
        </p:txBody>
      </p:sp>
    </p:spTree>
    <p:extLst>
      <p:ext uri="{BB962C8B-B14F-4D97-AF65-F5344CB8AC3E}">
        <p14:creationId xmlns:p14="http://schemas.microsoft.com/office/powerpoint/2010/main" val="37211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C666-EBAE-99C9-CA6F-842F2F67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290" y="906379"/>
            <a:ext cx="3924300" cy="685800"/>
          </a:xfrm>
          <a:solidFill>
            <a:srgbClr val="FD9800"/>
          </a:solidFill>
          <a:ln>
            <a:solidFill>
              <a:srgbClr val="FD9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3600" b="1" dirty="0">
                <a:solidFill>
                  <a:srgbClr val="3D5476"/>
                </a:solidFill>
              </a:rPr>
              <a:t>Câu hỏi thảo luận</a:t>
            </a:r>
            <a:endParaRPr lang="en-US" sz="3600" b="1" dirty="0">
              <a:solidFill>
                <a:srgbClr val="3D5476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3A426F-0DD2-0025-32A1-C6CCF98A7373}"/>
              </a:ext>
            </a:extLst>
          </p:cNvPr>
          <p:cNvCxnSpPr>
            <a:cxnSpLocks/>
          </p:cNvCxnSpPr>
          <p:nvPr/>
        </p:nvCxnSpPr>
        <p:spPr>
          <a:xfrm>
            <a:off x="5883440" y="1592179"/>
            <a:ext cx="3276600" cy="7459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E7486E5-5876-5A9F-35F6-6F3FD1E70299}"/>
              </a:ext>
            </a:extLst>
          </p:cNvPr>
          <p:cNvCxnSpPr>
            <a:cxnSpLocks/>
          </p:cNvCxnSpPr>
          <p:nvPr/>
        </p:nvCxnSpPr>
        <p:spPr>
          <a:xfrm>
            <a:off x="5875419" y="1592179"/>
            <a:ext cx="0" cy="7459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D12F27-3B0B-F46E-AFD8-54F5E86306FA}"/>
              </a:ext>
            </a:extLst>
          </p:cNvPr>
          <p:cNvCxnSpPr>
            <a:cxnSpLocks/>
          </p:cNvCxnSpPr>
          <p:nvPr/>
        </p:nvCxnSpPr>
        <p:spPr>
          <a:xfrm flipH="1">
            <a:off x="2606840" y="1572127"/>
            <a:ext cx="3276600" cy="70585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F04B86-8D53-FAE7-B8B3-4728817AB5FD}"/>
              </a:ext>
            </a:extLst>
          </p:cNvPr>
          <p:cNvSpPr/>
          <p:nvPr/>
        </p:nvSpPr>
        <p:spPr>
          <a:xfrm>
            <a:off x="1387640" y="2358189"/>
            <a:ext cx="2057397" cy="3445042"/>
          </a:xfrm>
          <a:prstGeom prst="roundRect">
            <a:avLst/>
          </a:prstGeom>
          <a:solidFill>
            <a:srgbClr val="FD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dirty="0">
                <a:solidFill>
                  <a:srgbClr val="3D5476"/>
                </a:solidFill>
              </a:rPr>
              <a:t>1: </a:t>
            </a:r>
            <a:r>
              <a:rPr lang="en-US" altLang="en-US" sz="2200" dirty="0" err="1">
                <a:solidFill>
                  <a:srgbClr val="3D5476"/>
                </a:solidFill>
              </a:rPr>
              <a:t>Trong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thư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đồng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chí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Tổng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Bí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thư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có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nhắc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đến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nhiệm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vụ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cách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mạng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mà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Đảng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đã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đề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ra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như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thế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nào</a:t>
            </a:r>
            <a:r>
              <a:rPr lang="en-US" altLang="en-US" sz="2200" dirty="0">
                <a:solidFill>
                  <a:srgbClr val="3D5476"/>
                </a:solidFill>
              </a:rPr>
              <a:t>? </a:t>
            </a:r>
            <a:r>
              <a:rPr lang="en-US" altLang="en-US" sz="2200" dirty="0" err="1">
                <a:solidFill>
                  <a:srgbClr val="3D5476"/>
                </a:solidFill>
              </a:rPr>
              <a:t>Với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mục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tiêu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gì</a:t>
            </a:r>
            <a:r>
              <a:rPr lang="en-US" altLang="en-US" sz="2200" dirty="0">
                <a:solidFill>
                  <a:srgbClr val="3D5476"/>
                </a:solidFill>
              </a:rPr>
              <a:t>?</a:t>
            </a:r>
            <a:endParaRPr lang="en-US" sz="2200" dirty="0">
              <a:solidFill>
                <a:srgbClr val="3D5476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0508E5-0701-55D5-5241-339B8121625B}"/>
              </a:ext>
            </a:extLst>
          </p:cNvPr>
          <p:cNvSpPr/>
          <p:nvPr/>
        </p:nvSpPr>
        <p:spPr>
          <a:xfrm>
            <a:off x="4846720" y="2490537"/>
            <a:ext cx="2057397" cy="3445042"/>
          </a:xfrm>
          <a:prstGeom prst="roundRect">
            <a:avLst/>
          </a:prstGeom>
          <a:solidFill>
            <a:srgbClr val="3D54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dirty="0">
                <a:solidFill>
                  <a:srgbClr val="FD9800"/>
                </a:solidFill>
              </a:rPr>
              <a:t>2: </a:t>
            </a:r>
            <a:r>
              <a:rPr lang="en-US" altLang="en-US" sz="2200" dirty="0" err="1">
                <a:solidFill>
                  <a:srgbClr val="FD9800"/>
                </a:solidFill>
              </a:rPr>
              <a:t>Hãy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nêu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vai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trò</a:t>
            </a:r>
            <a:r>
              <a:rPr lang="en-US" altLang="en-US" sz="2200" dirty="0">
                <a:solidFill>
                  <a:srgbClr val="FD9800"/>
                </a:solidFill>
              </a:rPr>
              <a:t>, </a:t>
            </a:r>
            <a:r>
              <a:rPr lang="en-US" altLang="en-US" sz="2200" dirty="0" err="1">
                <a:solidFill>
                  <a:srgbClr val="FD9800"/>
                </a:solidFill>
              </a:rPr>
              <a:t>vị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trí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của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thanh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niên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trong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sự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nghiệp</a:t>
            </a:r>
            <a:r>
              <a:rPr lang="en-US" altLang="en-US" sz="2200" dirty="0">
                <a:solidFill>
                  <a:srgbClr val="FD9800"/>
                </a:solidFill>
              </a:rPr>
              <a:t> CNH, HĐH qua </a:t>
            </a:r>
            <a:r>
              <a:rPr lang="en-US" altLang="en-US" sz="2200" dirty="0" err="1">
                <a:solidFill>
                  <a:srgbClr val="FD9800"/>
                </a:solidFill>
              </a:rPr>
              <a:t>bài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phát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biểu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của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Tổng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Bí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thư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Nông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Đức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Mạnh</a:t>
            </a:r>
            <a:r>
              <a:rPr lang="en-US" altLang="en-US" sz="2200" dirty="0">
                <a:solidFill>
                  <a:srgbClr val="FD9800"/>
                </a:solidFill>
              </a:rPr>
              <a:t>?</a:t>
            </a:r>
            <a:endParaRPr lang="en-US" sz="2200" dirty="0">
              <a:solidFill>
                <a:srgbClr val="FD98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A2505F-81B0-B995-9552-3E3E319624B7}"/>
              </a:ext>
            </a:extLst>
          </p:cNvPr>
          <p:cNvSpPr/>
          <p:nvPr/>
        </p:nvSpPr>
        <p:spPr>
          <a:xfrm>
            <a:off x="8305800" y="2362200"/>
            <a:ext cx="2454440" cy="3445042"/>
          </a:xfrm>
          <a:prstGeom prst="roundRect">
            <a:avLst/>
          </a:prstGeom>
          <a:solidFill>
            <a:srgbClr val="FD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>
                <a:solidFill>
                  <a:srgbClr val="C00000"/>
                </a:solidFill>
              </a:rPr>
              <a:t>3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Tại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đồng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Tổng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rằng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thực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hiện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mục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tiêu</a:t>
            </a:r>
            <a:r>
              <a:rPr lang="en-US" altLang="en-US" sz="2000" dirty="0"/>
              <a:t> CNH, HĐH </a:t>
            </a:r>
            <a:r>
              <a:rPr lang="en-US" altLang="en-US" sz="2000" dirty="0" err="1"/>
              <a:t>đất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nước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trách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nhiệm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vẻ</a:t>
            </a:r>
            <a:r>
              <a:rPr lang="en-US" altLang="en-US" sz="2000" dirty="0"/>
              <a:t> vang </a:t>
            </a:r>
            <a:r>
              <a:rPr lang="en-US" altLang="en-US" sz="2000" dirty="0" err="1"/>
              <a:t>và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cũng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thời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cơ</a:t>
            </a:r>
            <a:r>
              <a:rPr lang="en-US" altLang="en-US" sz="2000" dirty="0"/>
              <a:t> to </a:t>
            </a:r>
            <a:r>
              <a:rPr lang="en-US" altLang="en-US" sz="2000" dirty="0" err="1"/>
              <a:t>lớn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thế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hệ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thanh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niên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ngày</a:t>
            </a:r>
            <a:r>
              <a:rPr lang="en-US" altLang="en-US" sz="2000" dirty="0"/>
              <a:t> nay?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0EAE83-6B62-4127-3FCB-EFD02BD291F3}"/>
              </a:ext>
            </a:extLst>
          </p:cNvPr>
          <p:cNvSpPr/>
          <p:nvPr/>
        </p:nvSpPr>
        <p:spPr>
          <a:xfrm>
            <a:off x="0" y="0"/>
            <a:ext cx="1771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chemeClr val="accent3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939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F04B86-8D53-FAE7-B8B3-4728817AB5FD}"/>
              </a:ext>
            </a:extLst>
          </p:cNvPr>
          <p:cNvSpPr/>
          <p:nvPr/>
        </p:nvSpPr>
        <p:spPr>
          <a:xfrm>
            <a:off x="4648200" y="2362200"/>
            <a:ext cx="2057397" cy="3445042"/>
          </a:xfrm>
          <a:prstGeom prst="roundRect">
            <a:avLst/>
          </a:prstGeom>
          <a:solidFill>
            <a:srgbClr val="FD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dirty="0">
                <a:solidFill>
                  <a:srgbClr val="3D5476"/>
                </a:solidFill>
              </a:rPr>
              <a:t>1: </a:t>
            </a:r>
            <a:r>
              <a:rPr lang="en-US" altLang="en-US" sz="2200" dirty="0" err="1">
                <a:solidFill>
                  <a:srgbClr val="3D5476"/>
                </a:solidFill>
              </a:rPr>
              <a:t>Trong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thư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đồng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chí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Tổng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Bí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thư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có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nhắc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đến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nhiệm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vụ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cách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mạng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mà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Đảng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đã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đề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ra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như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thế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nào</a:t>
            </a:r>
            <a:r>
              <a:rPr lang="en-US" altLang="en-US" sz="2200" dirty="0">
                <a:solidFill>
                  <a:srgbClr val="3D5476"/>
                </a:solidFill>
              </a:rPr>
              <a:t>? </a:t>
            </a:r>
            <a:r>
              <a:rPr lang="en-US" altLang="en-US" sz="2200" dirty="0" err="1">
                <a:solidFill>
                  <a:srgbClr val="3D5476"/>
                </a:solidFill>
              </a:rPr>
              <a:t>Với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mục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tiêu</a:t>
            </a:r>
            <a:r>
              <a:rPr lang="en-US" altLang="en-US" sz="2200" dirty="0">
                <a:solidFill>
                  <a:srgbClr val="3D5476"/>
                </a:solidFill>
              </a:rPr>
              <a:t> </a:t>
            </a:r>
            <a:r>
              <a:rPr lang="en-US" altLang="en-US" sz="2200" dirty="0" err="1">
                <a:solidFill>
                  <a:srgbClr val="3D5476"/>
                </a:solidFill>
              </a:rPr>
              <a:t>gì</a:t>
            </a:r>
            <a:r>
              <a:rPr lang="en-US" altLang="en-US" sz="2200" dirty="0">
                <a:solidFill>
                  <a:srgbClr val="3D5476"/>
                </a:solidFill>
              </a:rPr>
              <a:t>?</a:t>
            </a:r>
            <a:endParaRPr lang="en-US" sz="2200" dirty="0">
              <a:solidFill>
                <a:srgbClr val="3D5476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2ED676D-1A43-0CEF-BD62-4BF4C904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758687"/>
            <a:ext cx="10972800" cy="1600200"/>
          </a:xfrm>
        </p:spPr>
        <p:txBody>
          <a:bodyPr/>
          <a:lstStyle/>
          <a:p>
            <a:r>
              <a:rPr lang="vi-VN" sz="3600" dirty="0"/>
              <a:t>Câu hỏi 1</a:t>
            </a:r>
            <a:endParaRPr lang="en-US" sz="3600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97AB8A8-D3AC-D4D1-7810-BFAAFE272B3C}"/>
              </a:ext>
            </a:extLst>
          </p:cNvPr>
          <p:cNvSpPr/>
          <p:nvPr/>
        </p:nvSpPr>
        <p:spPr>
          <a:xfrm>
            <a:off x="12706348" y="2015734"/>
            <a:ext cx="685800" cy="686306"/>
          </a:xfrm>
          <a:prstGeom prst="flowChartConnector">
            <a:avLst/>
          </a:prstGeom>
          <a:solidFill>
            <a:srgbClr val="3D54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D9800"/>
                </a:solidFill>
              </a:rPr>
              <a:t>1</a:t>
            </a:r>
            <a:endParaRPr lang="en-US" sz="3600" b="1" dirty="0">
              <a:solidFill>
                <a:srgbClr val="FD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76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C5F14D4E-8735-28FB-9EDF-1C7676CDE0F2}"/>
              </a:ext>
            </a:extLst>
          </p:cNvPr>
          <p:cNvSpPr/>
          <p:nvPr/>
        </p:nvSpPr>
        <p:spPr>
          <a:xfrm rot="5165703">
            <a:off x="-1664807" y="1316728"/>
            <a:ext cx="5029202" cy="3767343"/>
          </a:xfrm>
          <a:prstGeom prst="blockArc">
            <a:avLst>
              <a:gd name="adj1" fmla="val 12638354"/>
              <a:gd name="adj2" fmla="val 20681671"/>
              <a:gd name="adj3" fmla="val 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45D5D-8954-95EC-441A-D8AC2C3BC0CC}"/>
              </a:ext>
            </a:extLst>
          </p:cNvPr>
          <p:cNvSpPr txBox="1"/>
          <p:nvPr/>
        </p:nvSpPr>
        <p:spPr>
          <a:xfrm>
            <a:off x="2900341" y="29289"/>
            <a:ext cx="8943335" cy="28603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* </a:t>
            </a:r>
            <a:r>
              <a:rPr lang="en-US" altLang="en-US" sz="1800" dirty="0" err="1"/>
              <a:t>Nhiệm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vụ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cách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đảng</a:t>
            </a:r>
            <a:r>
              <a:rPr lang="en-US" altLang="en-US" sz="1800" dirty="0"/>
              <a:t> ta </a:t>
            </a:r>
            <a:r>
              <a:rPr lang="en-US" altLang="en-US" sz="1800" dirty="0" err="1"/>
              <a:t>đề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: 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 - </a:t>
            </a:r>
            <a:r>
              <a:rPr lang="en-US" altLang="en-US" sz="1800" dirty="0" err="1"/>
              <a:t>Phát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huy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sức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mạnh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dân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tộc</a:t>
            </a:r>
            <a:r>
              <a:rPr lang="en-US" altLang="en-US" sz="18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 - </a:t>
            </a:r>
            <a:r>
              <a:rPr lang="en-US" altLang="en-US" sz="1800" dirty="0" err="1"/>
              <a:t>Tiếp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tục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đổi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mới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đẩy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mạnh</a:t>
            </a:r>
            <a:r>
              <a:rPr lang="en-US" altLang="en-US" sz="1800" dirty="0"/>
              <a:t> CNH, HĐH.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 - </a:t>
            </a:r>
            <a:r>
              <a:rPr lang="en-US" altLang="en-US" sz="1800" dirty="0" err="1"/>
              <a:t>Xây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dựng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vệ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Tổ</a:t>
            </a:r>
            <a:r>
              <a:rPr lang="en-US" altLang="en-US" sz="1800" dirty="0"/>
              <a:t> </a:t>
            </a:r>
            <a:r>
              <a:rPr lang="en-US" altLang="en-US" sz="1800" dirty="0" err="1"/>
              <a:t>quốc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Việt</a:t>
            </a:r>
            <a:r>
              <a:rPr lang="en-US" altLang="en-US" sz="1800" dirty="0"/>
              <a:t> Nam.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  * </a:t>
            </a:r>
            <a:r>
              <a:rPr lang="en-US" altLang="en-US" sz="1800" dirty="0" err="1"/>
              <a:t>Vì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mục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tiêu</a:t>
            </a:r>
            <a:r>
              <a:rPr lang="en-US" altLang="en-US" sz="1800" dirty="0"/>
              <a:t>;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 “</a:t>
            </a:r>
            <a:r>
              <a:rPr lang="en-US" altLang="en-US" sz="1800" dirty="0" err="1"/>
              <a:t>Dân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giàu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nước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mạnh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dân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chủ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văn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minh</a:t>
            </a:r>
            <a:r>
              <a:rPr lang="en-US" altLang="en-US" sz="1800" dirty="0"/>
              <a:t>”.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  - </a:t>
            </a:r>
            <a:r>
              <a:rPr lang="en-US" altLang="en-US" sz="1800" dirty="0" err="1"/>
              <a:t>Chiến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lược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phát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triển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kinh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tế</a:t>
            </a:r>
            <a:r>
              <a:rPr lang="en-US" altLang="en-US" sz="1800" dirty="0"/>
              <a:t> 10 </a:t>
            </a:r>
            <a:r>
              <a:rPr lang="en-US" altLang="en-US" sz="1800" dirty="0" err="1"/>
              <a:t>năm</a:t>
            </a:r>
            <a:r>
              <a:rPr lang="en-US" altLang="en-US" sz="1800" dirty="0"/>
              <a:t> (2001 - 2010) </a:t>
            </a:r>
            <a:r>
              <a:rPr lang="en-US" altLang="en-US" sz="1800" dirty="0" err="1"/>
              <a:t>đưa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đất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nước</a:t>
            </a:r>
            <a:r>
              <a:rPr lang="en-US" altLang="en-US" sz="1800" dirty="0"/>
              <a:t> ta </a:t>
            </a:r>
            <a:r>
              <a:rPr lang="en-US" altLang="en-US" sz="1800" dirty="0" err="1"/>
              <a:t>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khỏi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tình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kém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phát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triển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nâng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đời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sống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vật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chất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tinh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thần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Tạo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nền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tảng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đến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năm</a:t>
            </a:r>
            <a:r>
              <a:rPr lang="en-US" altLang="en-US" sz="1800" dirty="0"/>
              <a:t> 2020 </a:t>
            </a:r>
            <a:r>
              <a:rPr lang="en-US" altLang="en-US" sz="1800" dirty="0" err="1"/>
              <a:t>nước</a:t>
            </a:r>
            <a:r>
              <a:rPr lang="en-US" altLang="en-US" sz="1800" dirty="0"/>
              <a:t> ta </a:t>
            </a:r>
            <a:r>
              <a:rPr lang="en-US" altLang="en-US" sz="1800" dirty="0" err="1"/>
              <a:t>cơ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bản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trở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thành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nước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công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nghiệp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theo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hướng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hiện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đại</a:t>
            </a:r>
            <a:r>
              <a:rPr lang="en-US" altLang="en-US" sz="1800" dirty="0"/>
              <a:t>. </a:t>
            </a:r>
          </a:p>
        </p:txBody>
      </p: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768A2292-1F3E-6DE7-84AF-B3E7957908B0}"/>
              </a:ext>
            </a:extLst>
          </p:cNvPr>
          <p:cNvSpPr/>
          <p:nvPr/>
        </p:nvSpPr>
        <p:spPr>
          <a:xfrm rot="10800000">
            <a:off x="-2224709" y="838200"/>
            <a:ext cx="4449417" cy="4724400"/>
          </a:xfrm>
          <a:prstGeom prst="pie">
            <a:avLst>
              <a:gd name="adj1" fmla="val 5444880"/>
              <a:gd name="adj2" fmla="val 162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5C7F4-9ECD-BE18-97E1-4B1A2EAA5D19}"/>
              </a:ext>
            </a:extLst>
          </p:cNvPr>
          <p:cNvSpPr txBox="1"/>
          <p:nvPr/>
        </p:nvSpPr>
        <p:spPr>
          <a:xfrm>
            <a:off x="-149087" y="1676906"/>
            <a:ext cx="199776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Tr¸ch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nhiÖm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cña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thanh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niªn</a:t>
            </a:r>
            <a:endParaRPr lang="en-US" sz="2200" b="1" dirty="0">
              <a:solidFill>
                <a:srgbClr val="000099"/>
              </a:solidFill>
              <a:latin typeface=".VnArial NarrowH" pitchFamily="34" charset="0"/>
            </a:endParaRPr>
          </a:p>
          <a:p>
            <a:pPr algn="ctr">
              <a:defRPr/>
            </a:pP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trong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sù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nghiÖp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C«ng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nghiÖp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ho¸,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hiÖn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®¹i ho¸ ®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Êt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n­íc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.</a:t>
            </a:r>
            <a:r>
              <a:rPr lang="en-US" sz="2200" b="1" dirty="0">
                <a:solidFill>
                  <a:srgbClr val="FFFF00"/>
                </a:solidFill>
                <a:latin typeface=".VnArial NarrowH" pitchFamily="34" charset="0"/>
              </a:rPr>
              <a:t> 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041E974-4A49-B8A2-54CB-AA84E9E64396}"/>
              </a:ext>
            </a:extLst>
          </p:cNvPr>
          <p:cNvSpPr/>
          <p:nvPr/>
        </p:nvSpPr>
        <p:spPr>
          <a:xfrm>
            <a:off x="1930677" y="1272209"/>
            <a:ext cx="685800" cy="686306"/>
          </a:xfrm>
          <a:prstGeom prst="flowChartConnector">
            <a:avLst/>
          </a:prstGeom>
          <a:solidFill>
            <a:srgbClr val="3D54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D9800"/>
                </a:solidFill>
              </a:rPr>
              <a:t>1</a:t>
            </a:r>
            <a:endParaRPr lang="en-US" sz="3600" b="1" dirty="0">
              <a:solidFill>
                <a:srgbClr val="FD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0508E5-0701-55D5-5241-339B8121625B}"/>
              </a:ext>
            </a:extLst>
          </p:cNvPr>
          <p:cNvSpPr/>
          <p:nvPr/>
        </p:nvSpPr>
        <p:spPr>
          <a:xfrm>
            <a:off x="4724400" y="2286000"/>
            <a:ext cx="2057397" cy="3445042"/>
          </a:xfrm>
          <a:prstGeom prst="roundRect">
            <a:avLst/>
          </a:prstGeom>
          <a:solidFill>
            <a:srgbClr val="3D54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dirty="0">
                <a:solidFill>
                  <a:srgbClr val="FD9800"/>
                </a:solidFill>
              </a:rPr>
              <a:t>2: </a:t>
            </a:r>
            <a:r>
              <a:rPr lang="en-US" altLang="en-US" sz="2200" dirty="0" err="1">
                <a:solidFill>
                  <a:srgbClr val="FD9800"/>
                </a:solidFill>
              </a:rPr>
              <a:t>Hãy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nêu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vai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trò</a:t>
            </a:r>
            <a:r>
              <a:rPr lang="en-US" altLang="en-US" sz="2200" dirty="0">
                <a:solidFill>
                  <a:srgbClr val="FD9800"/>
                </a:solidFill>
              </a:rPr>
              <a:t>, </a:t>
            </a:r>
            <a:r>
              <a:rPr lang="en-US" altLang="en-US" sz="2200" dirty="0" err="1">
                <a:solidFill>
                  <a:srgbClr val="FD9800"/>
                </a:solidFill>
              </a:rPr>
              <a:t>vị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trí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của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thanh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niên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trong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sự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nghiệp</a:t>
            </a:r>
            <a:r>
              <a:rPr lang="en-US" altLang="en-US" sz="2200" dirty="0">
                <a:solidFill>
                  <a:srgbClr val="FD9800"/>
                </a:solidFill>
              </a:rPr>
              <a:t> CNH, HĐH qua </a:t>
            </a:r>
            <a:r>
              <a:rPr lang="en-US" altLang="en-US" sz="2200" dirty="0" err="1">
                <a:solidFill>
                  <a:srgbClr val="FD9800"/>
                </a:solidFill>
              </a:rPr>
              <a:t>bài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phát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biểu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của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Tổng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Bí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thư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Nông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Đức</a:t>
            </a:r>
            <a:r>
              <a:rPr lang="en-US" altLang="en-US" sz="2200" dirty="0">
                <a:solidFill>
                  <a:srgbClr val="FD9800"/>
                </a:solidFill>
              </a:rPr>
              <a:t> </a:t>
            </a:r>
            <a:r>
              <a:rPr lang="en-US" altLang="en-US" sz="2200" dirty="0" err="1">
                <a:solidFill>
                  <a:srgbClr val="FD9800"/>
                </a:solidFill>
              </a:rPr>
              <a:t>Mạnh</a:t>
            </a:r>
            <a:r>
              <a:rPr lang="en-US" altLang="en-US" sz="2200" dirty="0">
                <a:solidFill>
                  <a:srgbClr val="FD9800"/>
                </a:solidFill>
              </a:rPr>
              <a:t>?</a:t>
            </a:r>
            <a:endParaRPr lang="en-US" sz="2200" dirty="0">
              <a:solidFill>
                <a:srgbClr val="FD98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2ED676D-1A43-0CEF-BD62-4BF4C904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10972800" cy="1600200"/>
          </a:xfrm>
        </p:spPr>
        <p:txBody>
          <a:bodyPr/>
          <a:lstStyle/>
          <a:p>
            <a:r>
              <a:rPr lang="vi-VN" sz="3200" dirty="0"/>
              <a:t>Câu hỏi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671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C5F14D4E-8735-28FB-9EDF-1C7676CDE0F2}"/>
              </a:ext>
            </a:extLst>
          </p:cNvPr>
          <p:cNvSpPr/>
          <p:nvPr/>
        </p:nvSpPr>
        <p:spPr>
          <a:xfrm rot="5165703">
            <a:off x="-1664807" y="1316728"/>
            <a:ext cx="5029202" cy="3767343"/>
          </a:xfrm>
          <a:prstGeom prst="blockArc">
            <a:avLst>
              <a:gd name="adj1" fmla="val 12638354"/>
              <a:gd name="adj2" fmla="val 20681671"/>
              <a:gd name="adj3" fmla="val 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45D5D-8954-95EC-441A-D8AC2C3BC0CC}"/>
              </a:ext>
            </a:extLst>
          </p:cNvPr>
          <p:cNvSpPr txBox="1"/>
          <p:nvPr/>
        </p:nvSpPr>
        <p:spPr>
          <a:xfrm>
            <a:off x="2900341" y="29289"/>
            <a:ext cx="8943335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* </a:t>
            </a:r>
            <a:r>
              <a:rPr lang="en-US" altLang="en-US" sz="1600" dirty="0" err="1"/>
              <a:t>Nhiệm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vụ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cách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mạng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của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đảng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đề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: 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- </a:t>
            </a:r>
            <a:r>
              <a:rPr lang="en-US" altLang="en-US" sz="1600" dirty="0" err="1"/>
              <a:t>Phát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huy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sức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mạnh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tộc</a:t>
            </a:r>
            <a:r>
              <a:rPr lang="en-US" altLang="en-US" sz="16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- </a:t>
            </a:r>
            <a:r>
              <a:rPr lang="en-US" altLang="en-US" sz="1600" dirty="0" err="1"/>
              <a:t>Tiếp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tục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đổi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đẩy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mạnh</a:t>
            </a:r>
            <a:r>
              <a:rPr lang="en-US" altLang="en-US" sz="1600" dirty="0"/>
              <a:t> CNH, HĐH.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- </a:t>
            </a:r>
            <a:r>
              <a:rPr lang="en-US" altLang="en-US" sz="1600" dirty="0" err="1"/>
              <a:t>Xây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dựng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bảo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vệ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Tổ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quốc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Việt</a:t>
            </a:r>
            <a:r>
              <a:rPr lang="en-US" altLang="en-US" sz="1600" dirty="0"/>
              <a:t> Nam.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 * </a:t>
            </a:r>
            <a:r>
              <a:rPr lang="en-US" altLang="en-US" sz="1600" dirty="0" err="1"/>
              <a:t>Vì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mục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tiêu</a:t>
            </a:r>
            <a:r>
              <a:rPr lang="en-US" altLang="en-US" sz="1600" dirty="0"/>
              <a:t>;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“</a:t>
            </a:r>
            <a:r>
              <a:rPr lang="en-US" altLang="en-US" sz="1600" dirty="0" err="1"/>
              <a:t>Dân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giàu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nước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mạnh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chủ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văn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minh</a:t>
            </a:r>
            <a:r>
              <a:rPr lang="en-US" altLang="en-US" sz="1600" dirty="0"/>
              <a:t>”.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 - </a:t>
            </a:r>
            <a:r>
              <a:rPr lang="en-US" altLang="en-US" sz="1600" dirty="0" err="1"/>
              <a:t>Chiến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lược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phát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triển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tế</a:t>
            </a:r>
            <a:r>
              <a:rPr lang="en-US" altLang="en-US" sz="1600" dirty="0"/>
              <a:t> 10 </a:t>
            </a:r>
            <a:r>
              <a:rPr lang="en-US" altLang="en-US" sz="1600" dirty="0" err="1"/>
              <a:t>năm</a:t>
            </a:r>
            <a:r>
              <a:rPr lang="en-US" altLang="en-US" sz="1600" dirty="0"/>
              <a:t> (2001 - 2010) </a:t>
            </a:r>
            <a:r>
              <a:rPr lang="en-US" altLang="en-US" sz="1600" dirty="0" err="1"/>
              <a:t>đưa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đất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nước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khỏi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tình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trạng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kém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phát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triển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nâng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cao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đời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sống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vật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chất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tinh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thần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Tạo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nền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tảng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đến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năm</a:t>
            </a:r>
            <a:r>
              <a:rPr lang="en-US" altLang="en-US" sz="1600" dirty="0"/>
              <a:t> 2020 </a:t>
            </a:r>
            <a:r>
              <a:rPr lang="en-US" altLang="en-US" sz="1600" dirty="0" err="1"/>
              <a:t>nước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cơ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bản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trở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thành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nước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công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nghiệp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theo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hướng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hiện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đại</a:t>
            </a:r>
            <a:r>
              <a:rPr lang="en-US" altLang="en-US" sz="1600" dirty="0"/>
              <a:t>. </a:t>
            </a:r>
          </a:p>
        </p:txBody>
      </p: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768A2292-1F3E-6DE7-84AF-B3E7957908B0}"/>
              </a:ext>
            </a:extLst>
          </p:cNvPr>
          <p:cNvSpPr/>
          <p:nvPr/>
        </p:nvSpPr>
        <p:spPr>
          <a:xfrm rot="10800000">
            <a:off x="-2224709" y="838200"/>
            <a:ext cx="4449417" cy="4724400"/>
          </a:xfrm>
          <a:prstGeom prst="pie">
            <a:avLst>
              <a:gd name="adj1" fmla="val 5444880"/>
              <a:gd name="adj2" fmla="val 162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5C7F4-9ECD-BE18-97E1-4B1A2EAA5D19}"/>
              </a:ext>
            </a:extLst>
          </p:cNvPr>
          <p:cNvSpPr txBox="1"/>
          <p:nvPr/>
        </p:nvSpPr>
        <p:spPr>
          <a:xfrm>
            <a:off x="-149087" y="1676906"/>
            <a:ext cx="199776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Tr¸ch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nhiÖm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cña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thanh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niªn</a:t>
            </a:r>
            <a:endParaRPr lang="en-US" sz="2200" b="1" dirty="0">
              <a:solidFill>
                <a:srgbClr val="000099"/>
              </a:solidFill>
              <a:latin typeface=".VnArial NarrowH" pitchFamily="34" charset="0"/>
            </a:endParaRPr>
          </a:p>
          <a:p>
            <a:pPr algn="ctr">
              <a:defRPr/>
            </a:pP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trong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sù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nghiÖp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C«ng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nghiÖp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ho¸,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hiÖn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®¹i ho¸ ®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Êt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n­íc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.</a:t>
            </a:r>
            <a:r>
              <a:rPr lang="en-US" sz="2200" b="1" dirty="0">
                <a:solidFill>
                  <a:srgbClr val="FFFF00"/>
                </a:solidFill>
                <a:latin typeface=".VnArial NarrowH" pitchFamily="34" charset="0"/>
              </a:rPr>
              <a:t> 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041E974-4A49-B8A2-54CB-AA84E9E64396}"/>
              </a:ext>
            </a:extLst>
          </p:cNvPr>
          <p:cNvSpPr/>
          <p:nvPr/>
        </p:nvSpPr>
        <p:spPr>
          <a:xfrm>
            <a:off x="1930677" y="1272209"/>
            <a:ext cx="685800" cy="686306"/>
          </a:xfrm>
          <a:prstGeom prst="flowChartConnector">
            <a:avLst/>
          </a:prstGeom>
          <a:solidFill>
            <a:srgbClr val="3D54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D9800"/>
                </a:solidFill>
              </a:rPr>
              <a:t>1</a:t>
            </a:r>
            <a:endParaRPr lang="en-US" sz="3600" b="1" dirty="0">
              <a:solidFill>
                <a:srgbClr val="FD9800"/>
              </a:solidFill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0F8D645-312D-7844-8F32-D52692487C10}"/>
              </a:ext>
            </a:extLst>
          </p:cNvPr>
          <p:cNvSpPr/>
          <p:nvPr/>
        </p:nvSpPr>
        <p:spPr>
          <a:xfrm>
            <a:off x="2305880" y="3074251"/>
            <a:ext cx="685800" cy="686306"/>
          </a:xfrm>
          <a:prstGeom prst="flowChartConnector">
            <a:avLst/>
          </a:prstGeom>
          <a:solidFill>
            <a:srgbClr val="FD9800"/>
          </a:solidFill>
          <a:ln>
            <a:solidFill>
              <a:srgbClr val="FD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3D5476"/>
                </a:solidFill>
              </a:rPr>
              <a:t>2</a:t>
            </a:r>
            <a:endParaRPr lang="en-US" sz="3600" b="1" dirty="0">
              <a:solidFill>
                <a:srgbClr val="3D547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7061F-F4E1-A931-5F71-91E4E18F5F3B}"/>
              </a:ext>
            </a:extLst>
          </p:cNvPr>
          <p:cNvSpPr txBox="1"/>
          <p:nvPr/>
        </p:nvSpPr>
        <p:spPr>
          <a:xfrm>
            <a:off x="3072850" y="2767093"/>
            <a:ext cx="8770825" cy="19869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* </a:t>
            </a:r>
            <a:r>
              <a:rPr lang="en-US" altLang="en-US" sz="1800" dirty="0" err="1"/>
              <a:t>Vai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trò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vị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trí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thanh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niên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:  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 - Thanh </a:t>
            </a:r>
            <a:r>
              <a:rPr lang="en-US" altLang="en-US" sz="1800" dirty="0" err="1"/>
              <a:t>niên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đảm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trách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nhiệm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lịch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sử</a:t>
            </a:r>
            <a:r>
              <a:rPr lang="en-US" altLang="en-US" sz="18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 -  </a:t>
            </a:r>
            <a:r>
              <a:rPr lang="en-US" altLang="en-US" sz="1800" dirty="0" err="1"/>
              <a:t>Mỗi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người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vươn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lên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rèn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luyện</a:t>
            </a:r>
            <a:r>
              <a:rPr lang="en-US" altLang="en-US" sz="18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  -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lực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lượng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nòng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cốt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khơi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dậy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hào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khí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Việt</a:t>
            </a:r>
            <a:r>
              <a:rPr lang="en-US" altLang="en-US" sz="1800" dirty="0"/>
              <a:t> Nam </a:t>
            </a:r>
            <a:r>
              <a:rPr lang="en-US" altLang="en-US" sz="1800" dirty="0" err="1"/>
              <a:t>và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lòng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hào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dân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tộc</a:t>
            </a:r>
            <a:r>
              <a:rPr lang="en-US" altLang="en-US" sz="18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  - </a:t>
            </a:r>
            <a:r>
              <a:rPr lang="en-US" altLang="en-US" sz="1800" dirty="0" err="1"/>
              <a:t>Quyết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tâm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xoá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tình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nước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nghèo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kém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phát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triển</a:t>
            </a:r>
            <a:r>
              <a:rPr lang="en-US" altLang="en-US" sz="18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800" dirty="0"/>
              <a:t>  - </a:t>
            </a:r>
            <a:r>
              <a:rPr lang="en-US" altLang="en-US" sz="1800" dirty="0" err="1"/>
              <a:t>Thực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hiện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thắng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lợi</a:t>
            </a:r>
            <a:r>
              <a:rPr lang="en-US" altLang="en-US" sz="1800" dirty="0"/>
              <a:t> CNH, HĐH. </a:t>
            </a: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5D06B7A-07A4-979A-0E43-972F73A9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9243"/>
            <a:ext cx="2354148" cy="204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6FA391E-C1B8-106B-A720-3EBC11BC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783267"/>
            <a:ext cx="2743200" cy="21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8117DD-8849-752B-59D1-A0492DC020AF}"/>
              </a:ext>
            </a:extLst>
          </p:cNvPr>
          <p:cNvGrpSpPr/>
          <p:nvPr/>
        </p:nvGrpSpPr>
        <p:grpSpPr>
          <a:xfrm>
            <a:off x="0" y="29289"/>
            <a:ext cx="1302246" cy="1020556"/>
            <a:chOff x="-27443" y="1301"/>
            <a:chExt cx="1911846" cy="1662229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561E46EB-9E60-00FA-A0E2-386C85C9DD43}"/>
                </a:ext>
              </a:extLst>
            </p:cNvPr>
            <p:cNvSpPr/>
            <p:nvPr/>
          </p:nvSpPr>
          <p:spPr>
            <a:xfrm rot="5400000">
              <a:off x="423731" y="-215952"/>
              <a:ext cx="1036940" cy="1884403"/>
            </a:xfrm>
            <a:prstGeom prst="triangle">
              <a:avLst>
                <a:gd name="adj" fmla="val 25838"/>
              </a:avLst>
            </a:prstGeom>
            <a:solidFill>
              <a:srgbClr val="FD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FA00619-6FCF-81DC-DABF-0D3122C70132}"/>
                </a:ext>
              </a:extLst>
            </p:cNvPr>
            <p:cNvSpPr/>
            <p:nvPr/>
          </p:nvSpPr>
          <p:spPr>
            <a:xfrm rot="5400000">
              <a:off x="152400" y="-151099"/>
              <a:ext cx="1219200" cy="1524000"/>
            </a:xfrm>
            <a:prstGeom prst="triangle">
              <a:avLst>
                <a:gd name="adj" fmla="val 0"/>
              </a:avLst>
            </a:prstGeom>
            <a:solidFill>
              <a:srgbClr val="3D54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90339C-9039-CBD9-3882-A8695783C4AE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>
              <a:off x="-27443" y="1301"/>
              <a:ext cx="1551443" cy="1662229"/>
            </a:xfrm>
            <a:prstGeom prst="line">
              <a:avLst/>
            </a:prstGeom>
            <a:ln>
              <a:solidFill>
                <a:srgbClr val="3D547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674F5B-0196-C805-9D1F-969E22BA5B1F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H="1">
              <a:off x="0" y="475704"/>
              <a:ext cx="1884403" cy="1187826"/>
            </a:xfrm>
            <a:prstGeom prst="line">
              <a:avLst/>
            </a:prstGeom>
            <a:ln>
              <a:solidFill>
                <a:srgbClr val="FD98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6032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C666-EBAE-99C9-CA6F-842F2F67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290" y="906379"/>
            <a:ext cx="3924300" cy="685800"/>
          </a:xfrm>
          <a:solidFill>
            <a:srgbClr val="FD9800"/>
          </a:solidFill>
          <a:ln>
            <a:solidFill>
              <a:srgbClr val="FD9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3600" b="1" dirty="0">
                <a:solidFill>
                  <a:srgbClr val="3D5476"/>
                </a:solidFill>
              </a:rPr>
              <a:t>Câu hỏi 3</a:t>
            </a:r>
            <a:endParaRPr lang="en-US" sz="3600" b="1" dirty="0">
              <a:solidFill>
                <a:srgbClr val="3D5476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A2505F-81B0-B995-9552-3E3E319624B7}"/>
              </a:ext>
            </a:extLst>
          </p:cNvPr>
          <p:cNvSpPr/>
          <p:nvPr/>
        </p:nvSpPr>
        <p:spPr>
          <a:xfrm>
            <a:off x="4419600" y="2209800"/>
            <a:ext cx="2454440" cy="3445042"/>
          </a:xfrm>
          <a:prstGeom prst="roundRect">
            <a:avLst/>
          </a:prstGeom>
          <a:solidFill>
            <a:srgbClr val="FD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>
                <a:solidFill>
                  <a:srgbClr val="C00000"/>
                </a:solidFill>
              </a:rPr>
              <a:t>3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Tại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đồng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Tổng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rằng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thực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hiện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mục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tiêu</a:t>
            </a:r>
            <a:r>
              <a:rPr lang="en-US" altLang="en-US" sz="2000" dirty="0"/>
              <a:t> CNH, HĐH </a:t>
            </a:r>
            <a:r>
              <a:rPr lang="en-US" altLang="en-US" sz="2000" dirty="0" err="1"/>
              <a:t>đất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nước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trách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nhiệm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vẻ</a:t>
            </a:r>
            <a:r>
              <a:rPr lang="en-US" altLang="en-US" sz="2000" dirty="0"/>
              <a:t> vang </a:t>
            </a:r>
            <a:r>
              <a:rPr lang="en-US" altLang="en-US" sz="2000" dirty="0" err="1"/>
              <a:t>và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cũng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thời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cơ</a:t>
            </a:r>
            <a:r>
              <a:rPr lang="en-US" altLang="en-US" sz="2000" dirty="0"/>
              <a:t> to </a:t>
            </a:r>
            <a:r>
              <a:rPr lang="en-US" altLang="en-US" sz="2000" dirty="0" err="1"/>
              <a:t>lớn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thế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hệ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thanh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niên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ngày</a:t>
            </a:r>
            <a:r>
              <a:rPr lang="en-US" altLang="en-US" sz="2000" dirty="0"/>
              <a:t> nay?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707BE8-70F3-151F-221B-D13369C62CF0}"/>
              </a:ext>
            </a:extLst>
          </p:cNvPr>
          <p:cNvSpPr/>
          <p:nvPr/>
        </p:nvSpPr>
        <p:spPr>
          <a:xfrm>
            <a:off x="0" y="0"/>
            <a:ext cx="1771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chemeClr val="accent3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34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C5F14D4E-8735-28FB-9EDF-1C7676CDE0F2}"/>
              </a:ext>
            </a:extLst>
          </p:cNvPr>
          <p:cNvSpPr/>
          <p:nvPr/>
        </p:nvSpPr>
        <p:spPr>
          <a:xfrm rot="5165703">
            <a:off x="-1664807" y="1316728"/>
            <a:ext cx="5029202" cy="3767343"/>
          </a:xfrm>
          <a:prstGeom prst="blockArc">
            <a:avLst>
              <a:gd name="adj1" fmla="val 12638354"/>
              <a:gd name="adj2" fmla="val 20681671"/>
              <a:gd name="adj3" fmla="val 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45D5D-8954-95EC-441A-D8AC2C3BC0CC}"/>
              </a:ext>
            </a:extLst>
          </p:cNvPr>
          <p:cNvSpPr txBox="1"/>
          <p:nvPr/>
        </p:nvSpPr>
        <p:spPr>
          <a:xfrm>
            <a:off x="2900341" y="29289"/>
            <a:ext cx="8943335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* </a:t>
            </a:r>
            <a:r>
              <a:rPr lang="en-US" altLang="en-US" sz="1600" dirty="0" err="1"/>
              <a:t>Nhiệm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vụ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cách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mạng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của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đảng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đề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: 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- </a:t>
            </a:r>
            <a:r>
              <a:rPr lang="en-US" altLang="en-US" sz="1600" dirty="0" err="1"/>
              <a:t>Phát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huy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sức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mạnh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tộc</a:t>
            </a:r>
            <a:r>
              <a:rPr lang="en-US" altLang="en-US" sz="16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- </a:t>
            </a:r>
            <a:r>
              <a:rPr lang="en-US" altLang="en-US" sz="1600" dirty="0" err="1"/>
              <a:t>Tiếp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tục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đổi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đẩy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mạnh</a:t>
            </a:r>
            <a:r>
              <a:rPr lang="en-US" altLang="en-US" sz="1600" dirty="0"/>
              <a:t> CNH, HĐH.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- </a:t>
            </a:r>
            <a:r>
              <a:rPr lang="en-US" altLang="en-US" sz="1600" dirty="0" err="1"/>
              <a:t>Xây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dựng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bảo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vệ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Tổ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quốc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Việt</a:t>
            </a:r>
            <a:r>
              <a:rPr lang="en-US" altLang="en-US" sz="1600" dirty="0"/>
              <a:t> Nam.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 * </a:t>
            </a:r>
            <a:r>
              <a:rPr lang="en-US" altLang="en-US" sz="1600" dirty="0" err="1"/>
              <a:t>Vì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mục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tiêu</a:t>
            </a:r>
            <a:r>
              <a:rPr lang="en-US" altLang="en-US" sz="1600" dirty="0"/>
              <a:t>;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“</a:t>
            </a:r>
            <a:r>
              <a:rPr lang="en-US" altLang="en-US" sz="1600" dirty="0" err="1"/>
              <a:t>Dân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giàu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nước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mạnh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chủ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văn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minh</a:t>
            </a:r>
            <a:r>
              <a:rPr lang="en-US" altLang="en-US" sz="1600" dirty="0"/>
              <a:t>”.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 - </a:t>
            </a:r>
            <a:r>
              <a:rPr lang="en-US" altLang="en-US" sz="1600" dirty="0" err="1"/>
              <a:t>Chiến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lược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phát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triển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tế</a:t>
            </a:r>
            <a:r>
              <a:rPr lang="en-US" altLang="en-US" sz="1600" dirty="0"/>
              <a:t> 10 </a:t>
            </a:r>
            <a:r>
              <a:rPr lang="en-US" altLang="en-US" sz="1600" dirty="0" err="1"/>
              <a:t>năm</a:t>
            </a:r>
            <a:r>
              <a:rPr lang="en-US" altLang="en-US" sz="1600" dirty="0"/>
              <a:t> (2001 - 2010) </a:t>
            </a:r>
            <a:r>
              <a:rPr lang="en-US" altLang="en-US" sz="1600" dirty="0" err="1"/>
              <a:t>đưa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đất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nước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khỏi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tình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trạng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kém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phát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triển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nâng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cao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đời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sống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vật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chất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tinh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thần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Tạo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nền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tảng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đến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năm</a:t>
            </a:r>
            <a:r>
              <a:rPr lang="en-US" altLang="en-US" sz="1600" dirty="0"/>
              <a:t> 2020 </a:t>
            </a:r>
            <a:r>
              <a:rPr lang="en-US" altLang="en-US" sz="1600" dirty="0" err="1"/>
              <a:t>nước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cơ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bản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trở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thành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nước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công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nghiệp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theo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hướng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hiện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đại</a:t>
            </a:r>
            <a:r>
              <a:rPr lang="en-US" altLang="en-US" sz="1600" dirty="0"/>
              <a:t>. </a:t>
            </a:r>
          </a:p>
        </p:txBody>
      </p: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768A2292-1F3E-6DE7-84AF-B3E7957908B0}"/>
              </a:ext>
            </a:extLst>
          </p:cNvPr>
          <p:cNvSpPr/>
          <p:nvPr/>
        </p:nvSpPr>
        <p:spPr>
          <a:xfrm rot="10800000">
            <a:off x="-2224709" y="838200"/>
            <a:ext cx="4449417" cy="4724400"/>
          </a:xfrm>
          <a:prstGeom prst="pie">
            <a:avLst>
              <a:gd name="adj1" fmla="val 5444880"/>
              <a:gd name="adj2" fmla="val 162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5C7F4-9ECD-BE18-97E1-4B1A2EAA5D19}"/>
              </a:ext>
            </a:extLst>
          </p:cNvPr>
          <p:cNvSpPr txBox="1"/>
          <p:nvPr/>
        </p:nvSpPr>
        <p:spPr>
          <a:xfrm>
            <a:off x="-149087" y="1676906"/>
            <a:ext cx="199776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Tr¸ch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nhiÖm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cña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thanh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niªn</a:t>
            </a:r>
            <a:endParaRPr lang="en-US" sz="2200" b="1" dirty="0">
              <a:solidFill>
                <a:srgbClr val="000099"/>
              </a:solidFill>
              <a:latin typeface=".VnArial NarrowH" pitchFamily="34" charset="0"/>
            </a:endParaRPr>
          </a:p>
          <a:p>
            <a:pPr algn="ctr">
              <a:defRPr/>
            </a:pP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trong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sù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nghiÖp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C«ng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nghiÖp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ho¸,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hiÖn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®¹i ho¸ ®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Êt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.VnArial NarrowH" pitchFamily="34" charset="0"/>
              </a:rPr>
              <a:t>n­íc</a:t>
            </a:r>
            <a:r>
              <a:rPr lang="en-US" sz="2200" b="1" dirty="0">
                <a:solidFill>
                  <a:srgbClr val="000099"/>
                </a:solidFill>
                <a:latin typeface=".VnArial NarrowH" pitchFamily="34" charset="0"/>
              </a:rPr>
              <a:t>.</a:t>
            </a:r>
            <a:r>
              <a:rPr lang="en-US" sz="2200" b="1" dirty="0">
                <a:solidFill>
                  <a:srgbClr val="FFFF00"/>
                </a:solidFill>
                <a:latin typeface=".VnArial NarrowH" pitchFamily="34" charset="0"/>
              </a:rPr>
              <a:t> 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041E974-4A49-B8A2-54CB-AA84E9E64396}"/>
              </a:ext>
            </a:extLst>
          </p:cNvPr>
          <p:cNvSpPr/>
          <p:nvPr/>
        </p:nvSpPr>
        <p:spPr>
          <a:xfrm>
            <a:off x="1930677" y="1272209"/>
            <a:ext cx="685800" cy="686306"/>
          </a:xfrm>
          <a:prstGeom prst="flowChartConnector">
            <a:avLst/>
          </a:prstGeom>
          <a:solidFill>
            <a:srgbClr val="3D54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D9800"/>
                </a:solidFill>
              </a:rPr>
              <a:t>1</a:t>
            </a:r>
            <a:endParaRPr lang="en-US" sz="3600" b="1" dirty="0">
              <a:solidFill>
                <a:srgbClr val="FD9800"/>
              </a:solidFill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0F8D645-312D-7844-8F32-D52692487C10}"/>
              </a:ext>
            </a:extLst>
          </p:cNvPr>
          <p:cNvSpPr/>
          <p:nvPr/>
        </p:nvSpPr>
        <p:spPr>
          <a:xfrm>
            <a:off x="2305880" y="3074251"/>
            <a:ext cx="685800" cy="686306"/>
          </a:xfrm>
          <a:prstGeom prst="flowChartConnector">
            <a:avLst/>
          </a:prstGeom>
          <a:solidFill>
            <a:srgbClr val="FD9800"/>
          </a:solidFill>
          <a:ln>
            <a:solidFill>
              <a:srgbClr val="FD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3D5476"/>
                </a:solidFill>
              </a:rPr>
              <a:t>2</a:t>
            </a:r>
            <a:endParaRPr lang="en-US" sz="3600" b="1" dirty="0">
              <a:solidFill>
                <a:srgbClr val="3D547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7061F-F4E1-A931-5F71-91E4E18F5F3B}"/>
              </a:ext>
            </a:extLst>
          </p:cNvPr>
          <p:cNvSpPr txBox="1"/>
          <p:nvPr/>
        </p:nvSpPr>
        <p:spPr>
          <a:xfrm>
            <a:off x="3072850" y="2767093"/>
            <a:ext cx="8770825" cy="17775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* </a:t>
            </a:r>
            <a:r>
              <a:rPr lang="en-US" altLang="en-US" sz="1600" dirty="0" err="1"/>
              <a:t>Vai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trò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vị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trí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của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thanh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niên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:  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- Thanh </a:t>
            </a:r>
            <a:r>
              <a:rPr lang="en-US" altLang="en-US" sz="1600" dirty="0" err="1"/>
              <a:t>niên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đảm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đương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trách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nhiệm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của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lịch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sử</a:t>
            </a:r>
            <a:r>
              <a:rPr lang="en-US" altLang="en-US" sz="16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-  </a:t>
            </a:r>
            <a:r>
              <a:rPr lang="en-US" altLang="en-US" sz="1600" dirty="0" err="1"/>
              <a:t>Mỗi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người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vươn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lên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tự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rèn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luyện</a:t>
            </a:r>
            <a:r>
              <a:rPr lang="en-US" altLang="en-US" sz="16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 -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lực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lượng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nòng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cốt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khơi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dậy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hào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khí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Việt</a:t>
            </a:r>
            <a:r>
              <a:rPr lang="en-US" altLang="en-US" sz="1600" dirty="0"/>
              <a:t> Nam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lòng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tự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hào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tộc</a:t>
            </a:r>
            <a:r>
              <a:rPr lang="en-US" altLang="en-US" sz="16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 - </a:t>
            </a:r>
            <a:r>
              <a:rPr lang="en-US" altLang="en-US" sz="1600" dirty="0" err="1"/>
              <a:t>Quyết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tâm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xoá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tình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trạng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nước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nghèo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kém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phát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triển</a:t>
            </a:r>
            <a:r>
              <a:rPr lang="en-US" altLang="en-US" sz="16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dirty="0"/>
              <a:t>  - </a:t>
            </a:r>
            <a:r>
              <a:rPr lang="en-US" altLang="en-US" sz="1600" dirty="0" err="1"/>
              <a:t>Thực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hiện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thắng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lợi</a:t>
            </a:r>
            <a:r>
              <a:rPr lang="en-US" altLang="en-US" sz="1600" dirty="0"/>
              <a:t> CNH, HĐH. </a:t>
            </a:r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8117DD-8849-752B-59D1-A0492DC020AF}"/>
              </a:ext>
            </a:extLst>
          </p:cNvPr>
          <p:cNvGrpSpPr/>
          <p:nvPr/>
        </p:nvGrpSpPr>
        <p:grpSpPr>
          <a:xfrm>
            <a:off x="0" y="29289"/>
            <a:ext cx="1302246" cy="1020556"/>
            <a:chOff x="-27443" y="1301"/>
            <a:chExt cx="1911846" cy="1662229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561E46EB-9E60-00FA-A0E2-386C85C9DD43}"/>
                </a:ext>
              </a:extLst>
            </p:cNvPr>
            <p:cNvSpPr/>
            <p:nvPr/>
          </p:nvSpPr>
          <p:spPr>
            <a:xfrm rot="5400000">
              <a:off x="423731" y="-215952"/>
              <a:ext cx="1036940" cy="1884403"/>
            </a:xfrm>
            <a:prstGeom prst="triangle">
              <a:avLst>
                <a:gd name="adj" fmla="val 25838"/>
              </a:avLst>
            </a:prstGeom>
            <a:solidFill>
              <a:srgbClr val="FD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FA00619-6FCF-81DC-DABF-0D3122C70132}"/>
                </a:ext>
              </a:extLst>
            </p:cNvPr>
            <p:cNvSpPr/>
            <p:nvPr/>
          </p:nvSpPr>
          <p:spPr>
            <a:xfrm rot="5400000">
              <a:off x="152400" y="-151099"/>
              <a:ext cx="1219200" cy="1524000"/>
            </a:xfrm>
            <a:prstGeom prst="triangle">
              <a:avLst>
                <a:gd name="adj" fmla="val 0"/>
              </a:avLst>
            </a:prstGeom>
            <a:solidFill>
              <a:srgbClr val="3D54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90339C-9039-CBD9-3882-A8695783C4AE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>
              <a:off x="-27443" y="1301"/>
              <a:ext cx="1551443" cy="1662229"/>
            </a:xfrm>
            <a:prstGeom prst="line">
              <a:avLst/>
            </a:prstGeom>
            <a:ln>
              <a:solidFill>
                <a:srgbClr val="3D547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674F5B-0196-C805-9D1F-969E22BA5B1F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H="1">
              <a:off x="0" y="475704"/>
              <a:ext cx="1884403" cy="1187826"/>
            </a:xfrm>
            <a:prstGeom prst="line">
              <a:avLst/>
            </a:prstGeom>
            <a:ln>
              <a:solidFill>
                <a:srgbClr val="FD98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3B397E1-6FFB-885C-733E-A5BC804E480B}"/>
              </a:ext>
            </a:extLst>
          </p:cNvPr>
          <p:cNvSpPr txBox="1"/>
          <p:nvPr/>
        </p:nvSpPr>
        <p:spPr>
          <a:xfrm>
            <a:off x="2991680" y="4814650"/>
            <a:ext cx="8943334" cy="1957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15000"/>
              </a:spcBef>
            </a:pPr>
            <a:r>
              <a:rPr lang="en-US" altLang="en-US" sz="2000" dirty="0"/>
              <a:t>* </a:t>
            </a:r>
            <a:r>
              <a:rPr lang="en-US" altLang="en-US" sz="2000" dirty="0" err="1"/>
              <a:t>Tại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vì</a:t>
            </a:r>
            <a:r>
              <a:rPr lang="en-US" altLang="en-US" sz="2000" dirty="0"/>
              <a:t>: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2000" dirty="0"/>
              <a:t>   - Ý </a:t>
            </a:r>
            <a:r>
              <a:rPr lang="en-US" altLang="en-US" sz="2000" dirty="0" err="1"/>
              <a:t>nghĩa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cuộc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đời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mỗi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người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tự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vươn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lên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gắn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với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xã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hội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quan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tâm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đến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mọi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người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với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nhân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dân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Tổ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quốc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2000" dirty="0"/>
              <a:t>   - </a:t>
            </a:r>
            <a:r>
              <a:rPr lang="en-US" altLang="en-US" sz="2000" dirty="0" err="1"/>
              <a:t>Là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mục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tiêu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phấn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đấu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thế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hệ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trẻ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2000" dirty="0"/>
              <a:t>   - </a:t>
            </a:r>
            <a:r>
              <a:rPr lang="en-US" altLang="en-US" sz="2000" dirty="0" err="1"/>
              <a:t>Vai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trò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cống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hiến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tuổi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trẻ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đất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nước</a:t>
            </a:r>
            <a:r>
              <a:rPr lang="en-US" altLang="en-US" sz="2000" dirty="0"/>
              <a:t>.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D3B440C-6673-276C-8A6C-C4F166749EDE}"/>
              </a:ext>
            </a:extLst>
          </p:cNvPr>
          <p:cNvSpPr/>
          <p:nvPr/>
        </p:nvSpPr>
        <p:spPr>
          <a:xfrm>
            <a:off x="1848678" y="4802466"/>
            <a:ext cx="685800" cy="686306"/>
          </a:xfrm>
          <a:prstGeom prst="flowChartConnector">
            <a:avLst/>
          </a:prstGeom>
          <a:solidFill>
            <a:srgbClr val="3D5476"/>
          </a:solidFill>
          <a:ln>
            <a:solidFill>
              <a:srgbClr val="FD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D9800"/>
                </a:solidFill>
              </a:rPr>
              <a:t>3</a:t>
            </a:r>
            <a:endParaRPr lang="en-US" sz="3600" b="1" dirty="0">
              <a:solidFill>
                <a:srgbClr val="FD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76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1262E309-BE32-C4AA-D1B5-15302C55A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8239"/>
            <a:ext cx="5791200" cy="2389406"/>
          </a:xfrm>
          <a:prstGeom prst="cloudCallout">
            <a:avLst>
              <a:gd name="adj1" fmla="val -74344"/>
              <a:gd name="adj2" fmla="val 48704"/>
            </a:avLst>
          </a:prstGeom>
          <a:noFill/>
          <a:ln w="38100">
            <a:solidFill>
              <a:srgbClr val="F2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    </a:t>
            </a:r>
            <a:r>
              <a:rPr lang="en-US" altLang="en-US" sz="2400" dirty="0">
                <a:solidFill>
                  <a:schemeClr val="tx1"/>
                </a:solidFill>
              </a:rPr>
              <a:t>? </a:t>
            </a:r>
            <a:r>
              <a:rPr lang="en-US" altLang="en-US" sz="2400" dirty="0" err="1">
                <a:solidFill>
                  <a:schemeClr val="tx1"/>
                </a:solidFill>
              </a:rPr>
              <a:t>Em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suy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nghĩ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gì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sau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khi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thảo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luận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về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nội</a:t>
            </a:r>
            <a:r>
              <a:rPr lang="en-US" altLang="en-US" sz="2400" dirty="0">
                <a:solidFill>
                  <a:schemeClr val="tx1"/>
                </a:solidFill>
              </a:rPr>
              <a:t> dung </a:t>
            </a:r>
            <a:r>
              <a:rPr lang="en-US" altLang="en-US" sz="2400" dirty="0" err="1">
                <a:solidFill>
                  <a:schemeClr val="tx1"/>
                </a:solidFill>
              </a:rPr>
              <a:t>bức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thư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của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Tổng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Bí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thư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gửi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thanh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niên</a:t>
            </a:r>
            <a:r>
              <a:rPr lang="en-US" altLang="en-US" sz="2400" dirty="0">
                <a:solidFill>
                  <a:schemeClr val="tx1"/>
                </a:solidFill>
              </a:rPr>
              <a:t>?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11E433C-763B-C009-D1D0-F6C5D5F78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62490"/>
            <a:ext cx="5867400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altLang="en-US" dirty="0">
                <a:solidFill>
                  <a:srgbClr val="3D5476"/>
                </a:solidFill>
              </a:rPr>
              <a:t>*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Tình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cảm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Đảng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dân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tộc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và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thầy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cô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giáo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nhà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trường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gửi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gắm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niềm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tin, hi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vọng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về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sự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nghiệp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CNH, HĐH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vào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thế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các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em</a:t>
            </a: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69614F0-AB5A-41FA-772D-92DFA2B19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40063"/>
            <a:ext cx="7772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B0F0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HiÓu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®­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îc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t×nh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Êt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n­íc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hiÖn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nay. </a:t>
            </a:r>
          </a:p>
          <a:p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HiÓu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®</a:t>
            </a:r>
            <a:r>
              <a:rPr lang="vi-VN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u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­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îc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vai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trß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thanh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niªn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. </a:t>
            </a:r>
          </a:p>
          <a:p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HiÓu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®­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îc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sù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quan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t©m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niÒm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tin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§¶ng, Nhµ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n­íc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Thanh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niªn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. </a:t>
            </a:r>
          </a:p>
          <a:p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400" b="1" dirty="0">
                <a:solidFill>
                  <a:srgbClr val="00B0F0"/>
                </a:solidFill>
                <a:latin typeface=".VnTimeH" panose="020B7200000000000000" pitchFamily="34" charset="0"/>
              </a:rPr>
              <a:t>ý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thøc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®­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îc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tr¸ch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nhiÖm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ra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søc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häc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.VnTime" panose="020B7200000000000000" pitchFamily="34" charset="0"/>
              </a:rPr>
              <a:t>tËp</a:t>
            </a:r>
            <a:r>
              <a:rPr lang="en-US" altLang="en-US" sz="2400" b="1" dirty="0">
                <a:solidFill>
                  <a:srgbClr val="00B0F0"/>
                </a:solidFill>
                <a:latin typeface=".VnTime" panose="020B7200000000000000" pitchFamily="34" charset="0"/>
              </a:rPr>
              <a:t>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256D21-BD3E-0037-60E5-93ECF95F5B77}"/>
              </a:ext>
            </a:extLst>
          </p:cNvPr>
          <p:cNvSpPr/>
          <p:nvPr/>
        </p:nvSpPr>
        <p:spPr>
          <a:xfrm>
            <a:off x="-88967" y="0"/>
            <a:ext cx="19495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2000" b="1" cap="none" spc="0" dirty="0">
                <a:ln/>
                <a:solidFill>
                  <a:schemeClr val="accent3"/>
                </a:solidFill>
                <a:effectLst/>
              </a:rPr>
              <a:t>Vương phát 9a3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97591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74" name="Rectangle 22"/>
          <p:cNvSpPr>
            <a:spLocks noChangeArrowheads="1"/>
          </p:cNvSpPr>
          <p:nvPr/>
        </p:nvSpPr>
        <p:spPr bwMode="auto">
          <a:xfrm>
            <a:off x="3276600" y="2319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“ §©u </a:t>
            </a:r>
            <a:r>
              <a:rPr lang="en-US" sz="40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cÇn</a:t>
            </a:r>
            <a:r>
              <a:rPr lang="en-US" sz="40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 </a:t>
            </a:r>
            <a:r>
              <a:rPr lang="en-US" sz="40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thanh</a:t>
            </a:r>
            <a:r>
              <a:rPr lang="en-US" sz="40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 </a:t>
            </a:r>
            <a:r>
              <a:rPr lang="en-US" sz="40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niªn</a:t>
            </a:r>
            <a:r>
              <a:rPr lang="en-US" sz="40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 </a:t>
            </a:r>
            <a:r>
              <a:rPr lang="en-US" sz="40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cã</a:t>
            </a:r>
            <a:r>
              <a:rPr lang="en-US" sz="40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, ®©u </a:t>
            </a:r>
            <a:r>
              <a:rPr lang="en-US" sz="40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khã</a:t>
            </a:r>
            <a:r>
              <a:rPr lang="en-US" sz="40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 </a:t>
            </a:r>
            <a:r>
              <a:rPr lang="en-US" sz="40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cã</a:t>
            </a:r>
            <a:r>
              <a:rPr lang="en-US" sz="40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 </a:t>
            </a:r>
            <a:r>
              <a:rPr lang="en-US" sz="40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thanh</a:t>
            </a:r>
            <a:r>
              <a:rPr lang="en-US" sz="40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 </a:t>
            </a:r>
            <a:r>
              <a:rPr lang="en-US" sz="40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niªn</a:t>
            </a:r>
            <a:r>
              <a:rPr lang="en-US" sz="40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Koala" pitchFamily="34" charset="0"/>
              </a:rPr>
              <a:t>”</a:t>
            </a:r>
          </a:p>
        </p:txBody>
      </p:sp>
      <p:pic>
        <p:nvPicPr>
          <p:cNvPr id="218117" name="Picture 5" descr="ra%20quan%20ttn_diep%20(1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434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530976" y="5943600"/>
            <a:ext cx="414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D9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Chieán dòch muøa heø tình nguyeän</a:t>
            </a:r>
          </a:p>
        </p:txBody>
      </p:sp>
      <p:pic>
        <p:nvPicPr>
          <p:cNvPr id="219143" name="Picture 7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24000" y="5943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D9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Tham gia chieán dòch muøa heø xanh</a:t>
            </a:r>
          </a:p>
        </p:txBody>
      </p:sp>
    </p:spTree>
    <p:extLst>
      <p:ext uri="{BB962C8B-B14F-4D97-AF65-F5344CB8AC3E}">
        <p14:creationId xmlns:p14="http://schemas.microsoft.com/office/powerpoint/2010/main" val="40239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4" grpId="0"/>
      <p:bldP spid="31751" grpId="0"/>
      <p:bldP spid="348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2" name="Picture 6" descr="116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9561"/>
            <a:ext cx="464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418522" y="5998439"/>
            <a:ext cx="3204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Giuùp</a:t>
            </a:r>
            <a:r>
              <a:rPr lang="en-US" sz="2400" b="1" dirty="0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noâng</a:t>
            </a:r>
            <a:r>
              <a:rPr lang="en-US" sz="2400" b="1" dirty="0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daân</a:t>
            </a:r>
            <a:r>
              <a:rPr lang="en-US" sz="2400" b="1" dirty="0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caét</a:t>
            </a:r>
            <a:r>
              <a:rPr lang="en-US" sz="2400" b="1" dirty="0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luùa</a:t>
            </a:r>
            <a:endParaRPr lang="en-US" sz="2400" b="1" dirty="0">
              <a:solidFill>
                <a:srgbClr val="3D54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228522" y="6074639"/>
            <a:ext cx="4896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Giuùp</a:t>
            </a:r>
            <a:r>
              <a:rPr lang="en-US" sz="2400" b="1" dirty="0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nhaân</a:t>
            </a:r>
            <a:r>
              <a:rPr lang="en-US" sz="2400" b="1" dirty="0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daân</a:t>
            </a:r>
            <a:r>
              <a:rPr lang="en-US" sz="2400" b="1" dirty="0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tham</a:t>
            </a:r>
            <a:r>
              <a:rPr lang="en-US" sz="2400" b="1" dirty="0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gia</a:t>
            </a:r>
            <a:r>
              <a:rPr lang="en-US" sz="2400" b="1" dirty="0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saûn</a:t>
            </a:r>
            <a:r>
              <a:rPr lang="en-US" sz="2400" b="1" dirty="0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xuaát</a:t>
            </a:r>
            <a:endParaRPr lang="en-US" sz="2400" b="1" dirty="0">
              <a:solidFill>
                <a:srgbClr val="3D54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219140" name="Picture 4" descr="images97058_sinhvientinhnguy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23118"/>
            <a:ext cx="434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A060AA-F45B-178A-F1A2-FF31D5F26DDC}"/>
              </a:ext>
            </a:extLst>
          </p:cNvPr>
          <p:cNvSpPr/>
          <p:nvPr/>
        </p:nvSpPr>
        <p:spPr>
          <a:xfrm>
            <a:off x="8642161" y="443736"/>
            <a:ext cx="3581400" cy="288100"/>
          </a:xfrm>
          <a:prstGeom prst="rect">
            <a:avLst/>
          </a:prstGeom>
          <a:solidFill>
            <a:srgbClr val="3D5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7981FA-D590-7355-7ABC-8D9AB4AC130F}"/>
              </a:ext>
            </a:extLst>
          </p:cNvPr>
          <p:cNvSpPr/>
          <p:nvPr/>
        </p:nvSpPr>
        <p:spPr>
          <a:xfrm>
            <a:off x="9861361" y="138935"/>
            <a:ext cx="2362200" cy="152399"/>
          </a:xfrm>
          <a:prstGeom prst="rect">
            <a:avLst/>
          </a:prstGeom>
          <a:solidFill>
            <a:srgbClr val="F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48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2F542F-0868-988E-9DA5-A6731D1B34CD}"/>
              </a:ext>
            </a:extLst>
          </p:cNvPr>
          <p:cNvGrpSpPr/>
          <p:nvPr/>
        </p:nvGrpSpPr>
        <p:grpSpPr>
          <a:xfrm>
            <a:off x="152400" y="852845"/>
            <a:ext cx="11243578" cy="5850522"/>
            <a:chOff x="152400" y="852845"/>
            <a:chExt cx="11243578" cy="58505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145233"/>
              <a:ext cx="4495800" cy="555813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825222" y="852845"/>
              <a:ext cx="55707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Bác</a:t>
              </a:r>
              <a:r>
                <a:rPr lang="en-US" sz="3200" dirty="0"/>
                <a:t> </a:t>
              </a:r>
              <a:r>
                <a:rPr lang="en-US" sz="3200" dirty="0" err="1"/>
                <a:t>Hồ</a:t>
              </a:r>
              <a:r>
                <a:rPr lang="en-US" sz="3200" dirty="0"/>
                <a:t> </a:t>
              </a:r>
              <a:r>
                <a:rPr lang="en-US" sz="3200" dirty="0" err="1"/>
                <a:t>kính</a:t>
              </a:r>
              <a:r>
                <a:rPr lang="en-US" sz="3200" dirty="0"/>
                <a:t> </a:t>
              </a:r>
              <a:r>
                <a:rPr lang="en-US" sz="3200" dirty="0" err="1"/>
                <a:t>yêu</a:t>
              </a:r>
              <a:r>
                <a:rPr lang="en-US" sz="3200" dirty="0"/>
                <a:t> </a:t>
              </a:r>
              <a:r>
                <a:rPr lang="en-US" sz="3200" dirty="0" err="1"/>
                <a:t>đã</a:t>
              </a:r>
              <a:r>
                <a:rPr lang="en-US" sz="3200" dirty="0"/>
                <a:t> </a:t>
              </a:r>
              <a:r>
                <a:rPr lang="en-US" sz="3200" dirty="0" err="1"/>
                <a:t>từng</a:t>
              </a:r>
              <a:r>
                <a:rPr lang="en-US" sz="3200" dirty="0"/>
                <a:t> </a:t>
              </a:r>
              <a:r>
                <a:rPr lang="en-US" sz="3200" dirty="0" err="1"/>
                <a:t>nói</a:t>
              </a:r>
              <a:r>
                <a:rPr lang="en-US" sz="3200" dirty="0"/>
                <a:t> </a:t>
              </a:r>
              <a:r>
                <a:rPr lang="en-US" sz="2400" dirty="0"/>
                <a:t>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1745" y="2308821"/>
              <a:ext cx="3959738" cy="1582349"/>
            </a:xfrm>
            <a:prstGeom prst="roundRect">
              <a:avLst/>
            </a:prstGeom>
            <a:noFill/>
            <a:ln>
              <a:solidFill>
                <a:srgbClr val="FD98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>
                  <a:solidFill>
                    <a:srgbClr val="3D5476"/>
                  </a:solidFill>
                </a:rPr>
                <a:t>Một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năm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khởi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đầu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từ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mùa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xuân</a:t>
              </a:r>
              <a:endParaRPr lang="en-US" sz="2000" dirty="0">
                <a:solidFill>
                  <a:srgbClr val="3D5476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000" dirty="0" err="1">
                  <a:solidFill>
                    <a:srgbClr val="3D5476"/>
                  </a:solidFill>
                </a:rPr>
                <a:t>Một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đời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khởi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đầu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từ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tuổi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trẻ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 err="1">
                  <a:solidFill>
                    <a:srgbClr val="3D5476"/>
                  </a:solidFill>
                </a:rPr>
                <a:t>Tuổi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trẻ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là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mùa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xuân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của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xã</a:t>
              </a:r>
              <a:r>
                <a:rPr lang="en-US" sz="2000" dirty="0">
                  <a:solidFill>
                    <a:srgbClr val="3D5476"/>
                  </a:solidFill>
                </a:rPr>
                <a:t> </a:t>
              </a:r>
              <a:r>
                <a:rPr lang="en-US" sz="2000" dirty="0" err="1">
                  <a:solidFill>
                    <a:srgbClr val="3D5476"/>
                  </a:solidFill>
                </a:rPr>
                <a:t>hội</a:t>
              </a:r>
              <a:r>
                <a:rPr lang="en-US" sz="2000" dirty="0">
                  <a:solidFill>
                    <a:srgbClr val="3D5476"/>
                  </a:solidFill>
                </a:rPr>
                <a:t>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BE33E70-7D7C-73D0-BA0A-A7DDDC012E9F}"/>
              </a:ext>
            </a:extLst>
          </p:cNvPr>
          <p:cNvSpPr/>
          <p:nvPr/>
        </p:nvSpPr>
        <p:spPr>
          <a:xfrm>
            <a:off x="8610600" y="6172200"/>
            <a:ext cx="3581400" cy="288100"/>
          </a:xfrm>
          <a:prstGeom prst="rect">
            <a:avLst/>
          </a:prstGeom>
          <a:solidFill>
            <a:srgbClr val="3D5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2578E-EB50-21E3-29D6-3FFB549175DA}"/>
              </a:ext>
            </a:extLst>
          </p:cNvPr>
          <p:cNvSpPr/>
          <p:nvPr/>
        </p:nvSpPr>
        <p:spPr>
          <a:xfrm>
            <a:off x="9829800" y="5867399"/>
            <a:ext cx="2362200" cy="152399"/>
          </a:xfrm>
          <a:prstGeom prst="rect">
            <a:avLst/>
          </a:prstGeom>
          <a:solidFill>
            <a:srgbClr val="F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F2F273-888C-F29B-A2E5-21D6A00119B9}"/>
              </a:ext>
            </a:extLst>
          </p:cNvPr>
          <p:cNvSpPr/>
          <p:nvPr/>
        </p:nvSpPr>
        <p:spPr>
          <a:xfrm>
            <a:off x="0" y="0"/>
            <a:ext cx="1771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chemeClr val="accent3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3013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3124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6200"/>
            <a:ext cx="2895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-381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91" y="2895600"/>
            <a:ext cx="3657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9" descr="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895600"/>
            <a:ext cx="243508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26" y="3086100"/>
            <a:ext cx="2667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images602221_HCM1">
            <a:extLst>
              <a:ext uri="{FF2B5EF4-FFF2-40B4-BE49-F238E27FC236}">
                <a16:creationId xmlns:a16="http://schemas.microsoft.com/office/drawing/2014/main" id="{BB32F285-79DF-F4A8-42E4-3AB64F90A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334000" cy="4267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480D0B54-24B0-8DDE-745F-4EE6137C6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899" y="609600"/>
            <a:ext cx="518160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3D5476"/>
                </a:solidFill>
              </a:rPr>
              <a:t>  “Thanh </a:t>
            </a:r>
            <a:r>
              <a:rPr lang="en-US" altLang="en-US" sz="2800" dirty="0" err="1">
                <a:solidFill>
                  <a:srgbClr val="3D5476"/>
                </a:solidFill>
              </a:rPr>
              <a:t>niên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là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người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tiếp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sức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cách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mạng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cho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thế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hệ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già</a:t>
            </a:r>
            <a:r>
              <a:rPr lang="en-US" altLang="en-US" sz="2800" dirty="0">
                <a:solidFill>
                  <a:srgbClr val="3D5476"/>
                </a:solidFill>
              </a:rPr>
              <a:t>, </a:t>
            </a:r>
            <a:r>
              <a:rPr lang="en-US" altLang="en-US" sz="2800" dirty="0" err="1">
                <a:solidFill>
                  <a:srgbClr val="3D5476"/>
                </a:solidFill>
              </a:rPr>
              <a:t>đồng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thời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là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người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phụ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trách</a:t>
            </a:r>
            <a:r>
              <a:rPr lang="en-US" altLang="en-US" sz="2800" dirty="0">
                <a:solidFill>
                  <a:srgbClr val="3D5476"/>
                </a:solidFill>
              </a:rPr>
              <a:t>, </a:t>
            </a:r>
            <a:r>
              <a:rPr lang="en-US" altLang="en-US" sz="2800" dirty="0" err="1">
                <a:solidFill>
                  <a:srgbClr val="3D5476"/>
                </a:solidFill>
              </a:rPr>
              <a:t>dìu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dắt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thế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hệ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tương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lai</a:t>
            </a:r>
            <a:r>
              <a:rPr lang="en-US" altLang="en-US" sz="2800" dirty="0">
                <a:solidFill>
                  <a:srgbClr val="3D5476"/>
                </a:solidFill>
              </a:rPr>
              <a:t>. </a:t>
            </a:r>
            <a:r>
              <a:rPr lang="en-US" altLang="en-US" sz="2800" dirty="0" err="1">
                <a:solidFill>
                  <a:srgbClr val="3D5476"/>
                </a:solidFill>
              </a:rPr>
              <a:t>Nước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nhà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thịnh</a:t>
            </a:r>
            <a:r>
              <a:rPr lang="en-US" altLang="en-US" sz="2800" dirty="0">
                <a:solidFill>
                  <a:srgbClr val="3D5476"/>
                </a:solidFill>
              </a:rPr>
              <a:t> hay </a:t>
            </a:r>
            <a:r>
              <a:rPr lang="en-US" altLang="en-US" sz="2800" dirty="0" err="1">
                <a:solidFill>
                  <a:srgbClr val="3D5476"/>
                </a:solidFill>
              </a:rPr>
              <a:t>suy</a:t>
            </a:r>
            <a:r>
              <a:rPr lang="en-US" altLang="en-US" sz="2800" dirty="0">
                <a:solidFill>
                  <a:srgbClr val="3D5476"/>
                </a:solidFill>
              </a:rPr>
              <a:t>, </a:t>
            </a:r>
            <a:r>
              <a:rPr lang="en-US" altLang="en-US" sz="2800" dirty="0" err="1">
                <a:solidFill>
                  <a:srgbClr val="3D5476"/>
                </a:solidFill>
              </a:rPr>
              <a:t>yếu</a:t>
            </a:r>
            <a:r>
              <a:rPr lang="en-US" altLang="en-US" sz="2800" dirty="0">
                <a:solidFill>
                  <a:srgbClr val="3D5476"/>
                </a:solidFill>
              </a:rPr>
              <a:t> hay </a:t>
            </a:r>
            <a:r>
              <a:rPr lang="en-US" altLang="en-US" sz="2800" dirty="0" err="1">
                <a:solidFill>
                  <a:srgbClr val="3D5476"/>
                </a:solidFill>
              </a:rPr>
              <a:t>mạnh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một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phần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lớn</a:t>
            </a:r>
            <a:r>
              <a:rPr lang="en-US" altLang="en-US" sz="2800" dirty="0">
                <a:solidFill>
                  <a:srgbClr val="3D5476"/>
                </a:solidFill>
              </a:rPr>
              <a:t> do </a:t>
            </a:r>
            <a:r>
              <a:rPr lang="en-US" altLang="en-US" sz="2800" dirty="0" err="1">
                <a:solidFill>
                  <a:srgbClr val="3D5476"/>
                </a:solidFill>
              </a:rPr>
              <a:t>các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thanh</a:t>
            </a:r>
            <a:r>
              <a:rPr lang="en-US" altLang="en-US" sz="2800" dirty="0">
                <a:solidFill>
                  <a:srgbClr val="3D5476"/>
                </a:solidFill>
              </a:rPr>
              <a:t> </a:t>
            </a:r>
            <a:r>
              <a:rPr lang="en-US" altLang="en-US" sz="2800" dirty="0" err="1">
                <a:solidFill>
                  <a:srgbClr val="3D5476"/>
                </a:solidFill>
              </a:rPr>
              <a:t>niên</a:t>
            </a:r>
            <a:r>
              <a:rPr lang="en-US" altLang="en-US" sz="2800" dirty="0">
                <a:solidFill>
                  <a:srgbClr val="3D5476"/>
                </a:solidFill>
              </a:rPr>
              <a:t>...”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5EA79F6-E8BF-DE41-0545-C7A2AEA7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339912"/>
            <a:ext cx="26821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D9800"/>
                </a:solidFill>
              </a:rPr>
              <a:t>“ HỒ CHÍ MINH 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D5D903-4A3D-D150-DCE8-49566D6A5720}"/>
              </a:ext>
            </a:extLst>
          </p:cNvPr>
          <p:cNvGrpSpPr/>
          <p:nvPr/>
        </p:nvGrpSpPr>
        <p:grpSpPr>
          <a:xfrm rot="16200000">
            <a:off x="215348" y="4880111"/>
            <a:ext cx="1769165" cy="2219741"/>
            <a:chOff x="-27443" y="1301"/>
            <a:chExt cx="1911846" cy="1662229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339DD5D4-A92D-1025-3DB9-2B5A5D7A5D98}"/>
                </a:ext>
              </a:extLst>
            </p:cNvPr>
            <p:cNvSpPr/>
            <p:nvPr/>
          </p:nvSpPr>
          <p:spPr>
            <a:xfrm rot="5400000">
              <a:off x="423731" y="-215952"/>
              <a:ext cx="1036940" cy="1884403"/>
            </a:xfrm>
            <a:prstGeom prst="triangle">
              <a:avLst>
                <a:gd name="adj" fmla="val 25838"/>
              </a:avLst>
            </a:prstGeom>
            <a:solidFill>
              <a:srgbClr val="FD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3A015F2A-01F7-5549-19EF-0A065363B1FC}"/>
                </a:ext>
              </a:extLst>
            </p:cNvPr>
            <p:cNvSpPr/>
            <p:nvPr/>
          </p:nvSpPr>
          <p:spPr>
            <a:xfrm rot="5400000">
              <a:off x="152400" y="-151099"/>
              <a:ext cx="1219200" cy="1524000"/>
            </a:xfrm>
            <a:prstGeom prst="triangle">
              <a:avLst>
                <a:gd name="adj" fmla="val 0"/>
              </a:avLst>
            </a:prstGeom>
            <a:solidFill>
              <a:srgbClr val="3D54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2ED0DB-4CCE-E4D3-8F46-99B0550141F7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>
              <a:off x="-27443" y="1301"/>
              <a:ext cx="1551443" cy="1662229"/>
            </a:xfrm>
            <a:prstGeom prst="line">
              <a:avLst/>
            </a:prstGeom>
            <a:ln>
              <a:solidFill>
                <a:srgbClr val="3D547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3B12BB-B8C8-060F-7F87-772F1F90EB38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>
              <a:off x="0" y="475704"/>
              <a:ext cx="1884403" cy="1187826"/>
            </a:xfrm>
            <a:prstGeom prst="line">
              <a:avLst/>
            </a:prstGeom>
            <a:ln>
              <a:solidFill>
                <a:srgbClr val="FD98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EC7908-4475-CBAE-F94B-097C95915A95}"/>
              </a:ext>
            </a:extLst>
          </p:cNvPr>
          <p:cNvGrpSpPr/>
          <p:nvPr/>
        </p:nvGrpSpPr>
        <p:grpSpPr>
          <a:xfrm rot="16200000" flipV="1">
            <a:off x="10187311" y="4880111"/>
            <a:ext cx="1769165" cy="2219741"/>
            <a:chOff x="-27443" y="1301"/>
            <a:chExt cx="1911846" cy="1662229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2084689-3ECE-F134-987B-2EECD6ED0A0F}"/>
                </a:ext>
              </a:extLst>
            </p:cNvPr>
            <p:cNvSpPr/>
            <p:nvPr/>
          </p:nvSpPr>
          <p:spPr>
            <a:xfrm rot="5400000">
              <a:off x="423731" y="-215952"/>
              <a:ext cx="1036940" cy="1884403"/>
            </a:xfrm>
            <a:prstGeom prst="triangle">
              <a:avLst>
                <a:gd name="adj" fmla="val 25838"/>
              </a:avLst>
            </a:prstGeom>
            <a:solidFill>
              <a:srgbClr val="FD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366DCBD-DC50-0EE9-0B0D-DFA4C442B291}"/>
                </a:ext>
              </a:extLst>
            </p:cNvPr>
            <p:cNvSpPr/>
            <p:nvPr/>
          </p:nvSpPr>
          <p:spPr>
            <a:xfrm rot="5400000">
              <a:off x="152400" y="-151099"/>
              <a:ext cx="1219200" cy="1524000"/>
            </a:xfrm>
            <a:prstGeom prst="triangle">
              <a:avLst>
                <a:gd name="adj" fmla="val 0"/>
              </a:avLst>
            </a:prstGeom>
            <a:solidFill>
              <a:srgbClr val="3D54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C4AD9C-21A4-BA19-03DE-17684D72FB77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>
              <a:off x="-27443" y="1301"/>
              <a:ext cx="1551443" cy="1662229"/>
            </a:xfrm>
            <a:prstGeom prst="line">
              <a:avLst/>
            </a:prstGeom>
            <a:ln>
              <a:solidFill>
                <a:srgbClr val="3D547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C425CB-65D3-D7D4-06B3-CFCBEFEA85A8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H="1">
              <a:off x="0" y="475704"/>
              <a:ext cx="1884403" cy="1187826"/>
            </a:xfrm>
            <a:prstGeom prst="line">
              <a:avLst/>
            </a:prstGeom>
            <a:ln>
              <a:solidFill>
                <a:srgbClr val="FD98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168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52C32E-3D2F-9FE3-7DF4-60D2D6E40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" y="-228599"/>
            <a:ext cx="12503426" cy="7354912"/>
          </a:xfrm>
          <a:prstGeom prst="rect">
            <a:avLst/>
          </a:prstGeom>
        </p:spPr>
      </p:pic>
      <p:sp>
        <p:nvSpPr>
          <p:cNvPr id="5" name="Rectangle 16">
            <a:extLst>
              <a:ext uri="{FF2B5EF4-FFF2-40B4-BE49-F238E27FC236}">
                <a16:creationId xmlns:a16="http://schemas.microsoft.com/office/drawing/2014/main" id="{7250D0FF-A689-CC5C-E95E-ABA3E8531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481765"/>
            <a:ext cx="4648200" cy="3477875"/>
          </a:xfrm>
          <a:custGeom>
            <a:avLst/>
            <a:gdLst>
              <a:gd name="connsiteX0" fmla="*/ 0 w 4343400"/>
              <a:gd name="connsiteY0" fmla="*/ 0 h 2838450"/>
              <a:gd name="connsiteX1" fmla="*/ 4343400 w 4343400"/>
              <a:gd name="connsiteY1" fmla="*/ 0 h 2838450"/>
              <a:gd name="connsiteX2" fmla="*/ 4343400 w 4343400"/>
              <a:gd name="connsiteY2" fmla="*/ 2838450 h 2838450"/>
              <a:gd name="connsiteX3" fmla="*/ 0 w 4343400"/>
              <a:gd name="connsiteY3" fmla="*/ 2838450 h 2838450"/>
              <a:gd name="connsiteX4" fmla="*/ 0 w 4343400"/>
              <a:gd name="connsiteY4" fmla="*/ 0 h 2838450"/>
              <a:gd name="connsiteX0" fmla="*/ 0 w 4602707"/>
              <a:gd name="connsiteY0" fmla="*/ 1801504 h 2838450"/>
              <a:gd name="connsiteX1" fmla="*/ 4602707 w 4602707"/>
              <a:gd name="connsiteY1" fmla="*/ 0 h 2838450"/>
              <a:gd name="connsiteX2" fmla="*/ 4602707 w 4602707"/>
              <a:gd name="connsiteY2" fmla="*/ 2838450 h 2838450"/>
              <a:gd name="connsiteX3" fmla="*/ 259307 w 4602707"/>
              <a:gd name="connsiteY3" fmla="*/ 2838450 h 2838450"/>
              <a:gd name="connsiteX4" fmla="*/ 0 w 4602707"/>
              <a:gd name="connsiteY4" fmla="*/ 1801504 h 2838450"/>
              <a:gd name="connsiteX0" fmla="*/ 0 w 4561764"/>
              <a:gd name="connsiteY0" fmla="*/ 0 h 2988576"/>
              <a:gd name="connsiteX1" fmla="*/ 4561764 w 4561764"/>
              <a:gd name="connsiteY1" fmla="*/ 150126 h 2988576"/>
              <a:gd name="connsiteX2" fmla="*/ 4561764 w 4561764"/>
              <a:gd name="connsiteY2" fmla="*/ 2988576 h 2988576"/>
              <a:gd name="connsiteX3" fmla="*/ 218364 w 4561764"/>
              <a:gd name="connsiteY3" fmla="*/ 2988576 h 2988576"/>
              <a:gd name="connsiteX4" fmla="*/ 0 w 4561764"/>
              <a:gd name="connsiteY4" fmla="*/ 0 h 298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764" h="2988576">
                <a:moveTo>
                  <a:pt x="0" y="0"/>
                </a:moveTo>
                <a:lnTo>
                  <a:pt x="4561764" y="150126"/>
                </a:lnTo>
                <a:lnTo>
                  <a:pt x="4561764" y="2988576"/>
                </a:lnTo>
                <a:lnTo>
                  <a:pt x="218364" y="29885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solidFill>
                  <a:srgbClr val="C2C2DC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Cố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gắng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học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tập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lao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động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- </a:t>
            </a:r>
            <a:r>
              <a:rPr lang="en-US" altLang="en-US" sz="2000" dirty="0" err="1">
                <a:solidFill>
                  <a:srgbClr val="FF0000"/>
                </a:solidFill>
              </a:rPr>
              <a:t>Chăm</a:t>
            </a:r>
            <a:r>
              <a:rPr lang="en-US" altLang="en-US" sz="2000" dirty="0">
                <a:solidFill>
                  <a:srgbClr val="FF0000"/>
                </a:solidFill>
              </a:rPr>
              <a:t> lo </a:t>
            </a:r>
            <a:r>
              <a:rPr lang="en-US" altLang="en-US" sz="2000" dirty="0" err="1">
                <a:solidFill>
                  <a:srgbClr val="FF0000"/>
                </a:solidFill>
              </a:rPr>
              <a:t>rèn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luyện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đạo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đức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- </a:t>
            </a:r>
            <a:r>
              <a:rPr lang="en-US" altLang="en-US" sz="2000" dirty="0" err="1">
                <a:solidFill>
                  <a:srgbClr val="FF0000"/>
                </a:solidFill>
              </a:rPr>
              <a:t>Vươn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lên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chiếm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lĩnh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đỉnh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cao</a:t>
            </a:r>
            <a:r>
              <a:rPr lang="en-US" altLang="en-US" sz="2000" dirty="0">
                <a:solidFill>
                  <a:srgbClr val="FF0000"/>
                </a:solidFill>
              </a:rPr>
              <a:t> KHKT, </a:t>
            </a:r>
            <a:r>
              <a:rPr lang="en-US" altLang="en-US" sz="2000" dirty="0" err="1">
                <a:solidFill>
                  <a:srgbClr val="FF0000"/>
                </a:solidFill>
              </a:rPr>
              <a:t>tiếp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thu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văn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hóa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loài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người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- </a:t>
            </a:r>
            <a:r>
              <a:rPr lang="en-US" altLang="en-US" sz="2000" dirty="0" err="1">
                <a:solidFill>
                  <a:srgbClr val="FF0000"/>
                </a:solidFill>
              </a:rPr>
              <a:t>Kế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và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phát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huy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truyền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thống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tốt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đẹp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của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dân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tộc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lòng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yêu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nước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nồng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nàn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- </a:t>
            </a:r>
            <a:r>
              <a:rPr lang="en-US" altLang="en-US" sz="2000" dirty="0" err="1">
                <a:solidFill>
                  <a:srgbClr val="FF0000"/>
                </a:solidFill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cuộc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sống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tình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nghĩa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thủy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chung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- </a:t>
            </a:r>
            <a:r>
              <a:rPr lang="en-US" altLang="en-US" sz="2000" dirty="0" err="1">
                <a:solidFill>
                  <a:srgbClr val="FF0000"/>
                </a:solidFill>
              </a:rPr>
              <a:t>Biết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ơn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thế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hệ</a:t>
            </a:r>
            <a:r>
              <a:rPr lang="en-US" altLang="en-US" sz="2000" dirty="0">
                <a:solidFill>
                  <a:srgbClr val="FF0000"/>
                </a:solidFill>
              </a:rPr>
              <a:t> cha </a:t>
            </a:r>
            <a:r>
              <a:rPr lang="en-US" altLang="en-US" sz="2000" dirty="0" err="1">
                <a:solidFill>
                  <a:srgbClr val="FF0000"/>
                </a:solidFill>
              </a:rPr>
              <a:t>anh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- </a:t>
            </a:r>
            <a:r>
              <a:rPr lang="en-US" altLang="en-US" sz="2000" dirty="0" err="1">
                <a:solidFill>
                  <a:srgbClr val="FF0000"/>
                </a:solidFill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tình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thương</a:t>
            </a:r>
            <a:r>
              <a:rPr lang="en-US" altLang="en-US" sz="2000" dirty="0">
                <a:solidFill>
                  <a:srgbClr val="FF0000"/>
                </a:solidFill>
              </a:rPr>
              <a:t> bao la </a:t>
            </a:r>
            <a:r>
              <a:rPr lang="en-US" altLang="en-US" sz="2000" dirty="0" err="1">
                <a:solidFill>
                  <a:srgbClr val="FF0000"/>
                </a:solidFill>
              </a:rPr>
              <a:t>với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những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người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số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phận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rủi</a:t>
            </a:r>
            <a:r>
              <a:rPr lang="en-US" altLang="en-US" sz="2000" dirty="0">
                <a:solidFill>
                  <a:srgbClr val="FF0000"/>
                </a:solidFill>
              </a:rPr>
              <a:t> ro.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CB41DF-BE00-E0B2-CB38-13A0BFAA0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250" y1="28667" x2="20417" y2="57500"/>
                        <a14:foregroundMark x1="42500" y1="35000" x2="42500" y2="51167"/>
                        <a14:foregroundMark x1="61833" y1="34250" x2="63000" y2="46000"/>
                        <a14:foregroundMark x1="81917" y1="31250" x2="85500" y2="45167"/>
                        <a14:foregroundMark x1="70333" y1="34417" x2="70333" y2="34417"/>
                        <a14:foregroundMark x1="71000" y1="34250" x2="73250" y2="41083"/>
                        <a14:foregroundMark x1="73250" y1="41083" x2="77500" y2="42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219200"/>
            <a:ext cx="4876800" cy="563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01D31A-1ABA-C182-6C53-40C7AD7A5A31}"/>
              </a:ext>
            </a:extLst>
          </p:cNvPr>
          <p:cNvSpPr txBox="1"/>
          <p:nvPr/>
        </p:nvSpPr>
        <p:spPr>
          <a:xfrm>
            <a:off x="609600" y="1546592"/>
            <a:ext cx="3886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trách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nay,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bí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niên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7D9E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srgbClr val="FF7D9E"/>
                </a:solidFill>
                <a:latin typeface="Times New Roman" panose="02020603050405020304" pitchFamily="18" charset="0"/>
              </a:rPr>
              <a:t> ?</a:t>
            </a:r>
            <a:endParaRPr lang="en-US" sz="2000" dirty="0">
              <a:solidFill>
                <a:srgbClr val="FF7D9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3E3AFF-8A0D-A6B3-03A1-21DFCB18D578}"/>
              </a:ext>
            </a:extLst>
          </p:cNvPr>
          <p:cNvSpPr/>
          <p:nvPr/>
        </p:nvSpPr>
        <p:spPr>
          <a:xfrm>
            <a:off x="1477726" y="-14785"/>
            <a:ext cx="21499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2000" b="1" cap="none" spc="0" dirty="0">
                <a:ln/>
                <a:solidFill>
                  <a:srgbClr val="FD9800"/>
                </a:solidFill>
                <a:effectLst/>
              </a:rPr>
              <a:t>Vương phát 9a3</a:t>
            </a:r>
            <a:endParaRPr lang="en-US" sz="2000" b="1" cap="none" spc="0" dirty="0">
              <a:ln/>
              <a:solidFill>
                <a:srgbClr val="FD98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293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 build="p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0" y="6883"/>
            <a:ext cx="12192000" cy="954107"/>
          </a:xfrm>
          <a:prstGeom prst="rect">
            <a:avLst/>
          </a:prstGeom>
          <a:solidFill>
            <a:srgbClr val="FD98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32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TiÕt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19 – </a:t>
            </a:r>
            <a:r>
              <a:rPr lang="en-US" sz="32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Bµi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11:</a:t>
            </a:r>
            <a:r>
              <a:rPr lang="vi-V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Tr¸ch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nhiÖm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cña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thanh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niªn</a:t>
            </a: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trong</a:t>
            </a:r>
            <a:endParaRPr lang="vi-VN" sz="2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 NarrowH" pitchFamily="34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sù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nghiÖp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C«ng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nghiÖp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ho¸,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hiÖn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®¹i ho¸ ®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Êt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n</a:t>
            </a: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u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­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íc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.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</a:p>
        </p:txBody>
      </p: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11373" y="937096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I. </a:t>
            </a: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®</a:t>
            </a:r>
            <a:r>
              <a:rPr lang="en-US" sz="32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Æt</a:t>
            </a: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</a:t>
            </a:r>
            <a:r>
              <a:rPr lang="en-US" sz="32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vÊn</a:t>
            </a: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®Ò:</a:t>
            </a:r>
          </a:p>
        </p:txBody>
      </p:sp>
      <p:pic>
        <p:nvPicPr>
          <p:cNvPr id="149521" name="Picture 17" descr="images961629_nongducm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2362200" cy="1584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A142EE-39F3-7B1A-CB18-CC152F81EFAA}"/>
              </a:ext>
            </a:extLst>
          </p:cNvPr>
          <p:cNvSpPr/>
          <p:nvPr/>
        </p:nvSpPr>
        <p:spPr>
          <a:xfrm>
            <a:off x="8610600" y="6172200"/>
            <a:ext cx="3581400" cy="288100"/>
          </a:xfrm>
          <a:prstGeom prst="rect">
            <a:avLst/>
          </a:prstGeom>
          <a:solidFill>
            <a:srgbClr val="3D5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EE0102-BA0E-A6C7-A5B9-7E7AF0F557B5}"/>
              </a:ext>
            </a:extLst>
          </p:cNvPr>
          <p:cNvSpPr/>
          <p:nvPr/>
        </p:nvSpPr>
        <p:spPr>
          <a:xfrm>
            <a:off x="9829800" y="5867399"/>
            <a:ext cx="2362200" cy="152399"/>
          </a:xfrm>
          <a:prstGeom prst="rect">
            <a:avLst/>
          </a:prstGeom>
          <a:solidFill>
            <a:srgbClr val="F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06BD79-7C08-FB60-11D6-AF92D41E4E46}"/>
              </a:ext>
            </a:extLst>
          </p:cNvPr>
          <p:cNvSpPr/>
          <p:nvPr/>
        </p:nvSpPr>
        <p:spPr>
          <a:xfrm>
            <a:off x="609600" y="1493124"/>
            <a:ext cx="464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vi-VN" sz="2400" dirty="0">
                <a:ln w="0"/>
                <a:solidFill>
                  <a:srgbClr val="FD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Đọc thông tin (sgk-37)</a:t>
            </a:r>
            <a:r>
              <a:rPr lang="vi-VN" sz="2400" b="0" cap="none" spc="0" dirty="0">
                <a:ln w="0"/>
                <a:solidFill>
                  <a:srgbClr val="FD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514350" indent="-514350">
              <a:buAutoNum type="arabicPeriod"/>
            </a:pPr>
            <a:r>
              <a:rPr lang="vi-VN" sz="2400" b="0" cap="none" spc="0" dirty="0">
                <a:ln w="0"/>
                <a:solidFill>
                  <a:srgbClr val="FD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 xét</a:t>
            </a:r>
            <a:endParaRPr lang="en-US" sz="2400" b="0" cap="none" spc="0" dirty="0">
              <a:ln w="0"/>
              <a:solidFill>
                <a:srgbClr val="FD98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588CC-5C3B-79CC-A419-B929FB3282F5}"/>
              </a:ext>
            </a:extLst>
          </p:cNvPr>
          <p:cNvSpPr/>
          <p:nvPr/>
        </p:nvSpPr>
        <p:spPr>
          <a:xfrm>
            <a:off x="0" y="0"/>
            <a:ext cx="1771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chemeClr val="accent3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0BE2B-52CE-3530-4C0D-A09FE4005282}"/>
              </a:ext>
            </a:extLst>
          </p:cNvPr>
          <p:cNvSpPr txBox="1"/>
          <p:nvPr/>
        </p:nvSpPr>
        <p:spPr>
          <a:xfrm>
            <a:off x="11373" y="2324036"/>
            <a:ext cx="6346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I</a:t>
            </a:r>
            <a:r>
              <a:rPr lang="vi-VN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I. Nội dung bai học</a:t>
            </a:r>
            <a:endParaRPr lang="en-US" sz="3200" b="1" dirty="0">
              <a:solidFill>
                <a:srgbClr val="3D54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A1634-771F-4D07-3845-DDBE71E4F4C9}"/>
              </a:ext>
            </a:extLst>
          </p:cNvPr>
          <p:cNvSpPr txBox="1"/>
          <p:nvPr/>
        </p:nvSpPr>
        <p:spPr>
          <a:xfrm>
            <a:off x="228600" y="2879979"/>
            <a:ext cx="6656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Trách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niên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468CD2-2F1E-EC80-9902-1EE388904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14" y="3858213"/>
            <a:ext cx="4679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Ra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sức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, khoa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thuật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D98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A7CAE0-9EEB-8746-4564-135AE5CA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29" y="4340356"/>
            <a:ext cx="4266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Tu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dưỡng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đạo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tưởng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546ED-EC15-BD0D-67DC-12C530B2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21" y="4653505"/>
            <a:ext cx="5802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Rèn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D98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A0A0A2-2AF6-DB10-6EAE-A9EE9BD12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76" y="5160355"/>
            <a:ext cx="3409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ý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rèn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sức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khỏe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744274-8C70-0A9E-C1B5-1D38FCA4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11966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cực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và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lao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động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sản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xuất</a:t>
            </a:r>
            <a:endParaRPr lang="en-US" altLang="en-US" dirty="0">
              <a:solidFill>
                <a:srgbClr val="FD9800"/>
              </a:solidFill>
            </a:endParaRPr>
          </a:p>
          <a:p>
            <a:pPr eaLnBrk="1" hangingPunct="1"/>
            <a:endParaRPr lang="en-US" altLang="en-US" dirty="0">
              <a:solidFill>
                <a:srgbClr val="FD9800"/>
              </a:solidFill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BFD11E19-EA15-F6C8-2840-C21C1451C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" y="6279723"/>
            <a:ext cx="33602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D9800"/>
                </a:solidFill>
              </a:rPr>
              <a:t>- </a:t>
            </a:r>
            <a:r>
              <a:rPr lang="en-US" altLang="en-US" sz="2000" dirty="0" err="1">
                <a:solidFill>
                  <a:srgbClr val="FD9800"/>
                </a:solidFill>
              </a:rPr>
              <a:t>Phải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là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lực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lượng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nòng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cốt</a:t>
            </a:r>
            <a:endParaRPr lang="en-US" altLang="en-US" sz="2000" dirty="0">
              <a:solidFill>
                <a:srgbClr val="FD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animBg="1"/>
      <p:bldP spid="149518" grpId="0"/>
      <p:bldP spid="4" grpId="0" build="allAtOnce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0" y="6883"/>
            <a:ext cx="12192000" cy="954107"/>
          </a:xfrm>
          <a:prstGeom prst="rect">
            <a:avLst/>
          </a:prstGeom>
          <a:solidFill>
            <a:srgbClr val="FD98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32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TiÕt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19 – </a:t>
            </a:r>
            <a:r>
              <a:rPr lang="en-US" sz="32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Bµi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11:</a:t>
            </a:r>
            <a:r>
              <a:rPr lang="vi-V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Tr¸ch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nhiÖm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cña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thanh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niªn</a:t>
            </a: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trong</a:t>
            </a:r>
            <a:endParaRPr lang="vi-VN" sz="2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 NarrowH" pitchFamily="34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sù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nghiÖp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C«ng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nghiÖp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ho¸,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hiÖn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®¹i ho¸ ®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Êt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n</a:t>
            </a: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u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­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íc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.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</a:p>
        </p:txBody>
      </p: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11373" y="937096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I. </a:t>
            </a: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®</a:t>
            </a:r>
            <a:r>
              <a:rPr lang="en-US" sz="32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Æt</a:t>
            </a: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</a:t>
            </a:r>
            <a:r>
              <a:rPr lang="en-US" sz="32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vÊn</a:t>
            </a: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®Ò: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A142EE-39F3-7B1A-CB18-CC152F81EFAA}"/>
              </a:ext>
            </a:extLst>
          </p:cNvPr>
          <p:cNvSpPr/>
          <p:nvPr/>
        </p:nvSpPr>
        <p:spPr>
          <a:xfrm>
            <a:off x="7620000" y="1335934"/>
            <a:ext cx="4572000" cy="298146"/>
          </a:xfrm>
          <a:prstGeom prst="rect">
            <a:avLst/>
          </a:prstGeom>
          <a:solidFill>
            <a:srgbClr val="3D5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EE0102-BA0E-A6C7-A5B9-7E7AF0F557B5}"/>
              </a:ext>
            </a:extLst>
          </p:cNvPr>
          <p:cNvSpPr/>
          <p:nvPr/>
        </p:nvSpPr>
        <p:spPr>
          <a:xfrm>
            <a:off x="9829800" y="1031133"/>
            <a:ext cx="2362200" cy="152399"/>
          </a:xfrm>
          <a:prstGeom prst="rect">
            <a:avLst/>
          </a:prstGeom>
          <a:solidFill>
            <a:srgbClr val="F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06BD79-7C08-FB60-11D6-AF92D41E4E46}"/>
              </a:ext>
            </a:extLst>
          </p:cNvPr>
          <p:cNvSpPr/>
          <p:nvPr/>
        </p:nvSpPr>
        <p:spPr>
          <a:xfrm>
            <a:off x="609600" y="1493124"/>
            <a:ext cx="464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vi-VN" sz="2400" dirty="0">
                <a:ln w="0"/>
                <a:solidFill>
                  <a:srgbClr val="FD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Đọc thông tin (sgk-37)</a:t>
            </a:r>
            <a:r>
              <a:rPr lang="vi-VN" sz="2400" b="0" cap="none" spc="0" dirty="0">
                <a:ln w="0"/>
                <a:solidFill>
                  <a:srgbClr val="FD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514350" indent="-514350">
              <a:buAutoNum type="arabicPeriod"/>
            </a:pPr>
            <a:r>
              <a:rPr lang="vi-VN" sz="2400" b="0" cap="none" spc="0" dirty="0">
                <a:ln w="0"/>
                <a:solidFill>
                  <a:srgbClr val="FD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 xét</a:t>
            </a:r>
            <a:endParaRPr lang="en-US" sz="2400" b="0" cap="none" spc="0" dirty="0">
              <a:ln w="0"/>
              <a:solidFill>
                <a:srgbClr val="FD98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588CC-5C3B-79CC-A419-B929FB3282F5}"/>
              </a:ext>
            </a:extLst>
          </p:cNvPr>
          <p:cNvSpPr/>
          <p:nvPr/>
        </p:nvSpPr>
        <p:spPr>
          <a:xfrm>
            <a:off x="0" y="0"/>
            <a:ext cx="1771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chemeClr val="accent3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0BE2B-52CE-3530-4C0D-A09FE4005282}"/>
              </a:ext>
            </a:extLst>
          </p:cNvPr>
          <p:cNvSpPr txBox="1"/>
          <p:nvPr/>
        </p:nvSpPr>
        <p:spPr>
          <a:xfrm>
            <a:off x="11373" y="2324036"/>
            <a:ext cx="6346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I</a:t>
            </a:r>
            <a:r>
              <a:rPr lang="vi-VN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I. Nội dung bai học</a:t>
            </a:r>
            <a:endParaRPr lang="en-US" sz="3200" b="1" dirty="0">
              <a:solidFill>
                <a:srgbClr val="3D54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A1634-771F-4D07-3845-DDBE71E4F4C9}"/>
              </a:ext>
            </a:extLst>
          </p:cNvPr>
          <p:cNvSpPr txBox="1"/>
          <p:nvPr/>
        </p:nvSpPr>
        <p:spPr>
          <a:xfrm>
            <a:off x="228600" y="2879979"/>
            <a:ext cx="6656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Trách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niên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468CD2-2F1E-EC80-9902-1EE388904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14" y="3858213"/>
            <a:ext cx="4679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Ra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sức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, khoa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thuật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D98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A7CAE0-9EEB-8746-4564-135AE5CA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29" y="4340356"/>
            <a:ext cx="4266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Tu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dưỡng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đạo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tưởng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546ED-EC15-BD0D-67DC-12C530B2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21" y="4653505"/>
            <a:ext cx="5802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Rèn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D98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A0A0A2-2AF6-DB10-6EAE-A9EE9BD12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76" y="5160355"/>
            <a:ext cx="3409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ý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rèn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sức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khỏe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744274-8C70-0A9E-C1B5-1D38FCA4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11966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cực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và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lao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động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sản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xuất</a:t>
            </a:r>
            <a:endParaRPr lang="en-US" altLang="en-US" dirty="0">
              <a:solidFill>
                <a:srgbClr val="FD9800"/>
              </a:solidFill>
            </a:endParaRPr>
          </a:p>
          <a:p>
            <a:pPr eaLnBrk="1" hangingPunct="1"/>
            <a:endParaRPr lang="en-US" altLang="en-US" dirty="0">
              <a:solidFill>
                <a:srgbClr val="FD9800"/>
              </a:solidFill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BFD11E19-EA15-F6C8-2840-C21C1451C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" y="6279723"/>
            <a:ext cx="33602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D9800"/>
                </a:solidFill>
              </a:rPr>
              <a:t>- </a:t>
            </a:r>
            <a:r>
              <a:rPr lang="en-US" altLang="en-US" sz="2000" dirty="0" err="1">
                <a:solidFill>
                  <a:srgbClr val="FD9800"/>
                </a:solidFill>
              </a:rPr>
              <a:t>Phải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là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lực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lượng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nòng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cốt</a:t>
            </a:r>
            <a:endParaRPr lang="en-US" altLang="en-US" sz="2000" dirty="0">
              <a:solidFill>
                <a:srgbClr val="FD9800"/>
              </a:solidFill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5F2447B3-DEC2-0763-3627-09447A13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754730"/>
            <a:ext cx="443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rgbClr val="FD9800"/>
                </a:solidFill>
              </a:rPr>
              <a:t>   </a:t>
            </a:r>
            <a:r>
              <a:rPr lang="en-US" altLang="en-US" sz="1800" dirty="0" err="1">
                <a:solidFill>
                  <a:srgbClr val="3D5476"/>
                </a:solidFill>
              </a:rPr>
              <a:t>Những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tấm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gương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tiêu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biểu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tại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đại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hội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đoàn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toàn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quốc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lần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thứ</a:t>
            </a:r>
            <a:r>
              <a:rPr lang="en-US" altLang="en-US" sz="1800" dirty="0">
                <a:solidFill>
                  <a:srgbClr val="3D5476"/>
                </a:solidFill>
              </a:rPr>
              <a:t> IX</a:t>
            </a:r>
            <a:endParaRPr lang="vi-VN" altLang="en-US" sz="1800" dirty="0">
              <a:solidFill>
                <a:srgbClr val="3D5476"/>
              </a:solidFill>
            </a:endParaRPr>
          </a:p>
        </p:txBody>
      </p:sp>
      <p:pic>
        <p:nvPicPr>
          <p:cNvPr id="8" name="Picture 3" descr="1178622066">
            <a:extLst>
              <a:ext uri="{FF2B5EF4-FFF2-40B4-BE49-F238E27FC236}">
                <a16:creationId xmlns:a16="http://schemas.microsoft.com/office/drawing/2014/main" id="{BE46EFB1-B8C7-23CF-8166-B4129A3F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16730"/>
            <a:ext cx="11255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3E97D315-D998-21A2-D6F2-FF3C3982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2592930"/>
            <a:ext cx="330517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500" b="1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Từ Ngọc Ly Lan</a:t>
            </a:r>
            <a:br>
              <a:rPr lang="en-US" altLang="en-US" sz="1500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500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Sinh ngày: 4/11/1988</a:t>
            </a:r>
            <a:br>
              <a:rPr lang="en-US" altLang="en-US" sz="1500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500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Nơi công tác: 12A chuyên Hóa -Trường ĐH Khoa học tự nhiên - ĐH quốc gia Hà Nội</a:t>
            </a:r>
            <a:br>
              <a:rPr lang="en-US" altLang="en-US" sz="1500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1500">
              <a:solidFill>
                <a:srgbClr val="FD98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" name="Picture 7" descr="1178621919">
            <a:extLst>
              <a:ext uri="{FF2B5EF4-FFF2-40B4-BE49-F238E27FC236}">
                <a16:creationId xmlns:a16="http://schemas.microsoft.com/office/drawing/2014/main" id="{F9A49E8F-12A7-94D1-3DE0-7C93707F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3958180"/>
            <a:ext cx="1125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FDBAA883-5B6D-3ABB-201D-F15CE961D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040730"/>
            <a:ext cx="34337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Trần Đình Khải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Sinh ngày: 19/10/1980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Nơi công tác: Nhân viên phòng KCM-  Công ty Than Mạo Khê</a:t>
            </a:r>
            <a:br>
              <a:rPr lang="en-US" altLang="en-US" sz="1600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1600">
              <a:solidFill>
                <a:srgbClr val="FD98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" name="Picture 11" descr="1178621561">
            <a:extLst>
              <a:ext uri="{FF2B5EF4-FFF2-40B4-BE49-F238E27FC236}">
                <a16:creationId xmlns:a16="http://schemas.microsoft.com/office/drawing/2014/main" id="{2F5FC5CF-6AFB-BEF4-F835-B80A82A6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488530"/>
            <a:ext cx="1195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A735D865-47AB-4393-3404-B1915B9E6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7613" y="5564730"/>
            <a:ext cx="3125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Lưu Hồng Quang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Sinh ngày: 10/10/1990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Nơi công tác: Học sinh lớp Trung cấp II – khoa Piano - Nhạc viện Hà Nội.</a:t>
            </a:r>
            <a:br>
              <a:rPr lang="en-US" altLang="en-US" sz="1600">
                <a:solidFill>
                  <a:srgbClr val="FD9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1600">
              <a:solidFill>
                <a:srgbClr val="FD98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726687-5AA8-390B-AABC-4B2CCB660683}"/>
              </a:ext>
            </a:extLst>
          </p:cNvPr>
          <p:cNvCxnSpPr/>
          <p:nvPr/>
        </p:nvCxnSpPr>
        <p:spPr bwMode="auto">
          <a:xfrm>
            <a:off x="7086600" y="1976841"/>
            <a:ext cx="0" cy="5353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8005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0" y="6883"/>
            <a:ext cx="12192000" cy="954107"/>
          </a:xfrm>
          <a:prstGeom prst="rect">
            <a:avLst/>
          </a:prstGeom>
          <a:solidFill>
            <a:srgbClr val="FD98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32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TiÕt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19 – </a:t>
            </a:r>
            <a:r>
              <a:rPr lang="en-US" sz="32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Bµi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11:</a:t>
            </a:r>
            <a:r>
              <a:rPr lang="vi-V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Tr¸ch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nhiÖm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cña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thanh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niªn</a:t>
            </a: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trong</a:t>
            </a:r>
            <a:endParaRPr lang="vi-VN" sz="2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 NarrowH" pitchFamily="34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sù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nghiÖp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C«ng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nghiÖp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ho¸,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hiÖn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®¹i ho¸ ®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Êt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n</a:t>
            </a: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u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­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íc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.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</a:p>
        </p:txBody>
      </p: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11373" y="937096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I. </a:t>
            </a: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®</a:t>
            </a:r>
            <a:r>
              <a:rPr lang="en-US" sz="32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Æt</a:t>
            </a: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</a:t>
            </a:r>
            <a:r>
              <a:rPr lang="en-US" sz="3200" b="1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vÊn</a:t>
            </a: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®Ò: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A142EE-39F3-7B1A-CB18-CC152F81EFAA}"/>
              </a:ext>
            </a:extLst>
          </p:cNvPr>
          <p:cNvSpPr/>
          <p:nvPr/>
        </p:nvSpPr>
        <p:spPr>
          <a:xfrm>
            <a:off x="7620000" y="1335934"/>
            <a:ext cx="4572000" cy="298146"/>
          </a:xfrm>
          <a:prstGeom prst="rect">
            <a:avLst/>
          </a:prstGeom>
          <a:solidFill>
            <a:srgbClr val="3D5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EE0102-BA0E-A6C7-A5B9-7E7AF0F557B5}"/>
              </a:ext>
            </a:extLst>
          </p:cNvPr>
          <p:cNvSpPr/>
          <p:nvPr/>
        </p:nvSpPr>
        <p:spPr>
          <a:xfrm>
            <a:off x="9829800" y="1031133"/>
            <a:ext cx="2362200" cy="152399"/>
          </a:xfrm>
          <a:prstGeom prst="rect">
            <a:avLst/>
          </a:prstGeom>
          <a:solidFill>
            <a:srgbClr val="F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06BD79-7C08-FB60-11D6-AF92D41E4E46}"/>
              </a:ext>
            </a:extLst>
          </p:cNvPr>
          <p:cNvSpPr/>
          <p:nvPr/>
        </p:nvSpPr>
        <p:spPr>
          <a:xfrm>
            <a:off x="609600" y="1493124"/>
            <a:ext cx="464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vi-VN" sz="2400" dirty="0">
                <a:ln w="0"/>
                <a:solidFill>
                  <a:srgbClr val="FD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Đọc thông tin (sgk-37)</a:t>
            </a:r>
            <a:r>
              <a:rPr lang="vi-VN" sz="2400" b="0" cap="none" spc="0" dirty="0">
                <a:ln w="0"/>
                <a:solidFill>
                  <a:srgbClr val="FD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514350" indent="-514350">
              <a:buAutoNum type="arabicPeriod"/>
            </a:pPr>
            <a:r>
              <a:rPr lang="vi-VN" sz="2400" b="0" cap="none" spc="0" dirty="0">
                <a:ln w="0"/>
                <a:solidFill>
                  <a:srgbClr val="FD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 xét</a:t>
            </a:r>
            <a:endParaRPr lang="en-US" sz="2400" b="0" cap="none" spc="0" dirty="0">
              <a:ln w="0"/>
              <a:solidFill>
                <a:srgbClr val="FD98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588CC-5C3B-79CC-A419-B929FB3282F5}"/>
              </a:ext>
            </a:extLst>
          </p:cNvPr>
          <p:cNvSpPr/>
          <p:nvPr/>
        </p:nvSpPr>
        <p:spPr>
          <a:xfrm>
            <a:off x="0" y="0"/>
            <a:ext cx="1771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chemeClr val="accent3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0BE2B-52CE-3530-4C0D-A09FE4005282}"/>
              </a:ext>
            </a:extLst>
          </p:cNvPr>
          <p:cNvSpPr txBox="1"/>
          <p:nvPr/>
        </p:nvSpPr>
        <p:spPr>
          <a:xfrm>
            <a:off x="11373" y="2324036"/>
            <a:ext cx="6346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I</a:t>
            </a:r>
            <a:r>
              <a:rPr lang="vi-VN" sz="3200" b="1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I. Nội dung bai học</a:t>
            </a:r>
            <a:endParaRPr lang="en-US" sz="3200" b="1" dirty="0">
              <a:solidFill>
                <a:srgbClr val="3D54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A1634-771F-4D07-3845-DDBE71E4F4C9}"/>
              </a:ext>
            </a:extLst>
          </p:cNvPr>
          <p:cNvSpPr txBox="1"/>
          <p:nvPr/>
        </p:nvSpPr>
        <p:spPr>
          <a:xfrm>
            <a:off x="228600" y="2879979"/>
            <a:ext cx="6656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Trách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niên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D98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D98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468CD2-2F1E-EC80-9902-1EE388904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14" y="3858213"/>
            <a:ext cx="4679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Ra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sức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, khoa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thuật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D98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A7CAE0-9EEB-8746-4564-135AE5CA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29" y="4340356"/>
            <a:ext cx="4266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Tu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dưỡng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đạo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tưởng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546ED-EC15-BD0D-67DC-12C530B2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21" y="4653505"/>
            <a:ext cx="5802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Rèn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D98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A0A0A2-2AF6-DB10-6EAE-A9EE9BD12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76" y="5160355"/>
            <a:ext cx="3409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ý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rèn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sức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khỏe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744274-8C70-0A9E-C1B5-1D38FCA4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11966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cực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và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lao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động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sản</a:t>
            </a:r>
            <a:r>
              <a:rPr lang="en-US" altLang="en-US" dirty="0">
                <a:solidFill>
                  <a:srgbClr val="FD9800"/>
                </a:solidFill>
              </a:rPr>
              <a:t> </a:t>
            </a:r>
            <a:r>
              <a:rPr lang="en-US" altLang="en-US" dirty="0" err="1">
                <a:solidFill>
                  <a:srgbClr val="FD9800"/>
                </a:solidFill>
              </a:rPr>
              <a:t>xuất</a:t>
            </a:r>
            <a:endParaRPr lang="en-US" altLang="en-US" dirty="0">
              <a:solidFill>
                <a:srgbClr val="FD9800"/>
              </a:solidFill>
            </a:endParaRPr>
          </a:p>
          <a:p>
            <a:pPr eaLnBrk="1" hangingPunct="1"/>
            <a:endParaRPr lang="en-US" altLang="en-US" dirty="0">
              <a:solidFill>
                <a:srgbClr val="FD9800"/>
              </a:solidFill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BFD11E19-EA15-F6C8-2840-C21C1451C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" y="6279723"/>
            <a:ext cx="33602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D9800"/>
                </a:solidFill>
              </a:rPr>
              <a:t>- </a:t>
            </a:r>
            <a:r>
              <a:rPr lang="en-US" altLang="en-US" sz="2000" dirty="0" err="1">
                <a:solidFill>
                  <a:srgbClr val="FD9800"/>
                </a:solidFill>
              </a:rPr>
              <a:t>Phải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là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lực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lượng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nòng</a:t>
            </a:r>
            <a:r>
              <a:rPr lang="en-US" altLang="en-US" sz="2000" dirty="0">
                <a:solidFill>
                  <a:srgbClr val="FD9800"/>
                </a:solidFill>
              </a:rPr>
              <a:t> </a:t>
            </a:r>
            <a:r>
              <a:rPr lang="en-US" altLang="en-US" sz="2000" dirty="0" err="1">
                <a:solidFill>
                  <a:srgbClr val="FD9800"/>
                </a:solidFill>
              </a:rPr>
              <a:t>cốt</a:t>
            </a:r>
            <a:endParaRPr lang="en-US" altLang="en-US" sz="2000" dirty="0">
              <a:solidFill>
                <a:srgbClr val="FD98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726687-5AA8-390B-AABC-4B2CCB660683}"/>
              </a:ext>
            </a:extLst>
          </p:cNvPr>
          <p:cNvCxnSpPr/>
          <p:nvPr/>
        </p:nvCxnSpPr>
        <p:spPr bwMode="auto">
          <a:xfrm>
            <a:off x="7086600" y="1976841"/>
            <a:ext cx="0" cy="5353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7">
            <a:extLst>
              <a:ext uri="{FF2B5EF4-FFF2-40B4-BE49-F238E27FC236}">
                <a16:creationId xmlns:a16="http://schemas.microsoft.com/office/drawing/2014/main" id="{56EECF54-1654-6D32-0F72-012C15F5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602" y="1504673"/>
            <a:ext cx="414178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vi-VN" altLang="en-US" sz="1800">
              <a:solidFill>
                <a:srgbClr val="3D5476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1C115D32-F4A2-4F7D-2E79-0C04F5D8B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989" y="1609022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1800" dirty="0">
                <a:solidFill>
                  <a:srgbClr val="3D5476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US" sz="1800" b="1" dirty="0" err="1">
                <a:solidFill>
                  <a:srgbClr val="FD98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D98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1800" b="1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1800" b="1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D98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D98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1800" b="1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D9800"/>
                </a:solidFill>
                <a:cs typeface="Times New Roman" panose="02020603050405020304" pitchFamily="18" charset="0"/>
              </a:rPr>
              <a:t>niên</a:t>
            </a:r>
            <a:r>
              <a:rPr lang="en-US" altLang="en-US" sz="1800" b="1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D98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1800" b="1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D9800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1800" b="1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D9800"/>
                </a:solidFill>
                <a:cs typeface="Times New Roman" panose="02020603050405020304" pitchFamily="18" charset="0"/>
              </a:rPr>
              <a:t>nghiệp</a:t>
            </a:r>
            <a:r>
              <a:rPr lang="en-US" altLang="en-US" sz="1800" b="1" dirty="0">
                <a:solidFill>
                  <a:srgbClr val="FD9800"/>
                </a:solidFill>
                <a:cs typeface="Times New Roman" panose="02020603050405020304" pitchFamily="18" charset="0"/>
              </a:rPr>
              <a:t> CNH, HĐH </a:t>
            </a:r>
            <a:r>
              <a:rPr lang="en-US" altLang="en-US" sz="1800" b="1" dirty="0" err="1">
                <a:solidFill>
                  <a:srgbClr val="FD9800"/>
                </a:solidFill>
                <a:cs typeface="Times New Roman" panose="02020603050405020304" pitchFamily="18" charset="0"/>
              </a:rPr>
              <a:t>đất</a:t>
            </a:r>
            <a:r>
              <a:rPr lang="en-US" altLang="en-US" sz="1800" b="1" dirty="0">
                <a:solidFill>
                  <a:srgbClr val="FD98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D98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1800" b="1" dirty="0">
                <a:solidFill>
                  <a:srgbClr val="FD98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8379110E-4C3C-F0D5-101B-8929E9AF7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173" y="2335957"/>
            <a:ext cx="330731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800">
                <a:solidFill>
                  <a:srgbClr val="3D5476"/>
                </a:solidFill>
              </a:rPr>
              <a:t> + Gia nhập nghĩa vụ quân sự.</a:t>
            </a: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50A438CD-0DF9-7A73-D007-073AD083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373" y="2647107"/>
            <a:ext cx="3752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3D5476"/>
                </a:solidFill>
              </a:rPr>
              <a:t>+ Chia </a:t>
            </a:r>
            <a:r>
              <a:rPr lang="en-US" altLang="en-US" sz="1800" dirty="0" err="1">
                <a:solidFill>
                  <a:srgbClr val="3D5476"/>
                </a:solidFill>
              </a:rPr>
              <a:t>sẻ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khó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khăn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với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cộng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đồng</a:t>
            </a:r>
            <a:r>
              <a:rPr lang="en-US" altLang="en-US" sz="1800" dirty="0">
                <a:solidFill>
                  <a:srgbClr val="3D5476"/>
                </a:solidFill>
              </a:rPr>
              <a:t>.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EE8006C7-6C28-28FC-C92C-75A516B3A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373" y="3028107"/>
            <a:ext cx="38417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3D5476"/>
                </a:solidFill>
              </a:rPr>
              <a:t>+ Tham gia phong trào tình nguyện.</a:t>
            </a:r>
            <a:endParaRPr lang="vi-VN" altLang="en-US" sz="1800">
              <a:solidFill>
                <a:srgbClr val="3D5476"/>
              </a:solidFill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37B82423-FF2B-0AB1-FBEE-570CB4124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373" y="3332907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3D5476"/>
                </a:solidFill>
              </a:rPr>
              <a:t>+ Hiến máu nhân đạo.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AFAF581C-0E71-F1DB-B10D-B63C3D39C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786" y="3713907"/>
            <a:ext cx="2935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3D5476"/>
                </a:solidFill>
              </a:rPr>
              <a:t>+ </a:t>
            </a:r>
            <a:r>
              <a:rPr lang="en-US" altLang="en-US" sz="1800" dirty="0" err="1">
                <a:solidFill>
                  <a:srgbClr val="3D5476"/>
                </a:solidFill>
              </a:rPr>
              <a:t>Chiến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dịch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mùa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hè</a:t>
            </a:r>
            <a:r>
              <a:rPr lang="en-US" altLang="en-US" sz="1800" dirty="0">
                <a:solidFill>
                  <a:srgbClr val="3D5476"/>
                </a:solidFill>
              </a:rPr>
              <a:t> </a:t>
            </a:r>
            <a:r>
              <a:rPr lang="en-US" altLang="en-US" sz="1800" dirty="0" err="1">
                <a:solidFill>
                  <a:srgbClr val="3D5476"/>
                </a:solidFill>
              </a:rPr>
              <a:t>xanh</a:t>
            </a:r>
            <a:r>
              <a:rPr lang="en-US" altLang="en-US" sz="1800" dirty="0">
                <a:solidFill>
                  <a:srgbClr val="3D5476"/>
                </a:solidFill>
              </a:rPr>
              <a:t>.</a:t>
            </a:r>
          </a:p>
        </p:txBody>
      </p:sp>
      <p:pic>
        <p:nvPicPr>
          <p:cNvPr id="29" name="Picture 7" descr="1">
            <a:extLst>
              <a:ext uri="{FF2B5EF4-FFF2-40B4-BE49-F238E27FC236}">
                <a16:creationId xmlns:a16="http://schemas.microsoft.com/office/drawing/2014/main" id="{DEB0D8E8-E377-6886-F415-AB217E72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89" y="4214476"/>
            <a:ext cx="2393443" cy="268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116359">
            <a:extLst>
              <a:ext uri="{FF2B5EF4-FFF2-40B4-BE49-F238E27FC236}">
                <a16:creationId xmlns:a16="http://schemas.microsoft.com/office/drawing/2014/main" id="{1667E118-026F-29F2-6854-6DFAFF4AE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567" y="4180525"/>
            <a:ext cx="2491433" cy="268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91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022475" y="-14288"/>
            <a:ext cx="78613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u="sng" dirty="0" err="1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Trong</a:t>
            </a:r>
            <a:r>
              <a:rPr lang="en-US" sz="4400" u="sng" dirty="0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400" u="sng" dirty="0" err="1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coâng</a:t>
            </a:r>
            <a:r>
              <a:rPr lang="en-US" sz="4400" u="sng" dirty="0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400" u="sng" dirty="0" err="1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nghieäp</a:t>
            </a:r>
            <a:endParaRPr lang="en-US" sz="4400" u="sng" dirty="0">
              <a:solidFill>
                <a:srgbClr val="3D5476"/>
              </a:solidFill>
              <a:latin typeface="VNI-Times" pitchFamily="2" charset="0"/>
            </a:endParaRPr>
          </a:p>
        </p:txBody>
      </p:sp>
      <p:sp>
        <p:nvSpPr>
          <p:cNvPr id="37893" name="AutoShape 3"/>
          <p:cNvSpPr>
            <a:spLocks noChangeArrowheads="1"/>
          </p:cNvSpPr>
          <p:nvPr/>
        </p:nvSpPr>
        <p:spPr bwMode="auto">
          <a:xfrm>
            <a:off x="1981200" y="1600201"/>
            <a:ext cx="8229600" cy="4530725"/>
          </a:xfrm>
          <a:prstGeom prst="irregularSeal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VNI-Times" pitchFamily="2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VNI-Times" pitchFamily="2" charset="0"/>
            </a:endParaRPr>
          </a:p>
        </p:txBody>
      </p:sp>
      <p:pic>
        <p:nvPicPr>
          <p:cNvPr id="93188" name="Picture 4" descr="http://www.automationhalloffame.org/images/jenn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008064"/>
            <a:ext cx="3608388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 descr="Picture 001 co1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1014413"/>
            <a:ext cx="3960812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 descr="cong nh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4" y="3886200"/>
            <a:ext cx="36083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 descr="CA6JO12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3843338" cy="2590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16E16E-DD48-6234-7A0E-206621DC1F3B}"/>
              </a:ext>
            </a:extLst>
          </p:cNvPr>
          <p:cNvSpPr/>
          <p:nvPr/>
        </p:nvSpPr>
        <p:spPr>
          <a:xfrm>
            <a:off x="8642161" y="443736"/>
            <a:ext cx="3581400" cy="288100"/>
          </a:xfrm>
          <a:prstGeom prst="rect">
            <a:avLst/>
          </a:prstGeom>
          <a:solidFill>
            <a:srgbClr val="3D5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D28A1A-78CF-E0DC-515F-CD0FA6FD4592}"/>
              </a:ext>
            </a:extLst>
          </p:cNvPr>
          <p:cNvSpPr/>
          <p:nvPr/>
        </p:nvSpPr>
        <p:spPr>
          <a:xfrm>
            <a:off x="9861361" y="138935"/>
            <a:ext cx="2362200" cy="152399"/>
          </a:xfrm>
          <a:prstGeom prst="rect">
            <a:avLst/>
          </a:prstGeom>
          <a:solidFill>
            <a:srgbClr val="F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09600" y="46038"/>
            <a:ext cx="8305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u="sng" dirty="0" err="1">
                <a:solidFill>
                  <a:srgbClr val="FD9800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Trong</a:t>
            </a:r>
            <a:r>
              <a:rPr lang="en-US" sz="3200" u="sng" dirty="0">
                <a:solidFill>
                  <a:srgbClr val="FD9800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u="sng" dirty="0" err="1">
                <a:solidFill>
                  <a:srgbClr val="FD9800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noâng</a:t>
            </a:r>
            <a:r>
              <a:rPr lang="en-US" sz="3200" u="sng" dirty="0">
                <a:solidFill>
                  <a:srgbClr val="FD9800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u="sng" dirty="0" err="1">
                <a:solidFill>
                  <a:srgbClr val="FD9800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nghieäp-noâng</a:t>
            </a:r>
            <a:r>
              <a:rPr lang="en-US" sz="3200" u="sng" dirty="0">
                <a:solidFill>
                  <a:srgbClr val="FD9800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u="sng" dirty="0" err="1">
                <a:solidFill>
                  <a:srgbClr val="FD9800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thoân</a:t>
            </a:r>
            <a:endParaRPr lang="en-US" sz="3200" u="sng" dirty="0">
              <a:solidFill>
                <a:srgbClr val="FD9800"/>
              </a:solidFill>
              <a:latin typeface="VNI-Times" pitchFamily="2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3600" y="1036637"/>
            <a:ext cx="3422650" cy="2649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 descr="duong 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1"/>
            <a:ext cx="3962400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 descr="may 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6" y="3886200"/>
            <a:ext cx="3965575" cy="2655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cayruon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838576"/>
            <a:ext cx="35052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B5E90E-67D3-292F-75C8-063CFC73234E}"/>
              </a:ext>
            </a:extLst>
          </p:cNvPr>
          <p:cNvSpPr/>
          <p:nvPr/>
        </p:nvSpPr>
        <p:spPr>
          <a:xfrm>
            <a:off x="8642161" y="443736"/>
            <a:ext cx="3581400" cy="288100"/>
          </a:xfrm>
          <a:prstGeom prst="rect">
            <a:avLst/>
          </a:prstGeom>
          <a:solidFill>
            <a:srgbClr val="3D5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3758F3-5586-CA96-48FB-77EAED8FA44A}"/>
              </a:ext>
            </a:extLst>
          </p:cNvPr>
          <p:cNvSpPr/>
          <p:nvPr/>
        </p:nvSpPr>
        <p:spPr>
          <a:xfrm>
            <a:off x="9861361" y="138935"/>
            <a:ext cx="2362200" cy="152399"/>
          </a:xfrm>
          <a:prstGeom prst="rect">
            <a:avLst/>
          </a:prstGeom>
          <a:solidFill>
            <a:srgbClr val="F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8263"/>
            <a:ext cx="9144000" cy="1143000"/>
          </a:xfrm>
          <a:noFill/>
        </p:spPr>
        <p:txBody>
          <a:bodyPr anchor="ctr" anchorCtr="1"/>
          <a:lstStyle/>
          <a:p>
            <a:pPr eaLnBrk="1" hangingPunct="1"/>
            <a:r>
              <a:rPr lang="en-US" u="sng" dirty="0" err="1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dirty="0" err="1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rong</a:t>
            </a:r>
            <a:r>
              <a:rPr lang="en-US" dirty="0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quaûn</a:t>
            </a:r>
            <a:r>
              <a:rPr lang="en-US" dirty="0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lyù</a:t>
            </a:r>
            <a:r>
              <a:rPr lang="en-US" dirty="0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kinh</a:t>
            </a:r>
            <a:r>
              <a:rPr lang="en-US" dirty="0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teá</a:t>
            </a:r>
            <a:r>
              <a:rPr lang="en-US" dirty="0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dirty="0" err="1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xaõ</a:t>
            </a:r>
            <a:r>
              <a:rPr lang="en-US" dirty="0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3D5476"/>
                </a:solidFill>
                <a:latin typeface="VNI-Times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hoäi</a:t>
            </a:r>
            <a:endParaRPr lang="en-US" dirty="0">
              <a:solidFill>
                <a:srgbClr val="3D5476"/>
              </a:solidFill>
              <a:latin typeface="VNI-Times" pitchFamily="2" charset="0"/>
            </a:endParaRPr>
          </a:p>
        </p:txBody>
      </p:sp>
      <p:pic>
        <p:nvPicPr>
          <p:cNvPr id="95235" name="Picture 3" descr="images[18]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6764" y="1371600"/>
            <a:ext cx="3470275" cy="2438400"/>
          </a:xfrm>
          <a:noFill/>
        </p:spPr>
      </p:pic>
      <p:pic>
        <p:nvPicPr>
          <p:cNvPr id="95236" name="Picture 4" descr="35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9" y="1371600"/>
            <a:ext cx="38687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 descr="cosov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4051301"/>
            <a:ext cx="3532187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6" descr="a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4114800"/>
            <a:ext cx="3841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75C2F7-BE44-EC01-B19E-6074C7B04261}"/>
              </a:ext>
            </a:extLst>
          </p:cNvPr>
          <p:cNvSpPr/>
          <p:nvPr/>
        </p:nvSpPr>
        <p:spPr>
          <a:xfrm>
            <a:off x="8610600" y="961263"/>
            <a:ext cx="3581400" cy="288100"/>
          </a:xfrm>
          <a:prstGeom prst="rect">
            <a:avLst/>
          </a:prstGeom>
          <a:solidFill>
            <a:srgbClr val="3D5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2558CD-8350-3622-C2A8-3C03ADC5F7E3}"/>
              </a:ext>
            </a:extLst>
          </p:cNvPr>
          <p:cNvSpPr/>
          <p:nvPr/>
        </p:nvSpPr>
        <p:spPr>
          <a:xfrm>
            <a:off x="9829800" y="656462"/>
            <a:ext cx="2362200" cy="152399"/>
          </a:xfrm>
          <a:prstGeom prst="rect">
            <a:avLst/>
          </a:prstGeom>
          <a:solidFill>
            <a:srgbClr val="F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A53E0-EC02-98F6-9D9C-283CCFE89C10}"/>
              </a:ext>
            </a:extLst>
          </p:cNvPr>
          <p:cNvSpPr/>
          <p:nvPr/>
        </p:nvSpPr>
        <p:spPr>
          <a:xfrm>
            <a:off x="-89768" y="0"/>
            <a:ext cx="19511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rgbClr val="FF0000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61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ranphu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0"/>
            <a:ext cx="2819400" cy="2971800"/>
          </a:xfrm>
          <a:noFill/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048000" y="2971801"/>
            <a:ext cx="457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TRẦN PHÚ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20484" name="Picture 6" descr="lehongp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7543800" y="2971801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LÊ HỒNG PHONG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0486" name="Picture 8" descr="nguyenvan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2667000" y="6461126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NGUYỄN VĂN CỪ</a:t>
            </a:r>
          </a:p>
        </p:txBody>
      </p:sp>
      <p:pic>
        <p:nvPicPr>
          <p:cNvPr id="20488" name="Picture 10" descr="hahuyt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7772400" y="6461126"/>
            <a:ext cx="149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HÀ HUY TẬP</a:t>
            </a:r>
          </a:p>
        </p:txBody>
      </p:sp>
    </p:spTree>
    <p:extLst>
      <p:ext uri="{BB962C8B-B14F-4D97-AF65-F5344CB8AC3E}">
        <p14:creationId xmlns:p14="http://schemas.microsoft.com/office/powerpoint/2010/main" val="18540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D5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210300"/>
            <a:ext cx="7772400" cy="56515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D9800"/>
                </a:solidFill>
                <a:latin typeface="VNI-Helve-Condense" pitchFamily="2" charset="0"/>
              </a:rPr>
              <a:t>1 </a:t>
            </a:r>
            <a:r>
              <a:rPr lang="en-US" sz="2400" b="1" dirty="0" err="1">
                <a:solidFill>
                  <a:srgbClr val="FD9800"/>
                </a:solidFill>
                <a:latin typeface="VNI-Helve-Condense" pitchFamily="2" charset="0"/>
              </a:rPr>
              <a:t>soá</a:t>
            </a:r>
            <a:r>
              <a:rPr lang="en-US" sz="2400" b="1" dirty="0">
                <a:solidFill>
                  <a:srgbClr val="FD9800"/>
                </a:solidFill>
                <a:latin typeface="VNI-Helve-Condense" pitchFamily="2" charset="0"/>
              </a:rPr>
              <a:t> </a:t>
            </a:r>
            <a:r>
              <a:rPr lang="en-US" sz="2400" b="1" dirty="0" err="1">
                <a:solidFill>
                  <a:srgbClr val="FD9800"/>
                </a:solidFill>
                <a:latin typeface="VNI-Helve-Condense" pitchFamily="2" charset="0"/>
              </a:rPr>
              <a:t>hình</a:t>
            </a:r>
            <a:r>
              <a:rPr lang="en-US" sz="2400" b="1" dirty="0">
                <a:solidFill>
                  <a:srgbClr val="FD9800"/>
                </a:solidFill>
                <a:latin typeface="VNI-Helve-Condense" pitchFamily="2" charset="0"/>
              </a:rPr>
              <a:t> </a:t>
            </a:r>
            <a:r>
              <a:rPr lang="en-US" sz="2400" b="1" dirty="0" err="1">
                <a:solidFill>
                  <a:srgbClr val="FD9800"/>
                </a:solidFill>
                <a:latin typeface="VNI-Helve-Condense" pitchFamily="2" charset="0"/>
              </a:rPr>
              <a:t>aûnh</a:t>
            </a:r>
            <a:r>
              <a:rPr lang="en-US" sz="2400" b="1" dirty="0">
                <a:solidFill>
                  <a:srgbClr val="FD9800"/>
                </a:solidFill>
                <a:latin typeface="VNI-Helve-Condense" pitchFamily="2" charset="0"/>
              </a:rPr>
              <a:t> </a:t>
            </a:r>
            <a:r>
              <a:rPr lang="en-US" sz="2400" b="1" dirty="0" err="1">
                <a:solidFill>
                  <a:srgbClr val="FD9800"/>
                </a:solidFill>
                <a:latin typeface="VNI-Helve-Condense" pitchFamily="2" charset="0"/>
              </a:rPr>
              <a:t>veà</a:t>
            </a:r>
            <a:r>
              <a:rPr lang="en-US" sz="2400" b="1" dirty="0">
                <a:solidFill>
                  <a:srgbClr val="FD9800"/>
                </a:solidFill>
                <a:latin typeface="VNI-Helve-Condense" pitchFamily="2" charset="0"/>
              </a:rPr>
              <a:t> </a:t>
            </a:r>
            <a:r>
              <a:rPr lang="en-US" sz="2400" b="1" dirty="0" err="1">
                <a:solidFill>
                  <a:srgbClr val="FD9800"/>
                </a:solidFill>
                <a:latin typeface="VNI-Helve-Condense" pitchFamily="2" charset="0"/>
              </a:rPr>
              <a:t>thaønh</a:t>
            </a:r>
            <a:r>
              <a:rPr lang="en-US" sz="2400" b="1" dirty="0">
                <a:solidFill>
                  <a:srgbClr val="FD9800"/>
                </a:solidFill>
                <a:latin typeface="VNI-Helve-Condense" pitchFamily="2" charset="0"/>
              </a:rPr>
              <a:t> </a:t>
            </a:r>
            <a:r>
              <a:rPr lang="en-US" sz="2400" b="1" dirty="0" err="1">
                <a:solidFill>
                  <a:srgbClr val="FD9800"/>
                </a:solidFill>
                <a:latin typeface="VNI-Helve-Condense" pitchFamily="2" charset="0"/>
              </a:rPr>
              <a:t>töïu</a:t>
            </a:r>
            <a:r>
              <a:rPr lang="en-US" sz="2400" b="1" dirty="0">
                <a:solidFill>
                  <a:srgbClr val="FD9800"/>
                </a:solidFill>
                <a:latin typeface="VNI-Helve-Condense" pitchFamily="2" charset="0"/>
              </a:rPr>
              <a:t> </a:t>
            </a:r>
            <a:r>
              <a:rPr lang="en-US" sz="2400" b="1" dirty="0" err="1">
                <a:solidFill>
                  <a:srgbClr val="FD9800"/>
                </a:solidFill>
                <a:latin typeface="VNI-Helve-Condense" pitchFamily="2" charset="0"/>
              </a:rPr>
              <a:t>cuûa</a:t>
            </a:r>
            <a:r>
              <a:rPr lang="en-US" sz="2400" b="1" dirty="0">
                <a:solidFill>
                  <a:srgbClr val="FD9800"/>
                </a:solidFill>
                <a:latin typeface="VNI-Helve-Condense" pitchFamily="2" charset="0"/>
              </a:rPr>
              <a:t> </a:t>
            </a:r>
            <a:r>
              <a:rPr lang="en-US" sz="2400" b="1" dirty="0" err="1">
                <a:solidFill>
                  <a:srgbClr val="FD9800"/>
                </a:solidFill>
                <a:latin typeface="VNI-Helve-Condense" pitchFamily="2" charset="0"/>
              </a:rPr>
              <a:t>nöôùc</a:t>
            </a:r>
            <a:r>
              <a:rPr lang="en-US" sz="2400" b="1" dirty="0">
                <a:solidFill>
                  <a:srgbClr val="FD9800"/>
                </a:solidFill>
                <a:latin typeface="VNI-Helve-Condense" pitchFamily="2" charset="0"/>
              </a:rPr>
              <a:t> ta </a:t>
            </a:r>
            <a:r>
              <a:rPr lang="en-US" sz="2400" b="1" dirty="0" err="1">
                <a:solidFill>
                  <a:srgbClr val="FD9800"/>
                </a:solidFill>
                <a:latin typeface="VNI-Helve-Condense" pitchFamily="2" charset="0"/>
              </a:rPr>
              <a:t>hieän</a:t>
            </a:r>
            <a:r>
              <a:rPr lang="en-US" sz="2400" b="1" dirty="0">
                <a:solidFill>
                  <a:srgbClr val="FD9800"/>
                </a:solidFill>
                <a:latin typeface="VNI-Helve-Condense" pitchFamily="2" charset="0"/>
              </a:rPr>
              <a:t> nay</a:t>
            </a:r>
            <a:r>
              <a:rPr lang="en-US" b="1" dirty="0">
                <a:solidFill>
                  <a:srgbClr val="FD9800"/>
                </a:solidFill>
              </a:rPr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1419" y="239997"/>
            <a:ext cx="4438650" cy="277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0573" y="248203"/>
            <a:ext cx="4648200" cy="587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1913" y="3226976"/>
            <a:ext cx="4298156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0084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ctr" anchorCtr="1"/>
          <a:lstStyle/>
          <a:p>
            <a:pPr eaLnBrk="1" hangingPunct="1"/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br>
              <a:rPr lang="en-US" sz="3800"/>
            </a:br>
            <a:endParaRPr lang="en-US" sz="38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5638800" y="1676400"/>
            <a:ext cx="609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5638800" y="1752600"/>
            <a:ext cx="609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6096000" y="1752600"/>
            <a:ext cx="6096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5" name="Picture 7" descr="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41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8153400" y="3124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086600" y="5562600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7010400" y="541020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14701" name="Picture 13" descr="tau dien ng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19600" cy="4876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828800" y="5486401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         </a:t>
            </a:r>
            <a:r>
              <a:rPr lang="en-US" sz="2000" b="1">
                <a:solidFill>
                  <a:srgbClr val="0000CC"/>
                </a:solidFill>
                <a:latin typeface="Arial Narrow" pitchFamily="34" charset="0"/>
              </a:rPr>
              <a:t>ĐƯỜNG SẮT HIỆN ĐẠI 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867400" y="5410201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     </a:t>
            </a: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ĐƯỜNG  ỐNG HIỆN ĐẠI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58E0E9-7A7B-807A-C37E-5C76E7D23B06}"/>
              </a:ext>
            </a:extLst>
          </p:cNvPr>
          <p:cNvSpPr/>
          <p:nvPr/>
        </p:nvSpPr>
        <p:spPr>
          <a:xfrm>
            <a:off x="-89768" y="0"/>
            <a:ext cx="19511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rgbClr val="FF0000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0625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có li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8458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28D2AE-836C-1CA7-7058-A33204683616}"/>
              </a:ext>
            </a:extLst>
          </p:cNvPr>
          <p:cNvSpPr/>
          <p:nvPr/>
        </p:nvSpPr>
        <p:spPr>
          <a:xfrm>
            <a:off x="-89768" y="0"/>
            <a:ext cx="19511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rgbClr val="FF0000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611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9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18122" y="6122516"/>
            <a:ext cx="43434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400" b="1" dirty="0" err="1">
                <a:solidFill>
                  <a:srgbClr val="FFFFFF"/>
                </a:solidFill>
                <a:latin typeface="VNI-Times" pitchFamily="2" charset="0"/>
              </a:rPr>
              <a:t>Nhaø</a:t>
            </a:r>
            <a:r>
              <a:rPr lang="en-US" sz="2400" b="1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NI-Times" pitchFamily="2" charset="0"/>
              </a:rPr>
              <a:t>maùy</a:t>
            </a:r>
            <a:r>
              <a:rPr lang="en-US" sz="2400" b="1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NI-Times" pitchFamily="2" charset="0"/>
              </a:rPr>
              <a:t>loïc</a:t>
            </a:r>
            <a:r>
              <a:rPr lang="en-US" sz="2400" b="1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NI-Times" pitchFamily="2" charset="0"/>
              </a:rPr>
              <a:t>daàu</a:t>
            </a:r>
            <a:r>
              <a:rPr lang="en-US" sz="2400" b="1" dirty="0">
                <a:solidFill>
                  <a:srgbClr val="FFFFFF"/>
                </a:solidFill>
                <a:latin typeface="VNI-Times" pitchFamily="2" charset="0"/>
              </a:rPr>
              <a:t> Dung </a:t>
            </a:r>
            <a:r>
              <a:rPr lang="en-US" sz="2400" b="1" dirty="0" err="1">
                <a:solidFill>
                  <a:srgbClr val="FFFFFF"/>
                </a:solidFill>
                <a:latin typeface="VNI-Times" pitchFamily="2" charset="0"/>
              </a:rPr>
              <a:t>Quaát</a:t>
            </a:r>
            <a:endParaRPr lang="en-US" sz="2400" b="1" dirty="0">
              <a:solidFill>
                <a:srgbClr val="FFFFFF"/>
              </a:solidFill>
              <a:latin typeface="VNI-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BDF62-CD8A-8DA4-7147-9A065A30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5572294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BE8E62-3B23-ABEA-7102-18C09EBCD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08" y="990600"/>
            <a:ext cx="5185174" cy="442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7211C3-77E8-1C47-F5F1-43FD12759B65}"/>
              </a:ext>
            </a:extLst>
          </p:cNvPr>
          <p:cNvSpPr/>
          <p:nvPr/>
        </p:nvSpPr>
        <p:spPr>
          <a:xfrm>
            <a:off x="0" y="0"/>
            <a:ext cx="1771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chemeClr val="accent3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06611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632D-148B-40B8-A12D-0284DC50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D873-EC76-D035-034C-AEF19201E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9" descr="cau khi">
            <a:extLst>
              <a:ext uri="{FF2B5EF4-FFF2-40B4-BE49-F238E27FC236}">
                <a16:creationId xmlns:a16="http://schemas.microsoft.com/office/drawing/2014/main" id="{E06215BF-B2B1-9435-7779-831A3D69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58972"/>
            <a:ext cx="4754880" cy="3383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au_treo[1]">
            <a:extLst>
              <a:ext uri="{FF2B5EF4-FFF2-40B4-BE49-F238E27FC236}">
                <a16:creationId xmlns:a16="http://schemas.microsoft.com/office/drawing/2014/main" id="{54E4F96F-D72E-2779-3E2D-62E251374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0" y="78850"/>
            <a:ext cx="4572000" cy="338328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3FBFC2E-BBE2-28D9-ED9F-66F5492EC8B4}"/>
              </a:ext>
            </a:extLst>
          </p:cNvPr>
          <p:cNvSpPr/>
          <p:nvPr/>
        </p:nvSpPr>
        <p:spPr>
          <a:xfrm>
            <a:off x="5600700" y="1544555"/>
            <a:ext cx="990600" cy="380996"/>
          </a:xfrm>
          <a:prstGeom prst="rightArrow">
            <a:avLst/>
          </a:prstGeom>
          <a:solidFill>
            <a:srgbClr val="3D5476"/>
          </a:solidFill>
          <a:ln>
            <a:solidFill>
              <a:srgbClr val="FD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35E348A-D0C6-F1BB-AC21-B93D70FE52E8}"/>
              </a:ext>
            </a:extLst>
          </p:cNvPr>
          <p:cNvSpPr/>
          <p:nvPr/>
        </p:nvSpPr>
        <p:spPr>
          <a:xfrm>
            <a:off x="5702409" y="4833729"/>
            <a:ext cx="990600" cy="380996"/>
          </a:xfrm>
          <a:prstGeom prst="rightArrow">
            <a:avLst/>
          </a:prstGeom>
          <a:solidFill>
            <a:srgbClr val="FD9800"/>
          </a:solidFill>
          <a:ln>
            <a:solidFill>
              <a:srgbClr val="3D5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dat_nuoc_va_con_nguoi_vn_5[1]">
            <a:extLst>
              <a:ext uri="{FF2B5EF4-FFF2-40B4-BE49-F238E27FC236}">
                <a16:creationId xmlns:a16="http://schemas.microsoft.com/office/drawing/2014/main" id="{2F63ACAB-EBB5-A8E5-990B-962DDDD5C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3652627"/>
            <a:ext cx="4754880" cy="2743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ay cay">
            <a:extLst>
              <a:ext uri="{FF2B5EF4-FFF2-40B4-BE49-F238E27FC236}">
                <a16:creationId xmlns:a16="http://schemas.microsoft.com/office/drawing/2014/main" id="{A454BC2A-078B-3995-A705-7D4EEEE5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0" y="3675817"/>
            <a:ext cx="45720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ết quả hình ảnh cho hình nền cho powerpoin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ết quả hình ảnh cho hình nền cho powerpoint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Kết quả hình ảnh cho hình nền cho powerpoint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" y="2514600"/>
            <a:ext cx="83788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0" hangingPunct="0"/>
            <a:r>
              <a:rPr lang="en-US" sz="2800" b="1" dirty="0">
                <a:solidFill>
                  <a:srgbClr val="99FFCC"/>
                </a:solidFill>
                <a:latin typeface="VNI-Times" pitchFamily="2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Coâng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nghieäp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hoùa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hieän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ñaïi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hoùa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laø</a:t>
            </a:r>
            <a:r>
              <a:rPr lang="en-US" sz="2800" b="1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quaù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trình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chuyeån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ñoåi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caên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baûn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toaøn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dieän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caùc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hoaït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ñoäng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saûn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xuaát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-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kinh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doanh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dòch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vuï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vaø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quaûn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lyù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kinh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teá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xaõ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hoäi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töø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söû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duïng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lao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ñoäng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thuû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coâng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laø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chính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sang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söû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duïng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moät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caùch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phoå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bieán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söùc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lao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ñoäng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cuøng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vôùi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coâng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ngheä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phöông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tieän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phöông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phaùp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tieân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tieán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hieän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ñaïi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döïa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treân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söï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phaùt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trieån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cuûa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coâng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nghieäp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vaø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tieán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boä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khoa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hoïc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–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coâng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ngheä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nhaèm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taïo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naêng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suaát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lao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ñoäng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–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xaõ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hoäi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VNI-Times" pitchFamily="2" charset="0"/>
              </a:rPr>
              <a:t>cao</a:t>
            </a:r>
            <a:r>
              <a:rPr lang="en-US" sz="2800" b="1" i="1" dirty="0">
                <a:solidFill>
                  <a:srgbClr val="0000CC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7BD6375-622E-D922-C04F-C361FB72976C}"/>
              </a:ext>
            </a:extLst>
          </p:cNvPr>
          <p:cNvSpPr/>
          <p:nvPr/>
        </p:nvSpPr>
        <p:spPr>
          <a:xfrm>
            <a:off x="1999567" y="185917"/>
            <a:ext cx="5241020" cy="1692322"/>
          </a:xfrm>
          <a:custGeom>
            <a:avLst/>
            <a:gdLst>
              <a:gd name="connsiteX0" fmla="*/ 163773 w 5241020"/>
              <a:gd name="connsiteY0" fmla="*/ 245659 h 1692322"/>
              <a:gd name="connsiteX1" fmla="*/ 464024 w 5241020"/>
              <a:gd name="connsiteY1" fmla="*/ 27295 h 1692322"/>
              <a:gd name="connsiteX2" fmla="*/ 545910 w 5241020"/>
              <a:gd name="connsiteY2" fmla="*/ 0 h 1692322"/>
              <a:gd name="connsiteX3" fmla="*/ 982639 w 5241020"/>
              <a:gd name="connsiteY3" fmla="*/ 27295 h 1692322"/>
              <a:gd name="connsiteX4" fmla="*/ 1119116 w 5241020"/>
              <a:gd name="connsiteY4" fmla="*/ 81886 h 1692322"/>
              <a:gd name="connsiteX5" fmla="*/ 1241946 w 5241020"/>
              <a:gd name="connsiteY5" fmla="*/ 136477 h 1692322"/>
              <a:gd name="connsiteX6" fmla="*/ 1596788 w 5241020"/>
              <a:gd name="connsiteY6" fmla="*/ 177420 h 1692322"/>
              <a:gd name="connsiteX7" fmla="*/ 1951630 w 5241020"/>
              <a:gd name="connsiteY7" fmla="*/ 150125 h 1692322"/>
              <a:gd name="connsiteX8" fmla="*/ 1992573 w 5241020"/>
              <a:gd name="connsiteY8" fmla="*/ 122829 h 1692322"/>
              <a:gd name="connsiteX9" fmla="*/ 2074459 w 5241020"/>
              <a:gd name="connsiteY9" fmla="*/ 95534 h 1692322"/>
              <a:gd name="connsiteX10" fmla="*/ 2238233 w 5241020"/>
              <a:gd name="connsiteY10" fmla="*/ 81886 h 1692322"/>
              <a:gd name="connsiteX11" fmla="*/ 2361062 w 5241020"/>
              <a:gd name="connsiteY11" fmla="*/ 40943 h 1692322"/>
              <a:gd name="connsiteX12" fmla="*/ 2402006 w 5241020"/>
              <a:gd name="connsiteY12" fmla="*/ 27295 h 1692322"/>
              <a:gd name="connsiteX13" fmla="*/ 2674961 w 5241020"/>
              <a:gd name="connsiteY13" fmla="*/ 68238 h 1692322"/>
              <a:gd name="connsiteX14" fmla="*/ 2743200 w 5241020"/>
              <a:gd name="connsiteY14" fmla="*/ 109182 h 1692322"/>
              <a:gd name="connsiteX15" fmla="*/ 2852382 w 5241020"/>
              <a:gd name="connsiteY15" fmla="*/ 191068 h 1692322"/>
              <a:gd name="connsiteX16" fmla="*/ 3016155 w 5241020"/>
              <a:gd name="connsiteY16" fmla="*/ 218364 h 1692322"/>
              <a:gd name="connsiteX17" fmla="*/ 3166280 w 5241020"/>
              <a:gd name="connsiteY17" fmla="*/ 204716 h 1692322"/>
              <a:gd name="connsiteX18" fmla="*/ 3261815 w 5241020"/>
              <a:gd name="connsiteY18" fmla="*/ 150125 h 1692322"/>
              <a:gd name="connsiteX19" fmla="*/ 3330054 w 5241020"/>
              <a:gd name="connsiteY19" fmla="*/ 122829 h 1692322"/>
              <a:gd name="connsiteX20" fmla="*/ 3425588 w 5241020"/>
              <a:gd name="connsiteY20" fmla="*/ 109182 h 1692322"/>
              <a:gd name="connsiteX21" fmla="*/ 3548418 w 5241020"/>
              <a:gd name="connsiteY21" fmla="*/ 81886 h 1692322"/>
              <a:gd name="connsiteX22" fmla="*/ 3616656 w 5241020"/>
              <a:gd name="connsiteY22" fmla="*/ 68238 h 1692322"/>
              <a:gd name="connsiteX23" fmla="*/ 3821373 w 5241020"/>
              <a:gd name="connsiteY23" fmla="*/ 95534 h 1692322"/>
              <a:gd name="connsiteX24" fmla="*/ 3875964 w 5241020"/>
              <a:gd name="connsiteY24" fmla="*/ 122829 h 1692322"/>
              <a:gd name="connsiteX25" fmla="*/ 3971498 w 5241020"/>
              <a:gd name="connsiteY25" fmla="*/ 191068 h 1692322"/>
              <a:gd name="connsiteX26" fmla="*/ 4107976 w 5241020"/>
              <a:gd name="connsiteY26" fmla="*/ 232012 h 1692322"/>
              <a:gd name="connsiteX27" fmla="*/ 4339988 w 5241020"/>
              <a:gd name="connsiteY27" fmla="*/ 259307 h 1692322"/>
              <a:gd name="connsiteX28" fmla="*/ 4380931 w 5241020"/>
              <a:gd name="connsiteY28" fmla="*/ 232012 h 1692322"/>
              <a:gd name="connsiteX29" fmla="*/ 4490113 w 5241020"/>
              <a:gd name="connsiteY29" fmla="*/ 122829 h 1692322"/>
              <a:gd name="connsiteX30" fmla="*/ 5008728 w 5241020"/>
              <a:gd name="connsiteY30" fmla="*/ 163773 h 1692322"/>
              <a:gd name="connsiteX31" fmla="*/ 5090615 w 5241020"/>
              <a:gd name="connsiteY31" fmla="*/ 204716 h 1692322"/>
              <a:gd name="connsiteX32" fmla="*/ 5199797 w 5241020"/>
              <a:gd name="connsiteY32" fmla="*/ 313898 h 1692322"/>
              <a:gd name="connsiteX33" fmla="*/ 5213445 w 5241020"/>
              <a:gd name="connsiteY33" fmla="*/ 423080 h 1692322"/>
              <a:gd name="connsiteX34" fmla="*/ 5145206 w 5241020"/>
              <a:gd name="connsiteY34" fmla="*/ 791570 h 1692322"/>
              <a:gd name="connsiteX35" fmla="*/ 5199797 w 5241020"/>
              <a:gd name="connsiteY35" fmla="*/ 1132764 h 1692322"/>
              <a:gd name="connsiteX36" fmla="*/ 5227092 w 5241020"/>
              <a:gd name="connsiteY36" fmla="*/ 1173707 h 1692322"/>
              <a:gd name="connsiteX37" fmla="*/ 5240740 w 5241020"/>
              <a:gd name="connsiteY37" fmla="*/ 1241946 h 1692322"/>
              <a:gd name="connsiteX38" fmla="*/ 5158854 w 5241020"/>
              <a:gd name="connsiteY38" fmla="*/ 1528549 h 1692322"/>
              <a:gd name="connsiteX39" fmla="*/ 5117910 w 5241020"/>
              <a:gd name="connsiteY39" fmla="*/ 1555844 h 1692322"/>
              <a:gd name="connsiteX40" fmla="*/ 4763068 w 5241020"/>
              <a:gd name="connsiteY40" fmla="*/ 1528549 h 1692322"/>
              <a:gd name="connsiteX41" fmla="*/ 4544704 w 5241020"/>
              <a:gd name="connsiteY41" fmla="*/ 1501253 h 1692322"/>
              <a:gd name="connsiteX42" fmla="*/ 4380931 w 5241020"/>
              <a:gd name="connsiteY42" fmla="*/ 1514901 h 1692322"/>
              <a:gd name="connsiteX43" fmla="*/ 4258101 w 5241020"/>
              <a:gd name="connsiteY43" fmla="*/ 1596788 h 1692322"/>
              <a:gd name="connsiteX44" fmla="*/ 4135271 w 5241020"/>
              <a:gd name="connsiteY44" fmla="*/ 1651379 h 1692322"/>
              <a:gd name="connsiteX45" fmla="*/ 3944203 w 5241020"/>
              <a:gd name="connsiteY45" fmla="*/ 1692322 h 1692322"/>
              <a:gd name="connsiteX46" fmla="*/ 3794077 w 5241020"/>
              <a:gd name="connsiteY46" fmla="*/ 1651379 h 1692322"/>
              <a:gd name="connsiteX47" fmla="*/ 3684895 w 5241020"/>
              <a:gd name="connsiteY47" fmla="*/ 1514901 h 1692322"/>
              <a:gd name="connsiteX48" fmla="*/ 3575713 w 5241020"/>
              <a:gd name="connsiteY48" fmla="*/ 1433014 h 1692322"/>
              <a:gd name="connsiteX49" fmla="*/ 3493827 w 5241020"/>
              <a:gd name="connsiteY49" fmla="*/ 1392071 h 1692322"/>
              <a:gd name="connsiteX50" fmla="*/ 3343701 w 5241020"/>
              <a:gd name="connsiteY50" fmla="*/ 1364776 h 1692322"/>
              <a:gd name="connsiteX51" fmla="*/ 3207224 w 5241020"/>
              <a:gd name="connsiteY51" fmla="*/ 1405719 h 1692322"/>
              <a:gd name="connsiteX52" fmla="*/ 3152633 w 5241020"/>
              <a:gd name="connsiteY52" fmla="*/ 1433014 h 1692322"/>
              <a:gd name="connsiteX53" fmla="*/ 3084394 w 5241020"/>
              <a:gd name="connsiteY53" fmla="*/ 1446662 h 1692322"/>
              <a:gd name="connsiteX54" fmla="*/ 3043451 w 5241020"/>
              <a:gd name="connsiteY54" fmla="*/ 1473958 h 1692322"/>
              <a:gd name="connsiteX55" fmla="*/ 2975212 w 5241020"/>
              <a:gd name="connsiteY55" fmla="*/ 1501253 h 1692322"/>
              <a:gd name="connsiteX56" fmla="*/ 2920621 w 5241020"/>
              <a:gd name="connsiteY56" fmla="*/ 1514901 h 1692322"/>
              <a:gd name="connsiteX57" fmla="*/ 2715904 w 5241020"/>
              <a:gd name="connsiteY57" fmla="*/ 1555844 h 1692322"/>
              <a:gd name="connsiteX58" fmla="*/ 2524836 w 5241020"/>
              <a:gd name="connsiteY58" fmla="*/ 1596788 h 1692322"/>
              <a:gd name="connsiteX59" fmla="*/ 2415654 w 5241020"/>
              <a:gd name="connsiteY59" fmla="*/ 1555844 h 1692322"/>
              <a:gd name="connsiteX60" fmla="*/ 2361062 w 5241020"/>
              <a:gd name="connsiteY60" fmla="*/ 1501253 h 1692322"/>
              <a:gd name="connsiteX61" fmla="*/ 2142698 w 5241020"/>
              <a:gd name="connsiteY61" fmla="*/ 1419367 h 1692322"/>
              <a:gd name="connsiteX62" fmla="*/ 2019868 w 5241020"/>
              <a:gd name="connsiteY62" fmla="*/ 1433014 h 1692322"/>
              <a:gd name="connsiteX63" fmla="*/ 1897039 w 5241020"/>
              <a:gd name="connsiteY63" fmla="*/ 1487606 h 1692322"/>
              <a:gd name="connsiteX64" fmla="*/ 1651379 w 5241020"/>
              <a:gd name="connsiteY64" fmla="*/ 1514901 h 1692322"/>
              <a:gd name="connsiteX65" fmla="*/ 1364776 w 5241020"/>
              <a:gd name="connsiteY65" fmla="*/ 1501253 h 1692322"/>
              <a:gd name="connsiteX66" fmla="*/ 1310185 w 5241020"/>
              <a:gd name="connsiteY66" fmla="*/ 1487606 h 1692322"/>
              <a:gd name="connsiteX67" fmla="*/ 1241946 w 5241020"/>
              <a:gd name="connsiteY67" fmla="*/ 1473958 h 1692322"/>
              <a:gd name="connsiteX68" fmla="*/ 1201003 w 5241020"/>
              <a:gd name="connsiteY68" fmla="*/ 1460310 h 1692322"/>
              <a:gd name="connsiteX69" fmla="*/ 709683 w 5241020"/>
              <a:gd name="connsiteY69" fmla="*/ 1446662 h 1692322"/>
              <a:gd name="connsiteX70" fmla="*/ 545910 w 5241020"/>
              <a:gd name="connsiteY70" fmla="*/ 1419367 h 1692322"/>
              <a:gd name="connsiteX71" fmla="*/ 382137 w 5241020"/>
              <a:gd name="connsiteY71" fmla="*/ 1351128 h 1692322"/>
              <a:gd name="connsiteX72" fmla="*/ 341194 w 5241020"/>
              <a:gd name="connsiteY72" fmla="*/ 1323832 h 1692322"/>
              <a:gd name="connsiteX73" fmla="*/ 300251 w 5241020"/>
              <a:gd name="connsiteY73" fmla="*/ 1255594 h 1692322"/>
              <a:gd name="connsiteX74" fmla="*/ 259307 w 5241020"/>
              <a:gd name="connsiteY74" fmla="*/ 805217 h 1692322"/>
              <a:gd name="connsiteX75" fmla="*/ 136477 w 5241020"/>
              <a:gd name="connsiteY75" fmla="*/ 627797 h 1692322"/>
              <a:gd name="connsiteX76" fmla="*/ 81886 w 5241020"/>
              <a:gd name="connsiteY76" fmla="*/ 586853 h 1692322"/>
              <a:gd name="connsiteX77" fmla="*/ 13648 w 5241020"/>
              <a:gd name="connsiteY77" fmla="*/ 477671 h 1692322"/>
              <a:gd name="connsiteX78" fmla="*/ 0 w 5241020"/>
              <a:gd name="connsiteY78" fmla="*/ 395785 h 1692322"/>
              <a:gd name="connsiteX79" fmla="*/ 40943 w 5241020"/>
              <a:gd name="connsiteY79" fmla="*/ 286603 h 1692322"/>
              <a:gd name="connsiteX80" fmla="*/ 177421 w 5241020"/>
              <a:gd name="connsiteY80" fmla="*/ 259307 h 1692322"/>
              <a:gd name="connsiteX81" fmla="*/ 259307 w 5241020"/>
              <a:gd name="connsiteY81" fmla="*/ 232012 h 1692322"/>
              <a:gd name="connsiteX82" fmla="*/ 218364 w 5241020"/>
              <a:gd name="connsiteY82" fmla="*/ 204716 h 1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241020" h="1692322">
                <a:moveTo>
                  <a:pt x="163773" y="245659"/>
                </a:moveTo>
                <a:cubicBezTo>
                  <a:pt x="303122" y="127749"/>
                  <a:pt x="318107" y="95390"/>
                  <a:pt x="464024" y="27295"/>
                </a:cubicBezTo>
                <a:cubicBezTo>
                  <a:pt x="490097" y="15128"/>
                  <a:pt x="518615" y="9098"/>
                  <a:pt x="545910" y="0"/>
                </a:cubicBezTo>
                <a:cubicBezTo>
                  <a:pt x="691486" y="9098"/>
                  <a:pt x="838245" y="6667"/>
                  <a:pt x="982639" y="27295"/>
                </a:cubicBezTo>
                <a:cubicBezTo>
                  <a:pt x="1031143" y="34224"/>
                  <a:pt x="1074081" y="62585"/>
                  <a:pt x="1119116" y="81886"/>
                </a:cubicBezTo>
                <a:cubicBezTo>
                  <a:pt x="1202357" y="117561"/>
                  <a:pt x="1146703" y="104729"/>
                  <a:pt x="1241946" y="136477"/>
                </a:cubicBezTo>
                <a:cubicBezTo>
                  <a:pt x="1390384" y="185956"/>
                  <a:pt x="1383650" y="166203"/>
                  <a:pt x="1596788" y="177420"/>
                </a:cubicBezTo>
                <a:cubicBezTo>
                  <a:pt x="1596920" y="177412"/>
                  <a:pt x="1896973" y="163789"/>
                  <a:pt x="1951630" y="150125"/>
                </a:cubicBezTo>
                <a:cubicBezTo>
                  <a:pt x="1967543" y="146147"/>
                  <a:pt x="1977584" y="129491"/>
                  <a:pt x="1992573" y="122829"/>
                </a:cubicBezTo>
                <a:cubicBezTo>
                  <a:pt x="2018865" y="111144"/>
                  <a:pt x="2046079" y="100264"/>
                  <a:pt x="2074459" y="95534"/>
                </a:cubicBezTo>
                <a:cubicBezTo>
                  <a:pt x="2128494" y="86528"/>
                  <a:pt x="2183642" y="86435"/>
                  <a:pt x="2238233" y="81886"/>
                </a:cubicBezTo>
                <a:lnTo>
                  <a:pt x="2361062" y="40943"/>
                </a:lnTo>
                <a:lnTo>
                  <a:pt x="2402006" y="27295"/>
                </a:lnTo>
                <a:cubicBezTo>
                  <a:pt x="2521740" y="35848"/>
                  <a:pt x="2577575" y="23972"/>
                  <a:pt x="2674961" y="68238"/>
                </a:cubicBezTo>
                <a:cubicBezTo>
                  <a:pt x="2699110" y="79215"/>
                  <a:pt x="2721390" y="94083"/>
                  <a:pt x="2743200" y="109182"/>
                </a:cubicBezTo>
                <a:cubicBezTo>
                  <a:pt x="2780603" y="135077"/>
                  <a:pt x="2807509" y="183589"/>
                  <a:pt x="2852382" y="191068"/>
                </a:cubicBezTo>
                <a:lnTo>
                  <a:pt x="3016155" y="218364"/>
                </a:lnTo>
                <a:cubicBezTo>
                  <a:pt x="3066197" y="213815"/>
                  <a:pt x="3117008" y="214571"/>
                  <a:pt x="3166280" y="204716"/>
                </a:cubicBezTo>
                <a:cubicBezTo>
                  <a:pt x="3206152" y="196741"/>
                  <a:pt x="3227638" y="167213"/>
                  <a:pt x="3261815" y="150125"/>
                </a:cubicBezTo>
                <a:cubicBezTo>
                  <a:pt x="3283727" y="139169"/>
                  <a:pt x="3306287" y="128771"/>
                  <a:pt x="3330054" y="122829"/>
                </a:cubicBezTo>
                <a:cubicBezTo>
                  <a:pt x="3361261" y="115027"/>
                  <a:pt x="3393858" y="114470"/>
                  <a:pt x="3425588" y="109182"/>
                </a:cubicBezTo>
                <a:cubicBezTo>
                  <a:pt x="3507902" y="95463"/>
                  <a:pt x="3474814" y="98243"/>
                  <a:pt x="3548418" y="81886"/>
                </a:cubicBezTo>
                <a:cubicBezTo>
                  <a:pt x="3571062" y="76854"/>
                  <a:pt x="3593910" y="72787"/>
                  <a:pt x="3616656" y="68238"/>
                </a:cubicBezTo>
                <a:cubicBezTo>
                  <a:pt x="3684895" y="77337"/>
                  <a:pt x="3754007" y="81352"/>
                  <a:pt x="3821373" y="95534"/>
                </a:cubicBezTo>
                <a:cubicBezTo>
                  <a:pt x="3841281" y="99725"/>
                  <a:pt x="3858712" y="112046"/>
                  <a:pt x="3875964" y="122829"/>
                </a:cubicBezTo>
                <a:cubicBezTo>
                  <a:pt x="3900702" y="138290"/>
                  <a:pt x="3942618" y="176628"/>
                  <a:pt x="3971498" y="191068"/>
                </a:cubicBezTo>
                <a:cubicBezTo>
                  <a:pt x="4031351" y="220994"/>
                  <a:pt x="4044048" y="219226"/>
                  <a:pt x="4107976" y="232012"/>
                </a:cubicBezTo>
                <a:cubicBezTo>
                  <a:pt x="4215869" y="285959"/>
                  <a:pt x="4190650" y="291308"/>
                  <a:pt x="4339988" y="259307"/>
                </a:cubicBezTo>
                <a:cubicBezTo>
                  <a:pt x="4356026" y="255870"/>
                  <a:pt x="4368794" y="243045"/>
                  <a:pt x="4380931" y="232012"/>
                </a:cubicBezTo>
                <a:cubicBezTo>
                  <a:pt x="4419015" y="197390"/>
                  <a:pt x="4490113" y="122829"/>
                  <a:pt x="4490113" y="122829"/>
                </a:cubicBezTo>
                <a:cubicBezTo>
                  <a:pt x="4662985" y="136477"/>
                  <a:pt x="4836909" y="140343"/>
                  <a:pt x="5008728" y="163773"/>
                </a:cubicBezTo>
                <a:cubicBezTo>
                  <a:pt x="5038966" y="167896"/>
                  <a:pt x="5066619" y="185862"/>
                  <a:pt x="5090615" y="204716"/>
                </a:cubicBezTo>
                <a:cubicBezTo>
                  <a:pt x="5131086" y="236515"/>
                  <a:pt x="5199797" y="313898"/>
                  <a:pt x="5199797" y="313898"/>
                </a:cubicBezTo>
                <a:cubicBezTo>
                  <a:pt x="5204346" y="350292"/>
                  <a:pt x="5215885" y="386484"/>
                  <a:pt x="5213445" y="423080"/>
                </a:cubicBezTo>
                <a:cubicBezTo>
                  <a:pt x="5196334" y="679747"/>
                  <a:pt x="5203431" y="646003"/>
                  <a:pt x="5145206" y="791570"/>
                </a:cubicBezTo>
                <a:cubicBezTo>
                  <a:pt x="5157163" y="1006799"/>
                  <a:pt x="5128074" y="989316"/>
                  <a:pt x="5199797" y="1132764"/>
                </a:cubicBezTo>
                <a:cubicBezTo>
                  <a:pt x="5207132" y="1147435"/>
                  <a:pt x="5217994" y="1160059"/>
                  <a:pt x="5227092" y="1173707"/>
                </a:cubicBezTo>
                <a:cubicBezTo>
                  <a:pt x="5231641" y="1196453"/>
                  <a:pt x="5242939" y="1218854"/>
                  <a:pt x="5240740" y="1241946"/>
                </a:cubicBezTo>
                <a:cubicBezTo>
                  <a:pt x="5232102" y="1332646"/>
                  <a:pt x="5224576" y="1451874"/>
                  <a:pt x="5158854" y="1528549"/>
                </a:cubicBezTo>
                <a:cubicBezTo>
                  <a:pt x="5148179" y="1541003"/>
                  <a:pt x="5131558" y="1546746"/>
                  <a:pt x="5117910" y="1555844"/>
                </a:cubicBezTo>
                <a:lnTo>
                  <a:pt x="4763068" y="1528549"/>
                </a:lnTo>
                <a:cubicBezTo>
                  <a:pt x="4677074" y="1521178"/>
                  <a:pt x="4627290" y="1513051"/>
                  <a:pt x="4544704" y="1501253"/>
                </a:cubicBezTo>
                <a:cubicBezTo>
                  <a:pt x="4490113" y="1505802"/>
                  <a:pt x="4433713" y="1500239"/>
                  <a:pt x="4380931" y="1514901"/>
                </a:cubicBezTo>
                <a:cubicBezTo>
                  <a:pt x="4350223" y="1523431"/>
                  <a:pt x="4293927" y="1578876"/>
                  <a:pt x="4258101" y="1596788"/>
                </a:cubicBezTo>
                <a:cubicBezTo>
                  <a:pt x="4216332" y="1617672"/>
                  <a:pt x="4180573" y="1637440"/>
                  <a:pt x="4135271" y="1651379"/>
                </a:cubicBezTo>
                <a:cubicBezTo>
                  <a:pt x="4054897" y="1676109"/>
                  <a:pt x="4022040" y="1679349"/>
                  <a:pt x="3944203" y="1692322"/>
                </a:cubicBezTo>
                <a:cubicBezTo>
                  <a:pt x="3894161" y="1678674"/>
                  <a:pt x="3839285" y="1676809"/>
                  <a:pt x="3794077" y="1651379"/>
                </a:cubicBezTo>
                <a:cubicBezTo>
                  <a:pt x="3744539" y="1623514"/>
                  <a:pt x="3725864" y="1552145"/>
                  <a:pt x="3684895" y="1514901"/>
                </a:cubicBezTo>
                <a:cubicBezTo>
                  <a:pt x="3651233" y="1484299"/>
                  <a:pt x="3613980" y="1457615"/>
                  <a:pt x="3575713" y="1433014"/>
                </a:cubicBezTo>
                <a:cubicBezTo>
                  <a:pt x="3550043" y="1416512"/>
                  <a:pt x="3522507" y="1402500"/>
                  <a:pt x="3493827" y="1392071"/>
                </a:cubicBezTo>
                <a:cubicBezTo>
                  <a:pt x="3477681" y="1386200"/>
                  <a:pt x="3353956" y="1366485"/>
                  <a:pt x="3343701" y="1364776"/>
                </a:cubicBezTo>
                <a:cubicBezTo>
                  <a:pt x="3266891" y="1380137"/>
                  <a:pt x="3280681" y="1373071"/>
                  <a:pt x="3207224" y="1405719"/>
                </a:cubicBezTo>
                <a:cubicBezTo>
                  <a:pt x="3188633" y="1413982"/>
                  <a:pt x="3171934" y="1426580"/>
                  <a:pt x="3152633" y="1433014"/>
                </a:cubicBezTo>
                <a:cubicBezTo>
                  <a:pt x="3130627" y="1440349"/>
                  <a:pt x="3107140" y="1442113"/>
                  <a:pt x="3084394" y="1446662"/>
                </a:cubicBezTo>
                <a:cubicBezTo>
                  <a:pt x="3070746" y="1455761"/>
                  <a:pt x="3058122" y="1466623"/>
                  <a:pt x="3043451" y="1473958"/>
                </a:cubicBezTo>
                <a:cubicBezTo>
                  <a:pt x="3021539" y="1484914"/>
                  <a:pt x="2998453" y="1493506"/>
                  <a:pt x="2975212" y="1501253"/>
                </a:cubicBezTo>
                <a:cubicBezTo>
                  <a:pt x="2957417" y="1507184"/>
                  <a:pt x="2938976" y="1511037"/>
                  <a:pt x="2920621" y="1514901"/>
                </a:cubicBezTo>
                <a:cubicBezTo>
                  <a:pt x="2852523" y="1529237"/>
                  <a:pt x="2782817" y="1536726"/>
                  <a:pt x="2715904" y="1555844"/>
                </a:cubicBezTo>
                <a:cubicBezTo>
                  <a:pt x="2589440" y="1591977"/>
                  <a:pt x="2653156" y="1578456"/>
                  <a:pt x="2524836" y="1596788"/>
                </a:cubicBezTo>
                <a:cubicBezTo>
                  <a:pt x="2488442" y="1583140"/>
                  <a:pt x="2449228" y="1575429"/>
                  <a:pt x="2415654" y="1555844"/>
                </a:cubicBezTo>
                <a:cubicBezTo>
                  <a:pt x="2393425" y="1542877"/>
                  <a:pt x="2382709" y="1515169"/>
                  <a:pt x="2361062" y="1501253"/>
                </a:cubicBezTo>
                <a:cubicBezTo>
                  <a:pt x="2248200" y="1428699"/>
                  <a:pt x="2248441" y="1436990"/>
                  <a:pt x="2142698" y="1419367"/>
                </a:cubicBezTo>
                <a:cubicBezTo>
                  <a:pt x="2101755" y="1423916"/>
                  <a:pt x="2060149" y="1424382"/>
                  <a:pt x="2019868" y="1433014"/>
                </a:cubicBezTo>
                <a:cubicBezTo>
                  <a:pt x="1740946" y="1492783"/>
                  <a:pt x="2132820" y="1428662"/>
                  <a:pt x="1897039" y="1487606"/>
                </a:cubicBezTo>
                <a:cubicBezTo>
                  <a:pt x="1871290" y="1494043"/>
                  <a:pt x="1663799" y="1513659"/>
                  <a:pt x="1651379" y="1514901"/>
                </a:cubicBezTo>
                <a:cubicBezTo>
                  <a:pt x="1555845" y="1510352"/>
                  <a:pt x="1460114" y="1508880"/>
                  <a:pt x="1364776" y="1501253"/>
                </a:cubicBezTo>
                <a:cubicBezTo>
                  <a:pt x="1346079" y="1499757"/>
                  <a:pt x="1328495" y="1491675"/>
                  <a:pt x="1310185" y="1487606"/>
                </a:cubicBezTo>
                <a:cubicBezTo>
                  <a:pt x="1287541" y="1482574"/>
                  <a:pt x="1264450" y="1479584"/>
                  <a:pt x="1241946" y="1473958"/>
                </a:cubicBezTo>
                <a:cubicBezTo>
                  <a:pt x="1227990" y="1470469"/>
                  <a:pt x="1215370" y="1461047"/>
                  <a:pt x="1201003" y="1460310"/>
                </a:cubicBezTo>
                <a:cubicBezTo>
                  <a:pt x="1037382" y="1451919"/>
                  <a:pt x="873456" y="1451211"/>
                  <a:pt x="709683" y="1446662"/>
                </a:cubicBezTo>
                <a:cubicBezTo>
                  <a:pt x="681600" y="1442650"/>
                  <a:pt x="580493" y="1430008"/>
                  <a:pt x="545910" y="1419367"/>
                </a:cubicBezTo>
                <a:cubicBezTo>
                  <a:pt x="496650" y="1404210"/>
                  <a:pt x="430158" y="1378569"/>
                  <a:pt x="382137" y="1351128"/>
                </a:cubicBezTo>
                <a:cubicBezTo>
                  <a:pt x="367896" y="1342990"/>
                  <a:pt x="354842" y="1332931"/>
                  <a:pt x="341194" y="1323832"/>
                </a:cubicBezTo>
                <a:cubicBezTo>
                  <a:pt x="327546" y="1301086"/>
                  <a:pt x="304442" y="1281787"/>
                  <a:pt x="300251" y="1255594"/>
                </a:cubicBezTo>
                <a:cubicBezTo>
                  <a:pt x="259289" y="999581"/>
                  <a:pt x="316433" y="1022296"/>
                  <a:pt x="259307" y="805217"/>
                </a:cubicBezTo>
                <a:cubicBezTo>
                  <a:pt x="242392" y="740940"/>
                  <a:pt x="179422" y="670742"/>
                  <a:pt x="136477" y="627797"/>
                </a:cubicBezTo>
                <a:cubicBezTo>
                  <a:pt x="120393" y="611713"/>
                  <a:pt x="97970" y="602937"/>
                  <a:pt x="81886" y="586853"/>
                </a:cubicBezTo>
                <a:cubicBezTo>
                  <a:pt x="46452" y="551419"/>
                  <a:pt x="35270" y="520915"/>
                  <a:pt x="13648" y="477671"/>
                </a:cubicBezTo>
                <a:cubicBezTo>
                  <a:pt x="9099" y="450376"/>
                  <a:pt x="0" y="423457"/>
                  <a:pt x="0" y="395785"/>
                </a:cubicBezTo>
                <a:cubicBezTo>
                  <a:pt x="0" y="370038"/>
                  <a:pt x="12706" y="305428"/>
                  <a:pt x="40943" y="286603"/>
                </a:cubicBezTo>
                <a:cubicBezTo>
                  <a:pt x="54553" y="277530"/>
                  <a:pt x="177097" y="259388"/>
                  <a:pt x="177421" y="259307"/>
                </a:cubicBezTo>
                <a:cubicBezTo>
                  <a:pt x="205334" y="252329"/>
                  <a:pt x="232012" y="241110"/>
                  <a:pt x="259307" y="232012"/>
                </a:cubicBezTo>
                <a:lnTo>
                  <a:pt x="218364" y="20471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Dựa vào các hình ảnh trên, em hãy cho biết Công nghiệp hóa, Hiện đại hóa là gì?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7ED408-3758-F8D0-F920-63A7A703DB53}"/>
              </a:ext>
            </a:extLst>
          </p:cNvPr>
          <p:cNvSpPr/>
          <p:nvPr/>
        </p:nvSpPr>
        <p:spPr>
          <a:xfrm>
            <a:off x="0" y="0"/>
            <a:ext cx="1771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chemeClr val="accent3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2767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0" y="6883"/>
            <a:ext cx="12192000" cy="954107"/>
          </a:xfrm>
          <a:prstGeom prst="rect">
            <a:avLst/>
          </a:prstGeom>
          <a:solidFill>
            <a:srgbClr val="FD98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32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TiÕt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19 – </a:t>
            </a:r>
            <a:r>
              <a:rPr lang="en-US" sz="32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Bµi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11:</a:t>
            </a:r>
            <a:r>
              <a:rPr lang="vi-V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Tr¸ch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nhiÖm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cña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thanh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niªn</a:t>
            </a: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trong</a:t>
            </a:r>
            <a:endParaRPr lang="vi-VN" sz="2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 NarrowH" pitchFamily="34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sù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nghiÖp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C«ng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nghiÖp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ho¸, 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hiÖn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®¹i ho¸ ®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Êt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n</a:t>
            </a:r>
            <a:r>
              <a:rPr lang="vi-V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u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­</a:t>
            </a:r>
            <a:r>
              <a:rPr 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íc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.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</a:p>
        </p:txBody>
      </p: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11373" y="937096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I. </a:t>
            </a:r>
            <a:r>
              <a:rPr lang="en-US" sz="3200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®</a:t>
            </a:r>
            <a:r>
              <a:rPr lang="en-US" sz="3200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Æt</a:t>
            </a:r>
            <a:r>
              <a:rPr lang="en-US" sz="3200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</a:t>
            </a:r>
            <a:r>
              <a:rPr lang="en-US" sz="3200" dirty="0" err="1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vÊn</a:t>
            </a:r>
            <a:r>
              <a:rPr lang="en-US" sz="3200" dirty="0">
                <a:solidFill>
                  <a:srgbClr val="3D54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" pitchFamily="34" charset="0"/>
              </a:rPr>
              <a:t> ®Ò:</a:t>
            </a:r>
          </a:p>
        </p:txBody>
      </p:sp>
      <p:pic>
        <p:nvPicPr>
          <p:cNvPr id="149521" name="Picture 17" descr="images961629_nongducm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2362200" cy="1584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A142EE-39F3-7B1A-CB18-CC152F81EFAA}"/>
              </a:ext>
            </a:extLst>
          </p:cNvPr>
          <p:cNvSpPr/>
          <p:nvPr/>
        </p:nvSpPr>
        <p:spPr>
          <a:xfrm>
            <a:off x="8610600" y="6172200"/>
            <a:ext cx="3581400" cy="288100"/>
          </a:xfrm>
          <a:prstGeom prst="rect">
            <a:avLst/>
          </a:prstGeom>
          <a:solidFill>
            <a:srgbClr val="3D5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EE0102-BA0E-A6C7-A5B9-7E7AF0F557B5}"/>
              </a:ext>
            </a:extLst>
          </p:cNvPr>
          <p:cNvSpPr/>
          <p:nvPr/>
        </p:nvSpPr>
        <p:spPr>
          <a:xfrm>
            <a:off x="9829800" y="5867399"/>
            <a:ext cx="2362200" cy="152399"/>
          </a:xfrm>
          <a:prstGeom prst="rect">
            <a:avLst/>
          </a:prstGeom>
          <a:solidFill>
            <a:srgbClr val="F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06BD79-7C08-FB60-11D6-AF92D41E4E46}"/>
              </a:ext>
            </a:extLst>
          </p:cNvPr>
          <p:cNvSpPr/>
          <p:nvPr/>
        </p:nvSpPr>
        <p:spPr>
          <a:xfrm>
            <a:off x="390786" y="1457044"/>
            <a:ext cx="3825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Đọc thông tin (sgk-37)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588CC-5C3B-79CC-A419-B929FB3282F5}"/>
              </a:ext>
            </a:extLst>
          </p:cNvPr>
          <p:cNvSpPr/>
          <p:nvPr/>
        </p:nvSpPr>
        <p:spPr>
          <a:xfrm>
            <a:off x="0" y="0"/>
            <a:ext cx="1771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chemeClr val="accent3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27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animBg="1"/>
      <p:bldP spid="1495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E8D68-8E5A-C99A-162D-F50FD25B2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49"/>
          <a:stretch/>
        </p:blipFill>
        <p:spPr>
          <a:xfrm>
            <a:off x="-24063" y="0"/>
            <a:ext cx="12192000" cy="4223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9C30B-3D9D-BEA4-49D0-AC25728F6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287"/>
          <a:stretch/>
        </p:blipFill>
        <p:spPr>
          <a:xfrm>
            <a:off x="-32084" y="4014537"/>
            <a:ext cx="12200021" cy="2895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A142EE-39F3-7B1A-CB18-CC152F81EFAA}"/>
              </a:ext>
            </a:extLst>
          </p:cNvPr>
          <p:cNvSpPr/>
          <p:nvPr/>
        </p:nvSpPr>
        <p:spPr>
          <a:xfrm rot="5400000">
            <a:off x="10236868" y="4975387"/>
            <a:ext cx="3581400" cy="288100"/>
          </a:xfrm>
          <a:prstGeom prst="rect">
            <a:avLst/>
          </a:prstGeom>
          <a:solidFill>
            <a:srgbClr val="3D5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EE0102-BA0E-A6C7-A5B9-7E7AF0F557B5}"/>
              </a:ext>
            </a:extLst>
          </p:cNvPr>
          <p:cNvSpPr/>
          <p:nvPr/>
        </p:nvSpPr>
        <p:spPr>
          <a:xfrm rot="5400000">
            <a:off x="10477499" y="5600701"/>
            <a:ext cx="2362200" cy="152399"/>
          </a:xfrm>
          <a:prstGeom prst="rect">
            <a:avLst/>
          </a:prstGeom>
          <a:solidFill>
            <a:srgbClr val="F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88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BB26-5FC5-8C8D-2982-1E8634A0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A3C9-72E2-3916-A655-11976CA96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293BA-DE98-59BA-FA42-5B60F1006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38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E0734D-82B8-7DB4-A8D1-63D39D1E27F2}"/>
              </a:ext>
            </a:extLst>
          </p:cNvPr>
          <p:cNvSpPr/>
          <p:nvPr/>
        </p:nvSpPr>
        <p:spPr>
          <a:xfrm>
            <a:off x="8642161" y="443736"/>
            <a:ext cx="3581400" cy="288100"/>
          </a:xfrm>
          <a:prstGeom prst="rect">
            <a:avLst/>
          </a:prstGeom>
          <a:solidFill>
            <a:srgbClr val="3D5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20E016-C0B6-3E77-AA97-6DD39297E865}"/>
              </a:ext>
            </a:extLst>
          </p:cNvPr>
          <p:cNvSpPr/>
          <p:nvPr/>
        </p:nvSpPr>
        <p:spPr>
          <a:xfrm>
            <a:off x="9861361" y="138935"/>
            <a:ext cx="2362200" cy="152399"/>
          </a:xfrm>
          <a:prstGeom prst="rect">
            <a:avLst/>
          </a:prstGeom>
          <a:solidFill>
            <a:srgbClr val="F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B495E8-29ED-288C-AC89-FD7BFB1AA903}"/>
              </a:ext>
            </a:extLst>
          </p:cNvPr>
          <p:cNvSpPr/>
          <p:nvPr/>
        </p:nvSpPr>
        <p:spPr>
          <a:xfrm>
            <a:off x="0" y="0"/>
            <a:ext cx="1771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b="1" cap="none" spc="0" dirty="0">
                <a:ln/>
                <a:solidFill>
                  <a:schemeClr val="accent3"/>
                </a:solidFill>
                <a:effectLst/>
              </a:rPr>
              <a:t>Vương phát 9a3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3947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451</TotalTime>
  <Words>2165</Words>
  <Application>Microsoft Office PowerPoint</Application>
  <PresentationFormat>Widescreen</PresentationFormat>
  <Paragraphs>168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57" baseType="lpstr">
      <vt:lpstr>.VnArial Narrow</vt:lpstr>
      <vt:lpstr>.VnArial NarrowH</vt:lpstr>
      <vt:lpstr>.VnKoala</vt:lpstr>
      <vt:lpstr>.VnTime</vt:lpstr>
      <vt:lpstr>.VnTimeH</vt:lpstr>
      <vt:lpstr>Arial</vt:lpstr>
      <vt:lpstr>Arial Narrow</vt:lpstr>
      <vt:lpstr>Calibri</vt:lpstr>
      <vt:lpstr>Century Gothic</vt:lpstr>
      <vt:lpstr>Courier New</vt:lpstr>
      <vt:lpstr>Garamond</vt:lpstr>
      <vt:lpstr>Palatino Linotype</vt:lpstr>
      <vt:lpstr>Times New Roman</vt:lpstr>
      <vt:lpstr>VNI-Helve-Condense</vt:lpstr>
      <vt:lpstr>VNI-Times</vt:lpstr>
      <vt:lpstr>Wingdings</vt:lpstr>
      <vt:lpstr>3_Default Design</vt:lpstr>
      <vt:lpstr>4_Default Design</vt:lpstr>
      <vt:lpstr>5_Default Design</vt:lpstr>
      <vt:lpstr>6_Default Design</vt:lpstr>
      <vt:lpstr>7_Default Design</vt:lpstr>
      <vt:lpstr>Edge</vt:lpstr>
      <vt:lpstr>1_Edge</vt:lpstr>
      <vt:lpstr>3_Edge</vt:lpstr>
      <vt:lpstr>8_Default Design</vt:lpstr>
      <vt:lpstr>Executive</vt:lpstr>
      <vt:lpstr>PowerPoint Presentation</vt:lpstr>
      <vt:lpstr>PowerPoint Presentation</vt:lpstr>
      <vt:lpstr>1 soá hình aûnh veà thaønh töïu cuûa nöôùc ta hieän nay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thảo luận</vt:lpstr>
      <vt:lpstr>Câu hỏi 1</vt:lpstr>
      <vt:lpstr>PowerPoint Presentation</vt:lpstr>
      <vt:lpstr>Câu hỏi 2</vt:lpstr>
      <vt:lpstr>PowerPoint Presentation</vt:lpstr>
      <vt:lpstr>Câu hỏi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quaûn lyù kinh teá, xaõ hoäi</vt:lpstr>
      <vt:lpstr>PowerPoint Presentation</vt:lpstr>
      <vt:lpstr>               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</cp:lastModifiedBy>
  <cp:revision>23</cp:revision>
  <dcterms:created xsi:type="dcterms:W3CDTF">2017-12-30T08:26:45Z</dcterms:created>
  <dcterms:modified xsi:type="dcterms:W3CDTF">2022-12-16T12:45:20Z</dcterms:modified>
</cp:coreProperties>
</file>