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8" r:id="rId2"/>
    <p:sldId id="256" r:id="rId3"/>
    <p:sldId id="322" r:id="rId4"/>
    <p:sldId id="260" r:id="rId5"/>
    <p:sldId id="323" r:id="rId6"/>
    <p:sldId id="325" r:id="rId7"/>
    <p:sldId id="311" r:id="rId8"/>
    <p:sldId id="326" r:id="rId9"/>
    <p:sldId id="315" r:id="rId10"/>
    <p:sldId id="324" r:id="rId11"/>
    <p:sldId id="316" r:id="rId12"/>
    <p:sldId id="330" r:id="rId13"/>
    <p:sldId id="320" r:id="rId14"/>
    <p:sldId id="331" r:id="rId15"/>
    <p:sldId id="321" r:id="rId16"/>
    <p:sldId id="262" r:id="rId17"/>
    <p:sldId id="276" r:id="rId18"/>
  </p:sldIdLst>
  <p:sldSz cx="9144000" cy="5143500" type="screen16x9"/>
  <p:notesSz cx="6858000" cy="9144000"/>
  <p:embeddedFontLst>
    <p:embeddedFont>
      <p:font typeface="Josefin Sans Light" panose="020B0604020202020204" charset="0"/>
      <p:regular r:id="rId20"/>
      <p:bold r:id="rId21"/>
      <p:italic r:id="rId22"/>
      <p:boldItalic r:id="rId23"/>
    </p:embeddedFont>
    <p:embeddedFont>
      <p:font typeface="Roboto Slab Regular" panose="020B0604020202020204" charset="0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Livvic" panose="020B0604020202020204" charset="0"/>
      <p:regular r:id="rId28"/>
      <p:bold r:id="rId29"/>
      <p:italic r:id="rId30"/>
      <p:boldItalic r:id="rId31"/>
    </p:embeddedFont>
    <p:embeddedFont>
      <p:font typeface="Raleway Light" panose="020B0604020202020204" charset="0"/>
      <p:regular r:id="rId32"/>
      <p:bold r:id="rId33"/>
      <p:italic r:id="rId34"/>
      <p:boldItalic r:id="rId35"/>
    </p:embeddedFont>
    <p:embeddedFont>
      <p:font typeface="宋体" panose="02010600030101010101" pitchFamily="2" charset="-122"/>
      <p:regular r:id="rId36"/>
    </p:embeddedFont>
    <p:embeddedFont>
      <p:font typeface="Prata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9AA0A6"/>
          </p15:clr>
        </p15:guide>
        <p15:guide id="2" pos="5302">
          <p15:clr>
            <a:srgbClr val="9AA0A6"/>
          </p15:clr>
        </p15:guide>
        <p15:guide id="3" orient="horz" pos="535">
          <p15:clr>
            <a:srgbClr val="9AA0A6"/>
          </p15:clr>
        </p15:guide>
        <p15:guide id="4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5A73D4-ED1F-47C9-9963-3095C011AC83}">
  <a:tblStyle styleId="{405A73D4-ED1F-47C9-9963-3095C011AC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pos="461"/>
        <p:guide pos="5302"/>
        <p:guide orient="horz" pos="5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4966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03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7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0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6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mtClean="0"/>
              <a:t>Giáo</a:t>
            </a:r>
            <a:r>
              <a:rPr lang="vi-VN" baseline="0" smtClean="0"/>
              <a:t> án của Thảo Nguyên 0979818956</a:t>
            </a:r>
            <a:endParaRPr lang="vi-VN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6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b20e2230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b20e2230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24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cc301535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cc301535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89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4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07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9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9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3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 smtClean="0"/>
              <a:t>Giáo</a:t>
            </a:r>
            <a:r>
              <a:rPr lang="vi-VN" baseline="0" dirty="0" smtClean="0"/>
              <a:t> án của Thảo Nguyên 0979818956</a:t>
            </a:r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66E5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2439" y="-456061"/>
            <a:ext cx="10088872" cy="6055617"/>
            <a:chOff x="-472426" y="-456061"/>
            <a:chExt cx="10088872" cy="6055617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72426" y="-456061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5889297" y="1757282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53600" y="2804409"/>
            <a:ext cx="4036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5050" y="2070888"/>
            <a:ext cx="69939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 b="0">
                <a:solidFill>
                  <a:srgbClr val="FFF2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98500" y="2150850"/>
            <a:ext cx="69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 flipH="1">
            <a:off x="930575" y="2315900"/>
            <a:ext cx="30372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30578" y="1662706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ctrTitle"/>
          </p:nvPr>
        </p:nvSpPr>
        <p:spPr>
          <a:xfrm>
            <a:off x="726600" y="965688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 flipH="1">
            <a:off x="726600" y="1293763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ctrTitle" idx="2"/>
          </p:nvPr>
        </p:nvSpPr>
        <p:spPr>
          <a:xfrm>
            <a:off x="726600" y="1826113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3"/>
          </p:nvPr>
        </p:nvSpPr>
        <p:spPr>
          <a:xfrm flipH="1">
            <a:off x="726600" y="2154188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4"/>
          </p:nvPr>
        </p:nvSpPr>
        <p:spPr>
          <a:xfrm>
            <a:off x="726600" y="2686538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5"/>
          </p:nvPr>
        </p:nvSpPr>
        <p:spPr>
          <a:xfrm flipH="1">
            <a:off x="726600" y="3014613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6"/>
          </p:nvPr>
        </p:nvSpPr>
        <p:spPr>
          <a:xfrm>
            <a:off x="726600" y="3546963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ubTitle" idx="7"/>
          </p:nvPr>
        </p:nvSpPr>
        <p:spPr>
          <a:xfrm flipH="1">
            <a:off x="726600" y="3875038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6349925" y="1857024"/>
            <a:ext cx="3410000" cy="4166203"/>
            <a:chOff x="6349925" y="1857024"/>
            <a:chExt cx="3410000" cy="4166203"/>
          </a:xfrm>
        </p:grpSpPr>
        <p:pic>
          <p:nvPicPr>
            <p:cNvPr id="51" name="Google Shape;51;p12"/>
            <p:cNvPicPr preferRelativeResize="0"/>
            <p:nvPr/>
          </p:nvPicPr>
          <p:blipFill rotWithShape="1">
            <a:blip r:embed="rId3">
              <a:alphaModFix/>
            </a:blip>
            <a:srcRect l="24966" r="24850"/>
            <a:stretch/>
          </p:blipFill>
          <p:spPr>
            <a:xfrm rot="-1220891">
              <a:off x="7751118" y="1972014"/>
              <a:ext cx="1367452" cy="3934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699995">
              <a:off x="6959825" y="3366637"/>
              <a:ext cx="1674670" cy="2418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26600" y="2183327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1668269" y="1895150"/>
            <a:ext cx="16266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3"/>
          </p:nvPr>
        </p:nvSpPr>
        <p:spPr>
          <a:xfrm>
            <a:off x="5848800" y="2183327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4"/>
          </p:nvPr>
        </p:nvSpPr>
        <p:spPr>
          <a:xfrm>
            <a:off x="5848800" y="1895150"/>
            <a:ext cx="16269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5"/>
          </p:nvPr>
        </p:nvSpPr>
        <p:spPr>
          <a:xfrm>
            <a:off x="726600" y="3802200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6"/>
          </p:nvPr>
        </p:nvSpPr>
        <p:spPr>
          <a:xfrm>
            <a:off x="1668269" y="3514017"/>
            <a:ext cx="16266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7"/>
          </p:nvPr>
        </p:nvSpPr>
        <p:spPr>
          <a:xfrm>
            <a:off x="5848800" y="3802200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8"/>
          </p:nvPr>
        </p:nvSpPr>
        <p:spPr>
          <a:xfrm>
            <a:off x="5848800" y="3514017"/>
            <a:ext cx="16269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rgbClr val="C66E5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9"/>
          <p:cNvGrpSpPr/>
          <p:nvPr/>
        </p:nvGrpSpPr>
        <p:grpSpPr>
          <a:xfrm rot="10800000">
            <a:off x="5766259" y="1359052"/>
            <a:ext cx="4523616" cy="4504694"/>
            <a:chOff x="-989766" y="-677023"/>
            <a:chExt cx="4523616" cy="4504694"/>
          </a:xfrm>
        </p:grpSpPr>
        <p:pic>
          <p:nvPicPr>
            <p:cNvPr id="92" name="Google Shape;92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537767">
              <a:off x="1183874" y="102875"/>
              <a:ext cx="1618952" cy="2338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9"/>
            <p:cNvPicPr preferRelativeResize="0"/>
            <p:nvPr/>
          </p:nvPicPr>
          <p:blipFill rotWithShape="1">
            <a:blip r:embed="rId3">
              <a:alphaModFix/>
            </a:blip>
            <a:srcRect l="36204"/>
            <a:stretch/>
          </p:blipFill>
          <p:spPr>
            <a:xfrm rot="7789305">
              <a:off x="552386" y="-248125"/>
              <a:ext cx="1087529" cy="24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9"/>
            <p:cNvPicPr preferRelativeResize="0"/>
            <p:nvPr/>
          </p:nvPicPr>
          <p:blipFill rotWithShape="1">
            <a:blip r:embed="rId4">
              <a:alphaModFix/>
            </a:blip>
            <a:srcRect l="13055" r="13062"/>
            <a:stretch/>
          </p:blipFill>
          <p:spPr>
            <a:xfrm rot="5677405">
              <a:off x="496791" y="-1479672"/>
              <a:ext cx="2005243" cy="3919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9395218" flipH="1">
              <a:off x="-469048" y="472671"/>
              <a:ext cx="2118698" cy="306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9"/>
            <p:cNvPicPr preferRelativeResize="0"/>
            <p:nvPr/>
          </p:nvPicPr>
          <p:blipFill rotWithShape="1">
            <a:blip r:embed="rId6">
              <a:alphaModFix/>
            </a:blip>
            <a:srcRect t="15521" b="15521"/>
            <a:stretch/>
          </p:blipFill>
          <p:spPr>
            <a:xfrm rot="10800000">
              <a:off x="-345775" y="-294001"/>
              <a:ext cx="1618951" cy="161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26600" y="1010075"/>
            <a:ext cx="3979500" cy="8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 b="0">
                <a:solidFill>
                  <a:srgbClr val="FFF2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726588" y="2572425"/>
            <a:ext cx="3582900" cy="11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 Light"/>
              <a:buChar char="●"/>
              <a:defRPr sz="1800"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○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■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●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○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■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●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○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 Light"/>
              <a:buChar char="■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0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737" y="1402308"/>
            <a:ext cx="3578179" cy="378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loud Callout 21"/>
          <p:cNvSpPr/>
          <p:nvPr/>
        </p:nvSpPr>
        <p:spPr>
          <a:xfrm rot="804035">
            <a:off x="2604814" y="233465"/>
            <a:ext cx="3984464" cy="254987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800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7911" y="538905"/>
            <a:ext cx="3418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tabLst>
                <a:tab pos="67628" algn="l"/>
                <a:tab pos="135255" algn="l"/>
                <a:tab pos="202883" algn="l"/>
              </a:tabLst>
            </a:pPr>
            <a:r>
              <a:rPr lang="de-DE" sz="2400" kern="1200" dirty="0">
                <a:solidFill>
                  <a:srgbClr val="F8F8F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 hương em có điều gì đặc biệt khiến em ấn tượng hay nhớ mãi? Điều đặc biệt đó khiến em cảm thấy như thế nào?</a:t>
            </a:r>
            <a:endParaRPr lang="en-US" sz="2400" kern="1200" dirty="0">
              <a:solidFill>
                <a:srgbClr val="F8F8F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293" y="1589519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7"/>
          <p:cNvSpPr/>
          <p:nvPr/>
        </p:nvSpPr>
        <p:spPr>
          <a:xfrm rot="10800000">
            <a:off x="3432332" y="364165"/>
            <a:ext cx="3500651" cy="455295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302" y="314814"/>
            <a:ext cx="32385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SAU KHI NÓI</a:t>
            </a:r>
          </a:p>
        </p:txBody>
      </p:sp>
      <p:pic>
        <p:nvPicPr>
          <p:cNvPr id="11" name="Google Shape;518;p47"/>
          <p:cNvPicPr preferRelativeResize="0"/>
          <p:nvPr/>
        </p:nvPicPr>
        <p:blipFill rotWithShape="1">
          <a:blip r:embed="rId3">
            <a:alphaModFix/>
          </a:blip>
          <a:srcRect l="35587"/>
          <a:stretch/>
        </p:blipFill>
        <p:spPr>
          <a:xfrm>
            <a:off x="-603000" y="1863835"/>
            <a:ext cx="2296948" cy="3329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59433"/>
              </p:ext>
            </p:extLst>
          </p:nvPr>
        </p:nvGraphicFramePr>
        <p:xfrm>
          <a:off x="1366463" y="1145925"/>
          <a:ext cx="7541232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162"/>
                <a:gridCol w="31130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180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18039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8F8F8">
                        <a:alpha val="1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kern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8F8F8">
                        <a:alpha val="1803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2" y="374181"/>
            <a:ext cx="3121423" cy="4621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253" y="1800054"/>
            <a:ext cx="5552670" cy="31233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95365" y="481338"/>
            <a:ext cx="5498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6905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20978"/>
              </p:ext>
            </p:extLst>
          </p:nvPr>
        </p:nvGraphicFramePr>
        <p:xfrm>
          <a:off x="233916" y="148854"/>
          <a:ext cx="8618414" cy="48192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80306">
                  <a:extLst>
                    <a:ext uri="{9D8B030D-6E8A-4147-A177-3AD203B41FA5}">
                      <a16:colId xmlns="" xmlns:a16="http://schemas.microsoft.com/office/drawing/2014/main" val="1842655750"/>
                    </a:ext>
                  </a:extLst>
                </a:gridCol>
                <a:gridCol w="2080306">
                  <a:extLst>
                    <a:ext uri="{9D8B030D-6E8A-4147-A177-3AD203B41FA5}">
                      <a16:colId xmlns="" xmlns:a16="http://schemas.microsoft.com/office/drawing/2014/main" val="1405673949"/>
                    </a:ext>
                  </a:extLst>
                </a:gridCol>
                <a:gridCol w="2228901">
                  <a:extLst>
                    <a:ext uri="{9D8B030D-6E8A-4147-A177-3AD203B41FA5}">
                      <a16:colId xmlns="" xmlns:a16="http://schemas.microsoft.com/office/drawing/2014/main" val="3451532702"/>
                    </a:ext>
                  </a:extLst>
                </a:gridCol>
                <a:gridCol w="2228901">
                  <a:extLst>
                    <a:ext uri="{9D8B030D-6E8A-4147-A177-3AD203B41FA5}">
                      <a16:colId xmlns="" xmlns:a16="http://schemas.microsoft.com/office/drawing/2014/main" val="2862473639"/>
                    </a:ext>
                  </a:extLst>
                </a:gridCol>
              </a:tblGrid>
              <a:tr h="22719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TIÊU CHÍ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072137"/>
                  </a:ext>
                </a:extLst>
              </a:tr>
              <a:tr h="22719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3380324"/>
                  </a:ext>
                </a:extLst>
              </a:tr>
              <a:tr h="247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9089917"/>
                  </a:ext>
                </a:extLst>
              </a:tr>
              <a:tr h="454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9123068"/>
                  </a:ext>
                </a:extLst>
              </a:tr>
              <a:tr h="68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vấn  đề hay, phong phú, hấp dẫn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5899565"/>
                  </a:ext>
                </a:extLst>
              </a:tr>
              <a:tr h="68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 hầu như không lặp lại hay ngập ngừng 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134616"/>
                  </a:ext>
                </a:extLst>
              </a:tr>
              <a:tr h="1135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116948"/>
                  </a:ext>
                </a:extLst>
              </a:tr>
              <a:tr h="68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và/ hoặc không có lời kết thúc bài nói.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và/ có lời kết thúc bài nói ấn tượng.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3145025"/>
                  </a:ext>
                </a:extLst>
              </a:tr>
              <a:tr h="227193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589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5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0024" y="267694"/>
            <a:ext cx="6403085" cy="910109"/>
          </a:xfrm>
          <a:prstGeom prst="rect">
            <a:avLst/>
          </a:prstGeom>
          <a:solidFill>
            <a:schemeClr val="bg1"/>
          </a:solidFill>
          <a:ln>
            <a:solidFill>
              <a:srgbClr val="E5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6"/>
          <p:cNvGrpSpPr/>
          <p:nvPr/>
        </p:nvGrpSpPr>
        <p:grpSpPr>
          <a:xfrm>
            <a:off x="2446323" y="1168057"/>
            <a:ext cx="5023196" cy="647699"/>
            <a:chOff x="2666845" y="2570631"/>
            <a:chExt cx="6697595" cy="863599"/>
          </a:xfrm>
        </p:grpSpPr>
        <p:cxnSp>
          <p:nvCxnSpPr>
            <p:cNvPr id="6" name="直接连接符 47"/>
            <p:cNvCxnSpPr/>
            <p:nvPr/>
          </p:nvCxnSpPr>
          <p:spPr>
            <a:xfrm>
              <a:off x="6015642" y="2570631"/>
              <a:ext cx="0" cy="863599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48"/>
            <p:cNvCxnSpPr/>
            <p:nvPr/>
          </p:nvCxnSpPr>
          <p:spPr>
            <a:xfrm>
              <a:off x="2666845" y="3002430"/>
              <a:ext cx="12616" cy="4318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49"/>
            <p:cNvCxnSpPr/>
            <p:nvPr/>
          </p:nvCxnSpPr>
          <p:spPr>
            <a:xfrm>
              <a:off x="9364440" y="3002430"/>
              <a:ext cx="0" cy="4318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0"/>
            <p:cNvCxnSpPr/>
            <p:nvPr/>
          </p:nvCxnSpPr>
          <p:spPr>
            <a:xfrm flipH="1">
              <a:off x="2666845" y="3002430"/>
              <a:ext cx="665605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218907" y="2966652"/>
            <a:ext cx="2473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100" kern="1200" dirty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đề: </a:t>
            </a:r>
            <a:r>
              <a:rPr lang="vi-VN" sz="2100" kern="1200" dirty="0" smtClean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của em về phong cảnh thiên nhiên quê hương.</a:t>
            </a:r>
            <a:endParaRPr lang="en-US" sz="2100" kern="1200" dirty="0">
              <a:solidFill>
                <a:srgbClr val="48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652" y="2966651"/>
            <a:ext cx="2251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100" kern="1200" dirty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r>
              <a:rPr lang="vi-VN" sz="2100" kern="1200" dirty="0" smtClean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yêu của em với món ăn, hương vị quê hương </a:t>
            </a:r>
            <a:endParaRPr lang="en-US" sz="2100" kern="1200" dirty="0">
              <a:solidFill>
                <a:srgbClr val="48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360" y="2966650"/>
            <a:ext cx="2383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100" kern="1200" dirty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đề: Những </a:t>
            </a:r>
            <a:r>
              <a:rPr lang="vi-VN" sz="2100" kern="1200" dirty="0" smtClean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niệm, tình yêu và sự gắn bó của em với quê hương.</a:t>
            </a:r>
            <a:endParaRPr lang="en-US" sz="2100" kern="1200" dirty="0">
              <a:solidFill>
                <a:srgbClr val="48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84" y="2022349"/>
            <a:ext cx="536477" cy="737709"/>
          </a:xfrm>
          <a:prstGeom prst="rect">
            <a:avLst/>
          </a:prstGeom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9" y="1988697"/>
            <a:ext cx="536477" cy="7377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80" y="1981991"/>
            <a:ext cx="536477" cy="737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84" y="382027"/>
            <a:ext cx="5956308" cy="1072989"/>
          </a:xfrm>
          <a:prstGeom prst="rect">
            <a:avLst/>
          </a:prstGeom>
        </p:spPr>
      </p:pic>
      <p:pic>
        <p:nvPicPr>
          <p:cNvPr id="19" name="Google Shape;500;p46"/>
          <p:cNvPicPr preferRelativeResize="0"/>
          <p:nvPr/>
        </p:nvPicPr>
        <p:blipFill rotWithShape="1">
          <a:blip r:embed="rId5">
            <a:alphaModFix/>
          </a:blip>
          <a:srcRect l="23616" r="23621"/>
          <a:stretch/>
        </p:blipFill>
        <p:spPr>
          <a:xfrm>
            <a:off x="-75982" y="1176723"/>
            <a:ext cx="1487822" cy="382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4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523" y="1730142"/>
            <a:ext cx="422489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 rotWithShape="1">
          <a:blip r:embed="rId4">
            <a:alphaModFix/>
          </a:blip>
          <a:srcRect l="20298" r="20298"/>
          <a:stretch/>
        </p:blipFill>
        <p:spPr>
          <a:xfrm>
            <a:off x="7468969" y="1651627"/>
            <a:ext cx="1436200" cy="3491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88265"/>
              </p:ext>
            </p:extLst>
          </p:nvPr>
        </p:nvGraphicFramePr>
        <p:xfrm>
          <a:off x="425302" y="1127051"/>
          <a:ext cx="8479867" cy="3306726"/>
        </p:xfrm>
        <a:graphic>
          <a:graphicData uri="http://schemas.openxmlformats.org/drawingml/2006/table">
            <a:tbl>
              <a:tblPr firstRow="1" firstCol="1" bandRow="1" bandCol="1">
                <a:solidFill>
                  <a:srgbClr val="F8F8F8"/>
                </a:solidFill>
                <a:tableStyleId>{405A73D4-ED1F-47C9-9963-3095C011AC83}</a:tableStyleId>
              </a:tblPr>
              <a:tblGrid>
                <a:gridCol w="2422943">
                  <a:extLst>
                    <a:ext uri="{9D8B030D-6E8A-4147-A177-3AD203B41FA5}">
                      <a16:colId xmlns="" xmlns:a16="http://schemas.microsoft.com/office/drawing/2014/main" val="2309565476"/>
                    </a:ext>
                  </a:extLst>
                </a:gridCol>
                <a:gridCol w="1987945">
                  <a:extLst>
                    <a:ext uri="{9D8B030D-6E8A-4147-A177-3AD203B41FA5}">
                      <a16:colId xmlns="" xmlns:a16="http://schemas.microsoft.com/office/drawing/2014/main" val="2979619201"/>
                    </a:ext>
                  </a:extLst>
                </a:gridCol>
                <a:gridCol w="1726076">
                  <a:extLst>
                    <a:ext uri="{9D8B030D-6E8A-4147-A177-3AD203B41FA5}">
                      <a16:colId xmlns="" xmlns:a16="http://schemas.microsoft.com/office/drawing/2014/main" val="674161640"/>
                    </a:ext>
                  </a:extLst>
                </a:gridCol>
                <a:gridCol w="2342903">
                  <a:extLst>
                    <a:ext uri="{9D8B030D-6E8A-4147-A177-3AD203B41FA5}">
                      <a16:colId xmlns="" xmlns:a16="http://schemas.microsoft.com/office/drawing/2014/main" val="2050629159"/>
                    </a:ext>
                  </a:extLst>
                </a:gridCol>
              </a:tblGrid>
              <a:tr h="104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1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 cổ nước mình</a:t>
                      </a:r>
                      <a:endParaRPr lang="en-US" sz="210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1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3537292"/>
                  </a:ext>
                </a:extLst>
              </a:tr>
              <a:tr h="978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98372718"/>
                  </a:ext>
                </a:extLst>
              </a:tr>
              <a:tr h="1286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cảm, cảm xúc của tác giả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00726102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52494" y="2407229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46615" y="2247740"/>
            <a:ext cx="1247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sánh, 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42503" y="2247739"/>
            <a:ext cx="1516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hóa, điệp ngữ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5717" y="3185062"/>
            <a:ext cx="187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444444"/>
                </a:solidFill>
                <a:latin typeface="+mj-lt"/>
              </a:rPr>
              <a:t>Tình yêu quê hương, đất nước</a:t>
            </a:r>
            <a:endParaRPr lang="en-US" sz="24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35445" y="3185062"/>
            <a:ext cx="187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444444"/>
                </a:solidFill>
                <a:latin typeface="+mj-lt"/>
              </a:rPr>
              <a:t>Tình yêu quê hương, đất nước</a:t>
            </a:r>
            <a:endParaRPr lang="en-US" sz="24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45038" y="3185061"/>
            <a:ext cx="187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444444"/>
                </a:solidFill>
                <a:latin typeface="+mj-lt"/>
              </a:rPr>
              <a:t>Tình yêu quê hương, đất nước</a:t>
            </a:r>
            <a:endParaRPr lang="en-US" sz="24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631" y="85151"/>
            <a:ext cx="4859407" cy="133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13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>
            <a:spLocks noGrp="1"/>
          </p:cNvSpPr>
          <p:nvPr>
            <p:ph type="title"/>
          </p:nvPr>
        </p:nvSpPr>
        <p:spPr>
          <a:xfrm>
            <a:off x="1545307" y="2083964"/>
            <a:ext cx="3979500" cy="8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28" y="1232898"/>
            <a:ext cx="6469933" cy="248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081" y="1784727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525" y="2839476"/>
            <a:ext cx="1776234" cy="2282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27654" y="272687"/>
            <a:ext cx="3995025" cy="415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b="1" kern="12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NÓI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594" y="2595945"/>
            <a:ext cx="7593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kiểu tâm tình, chia sẻ, giãi bày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594" y="949150"/>
            <a:ext cx="720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en-US" sz="2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phù hợp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tranh ảnh, bài hát...để minh họa cho bài nói. 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269" y="1856647"/>
            <a:ext cx="47674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4"/>
          <p:cNvCxnSpPr/>
          <p:nvPr/>
        </p:nvCxnSpPr>
        <p:spPr>
          <a:xfrm>
            <a:off x="1555805" y="924571"/>
            <a:ext cx="0" cy="3868620"/>
          </a:xfrm>
          <a:prstGeom prst="line">
            <a:avLst/>
          </a:prstGeom>
          <a:ln>
            <a:solidFill>
              <a:srgbClr val="E58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5"/>
          <p:cNvSpPr/>
          <p:nvPr/>
        </p:nvSpPr>
        <p:spPr>
          <a:xfrm>
            <a:off x="1411740" y="1152588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6317" y="1090050"/>
            <a:ext cx="132092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4417" y="1079012"/>
            <a:ext cx="5250976" cy="41549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 flipV="1">
            <a:off x="3167243" y="1286761"/>
            <a:ext cx="477174" cy="1103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1758" flipH="1">
            <a:off x="-860442" y="1462375"/>
            <a:ext cx="2716726" cy="39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980759" y="1875733"/>
            <a:ext cx="68344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thầy cô và các bạn. Tôi tên là... Học lớp... Trường... Sau đây tôi xin phép được trình bày một vấn đề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vai trò rất quan trọng đối với con người.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4"/>
          <p:cNvCxnSpPr/>
          <p:nvPr/>
        </p:nvCxnSpPr>
        <p:spPr>
          <a:xfrm>
            <a:off x="1545531" y="961847"/>
            <a:ext cx="0" cy="3868620"/>
          </a:xfrm>
          <a:prstGeom prst="line">
            <a:avLst/>
          </a:prstGeom>
          <a:ln>
            <a:solidFill>
              <a:srgbClr val="E58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5"/>
          <p:cNvSpPr/>
          <p:nvPr/>
        </p:nvSpPr>
        <p:spPr>
          <a:xfrm>
            <a:off x="1401466" y="1189864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1</a:t>
            </a:r>
          </a:p>
        </p:txBody>
      </p:sp>
      <p:sp>
        <p:nvSpPr>
          <p:cNvPr id="8" name="Oval 77"/>
          <p:cNvSpPr/>
          <p:nvPr/>
        </p:nvSpPr>
        <p:spPr>
          <a:xfrm>
            <a:off x="1401466" y="2730690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6043" y="1127326"/>
            <a:ext cx="132092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4143" y="1116288"/>
            <a:ext cx="5250976" cy="41549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9717" y="2362421"/>
            <a:ext cx="1320926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4143" y="1686959"/>
            <a:ext cx="5250976" cy="7386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143" y="2527883"/>
            <a:ext cx="5250976" cy="7386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4143" y="3362992"/>
            <a:ext cx="5250976" cy="7386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mong muốn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 flipV="1">
            <a:off x="3156969" y="1324037"/>
            <a:ext cx="477174" cy="1103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</p:cNvCxnSpPr>
          <p:nvPr/>
        </p:nvCxnSpPr>
        <p:spPr>
          <a:xfrm flipV="1">
            <a:off x="3150643" y="2045005"/>
            <a:ext cx="483500" cy="84833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>
            <a:off x="3150643" y="2893336"/>
            <a:ext cx="483500" cy="387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50643" y="2874755"/>
            <a:ext cx="483500" cy="68788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1758" flipH="1">
            <a:off x="-860442" y="1462375"/>
            <a:ext cx="2716726" cy="3923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1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4"/>
          <p:cNvCxnSpPr/>
          <p:nvPr/>
        </p:nvCxnSpPr>
        <p:spPr>
          <a:xfrm>
            <a:off x="1545531" y="961847"/>
            <a:ext cx="0" cy="3868620"/>
          </a:xfrm>
          <a:prstGeom prst="line">
            <a:avLst/>
          </a:prstGeom>
          <a:ln>
            <a:solidFill>
              <a:srgbClr val="E58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78"/>
          <p:cNvSpPr/>
          <p:nvPr/>
        </p:nvSpPr>
        <p:spPr>
          <a:xfrm>
            <a:off x="1422014" y="1310091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0265" y="1122430"/>
            <a:ext cx="132092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4691" y="1255298"/>
            <a:ext cx="4780392" cy="41549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3177517" y="1451506"/>
            <a:ext cx="477174" cy="1154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1758" flipH="1">
            <a:off x="-860442" y="1462375"/>
            <a:ext cx="2716726" cy="39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850265" y="2186008"/>
            <a:ext cx="67080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là ý kiến của cá nhân tôi trong vấn đề: «Những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mong rằng, qua bài chia sẻ của mình, các bạn sẽ thêm yêu quý, trân trọng và yêu thương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 Mong muốn hơn nữa rằng các bạn sẽ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các bạn và thầy cô đã lắng nghe.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/>
          <p:cNvSpPr/>
          <p:nvPr/>
        </p:nvSpPr>
        <p:spPr>
          <a:xfrm>
            <a:off x="642100" y="1103215"/>
            <a:ext cx="2291298" cy="313805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11" name="矩形 7"/>
          <p:cNvSpPr/>
          <p:nvPr/>
        </p:nvSpPr>
        <p:spPr>
          <a:xfrm>
            <a:off x="2740642" y="771596"/>
            <a:ext cx="255147" cy="255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srgbClr val="BB9D8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5303" y="450265"/>
            <a:ext cx="4700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303" y="1481795"/>
            <a:ext cx="4700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 bộ, cử chi, nét mặt... phù hợp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5302" y="2067106"/>
            <a:ext cx="47008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Trong khi nói, cần tập trung vào vấn đề em đã chọn, không liệt kê bằng chứng hay kể chuyện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5301" y="3268448"/>
            <a:ext cx="4700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5301" y="4146625"/>
            <a:ext cx="483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Trình bày kết hợp với sử dụng tranh ảnh, bài 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tăng sức hấp dẫn.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19" y="1339320"/>
            <a:ext cx="2530059" cy="2901948"/>
          </a:xfrm>
          <a:prstGeom prst="rect">
            <a:avLst/>
          </a:prstGeom>
        </p:spPr>
      </p:pic>
      <p:pic>
        <p:nvPicPr>
          <p:cNvPr id="24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07" y="530314"/>
            <a:ext cx="536477" cy="737709"/>
          </a:xfrm>
          <a:prstGeom prst="rect">
            <a:avLst/>
          </a:prstGeom>
        </p:spPr>
      </p:pic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57" y="1339320"/>
            <a:ext cx="536477" cy="737709"/>
          </a:xfrm>
          <a:prstGeom prst="rect">
            <a:avLst/>
          </a:prstGeom>
        </p:spPr>
      </p:pic>
      <p:pic>
        <p:nvPicPr>
          <p:cNvPr id="26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07" y="2077029"/>
            <a:ext cx="536477" cy="737709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56" y="3239513"/>
            <a:ext cx="536477" cy="737709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xmlns="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07" y="4146625"/>
            <a:ext cx="536477" cy="7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9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482400"/>
      </a:dk1>
      <a:lt1>
        <a:srgbClr val="C66E5C"/>
      </a:lt1>
      <a:dk2>
        <a:srgbClr val="FFF2EB"/>
      </a:dk2>
      <a:lt2>
        <a:srgbClr val="482400"/>
      </a:lt2>
      <a:accent1>
        <a:srgbClr val="C66E5C"/>
      </a:accent1>
      <a:accent2>
        <a:srgbClr val="FFF2EB"/>
      </a:accent2>
      <a:accent3>
        <a:srgbClr val="482400"/>
      </a:accent3>
      <a:accent4>
        <a:srgbClr val="C66E5C"/>
      </a:accent4>
      <a:accent5>
        <a:srgbClr val="FFF2EB"/>
      </a:accent5>
      <a:accent6>
        <a:srgbClr val="C66E5C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1178</Words>
  <Application>Microsoft Office PowerPoint</Application>
  <PresentationFormat>On-screen Show (16:9)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Josefin Sans Light</vt:lpstr>
      <vt:lpstr>Roboto Slab Regular</vt:lpstr>
      <vt:lpstr>Times New Roman</vt:lpstr>
      <vt:lpstr>Calibri Light</vt:lpstr>
      <vt:lpstr>Livvic</vt:lpstr>
      <vt:lpstr>Raleway Light</vt:lpstr>
      <vt:lpstr>Arial</vt:lpstr>
      <vt:lpstr>宋体</vt:lpstr>
      <vt:lpstr>Prata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AutoBVT</cp:lastModifiedBy>
  <cp:revision>46</cp:revision>
  <dcterms:modified xsi:type="dcterms:W3CDTF">2023-04-17T09:19:45Z</dcterms:modified>
</cp:coreProperties>
</file>