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21" r:id="rId7"/>
    <p:sldMasterId id="2147483859" r:id="rId8"/>
    <p:sldMasterId id="2147483871" r:id="rId9"/>
    <p:sldMasterId id="2147483885" r:id="rId10"/>
    <p:sldMasterId id="2147483923" r:id="rId11"/>
    <p:sldMasterId id="2147483961" r:id="rId12"/>
    <p:sldMasterId id="2147483975" r:id="rId13"/>
    <p:sldMasterId id="2147483989" r:id="rId14"/>
  </p:sldMasterIdLst>
  <p:notesMasterIdLst>
    <p:notesMasterId r:id="rId60"/>
  </p:notesMasterIdLst>
  <p:sldIdLst>
    <p:sldId id="1010" r:id="rId15"/>
    <p:sldId id="1008" r:id="rId16"/>
    <p:sldId id="1009" r:id="rId17"/>
    <p:sldId id="1018" r:id="rId18"/>
    <p:sldId id="1011" r:id="rId19"/>
    <p:sldId id="938" r:id="rId20"/>
    <p:sldId id="1025" r:id="rId21"/>
    <p:sldId id="1019" r:id="rId22"/>
    <p:sldId id="1026" r:id="rId23"/>
    <p:sldId id="1064" r:id="rId24"/>
    <p:sldId id="1027" r:id="rId25"/>
    <p:sldId id="1037" r:id="rId26"/>
    <p:sldId id="1036" r:id="rId27"/>
    <p:sldId id="1038" r:id="rId28"/>
    <p:sldId id="1039" r:id="rId29"/>
    <p:sldId id="1040" r:id="rId30"/>
    <p:sldId id="1041" r:id="rId31"/>
    <p:sldId id="1042" r:id="rId32"/>
    <p:sldId id="1043" r:id="rId33"/>
    <p:sldId id="1055" r:id="rId34"/>
    <p:sldId id="1056" r:id="rId35"/>
    <p:sldId id="1049" r:id="rId36"/>
    <p:sldId id="1057" r:id="rId37"/>
    <p:sldId id="1059" r:id="rId38"/>
    <p:sldId id="1058" r:id="rId39"/>
    <p:sldId id="1060" r:id="rId40"/>
    <p:sldId id="1062" r:id="rId41"/>
    <p:sldId id="1054" r:id="rId42"/>
    <p:sldId id="1068" r:id="rId43"/>
    <p:sldId id="1069" r:id="rId44"/>
    <p:sldId id="1083" r:id="rId45"/>
    <p:sldId id="1084" r:id="rId46"/>
    <p:sldId id="1082" r:id="rId47"/>
    <p:sldId id="1070" r:id="rId48"/>
    <p:sldId id="1071" r:id="rId49"/>
    <p:sldId id="1072" r:id="rId50"/>
    <p:sldId id="1073" r:id="rId51"/>
    <p:sldId id="1074" r:id="rId52"/>
    <p:sldId id="1075" r:id="rId53"/>
    <p:sldId id="1076" r:id="rId54"/>
    <p:sldId id="1077" r:id="rId55"/>
    <p:sldId id="1078" r:id="rId56"/>
    <p:sldId id="1079" r:id="rId57"/>
    <p:sldId id="1080" r:id="rId58"/>
    <p:sldId id="108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285"/>
    <a:srgbClr val="FF0000"/>
    <a:srgbClr val="FDEADA"/>
    <a:srgbClr val="DFF0F5"/>
    <a:srgbClr val="949255"/>
    <a:srgbClr val="DBEEF4"/>
    <a:srgbClr val="FF7C80"/>
    <a:srgbClr val="EBF1DE"/>
    <a:srgbClr val="FFFFFF"/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178" autoAdjust="0"/>
  </p:normalViewPr>
  <p:slideViewPr>
    <p:cSldViewPr snapToGrid="0">
      <p:cViewPr varScale="1">
        <p:scale>
          <a:sx n="70" d="100"/>
          <a:sy n="70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919CBB-7769-43D4-9394-69F12784B338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BZ"/>
        </a:p>
      </dgm:t>
    </dgm:pt>
    <dgm:pt modelId="{2B65B854-57AB-4916-A6BC-0FBA2A6835F9}">
      <dgm:prSet custT="1"/>
      <dgm:spPr/>
      <dgm:t>
        <a:bodyPr/>
        <a:lstStyle/>
        <a:p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láy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en-BZ" sz="32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4178A-9E0F-4DBD-BD27-08D2143BEB89}" type="parTrans" cxnId="{39C428C5-FFA7-4C41-B1A0-E7E864FF7785}">
      <dgm:prSet/>
      <dgm:spPr/>
      <dgm:t>
        <a:bodyPr/>
        <a:lstStyle/>
        <a:p>
          <a:endParaRPr lang="en-BZ" sz="24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39C868-99AA-4F4E-970B-93A2D65137C4}" type="sibTrans" cxnId="{39C428C5-FFA7-4C41-B1A0-E7E864FF7785}">
      <dgm:prSet custT="1"/>
      <dgm:spPr/>
      <dgm:t>
        <a:bodyPr/>
        <a:lstStyle/>
        <a:p>
          <a:endParaRPr lang="en-BZ" sz="24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A83C2C-A9A9-4D80-A9B6-F510862CCEE2}">
      <dgm:prSet custT="1"/>
      <dgm:spPr/>
      <dgm:t>
        <a:bodyPr/>
        <a:lstStyle/>
        <a:p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BZ" sz="32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67178-8E95-4312-AF7B-6382795BB8F8}" type="parTrans" cxnId="{F3A397DE-BE95-4DFA-B6DF-44968199EC37}">
      <dgm:prSet/>
      <dgm:spPr/>
      <dgm:t>
        <a:bodyPr/>
        <a:lstStyle/>
        <a:p>
          <a:endParaRPr lang="en-BZ" sz="24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84289-4BF1-4AB2-967A-BC1514EA199D}" type="sibTrans" cxnId="{F3A397DE-BE95-4DFA-B6DF-44968199EC37}">
      <dgm:prSet custT="1"/>
      <dgm:spPr/>
      <dgm:t>
        <a:bodyPr/>
        <a:lstStyle/>
        <a:p>
          <a:endParaRPr lang="en-BZ" sz="24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E82B89-1FEA-48D6-B8F4-FD75115CDFE8}">
      <dgm:prSet custT="1"/>
      <dgm:spPr/>
      <dgm:t>
        <a:bodyPr/>
        <a:lstStyle/>
        <a:p>
          <a:endParaRPr lang="en-US" sz="32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hân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hoan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BZ" sz="32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D07B7-2034-4597-897F-AE660C4A3AAD}" type="parTrans" cxnId="{4B22176E-5F05-47FD-862D-4F4C38515238}">
      <dgm:prSet/>
      <dgm:spPr/>
      <dgm:t>
        <a:bodyPr/>
        <a:lstStyle/>
        <a:p>
          <a:endParaRPr lang="en-BZ" sz="24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8242A3-B1ED-4DFE-B706-6B24DA2B2104}" type="sibTrans" cxnId="{4B22176E-5F05-47FD-862D-4F4C38515238}">
      <dgm:prSet custT="1"/>
      <dgm:spPr/>
      <dgm:t>
        <a:bodyPr/>
        <a:lstStyle/>
        <a:p>
          <a:endParaRPr lang="en-BZ" sz="24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D5EA8-94C9-48A8-9258-7B93EAF0EB29}">
      <dgm:prSet custT="1"/>
      <dgm:spPr/>
      <dgm:t>
        <a:bodyPr/>
        <a:lstStyle/>
        <a:p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no, </a:t>
          </a:r>
          <a:r>
            <a:rPr lang="en-US" sz="32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tươi</a:t>
          </a:r>
          <a:r>
            <a: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BZ" sz="32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81F683-53E5-496A-8FB7-E03D8BD2235F}" type="parTrans" cxnId="{01391726-B7CE-41D0-9EC5-11530843A118}">
      <dgm:prSet/>
      <dgm:spPr/>
      <dgm:t>
        <a:bodyPr/>
        <a:lstStyle/>
        <a:p>
          <a:endParaRPr lang="en-BZ" sz="24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D255F0-16DF-409A-9BC9-F22997D0D81F}" type="sibTrans" cxnId="{01391726-B7CE-41D0-9EC5-11530843A118}">
      <dgm:prSet/>
      <dgm:spPr/>
      <dgm:t>
        <a:bodyPr/>
        <a:lstStyle/>
        <a:p>
          <a:endParaRPr lang="en-BZ" sz="24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BAA397-D4AC-46F4-A95F-9026FAB8E720}" type="pres">
      <dgm:prSet presAssocID="{D0919CBB-7769-43D4-9394-69F12784B338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999D89-5504-4ABB-A368-D276C0A5CF43}" type="pres">
      <dgm:prSet presAssocID="{2B65B854-57AB-4916-A6BC-0FBA2A6835F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E894E-F46F-45F9-820B-EFF3E3A8B989}" type="pres">
      <dgm:prSet presAssocID="{6E39C868-99AA-4F4E-970B-93A2D65137C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EBE167B4-A4A9-4634-A20C-D6F62C4B85C7}" type="pres">
      <dgm:prSet presAssocID="{6E39C868-99AA-4F4E-970B-93A2D65137C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89B03AE2-10B7-42FF-90BA-AE66BD56874F}" type="pres">
      <dgm:prSet presAssocID="{7DA83C2C-A9A9-4D80-A9B6-F510862CCEE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29D071-315B-4226-81D7-A90B635EBD21}" type="pres">
      <dgm:prSet presAssocID="{67884289-4BF1-4AB2-967A-BC1514EA199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E0BEC53-98C2-4E72-88EA-4E84915D8282}" type="pres">
      <dgm:prSet presAssocID="{67884289-4BF1-4AB2-967A-BC1514EA199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4B73AE1A-C68F-40F9-B86C-CEF246BDB68D}" type="pres">
      <dgm:prSet presAssocID="{7BE82B89-1FEA-48D6-B8F4-FD75115CDFE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02F34E-41F4-4F50-83B6-9D5CC2F3D128}" type="pres">
      <dgm:prSet presAssocID="{AF8242A3-B1ED-4DFE-B706-6B24DA2B2104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D8D0ADA-1DD6-4261-8A15-2A6DAC70F054}" type="pres">
      <dgm:prSet presAssocID="{AF8242A3-B1ED-4DFE-B706-6B24DA2B210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370404F-BF32-437A-8401-568B93A57EDD}" type="pres">
      <dgm:prSet presAssocID="{67CD5EA8-94C9-48A8-9258-7B93EAF0EB29}" presName="node" presStyleLbl="node1" presStyleIdx="3" presStyleCnt="4" custScaleY="1319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11A449-46F4-4CC4-8295-D204D2308E09}" type="presOf" srcId="{6E39C868-99AA-4F4E-970B-93A2D65137C4}" destId="{60AE894E-F46F-45F9-820B-EFF3E3A8B989}" srcOrd="0" destOrd="0" presId="urn:microsoft.com/office/officeart/2005/8/layout/process2"/>
    <dgm:cxn modelId="{39FD893F-B27A-4024-B683-22194986AC90}" type="presOf" srcId="{AF8242A3-B1ED-4DFE-B706-6B24DA2B2104}" destId="{CA02F34E-41F4-4F50-83B6-9D5CC2F3D128}" srcOrd="0" destOrd="0" presId="urn:microsoft.com/office/officeart/2005/8/layout/process2"/>
    <dgm:cxn modelId="{F6C470A2-0DC4-4A09-A250-FFE80132EF0E}" type="presOf" srcId="{67884289-4BF1-4AB2-967A-BC1514EA199D}" destId="{9E0BEC53-98C2-4E72-88EA-4E84915D8282}" srcOrd="1" destOrd="0" presId="urn:microsoft.com/office/officeart/2005/8/layout/process2"/>
    <dgm:cxn modelId="{F3A397DE-BE95-4DFA-B6DF-44968199EC37}" srcId="{D0919CBB-7769-43D4-9394-69F12784B338}" destId="{7DA83C2C-A9A9-4D80-A9B6-F510862CCEE2}" srcOrd="1" destOrd="0" parTransId="{3DA67178-8E95-4312-AF7B-6382795BB8F8}" sibTransId="{67884289-4BF1-4AB2-967A-BC1514EA199D}"/>
    <dgm:cxn modelId="{C7548F83-9A4E-4171-B5D7-8B0BF0E26831}" type="presOf" srcId="{2B65B854-57AB-4916-A6BC-0FBA2A6835F9}" destId="{13999D89-5504-4ABB-A368-D276C0A5CF43}" srcOrd="0" destOrd="0" presId="urn:microsoft.com/office/officeart/2005/8/layout/process2"/>
    <dgm:cxn modelId="{D480F256-D4EC-46D0-84AD-3FA70A616341}" type="presOf" srcId="{D0919CBB-7769-43D4-9394-69F12784B338}" destId="{46BAA397-D4AC-46F4-A95F-9026FAB8E720}" srcOrd="0" destOrd="0" presId="urn:microsoft.com/office/officeart/2005/8/layout/process2"/>
    <dgm:cxn modelId="{39C428C5-FFA7-4C41-B1A0-E7E864FF7785}" srcId="{D0919CBB-7769-43D4-9394-69F12784B338}" destId="{2B65B854-57AB-4916-A6BC-0FBA2A6835F9}" srcOrd="0" destOrd="0" parTransId="{2B84178A-9E0F-4DBD-BD27-08D2143BEB89}" sibTransId="{6E39C868-99AA-4F4E-970B-93A2D65137C4}"/>
    <dgm:cxn modelId="{467DABFC-6556-400E-88DE-7155D1A10162}" type="presOf" srcId="{AF8242A3-B1ED-4DFE-B706-6B24DA2B2104}" destId="{9D8D0ADA-1DD6-4261-8A15-2A6DAC70F054}" srcOrd="1" destOrd="0" presId="urn:microsoft.com/office/officeart/2005/8/layout/process2"/>
    <dgm:cxn modelId="{2B0DA27C-7777-4999-AB7B-040BB3757BD2}" type="presOf" srcId="{67CD5EA8-94C9-48A8-9258-7B93EAF0EB29}" destId="{3370404F-BF32-437A-8401-568B93A57EDD}" srcOrd="0" destOrd="0" presId="urn:microsoft.com/office/officeart/2005/8/layout/process2"/>
    <dgm:cxn modelId="{16619E85-52D9-4DB7-8842-C035A91E7305}" type="presOf" srcId="{67884289-4BF1-4AB2-967A-BC1514EA199D}" destId="{7529D071-315B-4226-81D7-A90B635EBD21}" srcOrd="0" destOrd="0" presId="urn:microsoft.com/office/officeart/2005/8/layout/process2"/>
    <dgm:cxn modelId="{4B22176E-5F05-47FD-862D-4F4C38515238}" srcId="{D0919CBB-7769-43D4-9394-69F12784B338}" destId="{7BE82B89-1FEA-48D6-B8F4-FD75115CDFE8}" srcOrd="2" destOrd="0" parTransId="{711D07B7-2034-4597-897F-AE660C4A3AAD}" sibTransId="{AF8242A3-B1ED-4DFE-B706-6B24DA2B2104}"/>
    <dgm:cxn modelId="{79D48778-B008-45B0-BE04-087C840FF178}" type="presOf" srcId="{7BE82B89-1FEA-48D6-B8F4-FD75115CDFE8}" destId="{4B73AE1A-C68F-40F9-B86C-CEF246BDB68D}" srcOrd="0" destOrd="0" presId="urn:microsoft.com/office/officeart/2005/8/layout/process2"/>
    <dgm:cxn modelId="{0C148766-7C14-4BD9-AF46-306373FC05E6}" type="presOf" srcId="{6E39C868-99AA-4F4E-970B-93A2D65137C4}" destId="{EBE167B4-A4A9-4634-A20C-D6F62C4B85C7}" srcOrd="1" destOrd="0" presId="urn:microsoft.com/office/officeart/2005/8/layout/process2"/>
    <dgm:cxn modelId="{C4CF84DF-E26D-4E3C-80CF-45DCB577E0E5}" type="presOf" srcId="{7DA83C2C-A9A9-4D80-A9B6-F510862CCEE2}" destId="{89B03AE2-10B7-42FF-90BA-AE66BD56874F}" srcOrd="0" destOrd="0" presId="urn:microsoft.com/office/officeart/2005/8/layout/process2"/>
    <dgm:cxn modelId="{01391726-B7CE-41D0-9EC5-11530843A118}" srcId="{D0919CBB-7769-43D4-9394-69F12784B338}" destId="{67CD5EA8-94C9-48A8-9258-7B93EAF0EB29}" srcOrd="3" destOrd="0" parTransId="{3881F683-53E5-496A-8FB7-E03D8BD2235F}" sibTransId="{48D255F0-16DF-409A-9BC9-F22997D0D81F}"/>
    <dgm:cxn modelId="{626E61BB-C41E-4D26-AF55-4761DA588F17}" type="presParOf" srcId="{46BAA397-D4AC-46F4-A95F-9026FAB8E720}" destId="{13999D89-5504-4ABB-A368-D276C0A5CF43}" srcOrd="0" destOrd="0" presId="urn:microsoft.com/office/officeart/2005/8/layout/process2"/>
    <dgm:cxn modelId="{248980C3-FED3-4E86-8417-55BD1CFE4CAF}" type="presParOf" srcId="{46BAA397-D4AC-46F4-A95F-9026FAB8E720}" destId="{60AE894E-F46F-45F9-820B-EFF3E3A8B989}" srcOrd="1" destOrd="0" presId="urn:microsoft.com/office/officeart/2005/8/layout/process2"/>
    <dgm:cxn modelId="{8B632E48-A64E-447D-951B-8DF1594A0053}" type="presParOf" srcId="{60AE894E-F46F-45F9-820B-EFF3E3A8B989}" destId="{EBE167B4-A4A9-4634-A20C-D6F62C4B85C7}" srcOrd="0" destOrd="0" presId="urn:microsoft.com/office/officeart/2005/8/layout/process2"/>
    <dgm:cxn modelId="{12A5519A-6ECA-49C6-9FE9-97A428E62DA3}" type="presParOf" srcId="{46BAA397-D4AC-46F4-A95F-9026FAB8E720}" destId="{89B03AE2-10B7-42FF-90BA-AE66BD56874F}" srcOrd="2" destOrd="0" presId="urn:microsoft.com/office/officeart/2005/8/layout/process2"/>
    <dgm:cxn modelId="{0FD701B7-8D38-4BFE-91FC-9C40AFD03FE8}" type="presParOf" srcId="{46BAA397-D4AC-46F4-A95F-9026FAB8E720}" destId="{7529D071-315B-4226-81D7-A90B635EBD21}" srcOrd="3" destOrd="0" presId="urn:microsoft.com/office/officeart/2005/8/layout/process2"/>
    <dgm:cxn modelId="{D3C5EF67-5854-4BE4-B80A-EE9E4F8F2A64}" type="presParOf" srcId="{7529D071-315B-4226-81D7-A90B635EBD21}" destId="{9E0BEC53-98C2-4E72-88EA-4E84915D8282}" srcOrd="0" destOrd="0" presId="urn:microsoft.com/office/officeart/2005/8/layout/process2"/>
    <dgm:cxn modelId="{D555FE6A-8E10-4370-985E-44575AB42F8D}" type="presParOf" srcId="{46BAA397-D4AC-46F4-A95F-9026FAB8E720}" destId="{4B73AE1A-C68F-40F9-B86C-CEF246BDB68D}" srcOrd="4" destOrd="0" presId="urn:microsoft.com/office/officeart/2005/8/layout/process2"/>
    <dgm:cxn modelId="{73672EC8-34AD-47D7-AFCB-2880CC1458EF}" type="presParOf" srcId="{46BAA397-D4AC-46F4-A95F-9026FAB8E720}" destId="{CA02F34E-41F4-4F50-83B6-9D5CC2F3D128}" srcOrd="5" destOrd="0" presId="urn:microsoft.com/office/officeart/2005/8/layout/process2"/>
    <dgm:cxn modelId="{8BD4E91D-4558-4E8A-AEA8-685021A7E5CF}" type="presParOf" srcId="{CA02F34E-41F4-4F50-83B6-9D5CC2F3D128}" destId="{9D8D0ADA-1DD6-4261-8A15-2A6DAC70F054}" srcOrd="0" destOrd="0" presId="urn:microsoft.com/office/officeart/2005/8/layout/process2"/>
    <dgm:cxn modelId="{2726CE5F-8BF5-4EA7-BB3E-C7CF4E3278D0}" type="presParOf" srcId="{46BAA397-D4AC-46F4-A95F-9026FAB8E720}" destId="{3370404F-BF32-437A-8401-568B93A57EDD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99D89-5504-4ABB-A368-D276C0A5CF43}">
      <dsp:nvSpPr>
        <dsp:cNvPr id="0" name=""/>
        <dsp:cNvSpPr/>
      </dsp:nvSpPr>
      <dsp:spPr>
        <a:xfrm>
          <a:off x="1067149" y="6774"/>
          <a:ext cx="4256353" cy="10640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láy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en-BZ" sz="32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8315" y="37940"/>
        <a:ext cx="4194021" cy="1001756"/>
      </dsp:txXfrm>
    </dsp:sp>
    <dsp:sp modelId="{60AE894E-F46F-45F9-820B-EFF3E3A8B989}">
      <dsp:nvSpPr>
        <dsp:cNvPr id="0" name=""/>
        <dsp:cNvSpPr/>
      </dsp:nvSpPr>
      <dsp:spPr>
        <a:xfrm rot="5400000">
          <a:off x="2995809" y="1097465"/>
          <a:ext cx="399033" cy="4788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400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51674" y="1137368"/>
        <a:ext cx="287303" cy="279323"/>
      </dsp:txXfrm>
    </dsp:sp>
    <dsp:sp modelId="{89B03AE2-10B7-42FF-90BA-AE66BD56874F}">
      <dsp:nvSpPr>
        <dsp:cNvPr id="0" name=""/>
        <dsp:cNvSpPr/>
      </dsp:nvSpPr>
      <dsp:spPr>
        <a:xfrm>
          <a:off x="1067149" y="1602907"/>
          <a:ext cx="4256353" cy="1064088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3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US" sz="3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BZ" sz="32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8315" y="1634073"/>
        <a:ext cx="4194021" cy="1001756"/>
      </dsp:txXfrm>
    </dsp:sp>
    <dsp:sp modelId="{7529D071-315B-4226-81D7-A90B635EBD21}">
      <dsp:nvSpPr>
        <dsp:cNvPr id="0" name=""/>
        <dsp:cNvSpPr/>
      </dsp:nvSpPr>
      <dsp:spPr>
        <a:xfrm rot="5400000">
          <a:off x="2995809" y="2693598"/>
          <a:ext cx="399033" cy="4788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400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51674" y="2733501"/>
        <a:ext cx="287303" cy="279323"/>
      </dsp:txXfrm>
    </dsp:sp>
    <dsp:sp modelId="{4B73AE1A-C68F-40F9-B86C-CEF246BDB68D}">
      <dsp:nvSpPr>
        <dsp:cNvPr id="0" name=""/>
        <dsp:cNvSpPr/>
      </dsp:nvSpPr>
      <dsp:spPr>
        <a:xfrm>
          <a:off x="1067149" y="3199040"/>
          <a:ext cx="4256353" cy="1064088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hân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hoan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BZ" sz="32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8315" y="3230206"/>
        <a:ext cx="4194021" cy="1001756"/>
      </dsp:txXfrm>
    </dsp:sp>
    <dsp:sp modelId="{CA02F34E-41F4-4F50-83B6-9D5CC2F3D128}">
      <dsp:nvSpPr>
        <dsp:cNvPr id="0" name=""/>
        <dsp:cNvSpPr/>
      </dsp:nvSpPr>
      <dsp:spPr>
        <a:xfrm rot="5400000">
          <a:off x="2995809" y="4289730"/>
          <a:ext cx="399033" cy="4788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400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51674" y="4329633"/>
        <a:ext cx="287303" cy="279323"/>
      </dsp:txXfrm>
    </dsp:sp>
    <dsp:sp modelId="{3370404F-BF32-437A-8401-568B93A57EDD}">
      <dsp:nvSpPr>
        <dsp:cNvPr id="0" name=""/>
        <dsp:cNvSpPr/>
      </dsp:nvSpPr>
      <dsp:spPr>
        <a:xfrm>
          <a:off x="1067149" y="4795172"/>
          <a:ext cx="4256353" cy="1403979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no, </a:t>
          </a:r>
          <a:r>
            <a:rPr lang="en-US" sz="32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tươi</a:t>
          </a:r>
          <a:r>
            <a:rPr lang="en-US" sz="3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BZ" sz="32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8270" y="4836293"/>
        <a:ext cx="4174111" cy="1321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9676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45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2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12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13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78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16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09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83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09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75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2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87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85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11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22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99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75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24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28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28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77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39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28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06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0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3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66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12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6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73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9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4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69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61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41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92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9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4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29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EFD47-FB3D-4C59-B843-3011BD0402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087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8F912-0325-4690-B91D-0DAD1EE7CD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269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3E61F-6494-46D6-85D1-4628BE0600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411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4674F-FD75-4EF8-BB19-5AA6459D00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372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128E8-5809-4765-97E0-6742D0FE62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269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F737B-C9A4-45B1-B5EC-8CC5E78B7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936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8FF4-6A7D-4EE4-81A4-54F2BADF00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70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37E2F-DEFD-4D77-99BE-5C41C8F37C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180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6C5EA-5B62-4558-97BD-F1DCB131C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41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11/21/2023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6D887-6EC6-4A5A-923C-91D52F677C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866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E1251-BF1D-44F7-953B-57006D5EFC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57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220AFD3-0EB3-4B7D-9141-A38AF08FF2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535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271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EFD47-FB3D-4C59-B843-3011BD0402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212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8F912-0325-4690-B91D-0DAD1EE7CD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425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3E61F-6494-46D6-85D1-4628BE0600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16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4674F-FD75-4EF8-BB19-5AA6459D00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757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128E8-5809-4765-97E0-6742D0FE62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386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F737B-C9A4-45B1-B5EC-8CC5E78B7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67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8FF4-6A7D-4EE4-81A4-54F2BADF00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031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37E2F-DEFD-4D77-99BE-5C41C8F37C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741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6C5EA-5B62-4558-97BD-F1DCB131C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96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6D887-6EC6-4A5A-923C-91D52F677C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097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E1251-BF1D-44F7-953B-57006D5EFC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873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220AFD3-0EB3-4B7D-9141-A38AF08FF2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702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2925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478" indent="0" algn="ctr">
              <a:buNone/>
              <a:defRPr sz="2667"/>
            </a:lvl2pPr>
            <a:lvl3pPr marL="1218958" indent="0" algn="ctr">
              <a:buNone/>
              <a:defRPr sz="2400"/>
            </a:lvl3pPr>
            <a:lvl4pPr marL="1828435" indent="0" algn="ctr">
              <a:buNone/>
              <a:defRPr sz="2133"/>
            </a:lvl4pPr>
            <a:lvl5pPr marL="2437914" indent="0" algn="ctr">
              <a:buNone/>
              <a:defRPr sz="2133"/>
            </a:lvl5pPr>
            <a:lvl6pPr marL="3047391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6" indent="0" algn="ctr">
              <a:buNone/>
              <a:defRPr sz="2133"/>
            </a:lvl8pPr>
            <a:lvl9pPr marL="4875825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18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578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7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47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89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43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91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39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86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3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18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11/21/2023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413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8" indent="0">
              <a:buNone/>
              <a:defRPr sz="2667" b="1"/>
            </a:lvl2pPr>
            <a:lvl3pPr marL="1218958" indent="0">
              <a:buNone/>
              <a:defRPr sz="2400" b="1"/>
            </a:lvl3pPr>
            <a:lvl4pPr marL="1828435" indent="0">
              <a:buNone/>
              <a:defRPr sz="2133" b="1"/>
            </a:lvl4pPr>
            <a:lvl5pPr marL="2437914" indent="0">
              <a:buNone/>
              <a:defRPr sz="2133" b="1"/>
            </a:lvl5pPr>
            <a:lvl6pPr marL="3047391" indent="0">
              <a:buNone/>
              <a:defRPr sz="2133" b="1"/>
            </a:lvl6pPr>
            <a:lvl7pPr marL="3656869" indent="0">
              <a:buNone/>
              <a:defRPr sz="2133" b="1"/>
            </a:lvl7pPr>
            <a:lvl8pPr marL="4266346" indent="0">
              <a:buNone/>
              <a:defRPr sz="2133" b="1"/>
            </a:lvl8pPr>
            <a:lvl9pPr marL="4875825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8" indent="0">
              <a:buNone/>
              <a:defRPr sz="2667" b="1"/>
            </a:lvl2pPr>
            <a:lvl3pPr marL="1218958" indent="0">
              <a:buNone/>
              <a:defRPr sz="2400" b="1"/>
            </a:lvl3pPr>
            <a:lvl4pPr marL="1828435" indent="0">
              <a:buNone/>
              <a:defRPr sz="2133" b="1"/>
            </a:lvl4pPr>
            <a:lvl5pPr marL="2437914" indent="0">
              <a:buNone/>
              <a:defRPr sz="2133" b="1"/>
            </a:lvl5pPr>
            <a:lvl6pPr marL="3047391" indent="0">
              <a:buNone/>
              <a:defRPr sz="2133" b="1"/>
            </a:lvl6pPr>
            <a:lvl7pPr marL="3656869" indent="0">
              <a:buNone/>
              <a:defRPr sz="2133" b="1"/>
            </a:lvl7pPr>
            <a:lvl8pPr marL="4266346" indent="0">
              <a:buNone/>
              <a:defRPr sz="2133" b="1"/>
            </a:lvl8pPr>
            <a:lvl9pPr marL="4875825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087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689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681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8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478" indent="0">
              <a:buNone/>
              <a:defRPr sz="1867"/>
            </a:lvl2pPr>
            <a:lvl3pPr marL="1218958" indent="0">
              <a:buNone/>
              <a:defRPr sz="1600"/>
            </a:lvl3pPr>
            <a:lvl4pPr marL="1828435" indent="0">
              <a:buNone/>
              <a:defRPr sz="1333"/>
            </a:lvl4pPr>
            <a:lvl5pPr marL="2437914" indent="0">
              <a:buNone/>
              <a:defRPr sz="1333"/>
            </a:lvl5pPr>
            <a:lvl6pPr marL="3047391" indent="0">
              <a:buNone/>
              <a:defRPr sz="1333"/>
            </a:lvl6pPr>
            <a:lvl7pPr marL="3656869" indent="0">
              <a:buNone/>
              <a:defRPr sz="1333"/>
            </a:lvl7pPr>
            <a:lvl8pPr marL="4266346" indent="0">
              <a:buNone/>
              <a:defRPr sz="1333"/>
            </a:lvl8pPr>
            <a:lvl9pPr marL="4875825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802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478" indent="0">
              <a:buNone/>
              <a:defRPr sz="3733"/>
            </a:lvl2pPr>
            <a:lvl3pPr marL="1218958" indent="0">
              <a:buNone/>
              <a:defRPr sz="3200"/>
            </a:lvl3pPr>
            <a:lvl4pPr marL="1828435" indent="0">
              <a:buNone/>
              <a:defRPr sz="2667"/>
            </a:lvl4pPr>
            <a:lvl5pPr marL="2437914" indent="0">
              <a:buNone/>
              <a:defRPr sz="2667"/>
            </a:lvl5pPr>
            <a:lvl6pPr marL="3047391" indent="0">
              <a:buNone/>
              <a:defRPr sz="2667"/>
            </a:lvl6pPr>
            <a:lvl7pPr marL="3656869" indent="0">
              <a:buNone/>
              <a:defRPr sz="2667"/>
            </a:lvl7pPr>
            <a:lvl8pPr marL="4266346" indent="0">
              <a:buNone/>
              <a:defRPr sz="2667"/>
            </a:lvl8pPr>
            <a:lvl9pPr marL="4875825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8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478" indent="0">
              <a:buNone/>
              <a:defRPr sz="1867"/>
            </a:lvl2pPr>
            <a:lvl3pPr marL="1218958" indent="0">
              <a:buNone/>
              <a:defRPr sz="1600"/>
            </a:lvl3pPr>
            <a:lvl4pPr marL="1828435" indent="0">
              <a:buNone/>
              <a:defRPr sz="1333"/>
            </a:lvl4pPr>
            <a:lvl5pPr marL="2437914" indent="0">
              <a:buNone/>
              <a:defRPr sz="1333"/>
            </a:lvl5pPr>
            <a:lvl6pPr marL="3047391" indent="0">
              <a:buNone/>
              <a:defRPr sz="1333"/>
            </a:lvl6pPr>
            <a:lvl7pPr marL="3656869" indent="0">
              <a:buNone/>
              <a:defRPr sz="1333"/>
            </a:lvl7pPr>
            <a:lvl8pPr marL="4266346" indent="0">
              <a:buNone/>
              <a:defRPr sz="1333"/>
            </a:lvl8pPr>
            <a:lvl9pPr marL="4875825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148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763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84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84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31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11/21/2023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11/21/2023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11/21/2023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11/21/2023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15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8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44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063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065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74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23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11" indent="0">
              <a:buNone/>
              <a:defRPr sz="3733"/>
            </a:lvl2pPr>
            <a:lvl3pPr marL="1218840" indent="0">
              <a:buNone/>
              <a:defRPr sz="3200"/>
            </a:lvl3pPr>
            <a:lvl4pPr marL="1828256" indent="0">
              <a:buNone/>
              <a:defRPr sz="2667"/>
            </a:lvl4pPr>
            <a:lvl5pPr marL="2437678" indent="0">
              <a:buNone/>
              <a:defRPr sz="2667"/>
            </a:lvl5pPr>
            <a:lvl6pPr marL="3047088" indent="0">
              <a:buNone/>
              <a:defRPr sz="2667"/>
            </a:lvl6pPr>
            <a:lvl7pPr marL="3656499" indent="0">
              <a:buNone/>
              <a:defRPr sz="2667"/>
            </a:lvl7pPr>
            <a:lvl8pPr marL="4265920" indent="0">
              <a:buNone/>
              <a:defRPr sz="2667"/>
            </a:lvl8pPr>
            <a:lvl9pPr marL="487533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65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07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48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87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06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42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82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691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3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770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638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807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12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44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EFD47-FB3D-4C59-B843-3011BD0402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366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8F912-0325-4690-B91D-0DAD1EE7CD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61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3E61F-6494-46D6-85D1-4628BE0600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58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4674F-FD75-4EF8-BB19-5AA6459D00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215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128E8-5809-4765-97E0-6742D0FE62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7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F737B-C9A4-45B1-B5EC-8CC5E78B7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194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8FF4-6A7D-4EE4-81A4-54F2BADF00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268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37E2F-DEFD-4D77-99BE-5C41C8F37C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369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6C5EA-5B62-4558-97BD-F1DCB131C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635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6D887-6EC6-4A5A-923C-91D52F677C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48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E1251-BF1D-44F7-953B-57006D5EFC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728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220AFD3-0EB3-4B7D-9141-A38AF08FF2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43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085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430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096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358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894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64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51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606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400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48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4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fld id="{F8319EC3-C32B-4241-80AA-2C5D6C718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9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fld id="{F8319EC3-C32B-4241-80AA-2C5D6C718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6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8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58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8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1218958" rtl="0" eaLnBrk="1" latinLnBrk="0" hangingPunct="1">
        <a:lnSpc>
          <a:spcPct val="90000"/>
        </a:lnSpc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38" indent="-304738" algn="l" defTabSz="121895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218" indent="-304738" algn="l" defTabSz="12189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8" algn="l" defTabSz="12189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4" indent="-304738" algn="l" defTabSz="12189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2" indent="-304738" algn="l" defTabSz="12189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8" algn="l" defTabSz="12189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9" indent="-304738" algn="l" defTabSz="12189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7" indent="-304738" algn="l" defTabSz="12189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8" algn="l" defTabSz="12189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8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5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4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1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9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6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0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DD4A-02E4-4621-BFE3-EE9FD87EDFF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7EFBA-83C4-4CA8-8C4A-8CCE55801C6D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fld id="{F8319EC3-C32B-4241-80AA-2C5D6C718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7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8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8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8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5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6.gif"/><Relationship Id="rId18" Type="http://schemas.openxmlformats.org/officeDocument/2006/relationships/image" Target="../media/image6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7.gif"/><Relationship Id="rId17" Type="http://schemas.openxmlformats.org/officeDocument/2006/relationships/image" Target="../media/image65.gif"/><Relationship Id="rId2" Type="http://schemas.openxmlformats.org/officeDocument/2006/relationships/audio" Target="../media/media2.mp3"/><Relationship Id="rId16" Type="http://schemas.openxmlformats.org/officeDocument/2006/relationships/image" Target="../media/image64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7.xml"/><Relationship Id="rId5" Type="http://schemas.microsoft.com/office/2007/relationships/media" Target="../media/media4.mp3"/><Relationship Id="rId15" Type="http://schemas.openxmlformats.org/officeDocument/2006/relationships/image" Target="../media/image63.gif"/><Relationship Id="rId10" Type="http://schemas.openxmlformats.org/officeDocument/2006/relationships/audio" Target="../media/media6.mp3"/><Relationship Id="rId19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2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57.gif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6.gif"/><Relationship Id="rId11" Type="http://schemas.openxmlformats.org/officeDocument/2006/relationships/image" Target="../media/image68.gif"/><Relationship Id="rId5" Type="http://schemas.openxmlformats.org/officeDocument/2006/relationships/audio" Target="../media/audio4.wav"/><Relationship Id="rId15" Type="http://schemas.openxmlformats.org/officeDocument/2006/relationships/image" Target="../media/image70.gif"/><Relationship Id="rId10" Type="http://schemas.openxmlformats.org/officeDocument/2006/relationships/image" Target="../media/image65.gif"/><Relationship Id="rId4" Type="http://schemas.openxmlformats.org/officeDocument/2006/relationships/audio" Target="../media/audio3.wav"/><Relationship Id="rId9" Type="http://schemas.openxmlformats.org/officeDocument/2006/relationships/image" Target="../media/image67.gif"/><Relationship Id="rId1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6.gif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7.gif"/><Relationship Id="rId11" Type="http://schemas.openxmlformats.org/officeDocument/2006/relationships/image" Target="../media/image69.png"/><Relationship Id="rId5" Type="http://schemas.openxmlformats.org/officeDocument/2006/relationships/image" Target="../media/image66.gif"/><Relationship Id="rId10" Type="http://schemas.openxmlformats.org/officeDocument/2006/relationships/image" Target="../media/image68.gif"/><Relationship Id="rId4" Type="http://schemas.openxmlformats.org/officeDocument/2006/relationships/audio" Target="../media/audio4.wav"/><Relationship Id="rId9" Type="http://schemas.openxmlformats.org/officeDocument/2006/relationships/image" Target="../media/image65.gif"/><Relationship Id="rId14" Type="http://schemas.openxmlformats.org/officeDocument/2006/relationships/image" Target="../media/image71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57.gif"/><Relationship Id="rId12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8.gif"/><Relationship Id="rId11" Type="http://schemas.openxmlformats.org/officeDocument/2006/relationships/image" Target="../media/image72.gif"/><Relationship Id="rId5" Type="http://schemas.openxmlformats.org/officeDocument/2006/relationships/image" Target="../media/image66.gif"/><Relationship Id="rId10" Type="http://schemas.openxmlformats.org/officeDocument/2006/relationships/image" Target="../media/image65.gif"/><Relationship Id="rId4" Type="http://schemas.openxmlformats.org/officeDocument/2006/relationships/audio" Target="../media/audio4.wav"/><Relationship Id="rId9" Type="http://schemas.openxmlformats.org/officeDocument/2006/relationships/image" Target="../media/image67.gif"/><Relationship Id="rId1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7.gif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8.gif"/><Relationship Id="rId11" Type="http://schemas.openxmlformats.org/officeDocument/2006/relationships/image" Target="../media/image69.png"/><Relationship Id="rId5" Type="http://schemas.openxmlformats.org/officeDocument/2006/relationships/image" Target="../media/image66.gif"/><Relationship Id="rId10" Type="http://schemas.openxmlformats.org/officeDocument/2006/relationships/image" Target="../media/image65.gif"/><Relationship Id="rId4" Type="http://schemas.openxmlformats.org/officeDocument/2006/relationships/audio" Target="../media/audio4.wav"/><Relationship Id="rId9" Type="http://schemas.openxmlformats.org/officeDocument/2006/relationships/image" Target="../media/image67.gif"/><Relationship Id="rId14" Type="http://schemas.openxmlformats.org/officeDocument/2006/relationships/image" Target="../media/image7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57.gif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6.gif"/><Relationship Id="rId11" Type="http://schemas.openxmlformats.org/officeDocument/2006/relationships/image" Target="../media/image68.gif"/><Relationship Id="rId5" Type="http://schemas.openxmlformats.org/officeDocument/2006/relationships/audio" Target="../media/audio4.wav"/><Relationship Id="rId15" Type="http://schemas.openxmlformats.org/officeDocument/2006/relationships/image" Target="../media/image70.gif"/><Relationship Id="rId10" Type="http://schemas.openxmlformats.org/officeDocument/2006/relationships/image" Target="../media/image65.gif"/><Relationship Id="rId4" Type="http://schemas.openxmlformats.org/officeDocument/2006/relationships/audio" Target="../media/audio3.wav"/><Relationship Id="rId9" Type="http://schemas.openxmlformats.org/officeDocument/2006/relationships/image" Target="../media/image67.gif"/><Relationship Id="rId1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8.gif"/><Relationship Id="rId12" Type="http://schemas.openxmlformats.org/officeDocument/2006/relationships/image" Target="../media/image7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73.gif"/><Relationship Id="rId11" Type="http://schemas.openxmlformats.org/officeDocument/2006/relationships/image" Target="../media/image65.gif"/><Relationship Id="rId5" Type="http://schemas.openxmlformats.org/officeDocument/2006/relationships/image" Target="../media/image66.gif"/><Relationship Id="rId15" Type="http://schemas.microsoft.com/office/2007/relationships/hdphoto" Target="../media/hdphoto3.wdp"/><Relationship Id="rId10" Type="http://schemas.openxmlformats.org/officeDocument/2006/relationships/image" Target="../media/image67.gif"/><Relationship Id="rId4" Type="http://schemas.openxmlformats.org/officeDocument/2006/relationships/audio" Target="../media/audio4.wav"/><Relationship Id="rId9" Type="http://schemas.openxmlformats.org/officeDocument/2006/relationships/image" Target="../media/image56.gif"/><Relationship Id="rId1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8.gif"/><Relationship Id="rId12" Type="http://schemas.openxmlformats.org/officeDocument/2006/relationships/image" Target="../media/image7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73.gif"/><Relationship Id="rId11" Type="http://schemas.openxmlformats.org/officeDocument/2006/relationships/image" Target="../media/image65.gif"/><Relationship Id="rId5" Type="http://schemas.openxmlformats.org/officeDocument/2006/relationships/image" Target="../media/image66.gif"/><Relationship Id="rId15" Type="http://schemas.microsoft.com/office/2007/relationships/hdphoto" Target="../media/hdphoto3.wdp"/><Relationship Id="rId10" Type="http://schemas.openxmlformats.org/officeDocument/2006/relationships/image" Target="../media/image67.gif"/><Relationship Id="rId4" Type="http://schemas.openxmlformats.org/officeDocument/2006/relationships/audio" Target="../media/audio4.wav"/><Relationship Id="rId9" Type="http://schemas.openxmlformats.org/officeDocument/2006/relationships/image" Target="../media/image56.gif"/><Relationship Id="rId1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6.gif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7.gif"/><Relationship Id="rId11" Type="http://schemas.openxmlformats.org/officeDocument/2006/relationships/image" Target="../media/image69.png"/><Relationship Id="rId5" Type="http://schemas.openxmlformats.org/officeDocument/2006/relationships/image" Target="../media/image66.gif"/><Relationship Id="rId10" Type="http://schemas.openxmlformats.org/officeDocument/2006/relationships/image" Target="../media/image68.gif"/><Relationship Id="rId4" Type="http://schemas.openxmlformats.org/officeDocument/2006/relationships/audio" Target="../media/audio4.wav"/><Relationship Id="rId9" Type="http://schemas.openxmlformats.org/officeDocument/2006/relationships/image" Target="../media/image65.gif"/><Relationship Id="rId14" Type="http://schemas.openxmlformats.org/officeDocument/2006/relationships/image" Target="../media/image71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57.gif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6.gif"/><Relationship Id="rId11" Type="http://schemas.openxmlformats.org/officeDocument/2006/relationships/image" Target="../media/image68.gif"/><Relationship Id="rId5" Type="http://schemas.openxmlformats.org/officeDocument/2006/relationships/audio" Target="../media/audio4.wav"/><Relationship Id="rId15" Type="http://schemas.openxmlformats.org/officeDocument/2006/relationships/image" Target="../media/image70.gif"/><Relationship Id="rId10" Type="http://schemas.openxmlformats.org/officeDocument/2006/relationships/image" Target="../media/image65.gif"/><Relationship Id="rId4" Type="http://schemas.openxmlformats.org/officeDocument/2006/relationships/audio" Target="../media/audio3.wav"/><Relationship Id="rId9" Type="http://schemas.openxmlformats.org/officeDocument/2006/relationships/image" Target="../media/image67.gif"/><Relationship Id="rId1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57.gif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6.gif"/><Relationship Id="rId11" Type="http://schemas.openxmlformats.org/officeDocument/2006/relationships/image" Target="../media/image68.gif"/><Relationship Id="rId5" Type="http://schemas.openxmlformats.org/officeDocument/2006/relationships/audio" Target="../media/audio4.wav"/><Relationship Id="rId15" Type="http://schemas.openxmlformats.org/officeDocument/2006/relationships/image" Target="../media/image70.gif"/><Relationship Id="rId10" Type="http://schemas.openxmlformats.org/officeDocument/2006/relationships/image" Target="../media/image65.gif"/><Relationship Id="rId4" Type="http://schemas.openxmlformats.org/officeDocument/2006/relationships/audio" Target="../media/audio3.wav"/><Relationship Id="rId9" Type="http://schemas.openxmlformats.org/officeDocument/2006/relationships/image" Target="../media/image67.gif"/><Relationship Id="rId1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keolu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6" y="3432413"/>
            <a:ext cx="5361296" cy="330958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10" descr="fish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19" y="3432413"/>
            <a:ext cx="5962934" cy="330958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15" descr="small_11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19" y="109182"/>
            <a:ext cx="5962934" cy="3200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2" descr="Kiến nghị tăng cường bảo vệ ngư dân đánh cá trên biển Đô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6" y="109182"/>
            <a:ext cx="5361296" cy="32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8998240">
            <a:off x="3764799" y="1242807"/>
            <a:ext cx="4099432" cy="41335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5365" y="2215671"/>
            <a:ext cx="4922798" cy="31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01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57" name="Round Same Side Corner Rectangle 5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62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61" name="TextBox 60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62"/>
              <a:r>
                <a:rPr lang="en-US" sz="2533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D33C790-F54A-4C1A-8DA8-C9716CC73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73" y="2601892"/>
            <a:ext cx="616915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Tx/>
              <a:buChar char="-"/>
            </a:pPr>
            <a:r>
              <a:rPr lang="nl-NL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đoàn thuyền gợi ra sự đoàn kết, đồng lòng, chung sức của mỗi người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nl-NL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 ánh không khí lao động sôi nổi, hăng say của người dân làng chài</a:t>
            </a:r>
          </a:p>
          <a:p>
            <a:pPr marL="457200" indent="-457200" algn="just" eaLnBrk="1" hangingPunct="1">
              <a:buFontTx/>
              <a:buChar char="-"/>
            </a:pPr>
            <a:r>
              <a:rPr lang="nl-NL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 lên những thành quả lao động góp phần xây dựng đất nước trong bối cảnh mới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Soạn bài - Tập đọc: Đoàn thuyền đánh cá - Giải tiếng việt lớp 4 - Tập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0823" y="1189972"/>
            <a:ext cx="6204223" cy="5047068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635000"/>
          </a:effec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950885" y="1833110"/>
            <a:ext cx="423601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Ý NGHĨA NHAN ĐỀ</a:t>
            </a:r>
            <a:endParaRPr lang="en-US" altLang="en-US" sz="2800" b="1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1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oạn bài đoàn thuyền đánh cá- Những bài soạn văn hay - Cunghocvui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5056" y="0"/>
            <a:ext cx="6372650" cy="7204363"/>
          </a:xfrm>
          <a:prstGeom prst="rect">
            <a:avLst/>
          </a:prstGeom>
          <a:noFill/>
          <a:effectLst>
            <a:softEdge rad="952500"/>
          </a:effectLst>
        </p:spPr>
      </p:pic>
      <p:pic>
        <p:nvPicPr>
          <p:cNvPr id="18" name="Picture 2" descr="Khung cảnh đẹp khó tin ở biển Quỳnh trong thời khắc bình minh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1220" y="415587"/>
            <a:ext cx="6423517" cy="6907641"/>
          </a:xfrm>
          <a:prstGeom prst="rect">
            <a:avLst/>
          </a:prstGeom>
          <a:noFill/>
          <a:effectLst>
            <a:softEdge rad="965200"/>
          </a:effectLst>
        </p:spPr>
      </p:pic>
      <p:pic>
        <p:nvPicPr>
          <p:cNvPr id="19" name="Picture 1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21" name="Round Same Side Corner Rectangle 20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62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25" name="TextBox 24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62"/>
              <a:r>
                <a:rPr lang="en-US" sz="2533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41711" y="1633629"/>
            <a:ext cx="4621323" cy="954051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840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187" y="2900949"/>
            <a:ext cx="52293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2800" b="1" i="1" dirty="0"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6818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ỗ dành sẵn cho Nội du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r="42961"/>
          <a:stretch>
            <a:fillRect/>
          </a:stretch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0" name="Round Same Side Corner Rectangle 9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15" name="TextBox 14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khơi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48855" y="4244434"/>
            <a:ext cx="8429622" cy="2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Hát rằng : cá bạc biển Đông lặng,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Cá thu biển Đông như đoàn thoi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Đêm ngày dệt biển muôn luồng sáng.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Đến dệt lưới ta, đoàn cá ơi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76215" y="1169014"/>
            <a:ext cx="732610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ửa.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Sóng đã cài then, đêm sập cửa.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Đoàn thuyền đánh cá lại ra khơi.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Câu hát căng buồm cùng gió khơi.</a:t>
            </a:r>
          </a:p>
        </p:txBody>
      </p:sp>
    </p:spTree>
    <p:extLst>
      <p:ext uri="{BB962C8B-B14F-4D97-AF65-F5344CB8AC3E}">
        <p14:creationId xmlns:p14="http://schemas.microsoft.com/office/powerpoint/2010/main" val="264865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khơi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6215" y="1614488"/>
            <a:ext cx="11196673" cy="48720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4791" y="1645264"/>
            <a:ext cx="4214813" cy="2234208"/>
          </a:xfrm>
          <a:prstGeom prst="rect">
            <a:avLst/>
          </a:prstGeom>
        </p:spPr>
      </p:pic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7415540" y="813894"/>
            <a:ext cx="425734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 dirty="0" smtClean="0">
                <a:cs typeface="Times New Roman" panose="02020603050405020304" pitchFamily="18" charset="0"/>
              </a:rPr>
              <a:t>PHIẾU HỌC TẬP</a:t>
            </a:r>
            <a:endParaRPr lang="en-US" altLang="en-US" sz="3600" b="1" i="1" dirty="0"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25771" y="1869070"/>
            <a:ext cx="8289929" cy="1786596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58357" y="4145940"/>
            <a:ext cx="10457343" cy="1977598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3115225" y="1719852"/>
            <a:ext cx="32087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b="1" i="1" u="sng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033735" y="4101878"/>
            <a:ext cx="32087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b="1" i="1" u="sng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52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1" grpId="0" animBg="1"/>
      <p:bldP spid="32" grpId="0" animBg="1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khơi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125518" y="1807367"/>
            <a:ext cx="550150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ửa.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Sóng đã cài then, đêm sập cửa.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19937" y="3302583"/>
            <a:ext cx="113815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khép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endParaRPr lang="vi-VN" i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6" name="Picture 2" descr="tranh phong canh bien hoang hon">
            <a:extLst>
              <a:ext uri="{FF2B5EF4-FFF2-40B4-BE49-F238E27FC236}">
                <a16:creationId xmlns:a16="http://schemas.microsoft.com/office/drawing/2014/main" id="{681D5445-C4CA-412C-BCEB-57276198D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683" l="0" r="100000">
                        <a14:foregroundMark x1="6266" y1="47195" x2="16291" y2="31141"/>
                        <a14:foregroundMark x1="10902" y1="26886" x2="11779" y2="74081"/>
                        <a14:foregroundMark x1="31955" y1="25338" x2="31579" y2="79497"/>
                        <a14:foregroundMark x1="69048" y1="27273" x2="68922" y2="79110"/>
                        <a14:foregroundMark x1="89975" y1="31721" x2="88346" y2="76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40"/>
          <a:stretch/>
        </p:blipFill>
        <p:spPr bwMode="auto">
          <a:xfrm>
            <a:off x="8253168" y="-288143"/>
            <a:ext cx="4047692" cy="244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19937" y="4366911"/>
            <a:ext cx="1138152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so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rực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rỡ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lệ</a:t>
            </a:r>
            <a:endParaRPr lang="en-US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cài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then-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sập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):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trụ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550295" y="1468817"/>
            <a:ext cx="4236018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a.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Khung</a:t>
            </a: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cảnh</a:t>
            </a: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thiên</a:t>
            </a: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nhiên</a:t>
            </a:r>
            <a:endParaRPr lang="en-US" altLang="en-US" sz="2800" b="1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oạn bài đoàn thuyền đánh cá- Những bài soạn văn hay - Cunghocvui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5056" y="0"/>
            <a:ext cx="6372650" cy="7204363"/>
          </a:xfrm>
          <a:prstGeom prst="rect">
            <a:avLst/>
          </a:prstGeom>
          <a:noFill/>
          <a:effectLst>
            <a:softEdge rad="952500"/>
          </a:effectLst>
        </p:spPr>
      </p:pic>
      <p:pic>
        <p:nvPicPr>
          <p:cNvPr id="18" name="Picture 2" descr="Khung cảnh đẹp khó tin ở biển Quỳnh trong thời khắc bình minh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1220" y="415587"/>
            <a:ext cx="6423517" cy="6907641"/>
          </a:xfrm>
          <a:prstGeom prst="rect">
            <a:avLst/>
          </a:prstGeom>
          <a:noFill/>
          <a:effectLst>
            <a:softEdge rad="965200"/>
          </a:effectLst>
        </p:spPr>
      </p:pic>
      <p:pic>
        <p:nvPicPr>
          <p:cNvPr id="19" name="Picture 1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6" name="Round Same Side Corner Rectangle 15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32" name="TextBox 31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khơi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550295" y="1468817"/>
            <a:ext cx="4236018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a.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Khung</a:t>
            </a: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cảnh</a:t>
            </a: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thiên</a:t>
            </a: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nhiên</a:t>
            </a:r>
            <a:endParaRPr lang="en-US" altLang="en-US" sz="2800" b="1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637197" y="2587473"/>
            <a:ext cx="5034527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i="1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028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khơi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035561" y="2118064"/>
            <a:ext cx="550150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vi-VN" i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19937" y="3539887"/>
            <a:ext cx="1138152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&lt; con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say,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vi-VN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550295" y="1468817"/>
            <a:ext cx="4236018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prstClr val="white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800" b="1" i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2800" b="1" i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con </a:t>
            </a:r>
            <a:r>
              <a:rPr lang="en-US" altLang="en-US" sz="2800" b="1" i="1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người</a:t>
            </a:r>
            <a:endParaRPr lang="en-US" altLang="en-US" sz="2800" b="1" i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Picture 2" descr="Truyá»n ngáº¯n &quot;MÆ°a biá»n&quot;: Gá»«ng cÃ ng giÃ  cÃ ng cay | Há» VÄN HÃA Äá»I Sá»NG KHOA  GIÃO - VOV2">
            <a:extLst>
              <a:ext uri="{FF2B5EF4-FFF2-40B4-BE49-F238E27FC236}">
                <a16:creationId xmlns:a16="http://schemas.microsoft.com/office/drawing/2014/main" id="{B715A8A8-32B5-4690-AC45-F765B8972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6" r="27535"/>
          <a:stretch/>
        </p:blipFill>
        <p:spPr bwMode="auto">
          <a:xfrm>
            <a:off x="8448804" y="243679"/>
            <a:ext cx="2981197" cy="29734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3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50321" y="411542"/>
            <a:ext cx="4236018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prstClr val="white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800" b="1" i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2800" b="1" i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con </a:t>
            </a:r>
            <a:r>
              <a:rPr lang="en-US" altLang="en-US" sz="2800" b="1" i="1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người</a:t>
            </a:r>
            <a:endParaRPr lang="en-US" altLang="en-US" sz="2800" b="1" i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Picture 2" descr="Truyá»n ngáº¯n &quot;MÆ°a biá»n&quot;: Gá»«ng cÃ ng giÃ  cÃ ng cay | Há» VÄN HÃA Äá»I Sá»NG KHOA  GIÃO - VOV2">
            <a:extLst>
              <a:ext uri="{FF2B5EF4-FFF2-40B4-BE49-F238E27FC236}">
                <a16:creationId xmlns:a16="http://schemas.microsoft.com/office/drawing/2014/main" id="{B715A8A8-32B5-4690-AC45-F765B8972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6" r="27535"/>
          <a:stretch/>
        </p:blipFill>
        <p:spPr bwMode="auto">
          <a:xfrm>
            <a:off x="605454" y="1260048"/>
            <a:ext cx="4680430" cy="4668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39380" y="1551264"/>
            <a:ext cx="555903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Hát rằng : cá bạc biển Đông lặng,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Cá thu biển Đông như đoàn thoi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Đêm ngày dệt biển muôn luồng sáng.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Đến dệt lưới ta, đoàn cá ơi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522659" y="6049178"/>
            <a:ext cx="2984981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Khúc</a:t>
            </a: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lao</a:t>
            </a:r>
            <a:r>
              <a:rPr lang="en-US" altLang="en-US" sz="28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endParaRPr lang="en-US" altLang="en-US" sz="2800" b="1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439138" y="5257571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938935" y="673152"/>
            <a:ext cx="0" cy="47169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5998419" y="557998"/>
            <a:ext cx="6087698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endParaRPr lang="en-US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&gt; &lt;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luồng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chuyến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khơi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endParaRPr lang="en-US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 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gọi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gắn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bó</a:t>
            </a:r>
            <a:endParaRPr lang="vi-VN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246684" y="5651505"/>
            <a:ext cx="554880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khơi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phấn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náo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nức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hăng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say</a:t>
            </a:r>
            <a:endParaRPr lang="vi-VN" b="1" i="1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997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2049"/>
          </a:xfrm>
          <a:prstGeom prst="rect">
            <a:avLst/>
          </a:prstGeom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543053" y="411542"/>
            <a:ext cx="9072563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600" b="1" i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SỰ ĐỐI LẬP GIỮA THIÊN NHIÊN- CON NGƯỜI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6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2122737" y="1900303"/>
            <a:ext cx="224924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 smtClean="0">
                <a:cs typeface="Times New Roman" panose="02020603050405020304" pitchFamily="18" charset="0"/>
              </a:rPr>
              <a:t>Thiên</a:t>
            </a:r>
            <a:r>
              <a:rPr lang="en-US" altLang="en-US" sz="2800" b="1" i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cs typeface="Times New Roman" panose="02020603050405020304" pitchFamily="18" charset="0"/>
              </a:rPr>
              <a:t>nhiên</a:t>
            </a:r>
            <a:endParaRPr lang="en-US" altLang="en-US" sz="2800" b="1" i="1" dirty="0">
              <a:cs typeface="Times New Roman" panose="02020603050405020304" pitchFamily="18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7747249" y="1900303"/>
            <a:ext cx="224924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smtClean="0"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 smtClean="0">
                <a:cs typeface="Times New Roman" panose="02020603050405020304" pitchFamily="18" charset="0"/>
              </a:rPr>
              <a:t>người</a:t>
            </a:r>
            <a:endParaRPr lang="en-US" altLang="en-US" sz="2800" b="1" i="1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3938" y="2423523"/>
            <a:ext cx="18966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&lt;</a:t>
            </a:r>
            <a:endParaRPr lang="en-US" sz="96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85850" y="2835066"/>
            <a:ext cx="38705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58050" y="2715910"/>
            <a:ext cx="38372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0" y="5313999"/>
            <a:ext cx="1219200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khơi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hoàng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hôn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rực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rỡ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tráng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lệ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hăng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say,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khát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khao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chinh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endParaRPr lang="en-US" altLang="en-US" b="1" i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8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5" grpId="0"/>
      <p:bldP spid="31" grpId="0"/>
      <p:bldP spid="32" grpId="0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8956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69439" y="0"/>
            <a:ext cx="614673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Thuyền ta lái gió với buồm trăng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Lướt giữa mây cao với biển bằng,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Ra đậu dặm xa dò bụng biển, 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Dàn đan thế trận lưới vây giăng.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i="1" dirty="0" smtClean="0"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Cá nhụ cá chim cùng cá đé,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Cá song lấp lánh đuốc đen hồng,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Cái đuôi em quẫy trăng vàng choé.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Đêm thở: sao lùa nước Hạ Long.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6516172" y="0"/>
            <a:ext cx="5318647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Ta hát bài ca gọi cá vào,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Gõ thuyền đã có nhịp trăng cao.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Biển cho ta cá như lòng mẹ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Nuôi lớn đời ta tự buổi nào.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i="1" dirty="0" smtClean="0"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Sao mờ, kéo lưới kịp trời sáng,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Ta kéo xoăn tay chùm cá nặng.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Vẩy bạc đuôi vàng loé rạng đông,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Lưới xếp buồm lên đón nắng hồng.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i="1" dirty="0" smtClean="0"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09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ỗ dành sẵn cho Nội du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r="42961"/>
          <a:stretch>
            <a:fillRect/>
          </a:stretch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2955" y="1489849"/>
            <a:ext cx="6952593" cy="39556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6005" y="5062734"/>
            <a:ext cx="8963088" cy="38272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</a:pPr>
            <a:r>
              <a:rPr lang="en-US" sz="32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32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32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59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Ã²ng sÃ´ng lá»c trá»i - BÃ¡o Thá»«a ThiÃªn Huáº¿ Online">
            <a:extLst>
              <a:ext uri="{FF2B5EF4-FFF2-40B4-BE49-F238E27FC236}">
                <a16:creationId xmlns:a16="http://schemas.microsoft.com/office/drawing/2014/main" id="{C5FD9CD0-E822-4A13-965C-9C6F52A56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975" y="-1073257"/>
            <a:ext cx="4917697" cy="3429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176253" y="0"/>
            <a:ext cx="53863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Thuyền ta lái gió với buồm trăng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Lướt giữa mây cao với biển bằng,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Ra đậu dặm xa dò bụng biển, 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Dàn đan thế trận lưới vây giăng.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48855" y="1407634"/>
            <a:ext cx="6323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Khổ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3-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thuyền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đánh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endParaRPr lang="vi-VN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29866" y="2107695"/>
            <a:ext cx="11484806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indent="-4572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lặng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 NT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buồm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trăng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 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khiển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lướt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”: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“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giăng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dò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..” 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nắm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am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ước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mơ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mẻ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đầy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439138" y="5257571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474736" y="5503363"/>
            <a:ext cx="9839053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buNone/>
            </a:pPr>
            <a:r>
              <a:rPr lang="pt-BR" alt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pt-BR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 trở nên kì vĩ, khổng lồ, hoà nhập vào thiên nhiên, không khí lao động khẩn trương, đoàn </a:t>
            </a:r>
            <a:r>
              <a:rPr lang="pt-BR" alt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kết, chinh phục</a:t>
            </a:r>
            <a:endParaRPr lang="vi-VN" alt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9938" y="4816454"/>
            <a:ext cx="7523900" cy="1341459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290450" y="2535321"/>
            <a:ext cx="3651988" cy="1977598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19937" y="2535321"/>
            <a:ext cx="3651988" cy="1977598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Truyá»n ngáº¯n &quot;MÆ°a biá»n&quot;: Gá»«ng cÃ ng giÃ  cÃ ng cay | Há» VÄN HÃA Äá»I Sá»NG KHOA  GIÃO - VOV2">
            <a:extLst>
              <a:ext uri="{FF2B5EF4-FFF2-40B4-BE49-F238E27FC236}">
                <a16:creationId xmlns:a16="http://schemas.microsoft.com/office/drawing/2014/main" id="{B715A8A8-32B5-4690-AC45-F765B8972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6" r="27535"/>
          <a:stretch/>
        </p:blipFill>
        <p:spPr bwMode="auto">
          <a:xfrm>
            <a:off x="7185565" y="-1073257"/>
            <a:ext cx="4724971" cy="33757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48855" y="1407634"/>
            <a:ext cx="6323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Khổ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4 -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endParaRPr lang="vi-VN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7176253" y="-415533"/>
            <a:ext cx="521021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i="1" dirty="0" smtClean="0"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Cá nhụ cá chim cùng cá đé,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Cá song lấp lánh đuốc đen hồng,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Cái đuôi em quẫy trăng vàng choé.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Đêm thở: sao lùa nước Hạ Long.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19937" y="2616179"/>
            <a:ext cx="35376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nhụ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đé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song.. 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671942" y="4960398"/>
            <a:ext cx="71576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“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đuốc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đen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 </a:t>
            </a:r>
          </a:p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đuốc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lung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4389051" y="2637787"/>
            <a:ext cx="345478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“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thở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..” 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thở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8186738" y="3386138"/>
            <a:ext cx="357187" cy="2200275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86763" y="3622057"/>
            <a:ext cx="367188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giàu có, bức tranh đêm trên biển duyên dáng, lung linh, huyền ảo</a:t>
            </a:r>
            <a:endParaRPr lang="en-BZ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  <p:bldP spid="33" grpId="0" animBg="1"/>
      <p:bldP spid="12" grpId="0"/>
      <p:bldP spid="27" grpId="0"/>
      <p:bldP spid="30" grpId="0"/>
      <p:bldP spid="31" grpId="0"/>
      <p:bldP spid="32" grpId="0"/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cá vây mềm, cá, ngoài trời&#10;&#10;Mô tả được tạo với mức tin cậy rất ca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Hình ảnh 6" descr="Ảnh có chứa nước, ngoài trời, bầu trời, hoàng hôn&#10;&#10;Mô tả được tạo với mức tin cậy rất ca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r="19403" b="2"/>
          <a:stretch>
            <a:fillRect/>
          </a:stretch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Hình ảnh 4" descr="Ảnh có chứa ngoài trời&#10;&#10;Mô tả được tạo với mức tin cậy rất ca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0" r="8591"/>
          <a:stretch>
            <a:fillRect/>
          </a:stretch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0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6625859" y="1303618"/>
            <a:ext cx="5884890" cy="470144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trăng cao,</a:t>
            </a:r>
            <a:b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ta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BZ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BZ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xoăn tay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đuôi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loé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đông,</a:t>
            </a:r>
            <a:b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BZ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BZ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249CF54B-2493-422B-8C8D-E343467BE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356" y="450678"/>
            <a:ext cx="54978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2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Khổ</a:t>
            </a:r>
            <a:r>
              <a:rPr lang="en-US" altLang="en-US" sz="32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5+6 – </a:t>
            </a:r>
            <a:r>
              <a:rPr lang="en-US" altLang="en-US" sz="32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32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ngư</a:t>
            </a:r>
            <a:r>
              <a:rPr lang="en-US" altLang="en-US" sz="32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endParaRPr lang="en-US" altLang="en-US" sz="32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4" name="Rectangle 27">
            <a:extLst>
              <a:ext uri="{FF2B5EF4-FFF2-40B4-BE49-F238E27FC236}">
                <a16:creationId xmlns:a16="http://schemas.microsoft.com/office/drawing/2014/main" id="{249CF54B-2493-422B-8C8D-E343467BE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55" y="1347626"/>
            <a:ext cx="54978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Khổ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5</a:t>
            </a:r>
            <a:endParaRPr lang="en-US" altLang="en-US" sz="28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348340" y="2224431"/>
            <a:ext cx="33420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Ta (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7469109" y="2224431"/>
            <a:ext cx="33420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5" name="Picture 2" descr="Truyá»n ngáº¯n &quot;MÆ°a biá»n&quot;: Gá»«ng cÃ ng giÃ  cÃ ng cay | Há» VÄN HÃA Äá»I Sá»NG KHOA  GIÃO - VOV2">
            <a:extLst>
              <a:ext uri="{FF2B5EF4-FFF2-40B4-BE49-F238E27FC236}">
                <a16:creationId xmlns:a16="http://schemas.microsoft.com/office/drawing/2014/main" id="{B715A8A8-32B5-4690-AC45-F765B8972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6" r="27535"/>
          <a:stretch/>
        </p:blipFill>
        <p:spPr bwMode="auto">
          <a:xfrm>
            <a:off x="4810064" y="1870846"/>
            <a:ext cx="2505416" cy="24989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1348340" y="3120319"/>
            <a:ext cx="3342047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Khỏe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khoắn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tỏa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7469109" y="3120318"/>
            <a:ext cx="3342047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gõ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phách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9" name="Picture 3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682109" y="4696659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1850154" y="4868901"/>
            <a:ext cx="852671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buNone/>
            </a:pPr>
            <a:r>
              <a:rPr lang="pt-BR" alt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thiên nhiên như hòa hợp, gắn bó ân tình</a:t>
            </a:r>
            <a:endParaRPr lang="vi-VN" alt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3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8" grpId="0" animBg="1"/>
      <p:bldP spid="36" grpId="0" animBg="1"/>
      <p:bldP spid="38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cá vây mềm, cá, ngoài trời&#10;&#10;Mô tả được tạo với mức tin cậy rất ca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Hình ảnh 6" descr="Ảnh có chứa nước, ngoài trời, bầu trời, hoàng hôn&#10;&#10;Mô tả được tạo với mức tin cậy rất ca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r="19403" b="2"/>
          <a:stretch>
            <a:fillRect/>
          </a:stretch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Hình ảnh 4" descr="Ảnh có chứa ngoài trời&#10;&#10;Mô tả được tạo với mức tin cậy rất ca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0" r="8591"/>
          <a:stretch>
            <a:fillRect/>
          </a:stretch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0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890647" y="553775"/>
            <a:ext cx="4419608" cy="1223604"/>
          </a:xfrm>
          <a:solidFill>
            <a:schemeClr val="accent5">
              <a:lumMod val="5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 cá như lòng mẹ,</a:t>
            </a:r>
            <a:b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tự buổi nào</a:t>
            </a:r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BZ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195864" y="2196073"/>
            <a:ext cx="498475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4849008" y="1884063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Chỗ dành sẵn cho Nội dung 2"/>
          <p:cNvSpPr txBox="1">
            <a:spLocks/>
          </p:cNvSpPr>
          <p:nvPr/>
        </p:nvSpPr>
        <p:spPr bwMode="auto">
          <a:xfrm>
            <a:off x="6504445" y="3341291"/>
            <a:ext cx="5625466" cy="205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BZ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5747502" y="5526950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Rectangle 13"/>
          <p:cNvSpPr/>
          <p:nvPr/>
        </p:nvSpPr>
        <p:spPr>
          <a:xfrm>
            <a:off x="7066569" y="5569815"/>
            <a:ext cx="492444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 đẹp nên thơ, sự hào phóng của biển cả và lòng biết ơn của con người</a:t>
            </a:r>
            <a:endParaRPr lang="en-BZ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8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4" name="Rectangle 27">
            <a:extLst>
              <a:ext uri="{FF2B5EF4-FFF2-40B4-BE49-F238E27FC236}">
                <a16:creationId xmlns:a16="http://schemas.microsoft.com/office/drawing/2014/main" id="{249CF54B-2493-422B-8C8D-E343467BE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55" y="1347626"/>
            <a:ext cx="54978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Khổ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6</a:t>
            </a:r>
            <a:endParaRPr lang="en-US" altLang="en-US" sz="28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7" name="Chỗ dành sẵn cho Nội du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21" y="1124214"/>
            <a:ext cx="4357166" cy="4219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441711" y="1870846"/>
            <a:ext cx="11484806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marL="45720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Dấu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minh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rực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lưới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khẩn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chóng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dứt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khoát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2/2/3 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tục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ngừng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nghỉ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03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oạn bài đoàn thuyền đánh cá- Những bài soạn văn hay - Cunghocvui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5056" y="0"/>
            <a:ext cx="6372650" cy="7204363"/>
          </a:xfrm>
          <a:prstGeom prst="rect">
            <a:avLst/>
          </a:prstGeom>
          <a:noFill/>
          <a:effectLst>
            <a:softEdge rad="952500"/>
          </a:effectLst>
        </p:spPr>
      </p:pic>
      <p:pic>
        <p:nvPicPr>
          <p:cNvPr id="18" name="Picture 2" descr="Khung cảnh đẹp khó tin ở biển Quỳnh trong thời khắc bình minh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1220" y="415587"/>
            <a:ext cx="6423517" cy="6907641"/>
          </a:xfrm>
          <a:prstGeom prst="rect">
            <a:avLst/>
          </a:prstGeom>
          <a:noFill/>
          <a:effectLst>
            <a:softEdge rad="965200"/>
          </a:effectLst>
        </p:spPr>
      </p:pic>
      <p:pic>
        <p:nvPicPr>
          <p:cNvPr id="19" name="Picture 1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6" name="Round Same Side Corner Rectangle 15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32" name="TextBox 31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77353" y="1712917"/>
            <a:ext cx="5318647" cy="475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i="1" dirty="0" smtClean="0">
              <a:latin typeface="+mj-lt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Sao mờ, kéo lưới kịp trời sáng,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Ta kéo xoăn tay chùm cá nặng.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Vẩy bạc đuôi vàng loé rạng đông,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i="1" dirty="0" smtClean="0">
                <a:latin typeface="+mj-lt"/>
              </a:rPr>
              <a:t>Lưới xếp buồm lên đón nắng hồng.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i="1" dirty="0" smtClean="0">
              <a:latin typeface="+mj-lt"/>
            </a:endParaRP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9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6" name="Round Same Side Corner Rectangle 15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9937" y="693325"/>
            <a:ext cx="6680938" cy="496647"/>
            <a:chOff x="644526" y="2766774"/>
            <a:chExt cx="13363614" cy="993289"/>
          </a:xfrm>
        </p:grpSpPr>
        <p:sp>
          <p:nvSpPr>
            <p:cNvPr id="32" name="TextBox 31"/>
            <p:cNvSpPr txBox="1"/>
            <p:nvPr/>
          </p:nvSpPr>
          <p:spPr>
            <a:xfrm>
              <a:off x="1906586" y="2766774"/>
              <a:ext cx="12101554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đoàn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CC4F68-CA29-4033-AAA4-3A82F2D3F612}"/>
              </a:ext>
            </a:extLst>
          </p:cNvPr>
          <p:cNvGrpSpPr/>
          <p:nvPr/>
        </p:nvGrpSpPr>
        <p:grpSpPr>
          <a:xfrm>
            <a:off x="1033735" y="1717964"/>
            <a:ext cx="4457204" cy="4333708"/>
            <a:chOff x="-46678" y="555042"/>
            <a:chExt cx="6196513" cy="5976919"/>
          </a:xfrm>
          <a:blipFill>
            <a:blip r:embed="rId3"/>
            <a:stretch>
              <a:fillRect/>
            </a:stretch>
          </a:blip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7D7569E-8229-4688-9EB4-F77790B78C91}"/>
                </a:ext>
              </a:extLst>
            </p:cNvPr>
            <p:cNvSpPr/>
            <p:nvPr/>
          </p:nvSpPr>
          <p:spPr>
            <a:xfrm rot="2700827">
              <a:off x="2484130" y="562194"/>
              <a:ext cx="1232686" cy="12183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7F75D2A-9A21-4213-AB3E-B820AC22F6B6}"/>
                </a:ext>
              </a:extLst>
            </p:cNvPr>
            <p:cNvSpPr/>
            <p:nvPr/>
          </p:nvSpPr>
          <p:spPr>
            <a:xfrm rot="2700827">
              <a:off x="3593562" y="1047750"/>
              <a:ext cx="2000015" cy="20608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4BA3DC8-54D9-4926-A1D1-2346834792C2}"/>
                </a:ext>
              </a:extLst>
            </p:cNvPr>
            <p:cNvSpPr/>
            <p:nvPr/>
          </p:nvSpPr>
          <p:spPr>
            <a:xfrm rot="2700827">
              <a:off x="575286" y="1027407"/>
              <a:ext cx="2000015" cy="20608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1F51B31-44C1-4B76-8C03-4463B234722D}"/>
                </a:ext>
              </a:extLst>
            </p:cNvPr>
            <p:cNvSpPr/>
            <p:nvPr/>
          </p:nvSpPr>
          <p:spPr>
            <a:xfrm rot="2700827">
              <a:off x="2052840" y="2528991"/>
              <a:ext cx="2000015" cy="20608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E26CA7-0D08-4B3D-BED3-1DFF88DFBAA4}"/>
                </a:ext>
              </a:extLst>
            </p:cNvPr>
            <p:cNvSpPr/>
            <p:nvPr/>
          </p:nvSpPr>
          <p:spPr>
            <a:xfrm rot="2700827">
              <a:off x="3584210" y="3988561"/>
              <a:ext cx="2000015" cy="20608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410FC19-30B1-4E51-B8C0-7BCFA39136B9}"/>
                </a:ext>
              </a:extLst>
            </p:cNvPr>
            <p:cNvSpPr/>
            <p:nvPr/>
          </p:nvSpPr>
          <p:spPr>
            <a:xfrm rot="2700827">
              <a:off x="502423" y="4010807"/>
              <a:ext cx="2000015" cy="20608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AC01B3F-2071-4C07-95E2-57BE5D5441B9}"/>
                </a:ext>
              </a:extLst>
            </p:cNvPr>
            <p:cNvSpPr/>
            <p:nvPr/>
          </p:nvSpPr>
          <p:spPr>
            <a:xfrm rot="2700827">
              <a:off x="4924301" y="2950249"/>
              <a:ext cx="1232686" cy="121838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78E9DDE-B45B-46EE-9202-2004BAB8A56F}"/>
                </a:ext>
              </a:extLst>
            </p:cNvPr>
            <p:cNvSpPr/>
            <p:nvPr/>
          </p:nvSpPr>
          <p:spPr>
            <a:xfrm rot="2700827">
              <a:off x="-53830" y="2889586"/>
              <a:ext cx="1232686" cy="12183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AC63C8B-CF17-4735-B748-1EAA0C8CC069}"/>
                </a:ext>
              </a:extLst>
            </p:cNvPr>
            <p:cNvSpPr/>
            <p:nvPr/>
          </p:nvSpPr>
          <p:spPr>
            <a:xfrm rot="2700827">
              <a:off x="2417455" y="5306427"/>
              <a:ext cx="1232686" cy="12183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aphicFrame>
        <p:nvGraphicFramePr>
          <p:cNvPr id="46" name="Sơ đồ 3">
            <a:extLst>
              <a:ext uri="{FF2B5EF4-FFF2-40B4-BE49-F238E27FC236}">
                <a16:creationId xmlns:a16="http://schemas.microsoft.com/office/drawing/2014/main" id="{12745221-E57A-4F67-8FA0-051B7EC62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331318"/>
              </p:ext>
            </p:extLst>
          </p:nvPr>
        </p:nvGraphicFramePr>
        <p:xfrm>
          <a:off x="5801348" y="483319"/>
          <a:ext cx="6390652" cy="6205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156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dgm id="{13999D89-5504-4ABB-A368-D276C0A5C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>
                                            <p:graphicEl>
                                              <a:dgm id="{13999D89-5504-4ABB-A368-D276C0A5C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>
                                            <p:graphicEl>
                                              <a:dgm id="{13999D89-5504-4ABB-A368-D276C0A5C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>
                                            <p:graphicEl>
                                              <a:dgm id="{13999D89-5504-4ABB-A368-D276C0A5C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dgm id="{60AE894E-F46F-45F9-820B-EFF3E3A8B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>
                                            <p:graphicEl>
                                              <a:dgm id="{60AE894E-F46F-45F9-820B-EFF3E3A8B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>
                                            <p:graphicEl>
                                              <a:dgm id="{60AE894E-F46F-45F9-820B-EFF3E3A8B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>
                                            <p:graphicEl>
                                              <a:dgm id="{60AE894E-F46F-45F9-820B-EFF3E3A8B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dgm id="{89B03AE2-10B7-42FF-90BA-AE66BD568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>
                                            <p:graphicEl>
                                              <a:dgm id="{89B03AE2-10B7-42FF-90BA-AE66BD568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>
                                            <p:graphicEl>
                                              <a:dgm id="{89B03AE2-10B7-42FF-90BA-AE66BD568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>
                                            <p:graphicEl>
                                              <a:dgm id="{89B03AE2-10B7-42FF-90BA-AE66BD568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dgm id="{7529D071-315B-4226-81D7-A90B635EB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>
                                            <p:graphicEl>
                                              <a:dgm id="{7529D071-315B-4226-81D7-A90B635EBD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>
                                            <p:graphicEl>
                                              <a:dgm id="{7529D071-315B-4226-81D7-A90B635EB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>
                                            <p:graphicEl>
                                              <a:dgm id="{7529D071-315B-4226-81D7-A90B635EB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dgm id="{4B73AE1A-C68F-40F9-B86C-CEF246BD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>
                                            <p:graphicEl>
                                              <a:dgm id="{4B73AE1A-C68F-40F9-B86C-CEF246BDB6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>
                                            <p:graphicEl>
                                              <a:dgm id="{4B73AE1A-C68F-40F9-B86C-CEF246BD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>
                                            <p:graphicEl>
                                              <a:dgm id="{4B73AE1A-C68F-40F9-B86C-CEF246BD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dgm id="{CA02F34E-41F4-4F50-83B6-9D5CC2F3D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>
                                            <p:graphicEl>
                                              <a:dgm id="{CA02F34E-41F4-4F50-83B6-9D5CC2F3D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>
                                            <p:graphicEl>
                                              <a:dgm id="{CA02F34E-41F4-4F50-83B6-9D5CC2F3D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>
                                            <p:graphicEl>
                                              <a:dgm id="{CA02F34E-41F4-4F50-83B6-9D5CC2F3D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dgm id="{3370404F-BF32-437A-8401-568B93A57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>
                                            <p:graphicEl>
                                              <a:dgm id="{3370404F-BF32-437A-8401-568B93A57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>
                                            <p:graphicEl>
                                              <a:dgm id="{3370404F-BF32-437A-8401-568B93A57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>
                                            <p:graphicEl>
                                              <a:dgm id="{3370404F-BF32-437A-8401-568B93A57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6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332509" y="235528"/>
            <a:ext cx="11249891" cy="6425826"/>
            <a:chOff x="228600" y="162580"/>
            <a:chExt cx="8712200" cy="6390620"/>
          </a:xfrm>
        </p:grpSpPr>
        <p:sp>
          <p:nvSpPr>
            <p:cNvPr id="2" name="Text Box 2"/>
            <p:cNvSpPr txBox="1">
              <a:spLocks noChangeArrowheads="1"/>
            </p:cNvSpPr>
            <p:nvPr/>
          </p:nvSpPr>
          <p:spPr bwMode="auto">
            <a:xfrm>
              <a:off x="1752600" y="162580"/>
              <a:ext cx="5715000" cy="5232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800" i="1">
                  <a:solidFill>
                    <a:srgbClr val="FFFFFF"/>
                  </a:solidFill>
                  <a:cs typeface="Times New Roman" panose="02020603050405020304" pitchFamily="18" charset="0"/>
                </a:rPr>
                <a:t>ĐOÀN THUYỀN ĐÁNH CÁ</a:t>
              </a:r>
            </a:p>
          </p:txBody>
        </p:sp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>
              <a:off x="1167077" y="6029980"/>
              <a:ext cx="6910123" cy="5232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800" i="1" dirty="0">
                  <a:solidFill>
                    <a:srgbClr val="FFFFFF"/>
                  </a:solidFill>
                  <a:cs typeface="Times New Roman" panose="02020603050405020304" pitchFamily="18" charset="0"/>
                </a:rPr>
                <a:t> KHÚC TRÁNG CA VỀ LAO ĐỘNG</a:t>
              </a:r>
            </a:p>
          </p:txBody>
        </p: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1371600" y="1992845"/>
              <a:ext cx="6241142" cy="595313"/>
              <a:chOff x="1912258" y="1822647"/>
              <a:chExt cx="6241142" cy="595313"/>
            </a:xfrm>
          </p:grpSpPr>
          <p:cxnSp>
            <p:nvCxnSpPr>
              <p:cNvPr id="16411" name="Straight Arrow Connector 39"/>
              <p:cNvCxnSpPr>
                <a:cxnSpLocks noChangeShapeType="1"/>
              </p:cNvCxnSpPr>
              <p:nvPr/>
            </p:nvCxnSpPr>
            <p:spPr bwMode="auto">
              <a:xfrm flipH="1">
                <a:off x="1912258" y="1822647"/>
                <a:ext cx="3193142" cy="555171"/>
              </a:xfrm>
              <a:prstGeom prst="straightConnector1">
                <a:avLst/>
              </a:prstGeom>
              <a:noFill/>
              <a:ln w="38100" algn="ctr">
                <a:solidFill>
                  <a:schemeClr val="accent5">
                    <a:lumMod val="50000"/>
                  </a:schemeClr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12" name="Straight Arrow Connector 41"/>
              <p:cNvCxnSpPr>
                <a:cxnSpLocks noChangeShapeType="1"/>
              </p:cNvCxnSpPr>
              <p:nvPr/>
            </p:nvCxnSpPr>
            <p:spPr bwMode="auto">
              <a:xfrm>
                <a:off x="5134429" y="1822648"/>
                <a:ext cx="4763" cy="595312"/>
              </a:xfrm>
              <a:prstGeom prst="straightConnector1">
                <a:avLst/>
              </a:prstGeom>
              <a:noFill/>
              <a:ln w="38100" algn="ctr">
                <a:solidFill>
                  <a:schemeClr val="accent5">
                    <a:lumMod val="50000"/>
                  </a:schemeClr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13" name="Straight Arrow Connector 43"/>
              <p:cNvCxnSpPr>
                <a:cxnSpLocks noChangeShapeType="1"/>
              </p:cNvCxnSpPr>
              <p:nvPr/>
            </p:nvCxnSpPr>
            <p:spPr bwMode="auto">
              <a:xfrm>
                <a:off x="5148943" y="1822648"/>
                <a:ext cx="3004457" cy="569686"/>
              </a:xfrm>
              <a:prstGeom prst="straightConnector1">
                <a:avLst/>
              </a:prstGeom>
              <a:noFill/>
              <a:ln w="38100" algn="ctr">
                <a:solidFill>
                  <a:schemeClr val="accent5">
                    <a:lumMod val="50000"/>
                  </a:schemeClr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1524000" y="5120967"/>
              <a:ext cx="6108700" cy="909013"/>
              <a:chOff x="1600200" y="5501967"/>
              <a:chExt cx="6108700" cy="909013"/>
            </a:xfrm>
          </p:grpSpPr>
          <p:cxnSp>
            <p:nvCxnSpPr>
              <p:cNvPr id="16408" name="Straight Arrow Connector 45"/>
              <p:cNvCxnSpPr>
                <a:cxnSpLocks noChangeShapeType="1"/>
                <a:stCxn id="34" idx="2"/>
                <a:endCxn id="6" idx="0"/>
              </p:cNvCxnSpPr>
              <p:nvPr/>
            </p:nvCxnSpPr>
            <p:spPr bwMode="auto">
              <a:xfrm>
                <a:off x="1600200" y="5524716"/>
                <a:ext cx="3098139" cy="886264"/>
              </a:xfrm>
              <a:prstGeom prst="straightConnector1">
                <a:avLst/>
              </a:prstGeom>
              <a:noFill/>
              <a:ln w="38100" algn="ctr">
                <a:solidFill>
                  <a:schemeClr val="accent5">
                    <a:lumMod val="50000"/>
                  </a:schemeClr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09" name="Straight Arrow Connector 49"/>
              <p:cNvCxnSpPr>
                <a:cxnSpLocks noChangeShapeType="1"/>
                <a:stCxn id="35" idx="2"/>
                <a:endCxn id="6" idx="0"/>
              </p:cNvCxnSpPr>
              <p:nvPr/>
            </p:nvCxnSpPr>
            <p:spPr bwMode="auto">
              <a:xfrm>
                <a:off x="4686301" y="5509550"/>
                <a:ext cx="12038" cy="901430"/>
              </a:xfrm>
              <a:prstGeom prst="straightConnector1">
                <a:avLst/>
              </a:prstGeom>
              <a:noFill/>
              <a:ln w="38100" algn="ctr">
                <a:solidFill>
                  <a:schemeClr val="accent5">
                    <a:lumMod val="50000"/>
                  </a:schemeClr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10" name="Straight Arrow Connector 51"/>
              <p:cNvCxnSpPr>
                <a:cxnSpLocks noChangeShapeType="1"/>
                <a:stCxn id="36" idx="2"/>
                <a:endCxn id="6" idx="0"/>
              </p:cNvCxnSpPr>
              <p:nvPr/>
            </p:nvCxnSpPr>
            <p:spPr bwMode="auto">
              <a:xfrm flipH="1">
                <a:off x="4698339" y="5501967"/>
                <a:ext cx="3010561" cy="909013"/>
              </a:xfrm>
              <a:prstGeom prst="straightConnector1">
                <a:avLst/>
              </a:prstGeom>
              <a:noFill/>
              <a:ln w="38100" algn="ctr">
                <a:solidFill>
                  <a:schemeClr val="accent5">
                    <a:lumMod val="50000"/>
                  </a:schemeClr>
                </a:solidFill>
                <a:round/>
                <a:headEnd/>
                <a:tailEnd type="arrow" w="med" len="med"/>
              </a:ln>
            </p:spPr>
          </p:cxnSp>
        </p:grpSp>
        <p:cxnSp>
          <p:nvCxnSpPr>
            <p:cNvPr id="16395" name="Straight Arrow Connector 37"/>
            <p:cNvCxnSpPr>
              <a:cxnSpLocks noChangeShapeType="1"/>
            </p:cNvCxnSpPr>
            <p:nvPr/>
          </p:nvCxnSpPr>
          <p:spPr bwMode="auto">
            <a:xfrm>
              <a:off x="4622800" y="669256"/>
              <a:ext cx="0" cy="457200"/>
            </a:xfrm>
            <a:prstGeom prst="straightConnector1">
              <a:avLst/>
            </a:prstGeom>
            <a:noFill/>
            <a:ln w="38100" algn="ctr">
              <a:solidFill>
                <a:schemeClr val="accent5">
                  <a:lumMod val="50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9" name="TextBox 30"/>
            <p:cNvSpPr txBox="1">
              <a:spLocks noChangeArrowheads="1"/>
            </p:cNvSpPr>
            <p:nvPr/>
          </p:nvSpPr>
          <p:spPr bwMode="auto">
            <a:xfrm>
              <a:off x="279400" y="1167176"/>
              <a:ext cx="8661400" cy="800219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ts val="1800"/>
                </a:spcBef>
                <a:defRPr/>
              </a:pPr>
              <a:r>
                <a:rPr lang="en-US" sz="2300" i="1" dirty="0">
                  <a:cs typeface="Times New Roman" panose="02020603050405020304" pitchFamily="18" charset="0"/>
                </a:rPr>
                <a:t>- </a:t>
              </a:r>
              <a:r>
                <a:rPr lang="en-US" sz="2300" i="1" dirty="0" err="1">
                  <a:cs typeface="Times New Roman" panose="02020603050405020304" pitchFamily="18" charset="0"/>
                </a:rPr>
                <a:t>Xây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dựng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hình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ảnh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đẹp</a:t>
              </a:r>
              <a:r>
                <a:rPr lang="en-US" sz="2300" i="1" dirty="0">
                  <a:cs typeface="Times New Roman" panose="02020603050405020304" pitchFamily="18" charset="0"/>
                </a:rPr>
                <a:t>, </a:t>
              </a:r>
              <a:r>
                <a:rPr lang="en-US" sz="2300" i="1" dirty="0" err="1">
                  <a:cs typeface="Times New Roman" panose="02020603050405020304" pitchFamily="18" charset="0"/>
                </a:rPr>
                <a:t>lãng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mạn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bằng</a:t>
              </a:r>
              <a:r>
                <a:rPr lang="en-US" sz="2300" i="1" dirty="0">
                  <a:cs typeface="Times New Roman" panose="02020603050405020304" pitchFamily="18" charset="0"/>
                </a:rPr>
                <a:t> trí </a:t>
              </a:r>
              <a:r>
                <a:rPr lang="en-US" sz="2300" i="1" dirty="0" err="1">
                  <a:cs typeface="Times New Roman" panose="02020603050405020304" pitchFamily="18" charset="0"/>
                </a:rPr>
                <a:t>tưởng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tượng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phong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phu</a:t>
              </a:r>
              <a:r>
                <a:rPr lang="en-US" sz="2300" i="1" dirty="0">
                  <a:cs typeface="Times New Roman" panose="02020603050405020304" pitchFamily="18" charset="0"/>
                </a:rPr>
                <a:t>́. </a:t>
              </a:r>
            </a:p>
            <a:p>
              <a:pPr eaLnBrk="1" hangingPunct="1">
                <a:buFontTx/>
                <a:buChar char="-"/>
                <a:defRPr/>
              </a:pP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Âm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hưởng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khỏe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khoắn</a:t>
              </a:r>
              <a:r>
                <a:rPr lang="en-US" sz="2300" i="1" dirty="0">
                  <a:cs typeface="Times New Roman" panose="02020603050405020304" pitchFamily="18" charset="0"/>
                </a:rPr>
                <a:t>, </a:t>
              </a:r>
              <a:r>
                <a:rPr lang="en-US" sz="2300" i="1" dirty="0" err="1">
                  <a:cs typeface="Times New Roman" panose="02020603050405020304" pitchFamily="18" charset="0"/>
                </a:rPr>
                <a:t>hào</a:t>
              </a:r>
              <a:r>
                <a:rPr lang="en-US" sz="2300" i="1" dirty="0">
                  <a:cs typeface="Times New Roman" panose="02020603050405020304" pitchFamily="18" charset="0"/>
                </a:rPr>
                <a:t> </a:t>
              </a:r>
              <a:r>
                <a:rPr lang="en-US" sz="2300" i="1" dirty="0" err="1">
                  <a:cs typeface="Times New Roman" panose="02020603050405020304" pitchFamily="18" charset="0"/>
                </a:rPr>
                <a:t>hùng</a:t>
              </a:r>
              <a:r>
                <a:rPr lang="en-US" sz="2300" i="1" dirty="0">
                  <a:cs typeface="Times New Roman" panose="02020603050405020304" pitchFamily="18" charset="0"/>
                </a:rPr>
                <a:t>, bay </a:t>
              </a:r>
              <a:r>
                <a:rPr lang="en-US" sz="2300" i="1" dirty="0" err="1">
                  <a:cs typeface="Times New Roman" panose="02020603050405020304" pitchFamily="18" charset="0"/>
                </a:rPr>
                <a:t>bổng</a:t>
              </a:r>
              <a:r>
                <a:rPr lang="en-US" sz="2300" i="1" dirty="0">
                  <a:cs typeface="Times New Roman" panose="02020603050405020304" pitchFamily="18" charset="0"/>
                </a:rPr>
                <a:t>.</a:t>
              </a:r>
              <a:endParaRPr lang="en-US" sz="2300" dirty="0"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28600" y="2686771"/>
              <a:ext cx="2590800" cy="245694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en-US" sz="1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khơi</a:t>
              </a:r>
              <a:endParaRPr lang="en-US" sz="2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Biển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đẹp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gần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gũi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ấm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áp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defRPr/>
              </a:pP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Con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phấn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khởi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lạc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76600" y="2686771"/>
              <a:ext cx="2667000" cy="244177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endParaRPr lang="en-US" sz="1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lang="en-US" sz="2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Biển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đẹp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giàu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tình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defRPr/>
              </a:pP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Con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say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mê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24600" y="2686771"/>
              <a:ext cx="2616200" cy="2434196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en-US" sz="105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thuyển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400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defRPr/>
              </a:pP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buFontTx/>
                <a:buChar char="-"/>
                <a:defRPr/>
              </a:pP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3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80" y="0"/>
            <a:ext cx="91270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1" name="Round Same Side Corner Rectangle 10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5" y="1828800"/>
              <a:ext cx="1716938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41711" y="1898106"/>
            <a:ext cx="568762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7200" i="1" dirty="0" err="1" smtClean="0">
                <a:solidFill>
                  <a:prstClr val="black"/>
                </a:solidFill>
              </a:rPr>
              <a:t>B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200" i="1" dirty="0" smtClean="0">
                <a:solidFill>
                  <a:prstClr val="black"/>
                </a:solidFill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8357" y="897802"/>
            <a:ext cx="5790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92D050"/>
                </a:solidFill>
                <a:latin typeface="Chiller" panose="04020404031007020602" pitchFamily="82" charset="0"/>
              </a:rPr>
              <a:t>Nội</a:t>
            </a:r>
            <a:r>
              <a:rPr lang="en-US" sz="7200" b="1" dirty="0" smtClean="0">
                <a:solidFill>
                  <a:srgbClr val="92D050"/>
                </a:solidFill>
                <a:latin typeface="Chiller" panose="04020404031007020602" pitchFamily="82" charset="0"/>
              </a:rPr>
              <a:t> dung</a:t>
            </a:r>
            <a:endParaRPr lang="en-US" sz="7200" b="1" dirty="0">
              <a:solidFill>
                <a:srgbClr val="92D050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 descr="Hướng dẫn làm bài thơ Quê hương - Chương trình Ngữ Văn lớp 9">
            <a:extLst>
              <a:ext uri="{FF2B5EF4-FFF2-40B4-BE49-F238E27FC236}">
                <a16:creationId xmlns:a16="http://schemas.microsoft.com/office/drawing/2014/main" id="{EC3BBA77-53BF-426A-A11A-9B8B16BA74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" r="13564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9581" y="739137"/>
            <a:ext cx="6473356" cy="5299263"/>
          </a:xfrm>
          <a:prstGeom prst="roundRect">
            <a:avLst>
              <a:gd name="adj" fmla="val 1654"/>
            </a:avLst>
          </a:prstGeom>
          <a:noFill/>
          <a:ln w="381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1" tIns="22823" rIns="45651" bIns="22823" rtlCol="0" anchor="ctr"/>
          <a:lstStyle/>
          <a:p>
            <a:pPr algn="ctr" defTabSz="1085340"/>
            <a:endParaRPr lang="en-US" sz="2400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5824" y="1027162"/>
            <a:ext cx="4400767" cy="497825"/>
            <a:chOff x="2840539" y="3818711"/>
            <a:chExt cx="9586088" cy="995648"/>
          </a:xfrm>
        </p:grpSpPr>
        <p:sp>
          <p:nvSpPr>
            <p:cNvPr id="10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840539" y="3886200"/>
              <a:ext cx="9586088" cy="928159"/>
              <a:chOff x="2840539" y="3733800"/>
              <a:chExt cx="9586088" cy="928159"/>
            </a:xfrm>
          </p:grpSpPr>
          <p:sp>
            <p:nvSpPr>
              <p:cNvPr id="12" name="Round Same Side Corner Rectangle 11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460663" y="3738630"/>
                <a:ext cx="6310353" cy="923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 smtClean="0">
                    <a:latin typeface="Times New Roman" pitchFamily="18" charset="0"/>
                    <a:cs typeface="Times New Roman" pitchFamily="18" charset="0"/>
                  </a:rPr>
                  <a:t> TÌM </a:t>
                </a:r>
                <a:r>
                  <a:rPr lang="en-US" sz="2400" b="1" i="1" kern="0" dirty="0">
                    <a:latin typeface="Times New Roman" pitchFamily="18" charset="0"/>
                    <a:cs typeface="Times New Roman" pitchFamily="18" charset="0"/>
                  </a:rPr>
                  <a:t>HIỂU </a:t>
                </a:r>
                <a:r>
                  <a:rPr lang="en-US" sz="2400" b="1" i="1" kern="0" dirty="0" smtClean="0">
                    <a:latin typeface="Times New Roman" pitchFamily="18" charset="0"/>
                    <a:cs typeface="Times New Roman" pitchFamily="18" charset="0"/>
                  </a:rPr>
                  <a:t>CHUNG</a:t>
                </a:r>
                <a:endParaRPr lang="en-US" sz="2400" i="1" kern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67627" y="3733800"/>
                <a:ext cx="664139" cy="92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25824" y="2432125"/>
            <a:ext cx="7493939" cy="509050"/>
            <a:chOff x="2840539" y="3818711"/>
            <a:chExt cx="16323882" cy="1018074"/>
          </a:xfrm>
        </p:grpSpPr>
        <p:sp>
          <p:nvSpPr>
            <p:cNvPr id="17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840539" y="3886200"/>
              <a:ext cx="16323882" cy="950585"/>
              <a:chOff x="2840539" y="3733800"/>
              <a:chExt cx="16323882" cy="950585"/>
            </a:xfrm>
          </p:grpSpPr>
          <p:sp>
            <p:nvSpPr>
              <p:cNvPr id="19" name="Round Same Side Corner Rectangle 18"/>
              <p:cNvSpPr/>
              <p:nvPr/>
            </p:nvSpPr>
            <p:spPr>
              <a:xfrm rot="5400000">
                <a:off x="7270236" y="-625948"/>
                <a:ext cx="731519" cy="9581269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60662" y="3761079"/>
                <a:ext cx="14703759" cy="923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latin typeface="Times New Roman" pitchFamily="18" charset="0"/>
                    <a:cs typeface="Times New Roman" pitchFamily="18" charset="0"/>
                  </a:rPr>
                  <a:t>TÌM HIỂU VĂN BẢN</a:t>
                </a:r>
                <a:endParaRPr lang="en-US" sz="2400" i="1" kern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136685" y="3733800"/>
                <a:ext cx="926021" cy="923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298083" y="4499060"/>
            <a:ext cx="4328507" cy="575963"/>
            <a:chOff x="2840539" y="3818711"/>
            <a:chExt cx="9428687" cy="1007552"/>
          </a:xfrm>
        </p:grpSpPr>
        <p:sp>
          <p:nvSpPr>
            <p:cNvPr id="24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840539" y="3951329"/>
              <a:ext cx="9428687" cy="874934"/>
              <a:chOff x="2840539" y="3798929"/>
              <a:chExt cx="9428687" cy="874934"/>
            </a:xfrm>
          </p:grpSpPr>
          <p:sp>
            <p:nvSpPr>
              <p:cNvPr id="26" name="Round Same Side Corner Rectangle 25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460663" y="3866256"/>
                <a:ext cx="3736908" cy="807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sz="2400" i="1" kern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005762" y="3829962"/>
                <a:ext cx="1187906" cy="807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30" name="Rectangle 29"/>
          <p:cNvSpPr/>
          <p:nvPr/>
        </p:nvSpPr>
        <p:spPr>
          <a:xfrm>
            <a:off x="640956" y="1522353"/>
            <a:ext cx="4831087" cy="784756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370423" indent="-370423" defTabSz="1085340">
              <a:buFont typeface="+mj-lt"/>
              <a:buAutoNum type="arabicPeriod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vi-VN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370423" indent="-370423" defTabSz="1085340">
              <a:buFont typeface="+mj-lt"/>
              <a:buAutoNum type="arabicPeriod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0956" y="5070670"/>
            <a:ext cx="2475623" cy="738589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743"/>
              </a:lnSpc>
              <a:buFont typeface="+mj-lt"/>
              <a:buAutoNum type="arabicPeriod"/>
            </a:pPr>
            <a:r>
              <a:rPr lang="en-US" sz="2400" b="1" i="1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indent="-370423" defTabSz="1085340">
              <a:lnSpc>
                <a:spcPts val="2743"/>
              </a:lnSpc>
              <a:buFont typeface="+mj-lt"/>
              <a:buAutoNum type="arabicPeriod"/>
            </a:pPr>
            <a:r>
              <a:rPr lang="en-US" sz="2400" b="1" i="1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7480" y="3568948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09988" y="3100338"/>
            <a:ext cx="881341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  <a:buFont typeface="+mj-lt"/>
              <a:buAutoNum type="arabicPeriod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khơi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480" y="4035920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28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80" y="0"/>
            <a:ext cx="91270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1" name="Round Same Side Corner Rectangle 10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5" y="1828800"/>
              <a:ext cx="1716938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58357" y="897802"/>
            <a:ext cx="5790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92D050"/>
                </a:solidFill>
                <a:latin typeface="Chiller" panose="04020404031007020602" pitchFamily="82" charset="0"/>
              </a:rPr>
              <a:t>Nghệ</a:t>
            </a:r>
            <a:r>
              <a:rPr lang="en-US" sz="7200" b="1" dirty="0" smtClean="0">
                <a:solidFill>
                  <a:srgbClr val="92D050"/>
                </a:solidFill>
                <a:latin typeface="Chiller" panose="04020404031007020602" pitchFamily="82" charset="0"/>
              </a:rPr>
              <a:t> </a:t>
            </a:r>
            <a:r>
              <a:rPr lang="en-US" sz="7200" b="1" dirty="0" err="1" smtClean="0">
                <a:solidFill>
                  <a:srgbClr val="92D050"/>
                </a:solidFill>
                <a:latin typeface="Chiller" panose="04020404031007020602" pitchFamily="82" charset="0"/>
              </a:rPr>
              <a:t>thuật</a:t>
            </a:r>
            <a:endParaRPr lang="en-US" sz="7200" b="1" dirty="0">
              <a:solidFill>
                <a:srgbClr val="92D050"/>
              </a:solidFill>
              <a:latin typeface="Chiller" panose="04020404031007020602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9905" y="2609851"/>
            <a:ext cx="5010150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Xây dựng hình ảnh thơ bằng liên tưởng</a:t>
            </a:r>
            <a:endParaRPr lang="en-US" sz="3200" i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3200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Trí tưởng tượng phong phú</a:t>
            </a:r>
            <a:endParaRPr lang="en-US" sz="3200" i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3200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Âm hưởng thơ khỏe khoắn hào hùng và sáng tạo.</a:t>
            </a:r>
          </a:p>
        </p:txBody>
      </p:sp>
    </p:spTree>
    <p:extLst>
      <p:ext uri="{BB962C8B-B14F-4D97-AF65-F5344CB8AC3E}">
        <p14:creationId xmlns:p14="http://schemas.microsoft.com/office/powerpoint/2010/main" val="370071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3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" y="500063"/>
            <a:ext cx="73992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 ĐƯA </a:t>
            </a:r>
          </a:p>
          <a:p>
            <a:r>
              <a:rPr lang="en-US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KHOAN VÀO VIỆT NAM </a:t>
            </a:r>
            <a:endParaRPr lang="en-US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26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480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96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31" y="449"/>
            <a:ext cx="3611199" cy="52767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65958" y="1843593"/>
            <a:ext cx="6177538" cy="1477127"/>
          </a:xfrm>
          <a:prstGeom prst="rect">
            <a:avLst/>
          </a:prstGeom>
          <a:noFill/>
        </p:spPr>
        <p:txBody>
          <a:bodyPr wrap="none" lIns="121896" tIns="60948" rIns="121896" bIns="60948">
            <a:spAutoFit/>
          </a:bodyPr>
          <a:lstStyle/>
          <a:p>
            <a:pPr algn="ctr" defTabSz="1218958"/>
            <a:r>
              <a:rPr lang="en-US" sz="87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163" y="2379313"/>
            <a:ext cx="2719587" cy="18523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21" y="3201576"/>
            <a:ext cx="1980906" cy="20755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/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16807" y="2537153"/>
            <a:ext cx="812694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5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00776" y="442564"/>
            <a:ext cx="3301570" cy="3809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013" y="3301374"/>
            <a:ext cx="2243881" cy="1682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88" y="2285051"/>
            <a:ext cx="2107926" cy="203264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655284" y="3027931"/>
            <a:ext cx="4546008" cy="1345549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429189" y="1276634"/>
            <a:ext cx="4030206" cy="1341036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r>
              <a:rPr lang="en-US" sz="26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56647" y="3924237"/>
            <a:ext cx="4165058" cy="1060046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540668" y="409048"/>
            <a:ext cx="6525063" cy="726745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r>
              <a:rPr lang="en-US" sz="3733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6" y="2690570"/>
            <a:ext cx="2243881" cy="1682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46941" y="3769079"/>
            <a:ext cx="4546008" cy="1345549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/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9257" y="-89885"/>
            <a:ext cx="812694" cy="609521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9257" y="1208149"/>
            <a:ext cx="812694" cy="609521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741198" y="1208149"/>
            <a:ext cx="812694" cy="609521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112620" y="1168049"/>
            <a:ext cx="812694" cy="609521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741198" y="446"/>
            <a:ext cx="812694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4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9" y="4555341"/>
            <a:ext cx="1666448" cy="13360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55099" y="3981803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71397" y="141176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Hạ Long (Quảng Ninh)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12" y="4555339"/>
            <a:ext cx="1923157" cy="1309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2906" y="5377396"/>
            <a:ext cx="822924" cy="81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53" y="4489416"/>
            <a:ext cx="1923157" cy="13099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147" y="5311472"/>
            <a:ext cx="822924" cy="816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70" y="4527511"/>
            <a:ext cx="1923157" cy="13099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161268" y="5349567"/>
            <a:ext cx="822924" cy="8166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9" y="4343189"/>
            <a:ext cx="1469834" cy="1360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/>
            <a:r>
              <a:rPr lang="vi-VN" sz="3200" b="1" dirty="0">
                <a:solidFill>
                  <a:srgbClr val="FF0000"/>
                </a:solidFill>
              </a:rPr>
              <a:t>Bài thơ “Đoàn thuyền đánh cá” viết về vùng biển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/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271397" y="190584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Sầm Sơn (Thanh Hóa)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271397" y="2399924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Đồ Sơn (Hải Phòng)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271397" y="289400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Cửa Lò (Nghệ An)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9" y="4555341"/>
            <a:ext cx="1666448" cy="13360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140916" y="3960478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12" y="4555339"/>
            <a:ext cx="1923157" cy="1309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2906" y="5377396"/>
            <a:ext cx="822924" cy="81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53" y="4489416"/>
            <a:ext cx="1923157" cy="13099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147" y="5311472"/>
            <a:ext cx="822924" cy="816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81" y="4346950"/>
            <a:ext cx="1415616" cy="13099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1" y="4384973"/>
            <a:ext cx="2108385" cy="14360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r>
              <a:rPr lang="vi-VN" sz="3200" b="1" dirty="0">
                <a:solidFill>
                  <a:srgbClr val="FF0000"/>
                </a:solidFill>
              </a:rPr>
              <a:t>Huy Cận là nhà thơ nổi tiếng từ thời kì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/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201" y="5377396"/>
            <a:ext cx="822924" cy="8166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1397" y="141176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Kháng chiến chống Pháp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1397" y="190584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Trước cách mạng tháng 8- 1945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1397" y="2399924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Sau cách mạng tháng 8- 1945 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71397" y="289400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Kháng chiến chống Mĩ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6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18" y="4392179"/>
            <a:ext cx="2107434" cy="1435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1" y="4384973"/>
            <a:ext cx="2108385" cy="1436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4186" y="3952135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9" y="4338607"/>
            <a:ext cx="1430675" cy="13099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r>
              <a:rPr lang="vi-VN" sz="3200" b="1" dirty="0">
                <a:solidFill>
                  <a:srgbClr val="FF0000"/>
                </a:solidFill>
              </a:rPr>
              <a:t>Tác giả lấy cảm hứng nào để viết tác phẩm “Đoàn thuyền đánh cá”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201" y="5377396"/>
            <a:ext cx="822924" cy="816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6197" y="5298026"/>
            <a:ext cx="822924" cy="8166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1397" y="141176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Cảm hứng về lao động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1397" y="190584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Cảm hứng về thiên nhiên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1397" y="2399924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Cả A và B đều đúng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18" y="4392179"/>
            <a:ext cx="2107434" cy="1435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1" y="4384973"/>
            <a:ext cx="2108385" cy="14360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9" y="4555341"/>
            <a:ext cx="1666448" cy="13360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4186" y="3952135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12" y="4555339"/>
            <a:ext cx="1923157" cy="1309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2906" y="5377396"/>
            <a:ext cx="822924" cy="81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9" y="4338607"/>
            <a:ext cx="1430675" cy="13099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>
              <a:defRPr/>
            </a:pPr>
            <a:r>
              <a:rPr lang="vi-VN" sz="3200" b="1" dirty="0">
                <a:solidFill>
                  <a:srgbClr val="FF0000"/>
                </a:solidFill>
              </a:rPr>
              <a:t>Nội dung 2 khổ thơ đầu là gì?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201" y="5377396"/>
            <a:ext cx="822924" cy="816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6197" y="5298026"/>
            <a:ext cx="822924" cy="8166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1397" y="1411765"/>
            <a:ext cx="6994828" cy="49237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Miêu tả hoàng hôn trên biển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1397" y="1905844"/>
            <a:ext cx="6994828" cy="49237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Miêu tả cảnh ra khơi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1397" y="2399924"/>
            <a:ext cx="6994828" cy="49237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Miêu tả hoàng hôn và sự phong phú của biển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71397" y="2894005"/>
            <a:ext cx="6994828" cy="49237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cảnh lao động trên biển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5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văn bản, cuốn sách&#10;&#10;Mô tả được tạo với mức tin cậy rất ca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0" b="10420"/>
          <a:stretch>
            <a:fillRect/>
          </a:stretch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9" name="Picture 1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39999399-3D4A-4142-8223-CA10530923A3}"/>
              </a:ext>
            </a:extLst>
          </p:cNvPr>
          <p:cNvSpPr/>
          <p:nvPr/>
        </p:nvSpPr>
        <p:spPr>
          <a:xfrm>
            <a:off x="440314" y="1480395"/>
            <a:ext cx="6583942" cy="122565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alt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alt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SG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440314" y="3806796"/>
            <a:ext cx="6583942" cy="1083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D3644E1A-0BB2-4F13-91D4-F036D3167249}"/>
              </a:ext>
            </a:extLst>
          </p:cNvPr>
          <p:cNvSpPr/>
          <p:nvPr/>
        </p:nvSpPr>
        <p:spPr>
          <a:xfrm>
            <a:off x="440314" y="5061274"/>
            <a:ext cx="6583942" cy="1427885"/>
          </a:xfrm>
          <a:prstGeom prst="roundRect">
            <a:avLst/>
          </a:prstGeom>
          <a:solidFill>
            <a:srgbClr val="ACE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CMT8 (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Sau CMT8 (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lao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9999399-3D4A-4142-8223-CA10530923A3}"/>
              </a:ext>
            </a:extLst>
          </p:cNvPr>
          <p:cNvSpPr/>
          <p:nvPr/>
        </p:nvSpPr>
        <p:spPr>
          <a:xfrm>
            <a:off x="440314" y="2877343"/>
            <a:ext cx="6583942" cy="79049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28" name="TextBox 2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777758" y="5298162"/>
            <a:ext cx="20714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Cận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1919-2005)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9" y="4555341"/>
            <a:ext cx="1666448" cy="13360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55099" y="3981803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71397" y="141176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Nhân hóa và ẩn dụ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12" y="4555339"/>
            <a:ext cx="1923157" cy="1309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2906" y="5377396"/>
            <a:ext cx="822924" cy="81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53" y="4489416"/>
            <a:ext cx="1923157" cy="13099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147" y="5311472"/>
            <a:ext cx="822924" cy="816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70" y="4527511"/>
            <a:ext cx="1923157" cy="13099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161268" y="5349567"/>
            <a:ext cx="822924" cy="8166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9" y="4343189"/>
            <a:ext cx="1469834" cy="1360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vi-VN" sz="3200" b="1" dirty="0">
                <a:solidFill>
                  <a:srgbClr val="FF0000"/>
                </a:solidFill>
              </a:rPr>
              <a:t>Tìm biện pháp tu từ trong câu thơ sau: “Đêm thở sao lùa nước Hạ Long”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271397" y="190584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Ẩn dụ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271397" y="2399924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Nhân hóa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271397" y="289400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Hoán dụ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83" y="4428118"/>
            <a:ext cx="2107437" cy="1435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17" y="4392179"/>
            <a:ext cx="2107435" cy="1435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1" y="4384973"/>
            <a:ext cx="2108385" cy="14360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9" y="4555341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9020582" y="3945496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717" y="4331968"/>
            <a:ext cx="1430675" cy="1309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/>
            <a:r>
              <a:rPr lang="vi-VN" sz="2800" b="1" dirty="0">
                <a:solidFill>
                  <a:srgbClr val="FF0000"/>
                </a:solidFill>
              </a:rPr>
              <a:t>Nội dung các “câu hát” trong bài thơ có ý nghĩa như thế nào?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/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201" y="5377396"/>
            <a:ext cx="822924" cy="816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6197" y="5298026"/>
            <a:ext cx="822924" cy="816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97654" y="5338053"/>
            <a:ext cx="822924" cy="8166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872024" y="1411765"/>
            <a:ext cx="7376479" cy="49237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hiện của sức sống căng tràn của thiên nhiên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72024" y="1905844"/>
            <a:ext cx="6994828" cy="49237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sự bao la, hùng vĩ của biển cả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72024" y="2399924"/>
            <a:ext cx="6994828" cy="49237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vô địch của con người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72024" y="2894005"/>
            <a:ext cx="6994828" cy="461597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/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niềm vui, sự phấn chấn của người lao động</a:t>
            </a:r>
            <a:endParaRPr lang="en-US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83" y="4428118"/>
            <a:ext cx="2107437" cy="1435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17" y="4392179"/>
            <a:ext cx="2107435" cy="1435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1" y="4384973"/>
            <a:ext cx="2108385" cy="14360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9" y="4555341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9020582" y="3945496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717" y="4331968"/>
            <a:ext cx="1430675" cy="1309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vi-VN" sz="2800" b="1" dirty="0">
                <a:solidFill>
                  <a:srgbClr val="FF0000"/>
                </a:solidFill>
              </a:rPr>
              <a:t>Câu thơ nào thể hiện việc đánh cá là công việc thường xuyên của người dân chài?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201" y="5377396"/>
            <a:ext cx="822924" cy="816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6197" y="5298026"/>
            <a:ext cx="822924" cy="816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97654" y="5338053"/>
            <a:ext cx="822924" cy="8166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1397" y="1411765"/>
            <a:ext cx="6994828" cy="553918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ngày dệt biển muôn luồng sáng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1397" y="1905844"/>
            <a:ext cx="6994828" cy="553918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đan thế trận lưới vây giăng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1397" y="2399924"/>
            <a:ext cx="6994828" cy="553918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71397" y="2894005"/>
            <a:ext cx="6994828" cy="553918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9" y="4555341"/>
            <a:ext cx="1666448" cy="13360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140916" y="3960478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12" y="4555339"/>
            <a:ext cx="1923157" cy="1309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2906" y="5377396"/>
            <a:ext cx="822924" cy="81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53" y="4489416"/>
            <a:ext cx="1923157" cy="13099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147" y="5311472"/>
            <a:ext cx="822924" cy="816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81" y="4346950"/>
            <a:ext cx="1415616" cy="13099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1" y="4384973"/>
            <a:ext cx="2108385" cy="14360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>
              <a:defRPr/>
            </a:pPr>
            <a:r>
              <a:rPr lang="vi-VN" sz="3200" b="1" dirty="0">
                <a:solidFill>
                  <a:srgbClr val="FF0000"/>
                </a:solidFill>
              </a:rPr>
              <a:t>Hai câu thơ: “Cá nhụ cá chim cùng cá đé/ Cá song lấp lánh đuốc đen hồng” sử dụng phép tu từ gì?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201" y="5377396"/>
            <a:ext cx="822924" cy="8166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1397" y="141176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 sánh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1397" y="190584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Liệt kê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1397" y="2399924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Nhân hóa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71397" y="289400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Nói quá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2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9" y="4555341"/>
            <a:ext cx="1666448" cy="13360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55099" y="3981803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71397" y="141176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Hoàng hôn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12" y="4555339"/>
            <a:ext cx="1923157" cy="1309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2906" y="5377396"/>
            <a:ext cx="822924" cy="81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53" y="4489416"/>
            <a:ext cx="1923157" cy="13099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147" y="5311472"/>
            <a:ext cx="822924" cy="816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70" y="4527511"/>
            <a:ext cx="1923157" cy="13099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161268" y="5349567"/>
            <a:ext cx="822924" cy="8166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9" y="4343189"/>
            <a:ext cx="1469834" cy="1360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vi-VN" sz="3200" b="1" dirty="0">
                <a:solidFill>
                  <a:srgbClr val="FF0000"/>
                </a:solidFill>
              </a:rPr>
              <a:t>Khổ thơ cuối nói về khoảng thời gian nào khi đoàn thuyền đánh cá trở về?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271397" y="190584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Bình minh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271397" y="2399924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Đêm tối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271397" y="2894005"/>
            <a:ext cx="6994828" cy="615465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Buổi trưa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9" y="4555341"/>
            <a:ext cx="1666448" cy="13360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489417"/>
            <a:ext cx="1666448" cy="13360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4" y="2841920"/>
            <a:ext cx="1595652" cy="92716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55099" y="3981803"/>
            <a:ext cx="2882949" cy="2082845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58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63" y="330810"/>
            <a:ext cx="2214391" cy="323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9836" y="2209524"/>
            <a:ext cx="2611232" cy="187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2405343"/>
            <a:ext cx="1414395" cy="126706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944023" y="1341040"/>
            <a:ext cx="6994828" cy="800107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Lời thơ dõng dạc, điệu thơ như khúc hát say mê, hào hứng</a:t>
            </a:r>
            <a:endParaRPr lang="en-US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" y="4489417"/>
            <a:ext cx="1666448" cy="1336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12" y="4555339"/>
            <a:ext cx="1923157" cy="1309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2906" y="5377396"/>
            <a:ext cx="822924" cy="81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493" y="5417590"/>
            <a:ext cx="1134387" cy="1273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53" y="4489416"/>
            <a:ext cx="1923157" cy="13099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147" y="5311472"/>
            <a:ext cx="822924" cy="816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732" y="5417590"/>
            <a:ext cx="1134387" cy="1273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70" y="4527511"/>
            <a:ext cx="1923157" cy="13099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0" y="4527512"/>
            <a:ext cx="1666448" cy="13360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161268" y="5349567"/>
            <a:ext cx="822924" cy="8166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855" y="5417590"/>
            <a:ext cx="1134387" cy="12730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9" y="4343189"/>
            <a:ext cx="1469834" cy="1360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2279" y="5417590"/>
            <a:ext cx="1134387" cy="1273035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401" y="9311"/>
            <a:ext cx="9405739" cy="139440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vi-VN" sz="3200" b="1" dirty="0">
                <a:solidFill>
                  <a:srgbClr val="FF0000"/>
                </a:solidFill>
              </a:rPr>
              <a:t>Ý nào nói đúng nhất về nghệ thuật của bài thơ?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533" y="6050138"/>
            <a:ext cx="10237112" cy="823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defTabSz="1218958">
              <a:defRPr/>
            </a:pPr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944023" y="2061027"/>
            <a:ext cx="6994828" cy="461597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Giọng thơ khỏe khoắn, sôi nổi, phơi phới, bay bổng</a:t>
            </a:r>
            <a:endParaRPr lang="en-US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944023" y="2421019"/>
            <a:ext cx="6994828" cy="49237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Sử dụng nhiều BPTT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944023" y="2894005"/>
            <a:ext cx="6994828" cy="49237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defTabSz="1218958"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Cách gieo vần có nhiều biến hóa, linh hoạt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8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35" y="1354853"/>
            <a:ext cx="5241140" cy="988248"/>
          </a:xfrm>
          <a:prstGeom prst="rect">
            <a:avLst/>
          </a:prstGeom>
        </p:spPr>
      </p:pic>
      <p:pic>
        <p:nvPicPr>
          <p:cNvPr id="18" name="Hình ảnh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971">
            <a:off x="171957" y="2164734"/>
            <a:ext cx="3425134" cy="4337349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Hình ảnh 6" descr="Ảnh có chứa văn bản&#10;&#10;Mô tả được tạo với mức tin cậy c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615">
            <a:off x="3300768" y="3628054"/>
            <a:ext cx="2569091" cy="2976673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Hình ảnh 10" descr="Ảnh có chứa văn bản, cuốn sách&#10;&#10;Mô tả được tạo với mức tin cậy rất c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739">
            <a:off x="8495237" y="1727748"/>
            <a:ext cx="3431114" cy="4547796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Hình ảnh 8" descr="Ảnh có chứa văn bản&#10;&#10;Mô tả được tạo với mức tin cậy rất ca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211">
            <a:off x="6039100" y="3379362"/>
            <a:ext cx="2648100" cy="3267308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87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qd-fanniebay-darwin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1"/>
            <a:ext cx="12192001" cy="685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0"/>
            <a:ext cx="20288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8517322" y="5691433"/>
            <a:ext cx="3336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Hồng Gai, 4 – 10 – 1958</a:t>
            </a:r>
            <a:r>
              <a:rPr lang="vi-VN" sz="2400" dirty="0" smtClean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471741" y="1779687"/>
            <a:ext cx="561809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Hát rằng : cá bạc biển Đông lặng,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Cá thu biển Đông như đoàn thoi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Đêm ngày dệt biển muôn luồng sáng.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Đến dệt lưới ta, đoàn cá ơi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2471741" y="150286"/>
            <a:ext cx="48826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400" i="1" dirty="0" smtClean="0">
                <a:solidFill>
                  <a:prstClr val="white"/>
                </a:solidFill>
                <a:latin typeface="+mj-lt"/>
              </a:rPr>
              <a:t>M</a:t>
            </a: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ặt</a:t>
            </a:r>
            <a:r>
              <a:rPr lang="en-US" sz="2400" i="1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  <a:latin typeface="+mj-lt"/>
              </a:rPr>
              <a:t>tr</a:t>
            </a: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ời</a:t>
            </a:r>
            <a:r>
              <a:rPr lang="en-US" sz="2400" i="1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  <a:latin typeface="+mj-lt"/>
              </a:rPr>
              <a:t>xu</a:t>
            </a: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ống</a:t>
            </a:r>
            <a:r>
              <a:rPr lang="en-US" sz="2400" i="1" dirty="0" smtClean="0">
                <a:solidFill>
                  <a:prstClr val="white"/>
                </a:solidFill>
                <a:latin typeface="+mj-lt"/>
              </a:rPr>
              <a:t> bi</a:t>
            </a: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ển</a:t>
            </a:r>
            <a:r>
              <a:rPr lang="en-US" sz="2400" i="1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  <a:latin typeface="+mj-lt"/>
              </a:rPr>
              <a:t>nh</a:t>
            </a: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ư</a:t>
            </a:r>
            <a:r>
              <a:rPr lang="en-US" sz="2400" i="1" dirty="0" smtClean="0">
                <a:solidFill>
                  <a:prstClr val="white"/>
                </a:solidFill>
                <a:latin typeface="+mj-lt"/>
              </a:rPr>
              <a:t> h</a:t>
            </a: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òn</a:t>
            </a:r>
            <a:r>
              <a:rPr lang="en-US" sz="2400" i="1" dirty="0" smtClean="0">
                <a:solidFill>
                  <a:prstClr val="white"/>
                </a:solidFill>
                <a:latin typeface="+mj-lt"/>
              </a:rPr>
              <a:t> l</a:t>
            </a: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ửa.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Sóng đã cài then, đêm sập cửa.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Đoàn thuyền đánh cá lại ra khơi.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Câu hát căng buồm cùng gió khơi.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470205" y="3432630"/>
            <a:ext cx="561962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Thuyền ta lái gió với buồm trăng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Lướt giữa mây cao với biển bằng,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Ra đậu dặm xa dò bụng biển, 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Dàn đan thế trận lưới vây giăng.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sz="2400" i="1" dirty="0" smtClean="0">
              <a:solidFill>
                <a:prstClr val="white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Cá nhụ cá chim cùng cá đé,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Cá song lấp lánh đuốc đen hồng,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Cái đuôi em quẫy trăng vàng choé.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Đêm thở: sao lùa nước Hạ Long.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7487722" y="309521"/>
            <a:ext cx="5318647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Ta hát bài ca gọi cá vào,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Gõ thuyền đã có nhịp trăng cao.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Biển cho ta cá như lòng mẹ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Nuôi lớn đời ta tự buổi nào.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sz="2400" i="1" dirty="0" smtClean="0">
              <a:solidFill>
                <a:prstClr val="white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Sao mờ, kéo lưới kịp trời sáng,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Ta kéo xoăn tay chùm cá nặng.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Vẩy bạc đuôi vàng loé rạng đông,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Lưới xếp buồm lên đón nắng hồng.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sz="2400" i="1" dirty="0" smtClean="0">
              <a:solidFill>
                <a:prstClr val="white"/>
              </a:solidFill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sz="2400" i="1" dirty="0" smtClean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501964" y="3881486"/>
            <a:ext cx="536733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Câu hát căng buồm với gió khơi,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Đoàn thuyền chạy đua cùng mặt trời.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Mặt trời đội biển nhô màu mới,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2400" i="1" dirty="0" smtClean="0">
                <a:solidFill>
                  <a:prstClr val="white"/>
                </a:solidFill>
                <a:latin typeface="+mj-lt"/>
              </a:rPr>
              <a:t>Mắt cá huy hoàng muôn dặm phơi</a:t>
            </a:r>
            <a:r>
              <a:rPr lang="vi-VN" sz="2400" dirty="0" smtClean="0">
                <a:solidFill>
                  <a:prstClr val="white"/>
                </a:solidFill>
                <a:latin typeface="+mj-lt"/>
              </a:rPr>
              <a:t>.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sz="2400" dirty="0" smtClean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1574">
            <a:off x="-1476434" y="-477867"/>
            <a:ext cx="4759744" cy="781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972" y="627665"/>
            <a:ext cx="4366145" cy="2455957"/>
          </a:xfrm>
          <a:prstGeom prst="rect">
            <a:avLst/>
          </a:prstGeom>
        </p:spPr>
      </p:pic>
      <p:graphicFrame>
        <p:nvGraphicFramePr>
          <p:cNvPr id="6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077272"/>
              </p:ext>
            </p:extLst>
          </p:nvPr>
        </p:nvGraphicFramePr>
        <p:xfrm>
          <a:off x="20760" y="31253"/>
          <a:ext cx="12171240" cy="6766402"/>
        </p:xfrm>
        <a:graphic>
          <a:graphicData uri="http://schemas.openxmlformats.org/drawingml/2006/table">
            <a:tbl>
              <a:tblPr/>
              <a:tblGrid>
                <a:gridCol w="178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5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9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6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6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6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1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86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238702" y="947975"/>
            <a:ext cx="1419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87902" y="4072175"/>
            <a:ext cx="1825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87902" y="6129575"/>
            <a:ext cx="1825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đé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25372" y="2993027"/>
            <a:ext cx="1825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187902" y="5138975"/>
            <a:ext cx="1825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187902" y="2014775"/>
            <a:ext cx="1825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4793490" y="632594"/>
            <a:ext cx="60155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9" name="Picture 2" descr="C:\Documents and Settings\Administrator\Desktop\8L0JQCA72Z0ZCCAQ8GFZKCARQJUP1CAO3JH6HCAHZ60DQCAZW923GCAZBMYCSCAMRKWAPCARG37WKCAOWHC8YCA851414CAM91161CAX1ISAICA6KYB1RCAM3XNMKCATH3HUGCA3EDXSXCA5KHV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58" y="676511"/>
            <a:ext cx="2301121" cy="68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" descr="C:\Documents and Settings\Administrator\Desktop\ca th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58" y="1891093"/>
            <a:ext cx="2375352" cy="64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4" descr="C:\Documents and Settings\Administrator\Desktop\Ca nh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58" y="4862892"/>
            <a:ext cx="2375352" cy="76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5" descr="C:\Documents and Settings\Administrator\Desktop\Chi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58" y="2881693"/>
            <a:ext cx="2375352" cy="74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4793491" y="1662851"/>
            <a:ext cx="53895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4793491" y="2919529"/>
            <a:ext cx="7201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4793490" y="5754555"/>
            <a:ext cx="72263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4793490" y="4955612"/>
            <a:ext cx="69601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793491" y="3729487"/>
            <a:ext cx="72388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" descr="C:\Documents and Settings\Administrator\Desktop\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07" y="3872292"/>
            <a:ext cx="2301123" cy="79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8" descr="C:\Documents and Settings\Administrator\Desktop\đ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57" y="5853494"/>
            <a:ext cx="2375353" cy="79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93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68" grpId="0"/>
      <p:bldP spid="73" grpId="0"/>
      <p:bldP spid="74" grpId="0"/>
      <p:bldP spid="75" grpId="0"/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57" name="Round Same Side Corner Rectangle 5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62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61" name="TextBox 60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62"/>
              <a:r>
                <a:rPr lang="en-US" sz="2533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65" name="Picture 2" descr="tranh phong canh bien hoang hon">
            <a:extLst>
              <a:ext uri="{FF2B5EF4-FFF2-40B4-BE49-F238E27FC236}">
                <a16:creationId xmlns:a16="http://schemas.microsoft.com/office/drawing/2014/main" id="{681D5445-C4CA-412C-BCEB-57276198D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683" l="0" r="100000">
                        <a14:foregroundMark x1="6266" y1="47195" x2="16291" y2="31141"/>
                        <a14:foregroundMark x1="10902" y1="26886" x2="11779" y2="74081"/>
                        <a14:foregroundMark x1="31955" y1="25338" x2="31579" y2="79497"/>
                        <a14:foregroundMark x1="69048" y1="27273" x2="68922" y2="79110"/>
                        <a14:foregroundMark x1="89975" y1="31721" x2="88346" y2="76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40"/>
          <a:stretch/>
        </p:blipFill>
        <p:spPr bwMode="auto">
          <a:xfrm>
            <a:off x="5090436" y="428798"/>
            <a:ext cx="6553199" cy="395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621748" y="2215520"/>
            <a:ext cx="4621323" cy="1785048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840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711" y="4624708"/>
            <a:ext cx="113751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1958,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(1958).</a:t>
            </a:r>
          </a:p>
        </p:txBody>
      </p:sp>
    </p:spTree>
    <p:extLst>
      <p:ext uri="{BB962C8B-B14F-4D97-AF65-F5344CB8AC3E}">
        <p14:creationId xmlns:p14="http://schemas.microsoft.com/office/powerpoint/2010/main" val="12039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" y="923045"/>
            <a:ext cx="11872063" cy="6250372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57" name="Round Same Side Corner Rectangle 5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62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61" name="TextBox 60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62"/>
              <a:r>
                <a:rPr lang="en-US" sz="2533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9A8E3B2-6FF7-4ED1-80C7-186F0F00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050" y="1842402"/>
            <a:ext cx="3680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thơ</a:t>
            </a:r>
            <a:r>
              <a:rPr lang="nl-NL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chữ</a:t>
            </a:r>
            <a:endParaRPr lang="en-US" altLang="en-US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8FADB4-79C2-401C-AF7A-27DE07C69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9309" y="2810267"/>
            <a:ext cx="55725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</a:t>
            </a:r>
            <a:r>
              <a:rPr lang="nl-NL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Biểu cảm kết hợp với miêu tả và tự sự.</a:t>
            </a:r>
            <a:endParaRPr lang="en-US" altLang="en-US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33C790-F54A-4C1A-8DA8-C9716CC73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9308" y="4209019"/>
            <a:ext cx="66778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cảm xúc</a:t>
            </a:r>
            <a:r>
              <a:rPr lang="nl-NL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trình </a:t>
            </a:r>
            <a:r>
              <a:rPr lang="nl-NL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thời gian: Từ tối - đêm - sáng, từ hoàng hôn cho tới bình minh, ra khơi - đánh bắt - trở về.</a:t>
            </a:r>
            <a:endParaRPr lang="en-US" altLang="en-US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6827</TotalTime>
  <Words>3139</Words>
  <Application>Microsoft Office PowerPoint</Application>
  <PresentationFormat>Widescreen</PresentationFormat>
  <Paragraphs>428</Paragraphs>
  <Slides>45</Slides>
  <Notes>33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45</vt:i4>
      </vt:variant>
    </vt:vector>
  </HeadingPairs>
  <TitlesOfParts>
    <vt:vector size="67" baseType="lpstr">
      <vt:lpstr>.VnTime</vt:lpstr>
      <vt:lpstr>Arial</vt:lpstr>
      <vt:lpstr>Calibri</vt:lpstr>
      <vt:lpstr>Calibri Light</vt:lpstr>
      <vt:lpstr>Chiller</vt:lpstr>
      <vt:lpstr>Tahoma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7_Office Theme</vt:lpstr>
      <vt:lpstr>9_Office Theme</vt:lpstr>
      <vt:lpstr>3_Default Design</vt:lpstr>
      <vt:lpstr>Default Design</vt:lpstr>
      <vt:lpstr>10_Office Theme</vt:lpstr>
      <vt:lpstr>4_Default Design</vt:lpstr>
      <vt:lpstr>5_Default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2800</cp:revision>
  <dcterms:created xsi:type="dcterms:W3CDTF">2022-02-10T03:12:31Z</dcterms:created>
  <dcterms:modified xsi:type="dcterms:W3CDTF">2023-11-21T08:26:10Z</dcterms:modified>
</cp:coreProperties>
</file>