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58" r:id="rId5"/>
    <p:sldId id="261" r:id="rId6"/>
    <p:sldId id="264" r:id="rId7"/>
    <p:sldId id="267" r:id="rId8"/>
    <p:sldId id="268" r:id="rId9"/>
    <p:sldId id="269" r:id="rId10"/>
    <p:sldId id="270" r:id="rId11"/>
    <p:sldId id="272" r:id="rId12"/>
    <p:sldId id="273" r:id="rId13"/>
    <p:sldId id="274" r:id="rId14"/>
    <p:sldId id="275" r:id="rId15"/>
    <p:sldId id="276" r:id="rId16"/>
    <p:sldId id="277" r:id="rId17"/>
    <p:sldId id="278" r:id="rId18"/>
    <p:sldId id="279" r:id="rId19"/>
    <p:sldId id="280" r:id="rId20"/>
    <p:sldId id="282"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88" autoAdjust="0"/>
    <p:restoredTop sz="94660"/>
  </p:normalViewPr>
  <p:slideViewPr>
    <p:cSldViewPr>
      <p:cViewPr>
        <p:scale>
          <a:sx n="70" d="100"/>
          <a:sy n="70" d="100"/>
        </p:scale>
        <p:origin x="-12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E08CF46-05E3-4AEF-B4E5-1393BE74253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61495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4EC7C7F-03F2-4CD8-94FC-34B87469783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07131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45B93D-247F-478D-BB65-F43460FCFDD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11581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2D183C1-1583-43F7-87D6-D218E7486D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2337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6F96621-448A-4D31-A960-004830FF491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74514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99713F0-342C-4C8E-9A05-A0D95E90042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380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21BB7FA1-CCE5-4EC5-8F8C-0E695E67801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18440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04BCD28-3075-4451-B2F4-4CEC639ED32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87540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BDDE429C-EA37-42C5-AC9F-5B07FA62FBA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1888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A64E4FFD-C5B9-4422-9832-490C5A13649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4511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2413CFA-535F-4614-A295-AF254B6F190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5898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52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6654701D-ACE4-46EC-BB08-CD29C0FA97E5}"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38504141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pinimg.com/564x/e3/ed/87/e3ed8733e6a1ff0400821e2c829a11b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3220" y="0"/>
            <a:ext cx="9143999" cy="1446550"/>
          </a:xfrm>
          <a:prstGeom prst="rect">
            <a:avLst/>
          </a:prstGeom>
          <a:noFill/>
        </p:spPr>
        <p:txBody>
          <a:bodyPr wrap="square" rtlCol="0">
            <a:spAutoFit/>
          </a:bodyPr>
          <a:lstStyle/>
          <a:p>
            <a:pPr algn="ctr"/>
            <a:r>
              <a:rPr lang="en-US" sz="8800" b="1" dirty="0" smtClean="0">
                <a:solidFill>
                  <a:srgbClr val="FF0000"/>
                </a:solidFill>
                <a:effectLst>
                  <a:outerShdw blurRad="75057" dist="38100" dir="5400000" sy="-20000" rotWithShape="0">
                    <a:prstClr val="black">
                      <a:alpha val="25000"/>
                    </a:prstClr>
                  </a:outerShdw>
                </a:effectLst>
                <a:latin typeface="Algerian" pitchFamily="82" charset="0"/>
              </a:rPr>
              <a:t>NGỮ VĂN 9</a:t>
            </a:r>
            <a:endParaRPr lang="vi-VN" sz="8800" b="1" dirty="0">
              <a:solidFill>
                <a:srgbClr val="FF0000"/>
              </a:solidFill>
              <a:effectLst>
                <a:outerShdw blurRad="75057" dist="38100" dir="5400000" sy="-20000" rotWithShape="0">
                  <a:prstClr val="black">
                    <a:alpha val="25000"/>
                  </a:prstClr>
                </a:outerShdw>
              </a:effectLst>
            </a:endParaRPr>
          </a:p>
        </p:txBody>
      </p:sp>
      <p:sp>
        <p:nvSpPr>
          <p:cNvPr id="4" name="TextBox 3"/>
          <p:cNvSpPr txBox="1"/>
          <p:nvPr/>
        </p:nvSpPr>
        <p:spPr>
          <a:xfrm>
            <a:off x="0" y="2133600"/>
            <a:ext cx="9144000" cy="1323439"/>
          </a:xfrm>
          <a:prstGeom prst="rect">
            <a:avLst/>
          </a:prstGeom>
          <a:noFill/>
        </p:spPr>
        <p:txBody>
          <a:bodyPr wrap="square" rtlCol="0">
            <a:spAutoFit/>
          </a:bodyPr>
          <a:lstStyle/>
          <a:p>
            <a:r>
              <a:rPr lang="en-US" sz="4000" b="1" i="1" dirty="0" err="1" smtClean="0">
                <a:solidFill>
                  <a:srgbClr val="FF0000"/>
                </a:solidFill>
              </a:rPr>
              <a:t>Tiết</a:t>
            </a:r>
            <a:r>
              <a:rPr lang="en-US" sz="4000" b="1" i="1" dirty="0" smtClean="0">
                <a:solidFill>
                  <a:srgbClr val="FF0000"/>
                </a:solidFill>
              </a:rPr>
              <a:t> 19+20: </a:t>
            </a:r>
          </a:p>
          <a:p>
            <a:pPr algn="ctr"/>
            <a:r>
              <a:rPr lang="en-US" sz="4000" b="1" i="1" dirty="0" smtClean="0">
                <a:solidFill>
                  <a:srgbClr val="FF0000"/>
                </a:solidFill>
              </a:rPr>
              <a:t>SỰ PHÁT TRIỂN CỦA TỪ VỰNG</a:t>
            </a:r>
            <a:endParaRPr lang="vi-VN" sz="4000" b="1" i="1" dirty="0">
              <a:solidFill>
                <a:srgbClr val="FF0000"/>
              </a:solidFill>
            </a:endParaRPr>
          </a:p>
        </p:txBody>
      </p:sp>
    </p:spTree>
    <p:extLst>
      <p:ext uri="{BB962C8B-B14F-4D97-AF65-F5344CB8AC3E}">
        <p14:creationId xmlns:p14="http://schemas.microsoft.com/office/powerpoint/2010/main" val="267389440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3" name="Rectangle 11"/>
          <p:cNvSpPr>
            <a:spLocks noChangeArrowheads="1"/>
          </p:cNvSpPr>
          <p:nvPr/>
        </p:nvSpPr>
        <p:spPr bwMode="auto">
          <a:xfrm>
            <a:off x="0" y="698994"/>
            <a:ext cx="914400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u="sng" dirty="0"/>
              <a:t> VD b</a:t>
            </a:r>
            <a:r>
              <a:rPr lang="en-US" sz="2800" dirty="0"/>
              <a:t>:      - Được lời như cởi tấm lòng,</a:t>
            </a:r>
          </a:p>
          <a:p>
            <a:r>
              <a:rPr lang="en-US" sz="2800" dirty="0"/>
              <a:t>           Gởi kim thoa với khăn hồng trao </a:t>
            </a:r>
            <a:r>
              <a:rPr lang="en-US" sz="2800" b="1" dirty="0">
                <a:solidFill>
                  <a:srgbClr val="0000FF"/>
                </a:solidFill>
              </a:rPr>
              <a:t>tay(1).</a:t>
            </a:r>
            <a:r>
              <a:rPr lang="en-US" sz="2800" dirty="0"/>
              <a:t> </a:t>
            </a:r>
          </a:p>
          <a:p>
            <a:r>
              <a:rPr lang="en-US" sz="2800" dirty="0"/>
              <a:t>                -  Cũng nhà hành viện xưa nay,</a:t>
            </a:r>
          </a:p>
          <a:p>
            <a:pPr algn="just"/>
            <a:r>
              <a:rPr lang="en-US" sz="2800" dirty="0"/>
              <a:t>     Cũng phường bán thịt cũng</a:t>
            </a:r>
            <a:r>
              <a:rPr lang="en-US" sz="2800" b="1" dirty="0">
                <a:solidFill>
                  <a:srgbClr val="FFFF00"/>
                </a:solidFill>
              </a:rPr>
              <a:t> </a:t>
            </a:r>
            <a:r>
              <a:rPr lang="en-US" sz="2800" b="1" dirty="0">
                <a:solidFill>
                  <a:srgbClr val="0000FF"/>
                </a:solidFill>
              </a:rPr>
              <a:t>tay(2)</a:t>
            </a:r>
            <a:r>
              <a:rPr lang="en-US" sz="2800" dirty="0">
                <a:solidFill>
                  <a:srgbClr val="0000FF"/>
                </a:solidFill>
              </a:rPr>
              <a:t> </a:t>
            </a:r>
            <a:r>
              <a:rPr lang="en-US" sz="2800" dirty="0"/>
              <a:t>buôn người.</a:t>
            </a:r>
            <a:r>
              <a:rPr lang="vi-VN" sz="2800" b="1" dirty="0">
                <a:solidFill>
                  <a:srgbClr val="000000"/>
                </a:solidFill>
                <a:latin typeface="OpenSans"/>
              </a:rPr>
              <a:t> </a:t>
            </a:r>
            <a:endParaRPr lang="en-US" sz="2800" b="1" dirty="0">
              <a:solidFill>
                <a:srgbClr val="000000"/>
              </a:solidFill>
              <a:latin typeface="OpenSans"/>
            </a:endParaRPr>
          </a:p>
          <a:p>
            <a:pPr algn="just"/>
            <a:r>
              <a:rPr lang="vi-VN" sz="2800" b="1" dirty="0">
                <a:solidFill>
                  <a:srgbClr val="C00000"/>
                </a:solidFill>
                <a:latin typeface="OpenSans"/>
              </a:rPr>
              <a:t>Tay:</a:t>
            </a:r>
            <a:endParaRPr lang="vi-VN" sz="2800" dirty="0">
              <a:solidFill>
                <a:srgbClr val="C00000"/>
              </a:solidFill>
              <a:latin typeface="OpenSans"/>
            </a:endParaRPr>
          </a:p>
          <a:p>
            <a:pPr algn="just"/>
            <a:r>
              <a:rPr lang="vi-VN" sz="2800" dirty="0">
                <a:solidFill>
                  <a:srgbClr val="000000"/>
                </a:solidFill>
                <a:latin typeface="OpenSans"/>
              </a:rPr>
              <a:t>    </a:t>
            </a:r>
            <a:r>
              <a:rPr lang="vi-VN" sz="2800" dirty="0">
                <a:solidFill>
                  <a:srgbClr val="C00000"/>
                </a:solidFill>
                <a:latin typeface="OpenSans"/>
              </a:rPr>
              <a:t>+ Nghĩa gốc: </a:t>
            </a:r>
            <a:r>
              <a:rPr lang="vi-VN" sz="2800" dirty="0">
                <a:solidFill>
                  <a:srgbClr val="000000"/>
                </a:solidFill>
                <a:latin typeface="OpenSans"/>
              </a:rPr>
              <a:t>bộ </a:t>
            </a:r>
            <a:r>
              <a:rPr lang="vi-VN" sz="2800" dirty="0" smtClean="0">
                <a:solidFill>
                  <a:srgbClr val="000000"/>
                </a:solidFill>
                <a:latin typeface="OpenSans"/>
              </a:rPr>
              <a:t>phận nằm </a:t>
            </a:r>
            <a:r>
              <a:rPr lang="vi-VN" sz="2800" dirty="0">
                <a:solidFill>
                  <a:srgbClr val="000000"/>
                </a:solidFill>
                <a:latin typeface="OpenSans"/>
              </a:rPr>
              <a:t>trên </a:t>
            </a:r>
            <a:r>
              <a:rPr lang="vi-VN" sz="2800" dirty="0" smtClean="0">
                <a:solidFill>
                  <a:srgbClr val="000000"/>
                </a:solidFill>
                <a:latin typeface="OpenSans"/>
              </a:rPr>
              <a:t>cơ thể con người, </a:t>
            </a:r>
            <a:r>
              <a:rPr lang="vi-VN" sz="2800" dirty="0">
                <a:solidFill>
                  <a:srgbClr val="000000"/>
                </a:solidFill>
                <a:latin typeface="OpenSans"/>
              </a:rPr>
              <a:t>từ vai đến các ngón, dùng để cầm, nắm</a:t>
            </a:r>
          </a:p>
          <a:p>
            <a:pPr algn="just"/>
            <a:r>
              <a:rPr lang="vi-VN" sz="2800" dirty="0">
                <a:solidFill>
                  <a:srgbClr val="000000"/>
                </a:solidFill>
                <a:latin typeface="OpenSans"/>
              </a:rPr>
              <a:t>    </a:t>
            </a:r>
            <a:r>
              <a:rPr lang="vi-VN" sz="2800" dirty="0">
                <a:solidFill>
                  <a:srgbClr val="C00000"/>
                </a:solidFill>
                <a:latin typeface="OpenSans"/>
              </a:rPr>
              <a:t>+ Nghĩa chuyển: </a:t>
            </a:r>
            <a:r>
              <a:rPr lang="vi-VN" sz="2800" dirty="0">
                <a:solidFill>
                  <a:srgbClr val="000000"/>
                </a:solidFill>
                <a:latin typeface="OpenSans"/>
              </a:rPr>
              <a:t>người chuyên hoạt động giỏi </a:t>
            </a:r>
            <a:r>
              <a:rPr lang="vi-VN" sz="2800" dirty="0" smtClean="0">
                <a:solidFill>
                  <a:srgbClr val="000000"/>
                </a:solidFill>
                <a:latin typeface="OpenSans"/>
              </a:rPr>
              <a:t>về 1 môn hoặc 1 </a:t>
            </a:r>
            <a:r>
              <a:rPr lang="vi-VN" sz="2800" dirty="0">
                <a:solidFill>
                  <a:srgbClr val="000000"/>
                </a:solidFill>
                <a:latin typeface="OpenSans"/>
              </a:rPr>
              <a:t>nghề. Chuyển theo phương thức: Hoán dụ</a:t>
            </a:r>
          </a:p>
          <a:p>
            <a:r>
              <a:rPr lang="vi-VN" sz="2800" dirty="0">
                <a:solidFill>
                  <a:srgbClr val="000000"/>
                </a:solidFill>
                <a:latin typeface="OpenSans"/>
              </a:rPr>
              <a:t>⟹ Sự chuyển nghĩa của từ thường diễn ra theo hai kiểu quan hệ: ẩn dụ và hoán dụ</a:t>
            </a:r>
            <a:r>
              <a:rPr lang="vi-VN" sz="2800" dirty="0" smtClean="0">
                <a:solidFill>
                  <a:srgbClr val="000000"/>
                </a:solidFill>
                <a:latin typeface="OpenSans"/>
              </a:rPr>
              <a:t>.</a:t>
            </a:r>
            <a:endParaRPr lang="en-US" sz="2800" dirty="0">
              <a:solidFill>
                <a:srgbClr val="7030A0"/>
              </a:solidFill>
              <a:latin typeface="Times New Roman" pitchFamily="18" charset="0"/>
              <a:cs typeface="Times New Roman" pitchFamily="18" charset="0"/>
            </a:endParaRPr>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030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5003">
                                            <p:txEl>
                                              <p:pRg st="4" end="4"/>
                                            </p:txEl>
                                          </p:spTgt>
                                        </p:tgtEl>
                                        <p:attrNameLst>
                                          <p:attrName>style.visibility</p:attrName>
                                        </p:attrNameLst>
                                      </p:cBhvr>
                                      <p:to>
                                        <p:strVal val="visible"/>
                                      </p:to>
                                    </p:set>
                                    <p:anim calcmode="lin" valueType="num">
                                      <p:cBhvr additive="base">
                                        <p:cTn id="7" dur="500" fill="hold"/>
                                        <p:tgtEl>
                                          <p:spTgt spid="8500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50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5003">
                                            <p:txEl>
                                              <p:pRg st="5" end="5"/>
                                            </p:txEl>
                                          </p:spTgt>
                                        </p:tgtEl>
                                        <p:attrNameLst>
                                          <p:attrName>style.visibility</p:attrName>
                                        </p:attrNameLst>
                                      </p:cBhvr>
                                      <p:to>
                                        <p:strVal val="visible"/>
                                      </p:to>
                                    </p:set>
                                    <p:anim calcmode="lin" valueType="num">
                                      <p:cBhvr additive="base">
                                        <p:cTn id="13" dur="500" fill="hold"/>
                                        <p:tgtEl>
                                          <p:spTgt spid="8500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50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5003">
                                            <p:txEl>
                                              <p:pRg st="6" end="6"/>
                                            </p:txEl>
                                          </p:spTgt>
                                        </p:tgtEl>
                                        <p:attrNameLst>
                                          <p:attrName>style.visibility</p:attrName>
                                        </p:attrNameLst>
                                      </p:cBhvr>
                                      <p:to>
                                        <p:strVal val="visible"/>
                                      </p:to>
                                    </p:set>
                                    <p:anim calcmode="lin" valueType="num">
                                      <p:cBhvr additive="base">
                                        <p:cTn id="19" dur="500" fill="hold"/>
                                        <p:tgtEl>
                                          <p:spTgt spid="8500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500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5003">
                                            <p:txEl>
                                              <p:pRg st="7" end="7"/>
                                            </p:txEl>
                                          </p:spTgt>
                                        </p:tgtEl>
                                        <p:attrNameLst>
                                          <p:attrName>style.visibility</p:attrName>
                                        </p:attrNameLst>
                                      </p:cBhvr>
                                      <p:to>
                                        <p:strVal val="visible"/>
                                      </p:to>
                                    </p:set>
                                    <p:anim calcmode="lin" valueType="num">
                                      <p:cBhvr additive="base">
                                        <p:cTn id="25" dur="500" fill="hold"/>
                                        <p:tgtEl>
                                          <p:spTgt spid="8500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500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9144000" cy="6617196"/>
          </a:xfrm>
          <a:prstGeom prst="rect">
            <a:avLst/>
          </a:prstGeom>
        </p:spPr>
        <p:txBody>
          <a:bodyPr wrap="square">
            <a:spAutoFit/>
          </a:bodyPr>
          <a:lstStyle/>
          <a:p>
            <a:pPr>
              <a:spcAft>
                <a:spcPts val="0"/>
              </a:spcAft>
            </a:pPr>
            <a:r>
              <a:rPr lang="en-US" sz="3200" b="1" dirty="0">
                <a:solidFill>
                  <a:srgbClr val="FF0000"/>
                </a:solidFill>
                <a:effectLst/>
                <a:latin typeface="Times New Roman"/>
                <a:ea typeface="Times New Roman"/>
              </a:rPr>
              <a:t>II. CÁC CÁCH PHÁT TRIỂN NGHĨA CỦA TỪ</a:t>
            </a:r>
            <a:endParaRPr lang="en-US" sz="3200" dirty="0">
              <a:solidFill>
                <a:srgbClr val="FF0000"/>
              </a:solidFill>
              <a:effectLst/>
              <a:latin typeface="Times New Roman"/>
              <a:ea typeface="Times New Roman"/>
            </a:endParaRPr>
          </a:p>
          <a:p>
            <a:pPr marL="514350" indent="-514350">
              <a:buAutoNum type="arabicPeriod"/>
            </a:pPr>
            <a:r>
              <a:rPr lang="en-US" sz="3600" b="1" dirty="0" err="1">
                <a:solidFill>
                  <a:srgbClr val="FF0000"/>
                </a:solidFill>
                <a:latin typeface="Times New Roman" pitchFamily="18" charset="0"/>
                <a:cs typeface="Times New Roman" pitchFamily="18" charset="0"/>
              </a:rPr>
              <a:t>Khảo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sát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liệu</a:t>
            </a:r>
            <a:r>
              <a:rPr lang="en-US" sz="3600" b="1" dirty="0">
                <a:solidFill>
                  <a:srgbClr val="FF0000"/>
                </a:solidFill>
                <a:latin typeface="Times New Roman" pitchFamily="18" charset="0"/>
                <a:cs typeface="Times New Roman" pitchFamily="18" charset="0"/>
              </a:rPr>
              <a:t> (SGK – 55+56)</a:t>
            </a:r>
          </a:p>
          <a:p>
            <a:r>
              <a:rPr lang="en-US" sz="3600" b="1" dirty="0">
                <a:solidFill>
                  <a:srgbClr val="FF0000"/>
                </a:solidFill>
                <a:latin typeface="Times New Roman" pitchFamily="18" charset="0"/>
                <a:cs typeface="Times New Roman" pitchFamily="18" charset="0"/>
              </a:rPr>
              <a:t>*</a:t>
            </a:r>
            <a:r>
              <a:rPr lang="en-US" sz="3600" b="1" dirty="0" smtClean="0">
                <a:solidFill>
                  <a:srgbClr val="FF0000"/>
                </a:solidFill>
                <a:latin typeface="Times New Roman" pitchFamily="18" charset="0"/>
                <a:cs typeface="Times New Roman" pitchFamily="18" charset="0"/>
              </a:rPr>
              <a:t>VD2:</a:t>
            </a:r>
            <a:endParaRPr lang="en-US" sz="3600" dirty="0">
              <a:solidFill>
                <a:srgbClr val="7030A0"/>
              </a:solidFill>
              <a:effectLst/>
              <a:latin typeface="Times New Roman"/>
              <a:ea typeface="Times New Roman"/>
            </a:endParaRPr>
          </a:p>
          <a:p>
            <a:pPr>
              <a:spcAft>
                <a:spcPts val="0"/>
              </a:spcAft>
            </a:pPr>
            <a:r>
              <a:rPr lang="en-US" sz="3600" b="1" dirty="0">
                <a:solidFill>
                  <a:srgbClr val="7030A0"/>
                </a:solidFill>
                <a:effectLst/>
                <a:latin typeface="Times New Roman"/>
                <a:ea typeface="Times New Roman"/>
              </a:rPr>
              <a:t>a. xuân </a:t>
            </a:r>
            <a:endParaRPr lang="en-US" sz="3600" dirty="0">
              <a:solidFill>
                <a:srgbClr val="7030A0"/>
              </a:solidFill>
              <a:effectLst/>
              <a:latin typeface="Times New Roman"/>
              <a:ea typeface="Times New Roman"/>
            </a:endParaRPr>
          </a:p>
          <a:p>
            <a:pPr>
              <a:spcAft>
                <a:spcPts val="0"/>
              </a:spcAft>
            </a:pPr>
            <a:r>
              <a:rPr lang="en-US" sz="3600" b="1" dirty="0">
                <a:effectLst/>
                <a:latin typeface="Times New Roman"/>
                <a:ea typeface="Times New Roman"/>
              </a:rPr>
              <a:t>- xuân</a:t>
            </a:r>
            <a:r>
              <a:rPr lang="en-US" sz="3600" dirty="0">
                <a:effectLst/>
                <a:latin typeface="Times New Roman"/>
                <a:ea typeface="Times New Roman"/>
              </a:rPr>
              <a:t>(chơi xuân): </a:t>
            </a:r>
            <a:r>
              <a:rPr lang="en-US" sz="3600" dirty="0" err="1">
                <a:effectLst/>
                <a:latin typeface="Times New Roman"/>
                <a:ea typeface="Times New Roman"/>
              </a:rPr>
              <a:t>Tết</a:t>
            </a:r>
            <a:r>
              <a:rPr lang="en-US" sz="3600" dirty="0">
                <a:effectLst/>
                <a:latin typeface="Times New Roman"/>
                <a:ea typeface="Times New Roman"/>
              </a:rPr>
              <a:t>, mùa xuân -&gt; nghĩa gốc.</a:t>
            </a:r>
          </a:p>
          <a:p>
            <a:pPr>
              <a:spcAft>
                <a:spcPts val="0"/>
              </a:spcAft>
            </a:pPr>
            <a:r>
              <a:rPr lang="en-US" sz="3600" dirty="0">
                <a:effectLst/>
                <a:latin typeface="Times New Roman"/>
                <a:ea typeface="Times New Roman"/>
              </a:rPr>
              <a:t>- xuân( ngày xuân): tuổi trẻ -&gt; nghĩa chuyển ( ẩn dụ).</a:t>
            </a:r>
          </a:p>
          <a:p>
            <a:pPr>
              <a:spcAft>
                <a:spcPts val="0"/>
              </a:spcAft>
            </a:pPr>
            <a:r>
              <a:rPr lang="en-US" sz="3600" b="1" dirty="0">
                <a:solidFill>
                  <a:srgbClr val="7030A0"/>
                </a:solidFill>
                <a:effectLst/>
                <a:latin typeface="Times New Roman"/>
                <a:ea typeface="Times New Roman"/>
              </a:rPr>
              <a:t>b. tay</a:t>
            </a:r>
            <a:endParaRPr lang="en-US" sz="3600" dirty="0">
              <a:solidFill>
                <a:srgbClr val="7030A0"/>
              </a:solidFill>
              <a:effectLst/>
              <a:latin typeface="Times New Roman"/>
              <a:ea typeface="Times New Roman"/>
            </a:endParaRPr>
          </a:p>
          <a:p>
            <a:pPr>
              <a:spcAft>
                <a:spcPts val="0"/>
              </a:spcAft>
            </a:pPr>
            <a:r>
              <a:rPr lang="en-US" sz="3600" b="1" dirty="0">
                <a:effectLst/>
                <a:latin typeface="Times New Roman"/>
                <a:ea typeface="Times New Roman"/>
              </a:rPr>
              <a:t>-tay</a:t>
            </a:r>
            <a:r>
              <a:rPr lang="en-US" sz="3600" dirty="0">
                <a:effectLst/>
                <a:latin typeface="Times New Roman"/>
                <a:ea typeface="Times New Roman"/>
              </a:rPr>
              <a:t>(trao tay):bộ phân cơ thể người-&gt; nghĩa gốc</a:t>
            </a:r>
          </a:p>
          <a:p>
            <a:pPr>
              <a:spcAft>
                <a:spcPts val="0"/>
              </a:spcAft>
            </a:pPr>
            <a:r>
              <a:rPr lang="en-US" sz="3600" b="1" dirty="0">
                <a:effectLst/>
                <a:latin typeface="Times New Roman"/>
                <a:ea typeface="Times New Roman"/>
              </a:rPr>
              <a:t>- tay</a:t>
            </a:r>
            <a:r>
              <a:rPr lang="en-US" sz="3600" dirty="0">
                <a:effectLst/>
                <a:latin typeface="Times New Roman"/>
                <a:ea typeface="Times New Roman"/>
              </a:rPr>
              <a:t>( tay buôn người): kẻ buôn bán hiểm ác -&gt; nghĩa chuyển ( hoán dụ)</a:t>
            </a:r>
          </a:p>
          <a:p>
            <a:pPr>
              <a:spcAft>
                <a:spcPts val="0"/>
              </a:spcAft>
            </a:pPr>
            <a:r>
              <a:rPr lang="en-US" sz="3200" b="1" dirty="0" smtClean="0">
                <a:solidFill>
                  <a:srgbClr val="FF0000"/>
                </a:solidFill>
                <a:latin typeface="Times New Roman"/>
                <a:ea typeface="Times New Roman"/>
              </a:rPr>
              <a:t>2 </a:t>
            </a:r>
            <a:r>
              <a:rPr lang="en-US" sz="3200" b="1" dirty="0" err="1" smtClean="0">
                <a:solidFill>
                  <a:srgbClr val="FF0000"/>
                </a:solidFill>
                <a:effectLst/>
                <a:latin typeface="Times New Roman"/>
                <a:ea typeface="Times New Roman"/>
              </a:rPr>
              <a:t>Ghi</a:t>
            </a:r>
            <a:r>
              <a:rPr lang="en-US" sz="3200" b="1" dirty="0" smtClean="0">
                <a:solidFill>
                  <a:srgbClr val="FF0000"/>
                </a:solidFill>
                <a:effectLst/>
                <a:latin typeface="Times New Roman"/>
                <a:ea typeface="Times New Roman"/>
              </a:rPr>
              <a:t> </a:t>
            </a:r>
            <a:r>
              <a:rPr lang="en-US" sz="3200" b="1" dirty="0" err="1" smtClean="0">
                <a:solidFill>
                  <a:srgbClr val="FF0000"/>
                </a:solidFill>
                <a:effectLst/>
                <a:latin typeface="Times New Roman"/>
                <a:ea typeface="Times New Roman"/>
              </a:rPr>
              <a:t>nhớ</a:t>
            </a:r>
            <a:r>
              <a:rPr lang="en-US" sz="3200" b="1" dirty="0">
                <a:solidFill>
                  <a:srgbClr val="FF0000"/>
                </a:solidFill>
                <a:latin typeface="Times New Roman"/>
                <a:ea typeface="Times New Roman"/>
              </a:rPr>
              <a:t> </a:t>
            </a:r>
            <a:r>
              <a:rPr lang="en-US" sz="3200" b="1" dirty="0" smtClean="0">
                <a:solidFill>
                  <a:srgbClr val="FF0000"/>
                </a:solidFill>
                <a:latin typeface="Times New Roman"/>
                <a:ea typeface="Times New Roman"/>
              </a:rPr>
              <a:t>(SGK-56)</a:t>
            </a:r>
            <a:endParaRPr lang="en-US" sz="3200" b="1" dirty="0">
              <a:solidFill>
                <a:srgbClr val="FF0000"/>
              </a:solidFill>
              <a:effectLst/>
              <a:latin typeface="Times New Roman"/>
              <a:ea typeface="Times New Roman"/>
            </a:endParaRPr>
          </a:p>
        </p:txBody>
      </p:sp>
      <p:pic>
        <p:nvPicPr>
          <p:cNvPr id="3"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09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 calcmode="lin" valueType="num">
                                      <p:cBhvr additive="base">
                                        <p:cTn id="3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anim calcmode="lin" valueType="num">
                                      <p:cBhvr additive="base">
                                        <p:cTn id="3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 calcmode="lin" valueType="num">
                                      <p:cBhvr additive="base">
                                        <p:cTn id="4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 calcmode="lin" valueType="num">
                                      <p:cBhvr additive="base">
                                        <p:cTn id="47"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AutoShape 9"/>
          <p:cNvSpPr>
            <a:spLocks noChangeArrowheads="1"/>
          </p:cNvSpPr>
          <p:nvPr/>
        </p:nvSpPr>
        <p:spPr bwMode="auto">
          <a:xfrm>
            <a:off x="2514600" y="76200"/>
            <a:ext cx="4267200" cy="4572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000" b="1">
              <a:latin typeface="Times New Roman" pitchFamily="18" charset="0"/>
            </a:endParaRPr>
          </a:p>
          <a:p>
            <a:pPr algn="ctr" eaLnBrk="0" hangingPunct="0"/>
            <a:r>
              <a:rPr lang="en-US" sz="2000" b="1">
                <a:latin typeface="Times New Roman" pitchFamily="18" charset="0"/>
              </a:rPr>
              <a:t>SỰ PHÁT TRIỂN CỦA TỪ VỰNG</a:t>
            </a:r>
          </a:p>
          <a:p>
            <a:pPr algn="ctr" eaLnBrk="0" hangingPunct="0"/>
            <a:endParaRPr lang="en-US" sz="2000">
              <a:latin typeface="Times New Roman" pitchFamily="18" charset="0"/>
            </a:endParaRPr>
          </a:p>
        </p:txBody>
      </p:sp>
      <p:sp>
        <p:nvSpPr>
          <p:cNvPr id="7178" name="Text Box 10"/>
          <p:cNvSpPr txBox="1">
            <a:spLocks noChangeArrowheads="1"/>
          </p:cNvSpPr>
          <p:nvPr/>
        </p:nvSpPr>
        <p:spPr bwMode="auto">
          <a:xfrm>
            <a:off x="5181600" y="4495800"/>
            <a:ext cx="3581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endParaRPr lang="en-US" sz="2000">
              <a:latin typeface="Times New Roman" pitchFamily="18" charset="0"/>
            </a:endParaRPr>
          </a:p>
        </p:txBody>
      </p:sp>
      <p:sp>
        <p:nvSpPr>
          <p:cNvPr id="7179" name="AutoShape 11"/>
          <p:cNvSpPr>
            <a:spLocks noChangeArrowheads="1"/>
          </p:cNvSpPr>
          <p:nvPr/>
        </p:nvSpPr>
        <p:spPr bwMode="auto">
          <a:xfrm>
            <a:off x="5029200" y="4191000"/>
            <a:ext cx="2743200" cy="990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0" name="AutoShape 12"/>
          <p:cNvSpPr>
            <a:spLocks noChangeArrowheads="1"/>
          </p:cNvSpPr>
          <p:nvPr/>
        </p:nvSpPr>
        <p:spPr bwMode="auto">
          <a:xfrm>
            <a:off x="1447800" y="914400"/>
            <a:ext cx="6400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400">
              <a:latin typeface="Times New Roman" pitchFamily="18" charset="0"/>
            </a:endParaRPr>
          </a:p>
        </p:txBody>
      </p:sp>
      <p:sp>
        <p:nvSpPr>
          <p:cNvPr id="7181" name="Rectangle 13"/>
          <p:cNvSpPr>
            <a:spLocks noChangeArrowheads="1"/>
          </p:cNvSpPr>
          <p:nvPr/>
        </p:nvSpPr>
        <p:spPr bwMode="auto">
          <a:xfrm>
            <a:off x="1524000" y="914400"/>
            <a:ext cx="6400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hangingPunct="0"/>
            <a:r>
              <a:rPr lang="en-US" sz="2400" b="1"/>
              <a:t> Xã hội phát triển, từ vựng  của ngôn ngữ cũng không ngừng phát triển</a:t>
            </a:r>
            <a:endParaRPr lang="en-US" sz="2400"/>
          </a:p>
        </p:txBody>
      </p:sp>
      <p:sp>
        <p:nvSpPr>
          <p:cNvPr id="7182" name="AutoShape 14"/>
          <p:cNvSpPr>
            <a:spLocks noChangeArrowheads="1"/>
          </p:cNvSpPr>
          <p:nvPr/>
        </p:nvSpPr>
        <p:spPr bwMode="auto">
          <a:xfrm>
            <a:off x="1219200" y="2286000"/>
            <a:ext cx="6934200" cy="1524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400">
              <a:latin typeface="Times New Roman" pitchFamily="18" charset="0"/>
            </a:endParaRPr>
          </a:p>
        </p:txBody>
      </p:sp>
      <p:sp>
        <p:nvSpPr>
          <p:cNvPr id="7183" name="Text Box 15"/>
          <p:cNvSpPr txBox="1">
            <a:spLocks noChangeArrowheads="1"/>
          </p:cNvSpPr>
          <p:nvPr/>
        </p:nvSpPr>
        <p:spPr bwMode="auto">
          <a:xfrm>
            <a:off x="1371600" y="2438400"/>
            <a:ext cx="6629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hangingPunct="0">
              <a:spcBef>
                <a:spcPct val="50000"/>
              </a:spcBef>
            </a:pPr>
            <a:r>
              <a:rPr lang="en-US" sz="2400" b="1"/>
              <a:t>Một trong những cách phát triển từ vựng tiếng Việt là phát triển nghĩa của từ ngữ trên cơ sở nghĩa gốc của chúng.</a:t>
            </a:r>
          </a:p>
        </p:txBody>
      </p:sp>
      <p:sp>
        <p:nvSpPr>
          <p:cNvPr id="7184" name="Line 16"/>
          <p:cNvSpPr>
            <a:spLocks noChangeShapeType="1"/>
          </p:cNvSpPr>
          <p:nvPr/>
        </p:nvSpPr>
        <p:spPr bwMode="auto">
          <a:xfrm>
            <a:off x="4648200" y="533400"/>
            <a:ext cx="0" cy="3810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5" name="Line 17"/>
          <p:cNvSpPr>
            <a:spLocks noChangeShapeType="1"/>
          </p:cNvSpPr>
          <p:nvPr/>
        </p:nvSpPr>
        <p:spPr bwMode="auto">
          <a:xfrm>
            <a:off x="4648200" y="1828800"/>
            <a:ext cx="0" cy="4572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6" name="Text Box 18"/>
          <p:cNvSpPr txBox="1">
            <a:spLocks noChangeArrowheads="1"/>
          </p:cNvSpPr>
          <p:nvPr/>
        </p:nvSpPr>
        <p:spPr bwMode="auto">
          <a:xfrm>
            <a:off x="5334000" y="4191000"/>
            <a:ext cx="22860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80000"/>
              </a:lnSpc>
              <a:spcBef>
                <a:spcPct val="50000"/>
              </a:spcBef>
            </a:pPr>
            <a:r>
              <a:rPr lang="en-US" sz="2400" b="1">
                <a:latin typeface="Times New Roman" pitchFamily="18" charset="0"/>
              </a:rPr>
              <a:t>Phương thức</a:t>
            </a:r>
          </a:p>
          <a:p>
            <a:pPr eaLnBrk="0" hangingPunct="0">
              <a:lnSpc>
                <a:spcPct val="80000"/>
              </a:lnSpc>
              <a:spcBef>
                <a:spcPct val="50000"/>
              </a:spcBef>
            </a:pPr>
            <a:r>
              <a:rPr lang="en-US" sz="2400" b="1">
                <a:latin typeface="Times New Roman" pitchFamily="18" charset="0"/>
              </a:rPr>
              <a:t>chuyển  nghĩa</a:t>
            </a:r>
          </a:p>
        </p:txBody>
      </p:sp>
      <p:sp>
        <p:nvSpPr>
          <p:cNvPr id="7187" name="Line 19"/>
          <p:cNvSpPr>
            <a:spLocks noChangeShapeType="1"/>
          </p:cNvSpPr>
          <p:nvPr/>
        </p:nvSpPr>
        <p:spPr bwMode="auto">
          <a:xfrm>
            <a:off x="2971800" y="3810000"/>
            <a:ext cx="0" cy="3810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9" name="Line 21"/>
          <p:cNvSpPr>
            <a:spLocks noChangeShapeType="1"/>
          </p:cNvSpPr>
          <p:nvPr/>
        </p:nvSpPr>
        <p:spPr bwMode="auto">
          <a:xfrm>
            <a:off x="4191000" y="4648200"/>
            <a:ext cx="838200" cy="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1" name="AutoShape 23"/>
          <p:cNvSpPr>
            <a:spLocks noChangeArrowheads="1"/>
          </p:cNvSpPr>
          <p:nvPr/>
        </p:nvSpPr>
        <p:spPr bwMode="auto">
          <a:xfrm>
            <a:off x="6629400" y="5562600"/>
            <a:ext cx="2209800" cy="990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3" name="Text Box 25"/>
          <p:cNvSpPr txBox="1">
            <a:spLocks noChangeArrowheads="1"/>
          </p:cNvSpPr>
          <p:nvPr/>
        </p:nvSpPr>
        <p:spPr bwMode="auto">
          <a:xfrm>
            <a:off x="6781800" y="5562600"/>
            <a:ext cx="19812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80000"/>
              </a:lnSpc>
              <a:spcBef>
                <a:spcPct val="50000"/>
              </a:spcBef>
            </a:pPr>
            <a:r>
              <a:rPr lang="en-US" sz="2400" b="1">
                <a:latin typeface="Times New Roman" pitchFamily="18" charset="0"/>
              </a:rPr>
              <a:t>Phương thức </a:t>
            </a:r>
          </a:p>
          <a:p>
            <a:pPr eaLnBrk="0" hangingPunct="0">
              <a:lnSpc>
                <a:spcPct val="80000"/>
              </a:lnSpc>
              <a:spcBef>
                <a:spcPct val="50000"/>
              </a:spcBef>
            </a:pPr>
            <a:r>
              <a:rPr lang="en-US" sz="2400" b="1">
                <a:latin typeface="Times New Roman" pitchFamily="18" charset="0"/>
              </a:rPr>
              <a:t>    hoán dụ</a:t>
            </a:r>
          </a:p>
        </p:txBody>
      </p:sp>
      <p:sp>
        <p:nvSpPr>
          <p:cNvPr id="7194" name="AutoShape 26"/>
          <p:cNvSpPr>
            <a:spLocks noChangeArrowheads="1"/>
          </p:cNvSpPr>
          <p:nvPr/>
        </p:nvSpPr>
        <p:spPr bwMode="auto">
          <a:xfrm>
            <a:off x="1676400" y="4191000"/>
            <a:ext cx="2743200" cy="990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400">
              <a:latin typeface="Times New Roman" pitchFamily="18" charset="0"/>
            </a:endParaRPr>
          </a:p>
        </p:txBody>
      </p:sp>
      <p:sp>
        <p:nvSpPr>
          <p:cNvPr id="7198" name="Text Box 30"/>
          <p:cNvSpPr txBox="1">
            <a:spLocks noChangeArrowheads="1"/>
          </p:cNvSpPr>
          <p:nvPr/>
        </p:nvSpPr>
        <p:spPr bwMode="auto">
          <a:xfrm>
            <a:off x="2057400" y="44196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b="1">
                <a:latin typeface="Times New Roman" pitchFamily="18" charset="0"/>
              </a:rPr>
              <a:t>Nghĩa chuyển</a:t>
            </a:r>
          </a:p>
        </p:txBody>
      </p:sp>
      <p:sp>
        <p:nvSpPr>
          <p:cNvPr id="7199" name="AutoShape 31"/>
          <p:cNvSpPr>
            <a:spLocks noChangeArrowheads="1"/>
          </p:cNvSpPr>
          <p:nvPr/>
        </p:nvSpPr>
        <p:spPr bwMode="auto">
          <a:xfrm>
            <a:off x="3962400" y="5562600"/>
            <a:ext cx="2209800" cy="990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sz="2400">
              <a:latin typeface="Times New Roman" pitchFamily="18" charset="0"/>
            </a:endParaRPr>
          </a:p>
        </p:txBody>
      </p:sp>
      <p:sp>
        <p:nvSpPr>
          <p:cNvPr id="7200" name="Line 32"/>
          <p:cNvSpPr>
            <a:spLocks noChangeShapeType="1"/>
          </p:cNvSpPr>
          <p:nvPr/>
        </p:nvSpPr>
        <p:spPr bwMode="auto">
          <a:xfrm>
            <a:off x="7239000" y="5181600"/>
            <a:ext cx="0" cy="3810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01" name="Line 33"/>
          <p:cNvSpPr>
            <a:spLocks noChangeShapeType="1"/>
          </p:cNvSpPr>
          <p:nvPr/>
        </p:nvSpPr>
        <p:spPr bwMode="auto">
          <a:xfrm flipH="1">
            <a:off x="5562600" y="5181600"/>
            <a:ext cx="0" cy="3810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03" name="Text Box 35"/>
          <p:cNvSpPr txBox="1">
            <a:spLocks noChangeArrowheads="1"/>
          </p:cNvSpPr>
          <p:nvPr/>
        </p:nvSpPr>
        <p:spPr bwMode="auto">
          <a:xfrm>
            <a:off x="4038600" y="5562600"/>
            <a:ext cx="20574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80000"/>
              </a:lnSpc>
              <a:spcBef>
                <a:spcPct val="50000"/>
              </a:spcBef>
            </a:pPr>
            <a:r>
              <a:rPr lang="en-US" sz="2400" b="1">
                <a:latin typeface="Times New Roman" pitchFamily="18" charset="0"/>
              </a:rPr>
              <a:t>  Phương thức</a:t>
            </a:r>
          </a:p>
          <a:p>
            <a:pPr algn="ctr" eaLnBrk="0" hangingPunct="0">
              <a:lnSpc>
                <a:spcPct val="80000"/>
              </a:lnSpc>
              <a:spcBef>
                <a:spcPct val="50000"/>
              </a:spcBef>
            </a:pPr>
            <a:r>
              <a:rPr lang="en-US" sz="2400" b="1">
                <a:latin typeface="Times New Roman" pitchFamily="18" charset="0"/>
              </a:rPr>
              <a:t> ẩn dụ</a:t>
            </a:r>
          </a:p>
        </p:txBody>
      </p:sp>
    </p:spTree>
    <p:extLst>
      <p:ext uri="{BB962C8B-B14F-4D97-AF65-F5344CB8AC3E}">
        <p14:creationId xmlns:p14="http://schemas.microsoft.com/office/powerpoint/2010/main" val="2218993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4"/>
                                        </p:tgtEl>
                                        <p:attrNameLst>
                                          <p:attrName>style.visibility</p:attrName>
                                        </p:attrNameLst>
                                      </p:cBhvr>
                                      <p:to>
                                        <p:strVal val="visible"/>
                                      </p:to>
                                    </p:set>
                                    <p:animEffect transition="in" filter="box(in)">
                                      <p:cBhvr>
                                        <p:cTn id="7" dur="500"/>
                                        <p:tgtEl>
                                          <p:spTgt spid="7184"/>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7180"/>
                                        </p:tgtEl>
                                        <p:attrNameLst>
                                          <p:attrName>style.visibility</p:attrName>
                                        </p:attrNameLst>
                                      </p:cBhvr>
                                      <p:to>
                                        <p:strVal val="visible"/>
                                      </p:to>
                                    </p:set>
                                    <p:animEffect transition="in" filter="wheel(4)">
                                      <p:cBhvr>
                                        <p:cTn id="10" dur="500"/>
                                        <p:tgtEl>
                                          <p:spTgt spid="7180"/>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7181"/>
                                        </p:tgtEl>
                                        <p:attrNameLst>
                                          <p:attrName>style.visibility</p:attrName>
                                        </p:attrNameLst>
                                      </p:cBhvr>
                                      <p:to>
                                        <p:strVal val="visible"/>
                                      </p:to>
                                    </p:set>
                                    <p:animEffect transition="in" filter="wheel(4)">
                                      <p:cBhvr>
                                        <p:cTn id="13" dur="500"/>
                                        <p:tgtEl>
                                          <p:spTgt spid="718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7185"/>
                                        </p:tgtEl>
                                        <p:attrNameLst>
                                          <p:attrName>style.visibility</p:attrName>
                                        </p:attrNameLst>
                                      </p:cBhvr>
                                      <p:to>
                                        <p:strVal val="visible"/>
                                      </p:to>
                                    </p:set>
                                    <p:animEffect transition="in" filter="box(in)">
                                      <p:cBhvr>
                                        <p:cTn id="18" dur="500"/>
                                        <p:tgtEl>
                                          <p:spTgt spid="7185"/>
                                        </p:tgtEl>
                                      </p:cBhvr>
                                    </p:animEffect>
                                  </p:childTnLst>
                                </p:cTn>
                              </p:par>
                              <p:par>
                                <p:cTn id="19" presetID="21" presetClass="entr" presetSubtype="4" fill="hold" grpId="0" nodeType="withEffect">
                                  <p:stCondLst>
                                    <p:cond delay="0"/>
                                  </p:stCondLst>
                                  <p:childTnLst>
                                    <p:set>
                                      <p:cBhvr>
                                        <p:cTn id="20" dur="1" fill="hold">
                                          <p:stCondLst>
                                            <p:cond delay="0"/>
                                          </p:stCondLst>
                                        </p:cTn>
                                        <p:tgtEl>
                                          <p:spTgt spid="7183"/>
                                        </p:tgtEl>
                                        <p:attrNameLst>
                                          <p:attrName>style.visibility</p:attrName>
                                        </p:attrNameLst>
                                      </p:cBhvr>
                                      <p:to>
                                        <p:strVal val="visible"/>
                                      </p:to>
                                    </p:set>
                                    <p:animEffect transition="in" filter="wheel(4)">
                                      <p:cBhvr>
                                        <p:cTn id="21" dur="500"/>
                                        <p:tgtEl>
                                          <p:spTgt spid="7183"/>
                                        </p:tgtEl>
                                      </p:cBhvr>
                                    </p:animEffect>
                                  </p:childTnLst>
                                </p:cTn>
                              </p:par>
                              <p:par>
                                <p:cTn id="22" presetID="21" presetClass="entr" presetSubtype="4" fill="hold" grpId="0" nodeType="withEffect">
                                  <p:stCondLst>
                                    <p:cond delay="0"/>
                                  </p:stCondLst>
                                  <p:childTnLst>
                                    <p:set>
                                      <p:cBhvr>
                                        <p:cTn id="23" dur="1" fill="hold">
                                          <p:stCondLst>
                                            <p:cond delay="0"/>
                                          </p:stCondLst>
                                        </p:cTn>
                                        <p:tgtEl>
                                          <p:spTgt spid="7182"/>
                                        </p:tgtEl>
                                        <p:attrNameLst>
                                          <p:attrName>style.visibility</p:attrName>
                                        </p:attrNameLst>
                                      </p:cBhvr>
                                      <p:to>
                                        <p:strVal val="visible"/>
                                      </p:to>
                                    </p:set>
                                    <p:animEffect transition="in" filter="wheel(4)">
                                      <p:cBhvr>
                                        <p:cTn id="24" dur="500"/>
                                        <p:tgtEl>
                                          <p:spTgt spid="718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7187"/>
                                        </p:tgtEl>
                                        <p:attrNameLst>
                                          <p:attrName>style.visibility</p:attrName>
                                        </p:attrNameLst>
                                      </p:cBhvr>
                                      <p:to>
                                        <p:strVal val="visible"/>
                                      </p:to>
                                    </p:set>
                                    <p:animEffect transition="in" filter="box(in)">
                                      <p:cBhvr>
                                        <p:cTn id="29" dur="500"/>
                                        <p:tgtEl>
                                          <p:spTgt spid="7187"/>
                                        </p:tgtEl>
                                      </p:cBhvr>
                                    </p:animEffect>
                                  </p:childTnLst>
                                </p:cTn>
                              </p:par>
                              <p:par>
                                <p:cTn id="30" presetID="21" presetClass="entr" presetSubtype="4" fill="hold" grpId="0" nodeType="withEffect">
                                  <p:stCondLst>
                                    <p:cond delay="0"/>
                                  </p:stCondLst>
                                  <p:childTnLst>
                                    <p:set>
                                      <p:cBhvr>
                                        <p:cTn id="31" dur="1" fill="hold">
                                          <p:stCondLst>
                                            <p:cond delay="0"/>
                                          </p:stCondLst>
                                        </p:cTn>
                                        <p:tgtEl>
                                          <p:spTgt spid="7194"/>
                                        </p:tgtEl>
                                        <p:attrNameLst>
                                          <p:attrName>style.visibility</p:attrName>
                                        </p:attrNameLst>
                                      </p:cBhvr>
                                      <p:to>
                                        <p:strVal val="visible"/>
                                      </p:to>
                                    </p:set>
                                    <p:animEffect transition="in" filter="wheel(4)">
                                      <p:cBhvr>
                                        <p:cTn id="32" dur="500"/>
                                        <p:tgtEl>
                                          <p:spTgt spid="7194"/>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7198"/>
                                        </p:tgtEl>
                                        <p:attrNameLst>
                                          <p:attrName>style.visibility</p:attrName>
                                        </p:attrNameLst>
                                      </p:cBhvr>
                                      <p:to>
                                        <p:strVal val="visible"/>
                                      </p:to>
                                    </p:set>
                                    <p:animEffect transition="in" filter="wheel(4)">
                                      <p:cBhvr>
                                        <p:cTn id="35" dur="500"/>
                                        <p:tgtEl>
                                          <p:spTgt spid="719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grpId="0" nodeType="clickEffect">
                                  <p:stCondLst>
                                    <p:cond delay="0"/>
                                  </p:stCondLst>
                                  <p:childTnLst>
                                    <p:set>
                                      <p:cBhvr>
                                        <p:cTn id="39" dur="1" fill="hold">
                                          <p:stCondLst>
                                            <p:cond delay="0"/>
                                          </p:stCondLst>
                                        </p:cTn>
                                        <p:tgtEl>
                                          <p:spTgt spid="7189"/>
                                        </p:tgtEl>
                                        <p:attrNameLst>
                                          <p:attrName>style.visibility</p:attrName>
                                        </p:attrNameLst>
                                      </p:cBhvr>
                                      <p:to>
                                        <p:strVal val="visible"/>
                                      </p:to>
                                    </p:set>
                                    <p:animEffect transition="in" filter="wheel(4)">
                                      <p:cBhvr>
                                        <p:cTn id="40" dur="500"/>
                                        <p:tgtEl>
                                          <p:spTgt spid="7189"/>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7186"/>
                                        </p:tgtEl>
                                        <p:attrNameLst>
                                          <p:attrName>style.visibility</p:attrName>
                                        </p:attrNameLst>
                                      </p:cBhvr>
                                      <p:to>
                                        <p:strVal val="visible"/>
                                      </p:to>
                                    </p:set>
                                    <p:animEffect transition="in" filter="wheel(4)">
                                      <p:cBhvr>
                                        <p:cTn id="43" dur="500"/>
                                        <p:tgtEl>
                                          <p:spTgt spid="7186"/>
                                        </p:tgtEl>
                                      </p:cBhvr>
                                    </p:animEffect>
                                  </p:childTnLst>
                                </p:cTn>
                              </p:par>
                              <p:par>
                                <p:cTn id="44" presetID="21" presetClass="entr" presetSubtype="4" fill="hold" grpId="0" nodeType="withEffect">
                                  <p:stCondLst>
                                    <p:cond delay="0"/>
                                  </p:stCondLst>
                                  <p:childTnLst>
                                    <p:set>
                                      <p:cBhvr>
                                        <p:cTn id="45" dur="1" fill="hold">
                                          <p:stCondLst>
                                            <p:cond delay="0"/>
                                          </p:stCondLst>
                                        </p:cTn>
                                        <p:tgtEl>
                                          <p:spTgt spid="7179"/>
                                        </p:tgtEl>
                                        <p:attrNameLst>
                                          <p:attrName>style.visibility</p:attrName>
                                        </p:attrNameLst>
                                      </p:cBhvr>
                                      <p:to>
                                        <p:strVal val="visible"/>
                                      </p:to>
                                    </p:set>
                                    <p:animEffect transition="in" filter="wheel(4)">
                                      <p:cBhvr>
                                        <p:cTn id="46" dur="500"/>
                                        <p:tgtEl>
                                          <p:spTgt spid="717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1" presetClass="entr" presetSubtype="4" fill="hold" grpId="0" nodeType="clickEffect">
                                  <p:stCondLst>
                                    <p:cond delay="0"/>
                                  </p:stCondLst>
                                  <p:childTnLst>
                                    <p:set>
                                      <p:cBhvr>
                                        <p:cTn id="50" dur="1" fill="hold">
                                          <p:stCondLst>
                                            <p:cond delay="0"/>
                                          </p:stCondLst>
                                        </p:cTn>
                                        <p:tgtEl>
                                          <p:spTgt spid="7201"/>
                                        </p:tgtEl>
                                        <p:attrNameLst>
                                          <p:attrName>style.visibility</p:attrName>
                                        </p:attrNameLst>
                                      </p:cBhvr>
                                      <p:to>
                                        <p:strVal val="visible"/>
                                      </p:to>
                                    </p:set>
                                    <p:animEffect transition="in" filter="wheel(4)">
                                      <p:cBhvr>
                                        <p:cTn id="51" dur="500"/>
                                        <p:tgtEl>
                                          <p:spTgt spid="7201"/>
                                        </p:tgtEl>
                                      </p:cBhvr>
                                    </p:animEffect>
                                  </p:childTnLst>
                                </p:cTn>
                              </p:par>
                              <p:par>
                                <p:cTn id="52" presetID="21" presetClass="entr" presetSubtype="4" fill="hold" grpId="0" nodeType="withEffect">
                                  <p:stCondLst>
                                    <p:cond delay="0"/>
                                  </p:stCondLst>
                                  <p:childTnLst>
                                    <p:set>
                                      <p:cBhvr>
                                        <p:cTn id="53" dur="1" fill="hold">
                                          <p:stCondLst>
                                            <p:cond delay="0"/>
                                          </p:stCondLst>
                                        </p:cTn>
                                        <p:tgtEl>
                                          <p:spTgt spid="7200"/>
                                        </p:tgtEl>
                                        <p:attrNameLst>
                                          <p:attrName>style.visibility</p:attrName>
                                        </p:attrNameLst>
                                      </p:cBhvr>
                                      <p:to>
                                        <p:strVal val="visible"/>
                                      </p:to>
                                    </p:set>
                                    <p:animEffect transition="in" filter="wheel(4)">
                                      <p:cBhvr>
                                        <p:cTn id="54" dur="500"/>
                                        <p:tgtEl>
                                          <p:spTgt spid="7200"/>
                                        </p:tgtEl>
                                      </p:cBhvr>
                                    </p:animEffect>
                                  </p:childTnLst>
                                </p:cTn>
                              </p:par>
                              <p:par>
                                <p:cTn id="55" presetID="21" presetClass="entr" presetSubtype="4" fill="hold" grpId="0" nodeType="withEffect">
                                  <p:stCondLst>
                                    <p:cond delay="0"/>
                                  </p:stCondLst>
                                  <p:childTnLst>
                                    <p:set>
                                      <p:cBhvr>
                                        <p:cTn id="56" dur="1" fill="hold">
                                          <p:stCondLst>
                                            <p:cond delay="0"/>
                                          </p:stCondLst>
                                        </p:cTn>
                                        <p:tgtEl>
                                          <p:spTgt spid="7203"/>
                                        </p:tgtEl>
                                        <p:attrNameLst>
                                          <p:attrName>style.visibility</p:attrName>
                                        </p:attrNameLst>
                                      </p:cBhvr>
                                      <p:to>
                                        <p:strVal val="visible"/>
                                      </p:to>
                                    </p:set>
                                    <p:animEffect transition="in" filter="wheel(4)">
                                      <p:cBhvr>
                                        <p:cTn id="57" dur="500"/>
                                        <p:tgtEl>
                                          <p:spTgt spid="7203"/>
                                        </p:tgtEl>
                                      </p:cBhvr>
                                    </p:animEffect>
                                  </p:childTnLst>
                                </p:cTn>
                              </p:par>
                              <p:par>
                                <p:cTn id="58" presetID="21" presetClass="entr" presetSubtype="4" fill="hold" grpId="1" nodeType="withEffect">
                                  <p:stCondLst>
                                    <p:cond delay="0"/>
                                  </p:stCondLst>
                                  <p:childTnLst>
                                    <p:set>
                                      <p:cBhvr>
                                        <p:cTn id="59" dur="1" fill="hold">
                                          <p:stCondLst>
                                            <p:cond delay="0"/>
                                          </p:stCondLst>
                                        </p:cTn>
                                        <p:tgtEl>
                                          <p:spTgt spid="7203"/>
                                        </p:tgtEl>
                                        <p:attrNameLst>
                                          <p:attrName>style.visibility</p:attrName>
                                        </p:attrNameLst>
                                      </p:cBhvr>
                                      <p:to>
                                        <p:strVal val="visible"/>
                                      </p:to>
                                    </p:set>
                                    <p:animEffect transition="in" filter="wheel(4)">
                                      <p:cBhvr>
                                        <p:cTn id="60" dur="500"/>
                                        <p:tgtEl>
                                          <p:spTgt spid="7203"/>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7191"/>
                                        </p:tgtEl>
                                        <p:attrNameLst>
                                          <p:attrName>style.visibility</p:attrName>
                                        </p:attrNameLst>
                                      </p:cBhvr>
                                      <p:to>
                                        <p:strVal val="visible"/>
                                      </p:to>
                                    </p:set>
                                    <p:animEffect transition="in" filter="blinds(horizontal)">
                                      <p:cBhvr>
                                        <p:cTn id="63" dur="500"/>
                                        <p:tgtEl>
                                          <p:spTgt spid="7191"/>
                                        </p:tgtEl>
                                      </p:cBhvr>
                                    </p:animEffect>
                                  </p:childTnLst>
                                </p:cTn>
                              </p:par>
                              <p:par>
                                <p:cTn id="64" presetID="21" presetClass="entr" presetSubtype="4" fill="hold" grpId="0" nodeType="withEffect">
                                  <p:stCondLst>
                                    <p:cond delay="0"/>
                                  </p:stCondLst>
                                  <p:childTnLst>
                                    <p:set>
                                      <p:cBhvr>
                                        <p:cTn id="65" dur="1" fill="hold">
                                          <p:stCondLst>
                                            <p:cond delay="0"/>
                                          </p:stCondLst>
                                        </p:cTn>
                                        <p:tgtEl>
                                          <p:spTgt spid="7193"/>
                                        </p:tgtEl>
                                        <p:attrNameLst>
                                          <p:attrName>style.visibility</p:attrName>
                                        </p:attrNameLst>
                                      </p:cBhvr>
                                      <p:to>
                                        <p:strVal val="visible"/>
                                      </p:to>
                                    </p:set>
                                    <p:animEffect transition="in" filter="wheel(4)">
                                      <p:cBhvr>
                                        <p:cTn id="66" dur="500"/>
                                        <p:tgtEl>
                                          <p:spTgt spid="7193"/>
                                        </p:tgtEl>
                                      </p:cBhvr>
                                    </p:animEffect>
                                  </p:childTnLst>
                                </p:cTn>
                              </p:par>
                              <p:par>
                                <p:cTn id="67" presetID="21" presetClass="entr" presetSubtype="4" fill="hold" grpId="0" nodeType="withEffect">
                                  <p:stCondLst>
                                    <p:cond delay="0"/>
                                  </p:stCondLst>
                                  <p:childTnLst>
                                    <p:set>
                                      <p:cBhvr>
                                        <p:cTn id="68" dur="1" fill="hold">
                                          <p:stCondLst>
                                            <p:cond delay="0"/>
                                          </p:stCondLst>
                                        </p:cTn>
                                        <p:tgtEl>
                                          <p:spTgt spid="7199"/>
                                        </p:tgtEl>
                                        <p:attrNameLst>
                                          <p:attrName>style.visibility</p:attrName>
                                        </p:attrNameLst>
                                      </p:cBhvr>
                                      <p:to>
                                        <p:strVal val="visible"/>
                                      </p:to>
                                    </p:set>
                                    <p:animEffect transition="in" filter="wheel(4)">
                                      <p:cBhvr>
                                        <p:cTn id="69" dur="500"/>
                                        <p:tgtEl>
                                          <p:spTgt spid="7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animBg="1"/>
      <p:bldP spid="7180" grpId="0" animBg="1"/>
      <p:bldP spid="7181" grpId="0"/>
      <p:bldP spid="7182" grpId="0" animBg="1"/>
      <p:bldP spid="7183" grpId="0"/>
      <p:bldP spid="7184" grpId="0" animBg="1"/>
      <p:bldP spid="7185" grpId="0" animBg="1"/>
      <p:bldP spid="7186" grpId="0"/>
      <p:bldP spid="7187" grpId="0" animBg="1"/>
      <p:bldP spid="7189" grpId="0" animBg="1"/>
      <p:bldP spid="7191" grpId="0" animBg="1"/>
      <p:bldP spid="7193" grpId="0"/>
      <p:bldP spid="7194" grpId="0" animBg="1"/>
      <p:bldP spid="7198" grpId="0"/>
      <p:bldP spid="7199" grpId="0" animBg="1"/>
      <p:bldP spid="7200" grpId="0" animBg="1"/>
      <p:bldP spid="7201" grpId="0" animBg="1"/>
      <p:bldP spid="7203" grpId="0"/>
      <p:bldP spid="720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WordArt 3"/>
          <p:cNvSpPr>
            <a:spLocks noChangeArrowheads="1" noChangeShapeType="1" noTextEdit="1"/>
          </p:cNvSpPr>
          <p:nvPr/>
        </p:nvSpPr>
        <p:spPr bwMode="auto">
          <a:xfrm>
            <a:off x="1905000" y="2438400"/>
            <a:ext cx="5715000" cy="1295400"/>
          </a:xfrm>
          <a:prstGeom prst="rect">
            <a:avLst/>
          </a:prstGeom>
        </p:spPr>
        <p:txBody>
          <a:bodyPr wrap="none" fromWordArt="1">
            <a:prstTxWarp prst="textPlain">
              <a:avLst>
                <a:gd name="adj" fmla="val 50000"/>
              </a:avLst>
            </a:prstTxWarp>
          </a:bodyPr>
          <a:lstStyle/>
          <a:p>
            <a:pPr algn="ctr"/>
            <a:endParaRPr lang="en-US" sz="4400" kern="10" dirty="0">
              <a:ln w="12700">
                <a:solidFill>
                  <a:srgbClr val="EAEAEA"/>
                </a:solidFill>
                <a:miter lim="800000"/>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VnTifani HeavyH"/>
            </a:endParaRPr>
          </a:p>
        </p:txBody>
      </p:sp>
      <p:pic>
        <p:nvPicPr>
          <p:cNvPr id="2050" name="Picture 2" descr="Mục này có hình ảnh của: Fundos Infant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7264"/>
            <a:ext cx="9372600" cy="705526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8600" y="1447800"/>
            <a:ext cx="9372600" cy="1015663"/>
          </a:xfrm>
          <a:prstGeom prst="rect">
            <a:avLst/>
          </a:prstGeom>
          <a:noFill/>
          <a:effectLst>
            <a:outerShdw blurRad="76200" dist="12700" dir="2700000" sy="-23000" kx="-800400" algn="bl" rotWithShape="0">
              <a:prstClr val="black">
                <a:alpha val="20000"/>
              </a:prstClr>
            </a:outerShdw>
          </a:effectLst>
        </p:spPr>
        <p:txBody>
          <a:bodyPr wrap="square" rtlCol="0">
            <a:spAutoFit/>
          </a:bodyPr>
          <a:lstStyle/>
          <a:p>
            <a:pPr algn="ctr"/>
            <a:r>
              <a:rPr lang="en-US" sz="6000" b="1" i="1" dirty="0" smtClean="0">
                <a:solidFill>
                  <a:srgbClr val="FF0000"/>
                </a:solidFill>
              </a:rPr>
              <a:t>LUYỆN TẬP</a:t>
            </a:r>
            <a:endParaRPr lang="vi-VN" sz="6000" b="1" i="1" dirty="0">
              <a:solidFill>
                <a:srgbClr val="FF0000"/>
              </a:solidFill>
            </a:endParaRPr>
          </a:p>
        </p:txBody>
      </p:sp>
    </p:spTree>
    <p:extLst>
      <p:ext uri="{BB962C8B-B14F-4D97-AF65-F5344CB8AC3E}">
        <p14:creationId xmlns:p14="http://schemas.microsoft.com/office/powerpoint/2010/main" val="3728858167"/>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3" presetClass="entr" presetSubtype="0" fill="hold" grpId="0" nodeType="afterEffect" nodePh="1">
                                  <p:stCondLst>
                                    <p:cond delay="0"/>
                                  </p:stCondLst>
                                  <p:endCondLst>
                                    <p:cond evt="begin" delay="0">
                                      <p:tn val="5"/>
                                    </p:cond>
                                  </p:endCondLst>
                                  <p:childTnLst>
                                    <p:set>
                                      <p:cBhvr>
                                        <p:cTn id="6" dur="1" fill="hold">
                                          <p:stCondLst>
                                            <p:cond delay="0"/>
                                          </p:stCondLst>
                                        </p:cTn>
                                        <p:tgtEl>
                                          <p:spTgt spid="60419"/>
                                        </p:tgtEl>
                                        <p:attrNameLst>
                                          <p:attrName>style.visibility</p:attrName>
                                        </p:attrNameLst>
                                      </p:cBhvr>
                                      <p:to>
                                        <p:strVal val="visible"/>
                                      </p:to>
                                    </p:set>
                                    <p:animEffect transition="in" filter="fade">
                                      <p:cBhvr>
                                        <p:cTn id="7" dur="100"/>
                                        <p:tgtEl>
                                          <p:spTgt spid="60419"/>
                                        </p:tgtEl>
                                      </p:cBhvr>
                                    </p:animEffect>
                                    <p:anim calcmode="lin" valueType="num">
                                      <p:cBhvr>
                                        <p:cTn id="8" dur="400" fill="hold"/>
                                        <p:tgtEl>
                                          <p:spTgt spid="60419"/>
                                        </p:tgtEl>
                                        <p:attrNameLst>
                                          <p:attrName>ppt_x</p:attrName>
                                        </p:attrNameLst>
                                      </p:cBhvr>
                                      <p:tavLst>
                                        <p:tav tm="0">
                                          <p:val>
                                            <p:strVal val="#ppt_x"/>
                                          </p:val>
                                        </p:tav>
                                        <p:tav tm="100000">
                                          <p:val>
                                            <p:strVal val="#ppt_x"/>
                                          </p:val>
                                        </p:tav>
                                      </p:tavLst>
                                    </p:anim>
                                    <p:anim calcmode="lin" valueType="num">
                                      <p:cBhvr>
                                        <p:cTn id="9" dur="400" fill="hold"/>
                                        <p:tgtEl>
                                          <p:spTgt spid="60419"/>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041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041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nodeType="afterGroup">
                            <p:stCondLst>
                              <p:cond delay="1000"/>
                            </p:stCondLst>
                            <p:childTnLst>
                              <p:par>
                                <p:cTn id="13" presetID="33" presetClass="emph" presetSubtype="0" fill="remove" grpId="1" nodeType="afterEffect" nodePh="1">
                                  <p:stCondLst>
                                    <p:cond delay="0"/>
                                  </p:stCondLst>
                                  <p:endCondLst>
                                    <p:cond evt="begin" delay="0">
                                      <p:tn val="13"/>
                                    </p:cond>
                                  </p:endCondLst>
                                  <p:childTnLst>
                                    <p:animClr clrSpc="rgb" dir="cw">
                                      <p:cBhvr override="childStyle">
                                        <p:cTn id="14" dur="1500" accel="50000" autoRev="1" fill="hold" tmFilter="0, 0; .33333, 1; 1, 1">
                                          <p:stCondLst>
                                            <p:cond delay="0"/>
                                          </p:stCondLst>
                                        </p:cTn>
                                        <p:tgtEl>
                                          <p:spTgt spid="60419"/>
                                        </p:tgtEl>
                                        <p:attrNameLst>
                                          <p:attrName>style.color</p:attrName>
                                        </p:attrNameLst>
                                      </p:cBhvr>
                                      <p:to>
                                        <a:srgbClr val="FF00FF"/>
                                      </p:to>
                                    </p:animClr>
                                    <p:animClr clrSpc="rgb" dir="cw">
                                      <p:cBhvr>
                                        <p:cTn id="15" dur="1500" accel="50000" autoRev="1" fill="hold" tmFilter="0, 0; .33333, 1; 1, 1">
                                          <p:stCondLst>
                                            <p:cond delay="0"/>
                                          </p:stCondLst>
                                        </p:cTn>
                                        <p:tgtEl>
                                          <p:spTgt spid="60419"/>
                                        </p:tgtEl>
                                        <p:attrNameLst>
                                          <p:attrName>fillcolor</p:attrName>
                                        </p:attrNameLst>
                                      </p:cBhvr>
                                      <p:to>
                                        <a:srgbClr val="FF00FF"/>
                                      </p:to>
                                    </p:animClr>
                                    <p:set>
                                      <p:cBhvr>
                                        <p:cTn id="16" dur="3000" fill="hold"/>
                                        <p:tgtEl>
                                          <p:spTgt spid="60419"/>
                                        </p:tgtEl>
                                        <p:attrNameLst>
                                          <p:attrName>fill.type</p:attrName>
                                        </p:attrNameLst>
                                      </p:cBhvr>
                                      <p:to>
                                        <p:strVal val="solid"/>
                                      </p:to>
                                    </p:set>
                                    <p:set>
                                      <p:cBhvr>
                                        <p:cTn id="17" dur="3000" fill="hold"/>
                                        <p:tgtEl>
                                          <p:spTgt spid="60419"/>
                                        </p:tgtEl>
                                        <p:attrNameLst>
                                          <p:attrName>fill.on</p:attrName>
                                        </p:attrNameLst>
                                      </p:cBhvr>
                                      <p:to>
                                        <p:strVal val="true"/>
                                      </p:to>
                                    </p:set>
                                    <p:animScale>
                                      <p:cBhvr>
                                        <p:cTn id="18" dur="1500" accel="50000" autoRev="1" fill="hold" tmFilter="0, 0; .33333, 1; 1, 1">
                                          <p:stCondLst>
                                            <p:cond delay="0"/>
                                          </p:stCondLst>
                                        </p:cTn>
                                        <p:tgtEl>
                                          <p:spTgt spid="60419"/>
                                        </p:tgtEl>
                                      </p:cBhvr>
                                      <p:from x="100000" y="100000"/>
                                      <p:to x="100000" y="140000"/>
                                    </p:animScale>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randombar(horizontal)">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p:bldP spid="60419" grpId="1"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xfrm>
            <a:off x="228600" y="304800"/>
            <a:ext cx="8763000" cy="6248400"/>
          </a:xfrm>
        </p:spPr>
        <p:txBody>
          <a:bodyPr/>
          <a:lstStyle/>
          <a:p>
            <a:pPr marL="381000" indent="-381000">
              <a:lnSpc>
                <a:spcPct val="80000"/>
              </a:lnSpc>
              <a:buFontTx/>
              <a:buNone/>
            </a:pPr>
            <a:r>
              <a:rPr lang="en-US" sz="2800" b="1" dirty="0">
                <a:solidFill>
                  <a:srgbClr val="CC0000"/>
                </a:solidFill>
              </a:rPr>
              <a:t>III. LUYỆN TẬP:</a:t>
            </a:r>
          </a:p>
          <a:p>
            <a:pPr marL="381000" indent="-381000">
              <a:lnSpc>
                <a:spcPct val="80000"/>
              </a:lnSpc>
              <a:buFontTx/>
              <a:buNone/>
            </a:pPr>
            <a:r>
              <a:rPr lang="en-US" sz="2800" b="1" dirty="0">
                <a:solidFill>
                  <a:srgbClr val="CC0000"/>
                </a:solidFill>
              </a:rPr>
              <a:t>Bài tập 1</a:t>
            </a:r>
          </a:p>
          <a:p>
            <a:pPr marL="381000" indent="-381000">
              <a:lnSpc>
                <a:spcPct val="80000"/>
              </a:lnSpc>
              <a:buFontTx/>
              <a:buNone/>
            </a:pPr>
            <a:endParaRPr lang="en-US" sz="2800" b="1" dirty="0">
              <a:solidFill>
                <a:srgbClr val="CC0000"/>
              </a:solidFill>
            </a:endParaRPr>
          </a:p>
          <a:p>
            <a:pPr marL="381000" indent="-381000">
              <a:lnSpc>
                <a:spcPct val="80000"/>
              </a:lnSpc>
              <a:buFontTx/>
              <a:buNone/>
            </a:pPr>
            <a:r>
              <a:rPr lang="en-US" sz="2800" b="1" dirty="0"/>
              <a:t>a)           Đề huề lưng túi gió trăng,</a:t>
            </a:r>
          </a:p>
          <a:p>
            <a:pPr marL="381000" indent="-381000">
              <a:lnSpc>
                <a:spcPct val="80000"/>
              </a:lnSpc>
              <a:buFontTx/>
              <a:buNone/>
            </a:pPr>
            <a:r>
              <a:rPr lang="en-US" sz="2800" b="1" dirty="0"/>
              <a:t>       Sau </a:t>
            </a:r>
            <a:r>
              <a:rPr lang="en-US" sz="2800" b="1" dirty="0">
                <a:solidFill>
                  <a:srgbClr val="0000FF"/>
                </a:solidFill>
              </a:rPr>
              <a:t>chân</a:t>
            </a:r>
            <a:r>
              <a:rPr lang="en-US" sz="2800" b="1" dirty="0"/>
              <a:t> theo một vài thằng con con. </a:t>
            </a:r>
          </a:p>
          <a:p>
            <a:pPr marL="381000" indent="-381000">
              <a:lnSpc>
                <a:spcPct val="80000"/>
              </a:lnSpc>
              <a:buFontTx/>
              <a:buNone/>
            </a:pPr>
            <a:r>
              <a:rPr lang="en-US" sz="2800" b="1" dirty="0"/>
              <a:t>                                          </a:t>
            </a:r>
            <a:r>
              <a:rPr lang="en-US" sz="2000" b="1" i="1" dirty="0"/>
              <a:t>(Nguyễn Du, Truyện Kiều)</a:t>
            </a:r>
          </a:p>
          <a:p>
            <a:pPr marL="381000" indent="-381000">
              <a:lnSpc>
                <a:spcPct val="80000"/>
              </a:lnSpc>
              <a:buFontTx/>
              <a:buChar char="-"/>
            </a:pPr>
            <a:r>
              <a:rPr lang="en-US" sz="2800" b="1" dirty="0">
                <a:solidFill>
                  <a:srgbClr val="0000FF"/>
                </a:solidFill>
              </a:rPr>
              <a:t>Chân: một bộ phận trên cơ thể con </a:t>
            </a:r>
            <a:r>
              <a:rPr lang="en-US" sz="2800" b="1" dirty="0" err="1" smtClean="0">
                <a:solidFill>
                  <a:srgbClr val="0000FF"/>
                </a:solidFill>
              </a:rPr>
              <a:t>người</a:t>
            </a:r>
            <a:r>
              <a:rPr lang="en-US" sz="2800" b="1" dirty="0" smtClean="0">
                <a:solidFill>
                  <a:srgbClr val="0000FF"/>
                </a:solidFill>
              </a:rPr>
              <a:t>.</a:t>
            </a:r>
            <a:endParaRPr lang="en-US" sz="2800" b="1" dirty="0">
              <a:solidFill>
                <a:srgbClr val="FF0000"/>
              </a:solidFill>
              <a:sym typeface="Wingdings" pitchFamily="2" charset="2"/>
            </a:endParaRPr>
          </a:p>
          <a:p>
            <a:pPr marL="0" indent="0">
              <a:lnSpc>
                <a:spcPct val="80000"/>
              </a:lnSpc>
              <a:buNone/>
            </a:pPr>
            <a:r>
              <a:rPr lang="en-US" sz="2800" b="1" dirty="0" smtClean="0">
                <a:solidFill>
                  <a:srgbClr val="FF0000"/>
                </a:solidFill>
                <a:sym typeface="Wingdings" pitchFamily="2" charset="2"/>
              </a:rPr>
              <a:t>-&gt; </a:t>
            </a:r>
            <a:r>
              <a:rPr lang="en-US" sz="2800" b="1" dirty="0" err="1" smtClean="0">
                <a:solidFill>
                  <a:srgbClr val="FF0000"/>
                </a:solidFill>
                <a:sym typeface="Wingdings" pitchFamily="2" charset="2"/>
              </a:rPr>
              <a:t>Nghĩa</a:t>
            </a:r>
            <a:r>
              <a:rPr lang="en-US" sz="2800" b="1" dirty="0" smtClean="0">
                <a:solidFill>
                  <a:srgbClr val="FF0000"/>
                </a:solidFill>
                <a:sym typeface="Wingdings" pitchFamily="2" charset="2"/>
              </a:rPr>
              <a:t> </a:t>
            </a:r>
            <a:r>
              <a:rPr lang="en-US" sz="2800" b="1" dirty="0">
                <a:solidFill>
                  <a:srgbClr val="FF0000"/>
                </a:solidFill>
                <a:sym typeface="Wingdings" pitchFamily="2" charset="2"/>
              </a:rPr>
              <a:t>gốc</a:t>
            </a:r>
            <a:endParaRPr lang="en-US" sz="2800" b="1" dirty="0">
              <a:solidFill>
                <a:srgbClr val="FF0000"/>
              </a:solidFill>
            </a:endParaRPr>
          </a:p>
          <a:p>
            <a:pPr marL="381000" indent="-381000">
              <a:lnSpc>
                <a:spcPct val="80000"/>
              </a:lnSpc>
              <a:buFontTx/>
              <a:buNone/>
            </a:pPr>
            <a:endParaRPr lang="en-US" sz="2800" b="1" dirty="0">
              <a:solidFill>
                <a:srgbClr val="FF0000"/>
              </a:solidFill>
            </a:endParaRPr>
          </a:p>
          <a:p>
            <a:pPr marL="381000" indent="-381000">
              <a:lnSpc>
                <a:spcPct val="80000"/>
              </a:lnSpc>
              <a:buFontTx/>
              <a:buNone/>
            </a:pPr>
            <a:r>
              <a:rPr lang="en-US" sz="2800" b="1" dirty="0"/>
              <a:t>b)    Năm em học sinh lớp 9A có </a:t>
            </a:r>
            <a:r>
              <a:rPr lang="en-US" sz="2800" b="1" dirty="0">
                <a:solidFill>
                  <a:srgbClr val="0000FF"/>
                </a:solidFill>
              </a:rPr>
              <a:t>chân</a:t>
            </a:r>
            <a:r>
              <a:rPr lang="en-US" sz="2800" b="1" dirty="0"/>
              <a:t> trong đội tuyển của trường đi dự “Hội khỏe Phù Đổng”. </a:t>
            </a:r>
          </a:p>
          <a:p>
            <a:pPr marL="381000" indent="-381000">
              <a:lnSpc>
                <a:spcPct val="80000"/>
              </a:lnSpc>
              <a:buFontTx/>
              <a:buChar char="-"/>
            </a:pPr>
            <a:r>
              <a:rPr lang="en-US" sz="2800" b="1" dirty="0">
                <a:solidFill>
                  <a:srgbClr val="0000FF"/>
                </a:solidFill>
              </a:rPr>
              <a:t>Chân: một vị trí trong đội tuyển</a:t>
            </a:r>
          </a:p>
          <a:p>
            <a:pPr marL="381000" indent="-381000">
              <a:lnSpc>
                <a:spcPct val="80000"/>
              </a:lnSpc>
              <a:buFontTx/>
              <a:buNone/>
            </a:pPr>
            <a:r>
              <a:rPr lang="en-US" sz="2800" b="1" dirty="0" smtClean="0">
                <a:solidFill>
                  <a:srgbClr val="FF0000"/>
                </a:solidFill>
                <a:sym typeface="Wingdings" pitchFamily="2" charset="2"/>
              </a:rPr>
              <a:t>-&gt; </a:t>
            </a:r>
            <a:r>
              <a:rPr lang="en-US" sz="2800" b="1" dirty="0" err="1" smtClean="0">
                <a:solidFill>
                  <a:srgbClr val="FF0000"/>
                </a:solidFill>
                <a:sym typeface="Wingdings" pitchFamily="2" charset="2"/>
              </a:rPr>
              <a:t>Nghĩa</a:t>
            </a:r>
            <a:r>
              <a:rPr lang="en-US" sz="2800" b="1" dirty="0" smtClean="0">
                <a:solidFill>
                  <a:srgbClr val="FF0000"/>
                </a:solidFill>
                <a:sym typeface="Wingdings" pitchFamily="2" charset="2"/>
              </a:rPr>
              <a:t> </a:t>
            </a:r>
            <a:r>
              <a:rPr lang="en-US" sz="2800" b="1" dirty="0">
                <a:solidFill>
                  <a:srgbClr val="FF0000"/>
                </a:solidFill>
                <a:sym typeface="Wingdings" pitchFamily="2" charset="2"/>
              </a:rPr>
              <a:t>chuyển ( Phương thức hoán dụ)</a:t>
            </a:r>
            <a:endParaRPr lang="en-US" sz="2800" b="1" dirty="0">
              <a:solidFill>
                <a:srgbClr val="FF0000"/>
              </a:solidFill>
            </a:endParaRPr>
          </a:p>
        </p:txBody>
      </p:sp>
      <p:pic>
        <p:nvPicPr>
          <p:cNvPr id="3"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19238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0114">
                                            <p:txEl>
                                              <p:pRg st="6" end="6"/>
                                            </p:txEl>
                                          </p:spTgt>
                                        </p:tgtEl>
                                        <p:attrNameLst>
                                          <p:attrName>style.visibility</p:attrName>
                                        </p:attrNameLst>
                                      </p:cBhvr>
                                      <p:to>
                                        <p:strVal val="visible"/>
                                      </p:to>
                                    </p:set>
                                    <p:animEffect transition="in" filter="checkerboard(across)">
                                      <p:cBhvr>
                                        <p:cTn id="7" dur="500"/>
                                        <p:tgtEl>
                                          <p:spTgt spid="9011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90114">
                                            <p:txEl>
                                              <p:pRg st="7" end="7"/>
                                            </p:txEl>
                                          </p:spTgt>
                                        </p:tgtEl>
                                        <p:attrNameLst>
                                          <p:attrName>style.visibility</p:attrName>
                                        </p:attrNameLst>
                                      </p:cBhvr>
                                      <p:to>
                                        <p:strVal val="visible"/>
                                      </p:to>
                                    </p:set>
                                    <p:animEffect transition="in" filter="checkerboard(across)">
                                      <p:cBhvr>
                                        <p:cTn id="12" dur="500"/>
                                        <p:tgtEl>
                                          <p:spTgt spid="90114">
                                            <p:txEl>
                                              <p:pRg st="7" end="7"/>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90114">
                                            <p:txEl>
                                              <p:pRg st="10" end="10"/>
                                            </p:txEl>
                                          </p:spTgt>
                                        </p:tgtEl>
                                        <p:attrNameLst>
                                          <p:attrName>style.visibility</p:attrName>
                                        </p:attrNameLst>
                                      </p:cBhvr>
                                      <p:to>
                                        <p:strVal val="visible"/>
                                      </p:to>
                                    </p:set>
                                    <p:animEffect transition="in" filter="checkerboard(across)">
                                      <p:cBhvr>
                                        <p:cTn id="17" dur="500"/>
                                        <p:tgtEl>
                                          <p:spTgt spid="90114">
                                            <p:txEl>
                                              <p:pRg st="10" end="1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nodeType="clickEffect">
                                  <p:stCondLst>
                                    <p:cond delay="0"/>
                                  </p:stCondLst>
                                  <p:childTnLst>
                                    <p:set>
                                      <p:cBhvr>
                                        <p:cTn id="21" dur="1" fill="hold">
                                          <p:stCondLst>
                                            <p:cond delay="0"/>
                                          </p:stCondLst>
                                        </p:cTn>
                                        <p:tgtEl>
                                          <p:spTgt spid="90114">
                                            <p:txEl>
                                              <p:pRg st="11" end="11"/>
                                            </p:txEl>
                                          </p:spTgt>
                                        </p:tgtEl>
                                        <p:attrNameLst>
                                          <p:attrName>style.visibility</p:attrName>
                                        </p:attrNameLst>
                                      </p:cBhvr>
                                      <p:to>
                                        <p:strVal val="visible"/>
                                      </p:to>
                                    </p:set>
                                    <p:anim to="" calcmode="lin" valueType="num">
                                      <p:cBhvr>
                                        <p:cTn id="22" dur="1" fill="hold"/>
                                        <p:tgtEl>
                                          <p:spTgt spid="90114">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body" idx="1"/>
          </p:nvPr>
        </p:nvSpPr>
        <p:spPr>
          <a:xfrm>
            <a:off x="228600" y="304800"/>
            <a:ext cx="8763000" cy="6248400"/>
          </a:xfrm>
        </p:spPr>
        <p:txBody>
          <a:bodyPr/>
          <a:lstStyle/>
          <a:p>
            <a:pPr marL="381000" indent="-381000">
              <a:lnSpc>
                <a:spcPct val="80000"/>
              </a:lnSpc>
              <a:buFontTx/>
              <a:buNone/>
            </a:pPr>
            <a:r>
              <a:rPr lang="en-US" b="1" dirty="0" err="1">
                <a:solidFill>
                  <a:srgbClr val="CC0000"/>
                </a:solidFill>
              </a:rPr>
              <a:t>Bài</a:t>
            </a:r>
            <a:r>
              <a:rPr lang="en-US" b="1" dirty="0">
                <a:solidFill>
                  <a:srgbClr val="CC0000"/>
                </a:solidFill>
              </a:rPr>
              <a:t> </a:t>
            </a:r>
            <a:r>
              <a:rPr lang="en-US" b="1" dirty="0" err="1">
                <a:solidFill>
                  <a:srgbClr val="CC0000"/>
                </a:solidFill>
              </a:rPr>
              <a:t>tập</a:t>
            </a:r>
            <a:r>
              <a:rPr lang="en-US" b="1" dirty="0">
                <a:solidFill>
                  <a:srgbClr val="CC0000"/>
                </a:solidFill>
              </a:rPr>
              <a:t> 1(SGK-T56)</a:t>
            </a:r>
          </a:p>
          <a:p>
            <a:pPr marL="381000" indent="-381000">
              <a:lnSpc>
                <a:spcPct val="80000"/>
              </a:lnSpc>
              <a:buFontTx/>
              <a:buNone/>
            </a:pPr>
            <a:endParaRPr lang="en-US" b="1" dirty="0">
              <a:solidFill>
                <a:srgbClr val="CC0000"/>
              </a:solidFill>
            </a:endParaRPr>
          </a:p>
          <a:p>
            <a:pPr marL="381000" indent="-381000">
              <a:lnSpc>
                <a:spcPct val="80000"/>
              </a:lnSpc>
              <a:buFontTx/>
              <a:buNone/>
            </a:pPr>
            <a:r>
              <a:rPr lang="en-US" b="1" dirty="0"/>
              <a:t>c)            </a:t>
            </a:r>
            <a:r>
              <a:rPr lang="en-US" b="1" dirty="0" err="1"/>
              <a:t>Dù</a:t>
            </a:r>
            <a:r>
              <a:rPr lang="en-US" b="1" dirty="0"/>
              <a:t> </a:t>
            </a:r>
            <a:r>
              <a:rPr lang="en-US" b="1" dirty="0" err="1"/>
              <a:t>ai</a:t>
            </a:r>
            <a:r>
              <a:rPr lang="en-US" b="1" dirty="0"/>
              <a:t> </a:t>
            </a:r>
            <a:r>
              <a:rPr lang="en-US" b="1" dirty="0" err="1"/>
              <a:t>nói</a:t>
            </a:r>
            <a:r>
              <a:rPr lang="en-US" b="1" dirty="0"/>
              <a:t> </a:t>
            </a:r>
            <a:r>
              <a:rPr lang="en-US" b="1" dirty="0" err="1"/>
              <a:t>ngả</a:t>
            </a:r>
            <a:r>
              <a:rPr lang="en-US" b="1" dirty="0"/>
              <a:t> </a:t>
            </a:r>
            <a:r>
              <a:rPr lang="en-US" b="1" dirty="0" err="1"/>
              <a:t>nói</a:t>
            </a:r>
            <a:r>
              <a:rPr lang="en-US" b="1" dirty="0"/>
              <a:t> </a:t>
            </a:r>
            <a:r>
              <a:rPr lang="en-US" b="1" dirty="0" err="1"/>
              <a:t>nghiêng</a:t>
            </a:r>
            <a:r>
              <a:rPr lang="en-US" b="1" dirty="0"/>
              <a:t>,</a:t>
            </a:r>
          </a:p>
          <a:p>
            <a:pPr marL="381000" indent="-381000">
              <a:lnSpc>
                <a:spcPct val="80000"/>
              </a:lnSpc>
              <a:buFontTx/>
              <a:buNone/>
            </a:pPr>
            <a:r>
              <a:rPr lang="en-US" b="1" dirty="0"/>
              <a:t>        </a:t>
            </a:r>
            <a:r>
              <a:rPr lang="en-US" b="1" dirty="0" err="1"/>
              <a:t>Thì</a:t>
            </a:r>
            <a:r>
              <a:rPr lang="en-US" b="1" dirty="0"/>
              <a:t> ta </a:t>
            </a:r>
            <a:r>
              <a:rPr lang="en-US" b="1" dirty="0" err="1"/>
              <a:t>vẫn</a:t>
            </a:r>
            <a:r>
              <a:rPr lang="en-US" b="1" dirty="0"/>
              <a:t> </a:t>
            </a:r>
            <a:r>
              <a:rPr lang="en-US" b="1" dirty="0" err="1"/>
              <a:t>vững</a:t>
            </a:r>
            <a:r>
              <a:rPr lang="en-US" b="1" dirty="0"/>
              <a:t> </a:t>
            </a:r>
            <a:r>
              <a:rPr lang="en-US" b="1" dirty="0" err="1"/>
              <a:t>như</a:t>
            </a:r>
            <a:r>
              <a:rPr lang="en-US" b="1" dirty="0"/>
              <a:t> </a:t>
            </a:r>
            <a:r>
              <a:rPr lang="en-US" b="1" dirty="0" err="1"/>
              <a:t>kiềng</a:t>
            </a:r>
            <a:r>
              <a:rPr lang="en-US" b="1" dirty="0"/>
              <a:t> </a:t>
            </a:r>
            <a:r>
              <a:rPr lang="en-US" b="1" dirty="0" err="1"/>
              <a:t>ba</a:t>
            </a:r>
            <a:r>
              <a:rPr lang="en-US" b="1" dirty="0"/>
              <a:t> </a:t>
            </a:r>
            <a:r>
              <a:rPr lang="en-US" b="1" dirty="0" err="1">
                <a:solidFill>
                  <a:srgbClr val="0000FF"/>
                </a:solidFill>
              </a:rPr>
              <a:t>chân</a:t>
            </a:r>
            <a:endParaRPr lang="en-US" b="1" dirty="0">
              <a:solidFill>
                <a:srgbClr val="0000FF"/>
              </a:solidFill>
            </a:endParaRPr>
          </a:p>
          <a:p>
            <a:pPr marL="381000" indent="-381000">
              <a:lnSpc>
                <a:spcPct val="80000"/>
              </a:lnSpc>
              <a:buFontTx/>
              <a:buNone/>
            </a:pPr>
            <a:r>
              <a:rPr lang="en-US" sz="2400" b="1" dirty="0"/>
              <a:t>                                                                                    </a:t>
            </a:r>
            <a:r>
              <a:rPr lang="en-US" sz="2400" b="1" i="1" dirty="0"/>
              <a:t>(</a:t>
            </a:r>
            <a:r>
              <a:rPr lang="en-US" sz="2400" b="1" i="1" dirty="0" err="1"/>
              <a:t>Ca</a:t>
            </a:r>
            <a:r>
              <a:rPr lang="en-US" sz="2400" b="1" i="1" dirty="0"/>
              <a:t> </a:t>
            </a:r>
            <a:r>
              <a:rPr lang="en-US" sz="2400" b="1" i="1" dirty="0" err="1"/>
              <a:t>dao</a:t>
            </a:r>
            <a:r>
              <a:rPr lang="en-US" sz="2400" b="1" i="1" dirty="0"/>
              <a:t>)</a:t>
            </a:r>
          </a:p>
          <a:p>
            <a:pPr marL="381000" indent="-381000">
              <a:lnSpc>
                <a:spcPct val="80000"/>
              </a:lnSpc>
              <a:buFontTx/>
              <a:buNone/>
            </a:pPr>
            <a:r>
              <a:rPr lang="en-US" b="1" dirty="0">
                <a:solidFill>
                  <a:srgbClr val="0000FF"/>
                </a:solidFill>
              </a:rPr>
              <a:t>- </a:t>
            </a:r>
            <a:r>
              <a:rPr lang="en-US" b="1" dirty="0" err="1">
                <a:solidFill>
                  <a:srgbClr val="0000FF"/>
                </a:solidFill>
              </a:rPr>
              <a:t>Chân</a:t>
            </a:r>
            <a:r>
              <a:rPr lang="en-US" b="1" dirty="0">
                <a:solidFill>
                  <a:srgbClr val="0000FF"/>
                </a:solidFill>
              </a:rPr>
              <a:t>: </a:t>
            </a:r>
            <a:r>
              <a:rPr lang="en-US" b="1" dirty="0" err="1" smtClean="0">
                <a:solidFill>
                  <a:srgbClr val="0000FF"/>
                </a:solidFill>
              </a:rPr>
              <a:t>dụng</a:t>
            </a:r>
            <a:r>
              <a:rPr lang="en-US" b="1" dirty="0" smtClean="0">
                <a:solidFill>
                  <a:srgbClr val="0000FF"/>
                </a:solidFill>
              </a:rPr>
              <a:t> </a:t>
            </a:r>
            <a:r>
              <a:rPr lang="en-US" b="1" dirty="0" err="1" smtClean="0">
                <a:solidFill>
                  <a:srgbClr val="0000FF"/>
                </a:solidFill>
              </a:rPr>
              <a:t>cụ</a:t>
            </a:r>
            <a:r>
              <a:rPr lang="en-US" b="1" dirty="0" smtClean="0">
                <a:solidFill>
                  <a:srgbClr val="0000FF"/>
                </a:solidFill>
              </a:rPr>
              <a:t> = </a:t>
            </a:r>
            <a:r>
              <a:rPr lang="en-US" b="1" dirty="0" err="1" smtClean="0">
                <a:solidFill>
                  <a:srgbClr val="0000FF"/>
                </a:solidFill>
              </a:rPr>
              <a:t>sắt</a:t>
            </a:r>
            <a:r>
              <a:rPr lang="en-US" b="1" dirty="0" smtClean="0">
                <a:solidFill>
                  <a:srgbClr val="0000FF"/>
                </a:solidFill>
              </a:rPr>
              <a:t> </a:t>
            </a:r>
            <a:r>
              <a:rPr lang="en-US" b="1" dirty="0" err="1" smtClean="0">
                <a:solidFill>
                  <a:srgbClr val="0000FF"/>
                </a:solidFill>
              </a:rPr>
              <a:t>đặt</a:t>
            </a:r>
            <a:r>
              <a:rPr lang="en-US" b="1" dirty="0" smtClean="0">
                <a:solidFill>
                  <a:srgbClr val="0000FF"/>
                </a:solidFill>
              </a:rPr>
              <a:t> </a:t>
            </a:r>
            <a:r>
              <a:rPr lang="en-US" b="1" dirty="0" err="1" smtClean="0">
                <a:solidFill>
                  <a:srgbClr val="0000FF"/>
                </a:solidFill>
              </a:rPr>
              <a:t>nồi</a:t>
            </a:r>
            <a:r>
              <a:rPr lang="en-US" b="1" dirty="0" smtClean="0">
                <a:solidFill>
                  <a:srgbClr val="0000FF"/>
                </a:solidFill>
              </a:rPr>
              <a:t> </a:t>
            </a:r>
            <a:r>
              <a:rPr lang="en-US" b="1" dirty="0" err="1" smtClean="0">
                <a:solidFill>
                  <a:srgbClr val="0000FF"/>
                </a:solidFill>
              </a:rPr>
              <a:t>lên</a:t>
            </a:r>
            <a:r>
              <a:rPr lang="en-US" b="1" dirty="0" smtClean="0">
                <a:solidFill>
                  <a:srgbClr val="0000FF"/>
                </a:solidFill>
              </a:rPr>
              <a:t> </a:t>
            </a:r>
            <a:r>
              <a:rPr lang="en-US" b="1" dirty="0" err="1" smtClean="0">
                <a:solidFill>
                  <a:srgbClr val="0000FF"/>
                </a:solidFill>
              </a:rPr>
              <a:t>nấu</a:t>
            </a:r>
            <a:r>
              <a:rPr lang="en-US" b="1" dirty="0" smtClean="0">
                <a:solidFill>
                  <a:srgbClr val="0000FF"/>
                </a:solidFill>
              </a:rPr>
              <a:t>.</a:t>
            </a:r>
            <a:endParaRPr lang="en-US" b="1" dirty="0">
              <a:solidFill>
                <a:srgbClr val="0000FF"/>
              </a:solidFill>
            </a:endParaRPr>
          </a:p>
          <a:p>
            <a:pPr marL="381000" indent="-381000">
              <a:lnSpc>
                <a:spcPct val="80000"/>
              </a:lnSpc>
              <a:buFontTx/>
              <a:buNone/>
            </a:pPr>
            <a:r>
              <a:rPr lang="en-US" b="1" dirty="0" smtClean="0">
                <a:solidFill>
                  <a:srgbClr val="FF0000"/>
                </a:solidFill>
                <a:sym typeface="Wingdings" pitchFamily="2" charset="2"/>
              </a:rPr>
              <a:t>-&gt; </a:t>
            </a:r>
            <a:r>
              <a:rPr lang="en-US" b="1" dirty="0" err="1" smtClean="0">
                <a:solidFill>
                  <a:srgbClr val="FF0000"/>
                </a:solidFill>
                <a:sym typeface="Wingdings" pitchFamily="2" charset="2"/>
              </a:rPr>
              <a:t>Nghĩa</a:t>
            </a:r>
            <a:r>
              <a:rPr lang="en-US" b="1" dirty="0" smtClean="0">
                <a:solidFill>
                  <a:srgbClr val="FF0000"/>
                </a:solidFill>
                <a:sym typeface="Wingdings" pitchFamily="2" charset="2"/>
              </a:rPr>
              <a:t> </a:t>
            </a:r>
            <a:r>
              <a:rPr lang="en-US" b="1" dirty="0" err="1">
                <a:solidFill>
                  <a:srgbClr val="FF0000"/>
                </a:solidFill>
                <a:sym typeface="Wingdings" pitchFamily="2" charset="2"/>
              </a:rPr>
              <a:t>chuyển</a:t>
            </a:r>
            <a:r>
              <a:rPr lang="en-US" b="1" dirty="0">
                <a:solidFill>
                  <a:srgbClr val="FF0000"/>
                </a:solidFill>
                <a:sym typeface="Wingdings" pitchFamily="2" charset="2"/>
              </a:rPr>
              <a:t> ( </a:t>
            </a:r>
            <a:r>
              <a:rPr lang="en-US" b="1" dirty="0" err="1">
                <a:solidFill>
                  <a:srgbClr val="FF0000"/>
                </a:solidFill>
                <a:sym typeface="Wingdings" pitchFamily="2" charset="2"/>
              </a:rPr>
              <a:t>Phương</a:t>
            </a:r>
            <a:r>
              <a:rPr lang="en-US" b="1" dirty="0">
                <a:solidFill>
                  <a:srgbClr val="FF0000"/>
                </a:solidFill>
                <a:sym typeface="Wingdings" pitchFamily="2" charset="2"/>
              </a:rPr>
              <a:t> </a:t>
            </a:r>
            <a:r>
              <a:rPr lang="en-US" b="1" dirty="0" err="1">
                <a:solidFill>
                  <a:srgbClr val="FF0000"/>
                </a:solidFill>
                <a:sym typeface="Wingdings" pitchFamily="2" charset="2"/>
              </a:rPr>
              <a:t>thức</a:t>
            </a:r>
            <a:r>
              <a:rPr lang="en-US" b="1" dirty="0">
                <a:solidFill>
                  <a:srgbClr val="FF0000"/>
                </a:solidFill>
                <a:sym typeface="Wingdings" pitchFamily="2" charset="2"/>
              </a:rPr>
              <a:t> </a:t>
            </a:r>
            <a:r>
              <a:rPr lang="en-US" b="1" dirty="0" err="1">
                <a:solidFill>
                  <a:srgbClr val="FF0000"/>
                </a:solidFill>
                <a:sym typeface="Wingdings" pitchFamily="2" charset="2"/>
              </a:rPr>
              <a:t>ẩn</a:t>
            </a:r>
            <a:r>
              <a:rPr lang="en-US" b="1" dirty="0">
                <a:solidFill>
                  <a:srgbClr val="FF0000"/>
                </a:solidFill>
                <a:sym typeface="Wingdings" pitchFamily="2" charset="2"/>
              </a:rPr>
              <a:t> </a:t>
            </a:r>
            <a:r>
              <a:rPr lang="en-US" b="1" dirty="0" err="1">
                <a:solidFill>
                  <a:srgbClr val="FF0000"/>
                </a:solidFill>
                <a:sym typeface="Wingdings" pitchFamily="2" charset="2"/>
              </a:rPr>
              <a:t>dụ</a:t>
            </a:r>
            <a:r>
              <a:rPr lang="en-US" b="1" dirty="0">
                <a:solidFill>
                  <a:srgbClr val="FF0000"/>
                </a:solidFill>
                <a:sym typeface="Wingdings" pitchFamily="2" charset="2"/>
              </a:rPr>
              <a:t>)</a:t>
            </a:r>
          </a:p>
          <a:p>
            <a:pPr marL="381000" indent="-381000">
              <a:lnSpc>
                <a:spcPct val="80000"/>
              </a:lnSpc>
              <a:buFontTx/>
              <a:buNone/>
            </a:pPr>
            <a:endParaRPr lang="en-US" b="1" dirty="0">
              <a:solidFill>
                <a:srgbClr val="FF0000"/>
              </a:solidFill>
            </a:endParaRPr>
          </a:p>
          <a:p>
            <a:pPr marL="381000" indent="-381000">
              <a:lnSpc>
                <a:spcPct val="80000"/>
              </a:lnSpc>
              <a:buFontTx/>
              <a:buNone/>
            </a:pPr>
            <a:r>
              <a:rPr lang="en-US" b="1" dirty="0"/>
              <a:t>d) </a:t>
            </a:r>
            <a:r>
              <a:rPr lang="en-US" b="1" dirty="0" err="1"/>
              <a:t>Buồn</a:t>
            </a:r>
            <a:r>
              <a:rPr lang="en-US" b="1" dirty="0"/>
              <a:t> </a:t>
            </a:r>
            <a:r>
              <a:rPr lang="en-US" b="1" dirty="0" err="1"/>
              <a:t>trông</a:t>
            </a:r>
            <a:r>
              <a:rPr lang="en-US" b="1" dirty="0"/>
              <a:t> </a:t>
            </a:r>
            <a:r>
              <a:rPr lang="en-US" b="1" dirty="0" err="1"/>
              <a:t>nội</a:t>
            </a:r>
            <a:r>
              <a:rPr lang="en-US" b="1" dirty="0"/>
              <a:t> </a:t>
            </a:r>
            <a:r>
              <a:rPr lang="en-US" b="1" dirty="0" err="1"/>
              <a:t>cỏ</a:t>
            </a:r>
            <a:r>
              <a:rPr lang="en-US" b="1" dirty="0"/>
              <a:t> </a:t>
            </a:r>
            <a:r>
              <a:rPr lang="en-US" b="1" dirty="0" err="1"/>
              <a:t>rầu</a:t>
            </a:r>
            <a:r>
              <a:rPr lang="en-US" b="1" dirty="0"/>
              <a:t> </a:t>
            </a:r>
            <a:r>
              <a:rPr lang="en-US" b="1" dirty="0" err="1"/>
              <a:t>rầu</a:t>
            </a:r>
            <a:r>
              <a:rPr lang="en-US" b="1" dirty="0"/>
              <a:t>,</a:t>
            </a:r>
          </a:p>
          <a:p>
            <a:pPr marL="381000" indent="-381000">
              <a:lnSpc>
                <a:spcPct val="80000"/>
              </a:lnSpc>
              <a:buFontTx/>
              <a:buNone/>
            </a:pPr>
            <a:r>
              <a:rPr lang="en-US" b="1" dirty="0"/>
              <a:t> </a:t>
            </a:r>
            <a:r>
              <a:rPr lang="en-US" b="1" dirty="0" err="1">
                <a:solidFill>
                  <a:srgbClr val="0000FF"/>
                </a:solidFill>
              </a:rPr>
              <a:t>Chân</a:t>
            </a:r>
            <a:r>
              <a:rPr lang="en-US" b="1" dirty="0"/>
              <a:t> </a:t>
            </a:r>
            <a:r>
              <a:rPr lang="en-US" b="1" dirty="0" err="1"/>
              <a:t>mây</a:t>
            </a:r>
            <a:r>
              <a:rPr lang="en-US" b="1" dirty="0"/>
              <a:t> </a:t>
            </a:r>
            <a:r>
              <a:rPr lang="en-US" b="1" dirty="0" err="1"/>
              <a:t>mặt</a:t>
            </a:r>
            <a:r>
              <a:rPr lang="en-US" b="1" dirty="0"/>
              <a:t> </a:t>
            </a:r>
            <a:r>
              <a:rPr lang="en-US" b="1" dirty="0" err="1"/>
              <a:t>đất</a:t>
            </a:r>
            <a:r>
              <a:rPr lang="en-US" b="1" dirty="0"/>
              <a:t> </a:t>
            </a:r>
            <a:r>
              <a:rPr lang="en-US" b="1" dirty="0" err="1"/>
              <a:t>một</a:t>
            </a:r>
            <a:r>
              <a:rPr lang="en-US" b="1" dirty="0"/>
              <a:t> </a:t>
            </a:r>
            <a:r>
              <a:rPr lang="en-US" b="1" dirty="0" err="1"/>
              <a:t>màu</a:t>
            </a:r>
            <a:r>
              <a:rPr lang="en-US" b="1" dirty="0"/>
              <a:t> </a:t>
            </a:r>
            <a:r>
              <a:rPr lang="en-US" b="1" dirty="0" err="1"/>
              <a:t>xanh</a:t>
            </a:r>
            <a:r>
              <a:rPr lang="en-US" b="1" dirty="0"/>
              <a:t> </a:t>
            </a:r>
            <a:r>
              <a:rPr lang="en-US" b="1" dirty="0" err="1"/>
              <a:t>xanh</a:t>
            </a:r>
            <a:r>
              <a:rPr lang="en-US" b="1" dirty="0"/>
              <a:t>. </a:t>
            </a:r>
          </a:p>
          <a:p>
            <a:pPr marL="381000" indent="-381000">
              <a:lnSpc>
                <a:spcPct val="80000"/>
              </a:lnSpc>
              <a:buFontTx/>
              <a:buNone/>
            </a:pPr>
            <a:r>
              <a:rPr lang="en-US" sz="2400" b="1" dirty="0"/>
              <a:t>                                                         </a:t>
            </a:r>
            <a:r>
              <a:rPr lang="en-US" sz="2400" b="1" i="1" dirty="0"/>
              <a:t>(</a:t>
            </a:r>
            <a:r>
              <a:rPr lang="en-US" sz="2400" b="1" i="1" dirty="0" err="1"/>
              <a:t>Nguyễn</a:t>
            </a:r>
            <a:r>
              <a:rPr lang="en-US" sz="2400" b="1" i="1" dirty="0"/>
              <a:t> Du, </a:t>
            </a:r>
            <a:r>
              <a:rPr lang="en-US" sz="2400" b="1" i="1" dirty="0" err="1"/>
              <a:t>Truyện</a:t>
            </a:r>
            <a:r>
              <a:rPr lang="en-US" sz="2400" b="1" i="1" dirty="0"/>
              <a:t> </a:t>
            </a:r>
            <a:r>
              <a:rPr lang="en-US" sz="2400" b="1" i="1" dirty="0" err="1"/>
              <a:t>Kiều</a:t>
            </a:r>
            <a:r>
              <a:rPr lang="en-US" sz="2400" b="1" i="1" dirty="0"/>
              <a:t>) </a:t>
            </a:r>
          </a:p>
          <a:p>
            <a:pPr marL="381000" indent="-381000">
              <a:lnSpc>
                <a:spcPct val="80000"/>
              </a:lnSpc>
              <a:buFontTx/>
              <a:buNone/>
            </a:pPr>
            <a:r>
              <a:rPr lang="en-US" b="1" dirty="0">
                <a:solidFill>
                  <a:srgbClr val="0000FF"/>
                </a:solidFill>
              </a:rPr>
              <a:t>- </a:t>
            </a:r>
            <a:r>
              <a:rPr lang="en-US" b="1" dirty="0" err="1">
                <a:solidFill>
                  <a:srgbClr val="0000FF"/>
                </a:solidFill>
              </a:rPr>
              <a:t>Chân</a:t>
            </a:r>
            <a:r>
              <a:rPr lang="en-US" b="1" dirty="0">
                <a:solidFill>
                  <a:srgbClr val="0000FF"/>
                </a:solidFill>
              </a:rPr>
              <a:t>: </a:t>
            </a:r>
            <a:r>
              <a:rPr lang="en-US" b="1" dirty="0" err="1">
                <a:solidFill>
                  <a:srgbClr val="0000FF"/>
                </a:solidFill>
              </a:rPr>
              <a:t>vị</a:t>
            </a:r>
            <a:r>
              <a:rPr lang="en-US" b="1" dirty="0">
                <a:solidFill>
                  <a:srgbClr val="0000FF"/>
                </a:solidFill>
              </a:rPr>
              <a:t> </a:t>
            </a:r>
            <a:r>
              <a:rPr lang="en-US" b="1" dirty="0" err="1">
                <a:solidFill>
                  <a:srgbClr val="0000FF"/>
                </a:solidFill>
              </a:rPr>
              <a:t>trí</a:t>
            </a:r>
            <a:r>
              <a:rPr lang="en-US" b="1" dirty="0">
                <a:solidFill>
                  <a:srgbClr val="0000FF"/>
                </a:solidFill>
              </a:rPr>
              <a:t> </a:t>
            </a:r>
            <a:r>
              <a:rPr lang="en-US" b="1" dirty="0" err="1">
                <a:solidFill>
                  <a:srgbClr val="0000FF"/>
                </a:solidFill>
              </a:rPr>
              <a:t>tiếp</a:t>
            </a:r>
            <a:r>
              <a:rPr lang="en-US" b="1" dirty="0">
                <a:solidFill>
                  <a:srgbClr val="0000FF"/>
                </a:solidFill>
              </a:rPr>
              <a:t> </a:t>
            </a:r>
            <a:r>
              <a:rPr lang="en-US" b="1" dirty="0" err="1">
                <a:solidFill>
                  <a:srgbClr val="0000FF"/>
                </a:solidFill>
              </a:rPr>
              <a:t>giáp</a:t>
            </a:r>
            <a:r>
              <a:rPr lang="en-US" sz="2000" b="1" dirty="0"/>
              <a:t> </a:t>
            </a:r>
            <a:r>
              <a:rPr lang="en-US" b="1" dirty="0" err="1">
                <a:solidFill>
                  <a:srgbClr val="0000FF"/>
                </a:solidFill>
              </a:rPr>
              <a:t>của</a:t>
            </a:r>
            <a:r>
              <a:rPr lang="en-US" b="1" dirty="0">
                <a:solidFill>
                  <a:srgbClr val="0000FF"/>
                </a:solidFill>
              </a:rPr>
              <a:t> </a:t>
            </a:r>
            <a:r>
              <a:rPr lang="en-US" b="1" dirty="0" err="1">
                <a:solidFill>
                  <a:srgbClr val="0000FF"/>
                </a:solidFill>
              </a:rPr>
              <a:t>đất</a:t>
            </a:r>
            <a:r>
              <a:rPr lang="en-US" b="1" dirty="0">
                <a:solidFill>
                  <a:srgbClr val="0000FF"/>
                </a:solidFill>
              </a:rPr>
              <a:t> </a:t>
            </a:r>
            <a:r>
              <a:rPr lang="en-US" b="1" dirty="0" err="1">
                <a:solidFill>
                  <a:srgbClr val="0000FF"/>
                </a:solidFill>
              </a:rPr>
              <a:t>với</a:t>
            </a:r>
            <a:r>
              <a:rPr lang="en-US" b="1" dirty="0">
                <a:solidFill>
                  <a:srgbClr val="0000FF"/>
                </a:solidFill>
              </a:rPr>
              <a:t> </a:t>
            </a:r>
            <a:r>
              <a:rPr lang="en-US" b="1" dirty="0" err="1">
                <a:solidFill>
                  <a:srgbClr val="0000FF"/>
                </a:solidFill>
              </a:rPr>
              <a:t>mây</a:t>
            </a:r>
            <a:r>
              <a:rPr lang="en-US" b="1" dirty="0">
                <a:solidFill>
                  <a:srgbClr val="0000FF"/>
                </a:solidFill>
              </a:rPr>
              <a:t>.</a:t>
            </a:r>
          </a:p>
          <a:p>
            <a:pPr marL="381000" indent="-381000">
              <a:lnSpc>
                <a:spcPct val="80000"/>
              </a:lnSpc>
              <a:buFontTx/>
              <a:buNone/>
            </a:pPr>
            <a:r>
              <a:rPr lang="en-US" b="1" dirty="0" smtClean="0">
                <a:solidFill>
                  <a:srgbClr val="FF0000"/>
                </a:solidFill>
                <a:sym typeface="Wingdings" pitchFamily="2" charset="2"/>
              </a:rPr>
              <a:t>-&gt; </a:t>
            </a:r>
            <a:r>
              <a:rPr lang="en-US" b="1" dirty="0" err="1" smtClean="0">
                <a:solidFill>
                  <a:srgbClr val="FF0000"/>
                </a:solidFill>
                <a:sym typeface="Wingdings" pitchFamily="2" charset="2"/>
              </a:rPr>
              <a:t>Nghĩa</a:t>
            </a:r>
            <a:r>
              <a:rPr lang="en-US" b="1" dirty="0" smtClean="0">
                <a:solidFill>
                  <a:srgbClr val="FF0000"/>
                </a:solidFill>
                <a:sym typeface="Wingdings" pitchFamily="2" charset="2"/>
              </a:rPr>
              <a:t> </a:t>
            </a:r>
            <a:r>
              <a:rPr lang="en-US" b="1" dirty="0" err="1">
                <a:solidFill>
                  <a:srgbClr val="FF0000"/>
                </a:solidFill>
                <a:sym typeface="Wingdings" pitchFamily="2" charset="2"/>
              </a:rPr>
              <a:t>chuyển</a:t>
            </a:r>
            <a:r>
              <a:rPr lang="en-US" b="1" dirty="0">
                <a:solidFill>
                  <a:srgbClr val="FF0000"/>
                </a:solidFill>
                <a:sym typeface="Wingdings" pitchFamily="2" charset="2"/>
              </a:rPr>
              <a:t> ( </a:t>
            </a:r>
            <a:r>
              <a:rPr lang="en-US" b="1" dirty="0" err="1">
                <a:solidFill>
                  <a:srgbClr val="FF0000"/>
                </a:solidFill>
                <a:sym typeface="Wingdings" pitchFamily="2" charset="2"/>
              </a:rPr>
              <a:t>Phương</a:t>
            </a:r>
            <a:r>
              <a:rPr lang="en-US" b="1" dirty="0">
                <a:solidFill>
                  <a:srgbClr val="FF0000"/>
                </a:solidFill>
                <a:sym typeface="Wingdings" pitchFamily="2" charset="2"/>
              </a:rPr>
              <a:t> </a:t>
            </a:r>
            <a:r>
              <a:rPr lang="en-US" b="1" dirty="0" err="1">
                <a:solidFill>
                  <a:srgbClr val="FF0000"/>
                </a:solidFill>
                <a:sym typeface="Wingdings" pitchFamily="2" charset="2"/>
              </a:rPr>
              <a:t>thức</a:t>
            </a:r>
            <a:r>
              <a:rPr lang="en-US" b="1" dirty="0">
                <a:solidFill>
                  <a:srgbClr val="FF0000"/>
                </a:solidFill>
                <a:sym typeface="Wingdings" pitchFamily="2" charset="2"/>
              </a:rPr>
              <a:t> </a:t>
            </a:r>
            <a:r>
              <a:rPr lang="en-US" b="1" dirty="0" err="1">
                <a:solidFill>
                  <a:srgbClr val="FF0000"/>
                </a:solidFill>
                <a:sym typeface="Wingdings" pitchFamily="2" charset="2"/>
              </a:rPr>
              <a:t>ẩn</a:t>
            </a:r>
            <a:r>
              <a:rPr lang="en-US" b="1" dirty="0">
                <a:solidFill>
                  <a:srgbClr val="FF0000"/>
                </a:solidFill>
                <a:sym typeface="Wingdings" pitchFamily="2" charset="2"/>
              </a:rPr>
              <a:t> </a:t>
            </a:r>
            <a:r>
              <a:rPr lang="en-US" b="1" dirty="0" err="1">
                <a:solidFill>
                  <a:srgbClr val="FF0000"/>
                </a:solidFill>
                <a:sym typeface="Wingdings" pitchFamily="2" charset="2"/>
              </a:rPr>
              <a:t>dụ</a:t>
            </a:r>
            <a:r>
              <a:rPr lang="en-US" b="1" dirty="0">
                <a:solidFill>
                  <a:srgbClr val="FF0000"/>
                </a:solidFill>
                <a:sym typeface="Wingdings" pitchFamily="2" charset="2"/>
              </a:rPr>
              <a:t>)</a:t>
            </a:r>
          </a:p>
        </p:txBody>
      </p:sp>
      <p:pic>
        <p:nvPicPr>
          <p:cNvPr id="3"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24510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2162">
                                            <p:txEl>
                                              <p:pRg st="5" end="5"/>
                                            </p:txEl>
                                          </p:spTgt>
                                        </p:tgtEl>
                                        <p:attrNameLst>
                                          <p:attrName>style.visibility</p:attrName>
                                        </p:attrNameLst>
                                      </p:cBhvr>
                                      <p:to>
                                        <p:strVal val="visible"/>
                                      </p:to>
                                    </p:set>
                                    <p:animEffect transition="in" filter="checkerboard(across)">
                                      <p:cBhvr>
                                        <p:cTn id="7" dur="500"/>
                                        <p:tgtEl>
                                          <p:spTgt spid="92162">
                                            <p:txEl>
                                              <p:pRg st="5" end="5"/>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92162">
                                            <p:txEl>
                                              <p:pRg st="6" end="6"/>
                                            </p:txEl>
                                          </p:spTgt>
                                        </p:tgtEl>
                                        <p:attrNameLst>
                                          <p:attrName>style.visibility</p:attrName>
                                        </p:attrNameLst>
                                      </p:cBhvr>
                                      <p:to>
                                        <p:strVal val="visible"/>
                                      </p:to>
                                    </p:set>
                                    <p:anim to="" calcmode="lin" valueType="num">
                                      <p:cBhvr>
                                        <p:cTn id="12" dur="1" fill="hold"/>
                                        <p:tgtEl>
                                          <p:spTgt spid="92162">
                                            <p:txEl>
                                              <p:pRg st="6" end="6"/>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92162">
                                            <p:txEl>
                                              <p:pRg st="11" end="11"/>
                                            </p:txEl>
                                          </p:spTgt>
                                        </p:tgtEl>
                                        <p:attrNameLst>
                                          <p:attrName>style.visibility</p:attrName>
                                        </p:attrNameLst>
                                      </p:cBhvr>
                                      <p:to>
                                        <p:strVal val="visible"/>
                                      </p:to>
                                    </p:set>
                                    <p:animEffect transition="in" filter="checkerboard(across)">
                                      <p:cBhvr>
                                        <p:cTn id="17" dur="500"/>
                                        <p:tgtEl>
                                          <p:spTgt spid="92162">
                                            <p:txEl>
                                              <p:pRg st="11" end="1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nodeType="clickEffect">
                                  <p:stCondLst>
                                    <p:cond delay="0"/>
                                  </p:stCondLst>
                                  <p:childTnLst>
                                    <p:set>
                                      <p:cBhvr>
                                        <p:cTn id="21" dur="1" fill="hold">
                                          <p:stCondLst>
                                            <p:cond delay="0"/>
                                          </p:stCondLst>
                                        </p:cTn>
                                        <p:tgtEl>
                                          <p:spTgt spid="92162">
                                            <p:txEl>
                                              <p:pRg st="12" end="12"/>
                                            </p:txEl>
                                          </p:spTgt>
                                        </p:tgtEl>
                                        <p:attrNameLst>
                                          <p:attrName>style.visibility</p:attrName>
                                        </p:attrNameLst>
                                      </p:cBhvr>
                                      <p:to>
                                        <p:strVal val="visible"/>
                                      </p:to>
                                    </p:set>
                                    <p:anim to="" calcmode="lin" valueType="num">
                                      <p:cBhvr>
                                        <p:cTn id="22" dur="1" fill="hold"/>
                                        <p:tgtEl>
                                          <p:spTgt spid="92162">
                                            <p:txEl>
                                              <p:pRg st="12" end="1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76200" y="152400"/>
            <a:ext cx="929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n-US" sz="1800" b="1">
              <a:latin typeface=".VnTimeH" pitchFamily="34" charset="0"/>
            </a:endParaRPr>
          </a:p>
        </p:txBody>
      </p:sp>
      <p:sp>
        <p:nvSpPr>
          <p:cNvPr id="93187" name="Rectangle 3"/>
          <p:cNvSpPr>
            <a:spLocks noChangeArrowheads="1"/>
          </p:cNvSpPr>
          <p:nvPr/>
        </p:nvSpPr>
        <p:spPr bwMode="auto">
          <a:xfrm>
            <a:off x="304800" y="762000"/>
            <a:ext cx="883920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dirty="0" err="1">
                <a:solidFill>
                  <a:srgbClr val="CC0000"/>
                </a:solidFill>
              </a:rPr>
              <a:t>Bài</a:t>
            </a:r>
            <a:r>
              <a:rPr lang="en-US" b="1" dirty="0">
                <a:solidFill>
                  <a:srgbClr val="CC0000"/>
                </a:solidFill>
              </a:rPr>
              <a:t> </a:t>
            </a:r>
            <a:r>
              <a:rPr lang="en-US" b="1" dirty="0" err="1">
                <a:solidFill>
                  <a:srgbClr val="CC0000"/>
                </a:solidFill>
              </a:rPr>
              <a:t>tập</a:t>
            </a:r>
            <a:r>
              <a:rPr lang="en-US" b="1" dirty="0">
                <a:solidFill>
                  <a:srgbClr val="CC0000"/>
                </a:solidFill>
              </a:rPr>
              <a:t> 2 </a:t>
            </a:r>
          </a:p>
          <a:p>
            <a:r>
              <a:rPr lang="en-US" dirty="0"/>
              <a:t>      </a:t>
            </a:r>
            <a:r>
              <a:rPr lang="en-US" sz="3200" b="1" dirty="0" err="1"/>
              <a:t>Nghĩa</a:t>
            </a:r>
            <a:r>
              <a:rPr lang="en-US" sz="3200" b="1" dirty="0"/>
              <a:t> </a:t>
            </a:r>
            <a:r>
              <a:rPr lang="en-US" sz="3200" b="1" dirty="0" err="1"/>
              <a:t>của</a:t>
            </a:r>
            <a:r>
              <a:rPr lang="en-US" sz="3200" b="1" dirty="0"/>
              <a:t> </a:t>
            </a:r>
            <a:r>
              <a:rPr lang="en-US" sz="3200" b="1" dirty="0" err="1"/>
              <a:t>từ</a:t>
            </a:r>
            <a:r>
              <a:rPr lang="en-US" sz="3200" b="1" dirty="0"/>
              <a:t> </a:t>
            </a:r>
            <a:r>
              <a:rPr lang="en-US" sz="3200" b="1" dirty="0" err="1"/>
              <a:t>trà</a:t>
            </a:r>
            <a:r>
              <a:rPr lang="en-US" sz="3200" b="1" dirty="0"/>
              <a:t> </a:t>
            </a:r>
            <a:r>
              <a:rPr lang="en-US" sz="3200" b="1" dirty="0" err="1"/>
              <a:t>trong</a:t>
            </a:r>
            <a:r>
              <a:rPr lang="en-US" sz="3200" b="1" dirty="0"/>
              <a:t> </a:t>
            </a:r>
            <a:r>
              <a:rPr lang="en-US" sz="3200" b="1" dirty="0" err="1"/>
              <a:t>những</a:t>
            </a:r>
            <a:r>
              <a:rPr lang="en-US" sz="3200" b="1" dirty="0"/>
              <a:t> </a:t>
            </a:r>
            <a:r>
              <a:rPr lang="en-US" sz="3200" b="1" dirty="0" err="1"/>
              <a:t>cách</a:t>
            </a:r>
            <a:r>
              <a:rPr lang="en-US" sz="3200" b="1" dirty="0"/>
              <a:t> </a:t>
            </a:r>
            <a:r>
              <a:rPr lang="en-US" sz="3200" b="1" dirty="0" err="1"/>
              <a:t>dùng</a:t>
            </a:r>
            <a:r>
              <a:rPr lang="en-US" sz="3200" b="1" dirty="0"/>
              <a:t> </a:t>
            </a:r>
            <a:r>
              <a:rPr lang="en-US" sz="3200" b="1" dirty="0" err="1"/>
              <a:t>như</a:t>
            </a:r>
            <a:r>
              <a:rPr lang="en-US" sz="3200" b="1" dirty="0"/>
              <a:t>: </a:t>
            </a:r>
            <a:r>
              <a:rPr lang="en-US" sz="3200" b="1" i="1" dirty="0" err="1"/>
              <a:t>trà</a:t>
            </a:r>
            <a:r>
              <a:rPr lang="en-US" sz="3200" b="1" i="1" dirty="0"/>
              <a:t> a-</a:t>
            </a:r>
            <a:r>
              <a:rPr lang="en-US" sz="3200" b="1" i="1" dirty="0" err="1"/>
              <a:t>ti</a:t>
            </a:r>
            <a:r>
              <a:rPr lang="en-US" sz="3200" b="1" i="1" dirty="0"/>
              <a:t>-</a:t>
            </a:r>
            <a:r>
              <a:rPr lang="en-US" sz="3200" b="1" i="1" dirty="0" err="1"/>
              <a:t>sô</a:t>
            </a:r>
            <a:r>
              <a:rPr lang="en-US" sz="3200" b="1" i="1" dirty="0"/>
              <a:t>, </a:t>
            </a:r>
            <a:r>
              <a:rPr lang="en-US" sz="3200" b="1" i="1" dirty="0" err="1"/>
              <a:t>trà</a:t>
            </a:r>
            <a:r>
              <a:rPr lang="en-US" sz="3200" b="1" i="1" dirty="0"/>
              <a:t> </a:t>
            </a:r>
            <a:r>
              <a:rPr lang="en-US" sz="3200" b="1" i="1" dirty="0" err="1"/>
              <a:t>hà</a:t>
            </a:r>
            <a:r>
              <a:rPr lang="en-US" sz="3200" b="1" i="1" dirty="0"/>
              <a:t> </a:t>
            </a:r>
            <a:r>
              <a:rPr lang="en-US" sz="3200" b="1" i="1" dirty="0" err="1"/>
              <a:t>thủ</a:t>
            </a:r>
            <a:r>
              <a:rPr lang="en-US" sz="3200" b="1" i="1" dirty="0"/>
              <a:t> ô, </a:t>
            </a:r>
            <a:r>
              <a:rPr lang="en-US" sz="3200" b="1" i="1" dirty="0" err="1"/>
              <a:t>trà</a:t>
            </a:r>
            <a:r>
              <a:rPr lang="en-US" sz="3200" b="1" i="1" dirty="0"/>
              <a:t> </a:t>
            </a:r>
            <a:r>
              <a:rPr lang="en-US" sz="3200" b="1" i="1" dirty="0" err="1"/>
              <a:t>sâm</a:t>
            </a:r>
            <a:r>
              <a:rPr lang="en-US" sz="3200" b="1" i="1" dirty="0"/>
              <a:t>, </a:t>
            </a:r>
            <a:r>
              <a:rPr lang="en-US" sz="3200" b="1" i="1" dirty="0" err="1"/>
              <a:t>trà</a:t>
            </a:r>
            <a:r>
              <a:rPr lang="en-US" sz="3200" b="1" i="1" dirty="0"/>
              <a:t> </a:t>
            </a:r>
            <a:r>
              <a:rPr lang="en-US" sz="3200" b="1" i="1" dirty="0" err="1"/>
              <a:t>linh</a:t>
            </a:r>
            <a:r>
              <a:rPr lang="en-US" sz="3200" b="1" i="1" dirty="0"/>
              <a:t> chi, </a:t>
            </a:r>
            <a:r>
              <a:rPr lang="en-US" sz="3200" b="1" i="1" dirty="0" err="1"/>
              <a:t>trà</a:t>
            </a:r>
            <a:r>
              <a:rPr lang="en-US" sz="3200" b="1" i="1" dirty="0"/>
              <a:t> </a:t>
            </a:r>
            <a:r>
              <a:rPr lang="en-US" sz="3200" b="1" i="1" dirty="0" err="1"/>
              <a:t>tâm</a:t>
            </a:r>
            <a:r>
              <a:rPr lang="en-US" sz="3200" b="1" i="1" dirty="0"/>
              <a:t> </a:t>
            </a:r>
            <a:r>
              <a:rPr lang="en-US" sz="3200" b="1" i="1" dirty="0" err="1"/>
              <a:t>sen</a:t>
            </a:r>
            <a:r>
              <a:rPr lang="en-US" sz="3200" b="1" i="1" dirty="0"/>
              <a:t>, </a:t>
            </a:r>
            <a:r>
              <a:rPr lang="en-US" sz="3200" b="1" i="1" dirty="0" err="1"/>
              <a:t>trà</a:t>
            </a:r>
            <a:r>
              <a:rPr lang="en-US" sz="3200" b="1" i="1" dirty="0"/>
              <a:t> </a:t>
            </a:r>
            <a:r>
              <a:rPr lang="en-US" sz="3200" b="1" i="1" dirty="0" err="1"/>
              <a:t>khổ</a:t>
            </a:r>
            <a:r>
              <a:rPr lang="en-US" sz="3200" b="1" i="1" dirty="0"/>
              <a:t> qua ( </a:t>
            </a:r>
            <a:r>
              <a:rPr lang="en-US" sz="3200" b="1" i="1" dirty="0" err="1"/>
              <a:t>mướp</a:t>
            </a:r>
            <a:r>
              <a:rPr lang="en-US" sz="3200" b="1" i="1" dirty="0"/>
              <a:t> </a:t>
            </a:r>
            <a:r>
              <a:rPr lang="en-US" sz="3200" b="1" i="1" dirty="0" err="1"/>
              <a:t>đắng</a:t>
            </a:r>
            <a:r>
              <a:rPr lang="en-US" sz="3200" b="1" i="1" dirty="0"/>
              <a:t>)</a:t>
            </a:r>
          </a:p>
          <a:p>
            <a:pPr>
              <a:lnSpc>
                <a:spcPct val="120000"/>
              </a:lnSpc>
            </a:pPr>
            <a:r>
              <a:rPr lang="en-US" sz="3200" b="1" dirty="0">
                <a:solidFill>
                  <a:srgbClr val="0000FF"/>
                </a:solidFill>
              </a:rPr>
              <a:t>- </a:t>
            </a:r>
            <a:r>
              <a:rPr lang="en-US" sz="3200" b="1" dirty="0" err="1">
                <a:solidFill>
                  <a:srgbClr val="0000FF"/>
                </a:solidFill>
              </a:rPr>
              <a:t>Từ</a:t>
            </a:r>
            <a:r>
              <a:rPr lang="en-US" sz="3200" b="1" dirty="0">
                <a:solidFill>
                  <a:srgbClr val="0000FF"/>
                </a:solidFill>
              </a:rPr>
              <a:t> </a:t>
            </a:r>
            <a:r>
              <a:rPr lang="en-US" sz="3200" b="1" dirty="0" err="1">
                <a:solidFill>
                  <a:srgbClr val="000000"/>
                </a:solidFill>
              </a:rPr>
              <a:t>trà</a:t>
            </a:r>
            <a:r>
              <a:rPr lang="en-US" sz="3200" b="1" dirty="0">
                <a:solidFill>
                  <a:srgbClr val="0000FF"/>
                </a:solidFill>
              </a:rPr>
              <a:t> </a:t>
            </a:r>
            <a:r>
              <a:rPr lang="en-US" sz="3200" b="1" dirty="0" err="1">
                <a:solidFill>
                  <a:srgbClr val="0000FF"/>
                </a:solidFill>
              </a:rPr>
              <a:t>được</a:t>
            </a:r>
            <a:r>
              <a:rPr lang="en-US" sz="3200" b="1" dirty="0">
                <a:solidFill>
                  <a:srgbClr val="0000FF"/>
                </a:solidFill>
              </a:rPr>
              <a:t> </a:t>
            </a:r>
            <a:r>
              <a:rPr lang="en-US" sz="3200" b="1" dirty="0" err="1">
                <a:solidFill>
                  <a:srgbClr val="0000FF"/>
                </a:solidFill>
              </a:rPr>
              <a:t>dùng</a:t>
            </a:r>
            <a:r>
              <a:rPr lang="en-US" sz="3200" b="1" dirty="0">
                <a:solidFill>
                  <a:srgbClr val="0000FF"/>
                </a:solidFill>
              </a:rPr>
              <a:t> </a:t>
            </a:r>
            <a:r>
              <a:rPr lang="en-US" sz="3200" b="1" dirty="0" err="1">
                <a:solidFill>
                  <a:srgbClr val="0000FF"/>
                </a:solidFill>
              </a:rPr>
              <a:t>với</a:t>
            </a:r>
            <a:r>
              <a:rPr lang="en-US" sz="3200" b="1" dirty="0">
                <a:solidFill>
                  <a:srgbClr val="0000FF"/>
                </a:solidFill>
              </a:rPr>
              <a:t> </a:t>
            </a:r>
            <a:r>
              <a:rPr lang="en-US" sz="3200" b="1" dirty="0" err="1">
                <a:solidFill>
                  <a:srgbClr val="0000FF"/>
                </a:solidFill>
              </a:rPr>
              <a:t>nghĩa</a:t>
            </a:r>
            <a:r>
              <a:rPr lang="en-US" sz="3200" b="1" dirty="0">
                <a:solidFill>
                  <a:srgbClr val="0000FF"/>
                </a:solidFill>
              </a:rPr>
              <a:t> </a:t>
            </a:r>
            <a:r>
              <a:rPr lang="en-US" sz="3200" b="1" dirty="0" err="1" smtClean="0">
                <a:solidFill>
                  <a:srgbClr val="0000FF"/>
                </a:solidFill>
              </a:rPr>
              <a:t>chuyển</a:t>
            </a:r>
            <a:r>
              <a:rPr lang="en-US" sz="3200" b="1" dirty="0" smtClean="0">
                <a:solidFill>
                  <a:srgbClr val="0000FF"/>
                </a:solidFill>
              </a:rPr>
              <a:t> (</a:t>
            </a:r>
            <a:r>
              <a:rPr lang="en-US" sz="3200" b="1" dirty="0" err="1" smtClean="0">
                <a:solidFill>
                  <a:srgbClr val="0000FF"/>
                </a:solidFill>
              </a:rPr>
              <a:t>Phương</a:t>
            </a:r>
            <a:r>
              <a:rPr lang="en-US" sz="3200" b="1" dirty="0" smtClean="0">
                <a:solidFill>
                  <a:srgbClr val="0000FF"/>
                </a:solidFill>
              </a:rPr>
              <a:t> </a:t>
            </a:r>
            <a:r>
              <a:rPr lang="en-US" sz="3200" b="1" dirty="0" err="1" smtClean="0">
                <a:solidFill>
                  <a:srgbClr val="0000FF"/>
                </a:solidFill>
              </a:rPr>
              <a:t>thức</a:t>
            </a:r>
            <a:r>
              <a:rPr lang="en-US" sz="3200" b="1" dirty="0" smtClean="0">
                <a:solidFill>
                  <a:srgbClr val="0000FF"/>
                </a:solidFill>
              </a:rPr>
              <a:t> </a:t>
            </a:r>
            <a:r>
              <a:rPr lang="en-US" sz="3200" b="1" dirty="0" err="1" smtClean="0">
                <a:solidFill>
                  <a:srgbClr val="0000FF"/>
                </a:solidFill>
              </a:rPr>
              <a:t>ẩn</a:t>
            </a:r>
            <a:r>
              <a:rPr lang="en-US" sz="3200" b="1" dirty="0" smtClean="0">
                <a:solidFill>
                  <a:srgbClr val="0000FF"/>
                </a:solidFill>
              </a:rPr>
              <a:t> </a:t>
            </a:r>
            <a:r>
              <a:rPr lang="en-US" sz="3200" b="1" dirty="0" err="1" smtClean="0">
                <a:solidFill>
                  <a:srgbClr val="0000FF"/>
                </a:solidFill>
              </a:rPr>
              <a:t>dụ</a:t>
            </a:r>
            <a:r>
              <a:rPr lang="en-US" sz="3200" b="1" dirty="0" smtClean="0">
                <a:solidFill>
                  <a:srgbClr val="0000FF"/>
                </a:solidFill>
              </a:rPr>
              <a:t>)</a:t>
            </a:r>
            <a:endParaRPr lang="en-US" sz="3200" b="1" dirty="0">
              <a:solidFill>
                <a:srgbClr val="0000FF"/>
              </a:solidFill>
            </a:endParaRPr>
          </a:p>
          <a:p>
            <a:pPr>
              <a:lnSpc>
                <a:spcPct val="120000"/>
              </a:lnSpc>
            </a:pPr>
            <a:r>
              <a:rPr lang="en-US" sz="3200" b="1" dirty="0">
                <a:solidFill>
                  <a:srgbClr val="0000FF"/>
                </a:solidFill>
              </a:rPr>
              <a:t>- </a:t>
            </a:r>
            <a:r>
              <a:rPr lang="en-US" sz="3200" b="1" dirty="0" err="1">
                <a:solidFill>
                  <a:srgbClr val="000000"/>
                </a:solidFill>
              </a:rPr>
              <a:t>Trà</a:t>
            </a:r>
            <a:r>
              <a:rPr lang="en-US" sz="3200" b="1" dirty="0">
                <a:solidFill>
                  <a:srgbClr val="0000FF"/>
                </a:solidFill>
              </a:rPr>
              <a:t> </a:t>
            </a:r>
            <a:r>
              <a:rPr lang="en-US" sz="3200" b="1" dirty="0" err="1">
                <a:solidFill>
                  <a:srgbClr val="0000FF"/>
                </a:solidFill>
              </a:rPr>
              <a:t>trong</a:t>
            </a:r>
            <a:r>
              <a:rPr lang="en-US" sz="3200" b="1" dirty="0">
                <a:solidFill>
                  <a:srgbClr val="0000FF"/>
                </a:solidFill>
              </a:rPr>
              <a:t> </a:t>
            </a:r>
            <a:r>
              <a:rPr lang="en-US" sz="3200" b="1" dirty="0" err="1">
                <a:solidFill>
                  <a:srgbClr val="0000FF"/>
                </a:solidFill>
              </a:rPr>
              <a:t>cách</a:t>
            </a:r>
            <a:r>
              <a:rPr lang="en-US" sz="3200" b="1" dirty="0">
                <a:solidFill>
                  <a:srgbClr val="0000FF"/>
                </a:solidFill>
              </a:rPr>
              <a:t> </a:t>
            </a:r>
            <a:r>
              <a:rPr lang="en-US" sz="3200" b="1" dirty="0" err="1">
                <a:solidFill>
                  <a:srgbClr val="0000FF"/>
                </a:solidFill>
              </a:rPr>
              <a:t>dùng</a:t>
            </a:r>
            <a:r>
              <a:rPr lang="en-US" sz="3200" b="1" dirty="0">
                <a:solidFill>
                  <a:srgbClr val="0000FF"/>
                </a:solidFill>
              </a:rPr>
              <a:t> </a:t>
            </a:r>
            <a:r>
              <a:rPr lang="en-US" sz="3200" b="1" dirty="0" err="1">
                <a:solidFill>
                  <a:srgbClr val="0000FF"/>
                </a:solidFill>
              </a:rPr>
              <a:t>này</a:t>
            </a:r>
            <a:r>
              <a:rPr lang="en-US" sz="3200" b="1" dirty="0">
                <a:solidFill>
                  <a:srgbClr val="0000FF"/>
                </a:solidFill>
              </a:rPr>
              <a:t> </a:t>
            </a:r>
            <a:r>
              <a:rPr lang="en-US" sz="3200" b="1" dirty="0" err="1">
                <a:solidFill>
                  <a:srgbClr val="0000FF"/>
                </a:solidFill>
              </a:rPr>
              <a:t>có</a:t>
            </a:r>
            <a:r>
              <a:rPr lang="en-US" sz="3200" b="1" dirty="0">
                <a:solidFill>
                  <a:srgbClr val="0000FF"/>
                </a:solidFill>
              </a:rPr>
              <a:t> </a:t>
            </a:r>
            <a:r>
              <a:rPr lang="en-US" sz="3200" b="1" dirty="0" err="1">
                <a:solidFill>
                  <a:srgbClr val="0000FF"/>
                </a:solidFill>
              </a:rPr>
              <a:t>nghĩa</a:t>
            </a:r>
            <a:r>
              <a:rPr lang="en-US" sz="3200" b="1" dirty="0">
                <a:solidFill>
                  <a:srgbClr val="0000FF"/>
                </a:solidFill>
              </a:rPr>
              <a:t> </a:t>
            </a:r>
            <a:r>
              <a:rPr lang="en-US" sz="3200" b="1" dirty="0" err="1">
                <a:solidFill>
                  <a:srgbClr val="0000FF"/>
                </a:solidFill>
              </a:rPr>
              <a:t>là</a:t>
            </a:r>
            <a:r>
              <a:rPr lang="en-US" sz="3200" b="1" dirty="0">
                <a:solidFill>
                  <a:srgbClr val="0000FF"/>
                </a:solidFill>
              </a:rPr>
              <a:t> </a:t>
            </a:r>
            <a:r>
              <a:rPr lang="en-US" sz="3200" b="1" dirty="0" err="1">
                <a:solidFill>
                  <a:srgbClr val="0000FF"/>
                </a:solidFill>
              </a:rPr>
              <a:t>sản</a:t>
            </a:r>
            <a:r>
              <a:rPr lang="en-US" sz="3200" b="1" dirty="0">
                <a:solidFill>
                  <a:srgbClr val="0000FF"/>
                </a:solidFill>
              </a:rPr>
              <a:t> </a:t>
            </a:r>
            <a:r>
              <a:rPr lang="en-US" sz="3200" b="1" dirty="0" err="1">
                <a:solidFill>
                  <a:srgbClr val="0000FF"/>
                </a:solidFill>
              </a:rPr>
              <a:t>phẩm</a:t>
            </a:r>
            <a:r>
              <a:rPr lang="en-US" sz="3200" b="1" dirty="0">
                <a:solidFill>
                  <a:srgbClr val="0000FF"/>
                </a:solidFill>
              </a:rPr>
              <a:t> </a:t>
            </a:r>
            <a:r>
              <a:rPr lang="en-US" sz="3200" b="1" dirty="0" err="1">
                <a:solidFill>
                  <a:srgbClr val="0000FF"/>
                </a:solidFill>
              </a:rPr>
              <a:t>từ</a:t>
            </a:r>
            <a:r>
              <a:rPr lang="en-US" sz="3200" b="1" dirty="0">
                <a:solidFill>
                  <a:srgbClr val="0000FF"/>
                </a:solidFill>
              </a:rPr>
              <a:t> </a:t>
            </a:r>
            <a:r>
              <a:rPr lang="en-US" sz="3200" b="1" dirty="0" err="1">
                <a:solidFill>
                  <a:srgbClr val="0000FF"/>
                </a:solidFill>
              </a:rPr>
              <a:t>thực</a:t>
            </a:r>
            <a:r>
              <a:rPr lang="en-US" sz="3200" b="1" dirty="0">
                <a:solidFill>
                  <a:srgbClr val="0000FF"/>
                </a:solidFill>
              </a:rPr>
              <a:t> </a:t>
            </a:r>
            <a:r>
              <a:rPr lang="en-US" sz="3200" b="1" dirty="0" err="1">
                <a:solidFill>
                  <a:srgbClr val="0000FF"/>
                </a:solidFill>
              </a:rPr>
              <a:t>vật</a:t>
            </a:r>
            <a:r>
              <a:rPr lang="en-US" sz="3200" b="1" dirty="0">
                <a:solidFill>
                  <a:srgbClr val="0000FF"/>
                </a:solidFill>
              </a:rPr>
              <a:t>, </a:t>
            </a:r>
            <a:r>
              <a:rPr lang="en-US" sz="3200" b="1" dirty="0" err="1">
                <a:solidFill>
                  <a:srgbClr val="0000FF"/>
                </a:solidFill>
              </a:rPr>
              <a:t>được</a:t>
            </a:r>
            <a:r>
              <a:rPr lang="en-US" sz="3200" b="1" dirty="0">
                <a:solidFill>
                  <a:srgbClr val="0000FF"/>
                </a:solidFill>
              </a:rPr>
              <a:t> </a:t>
            </a:r>
            <a:r>
              <a:rPr lang="en-US" sz="3200" b="1" dirty="0" err="1">
                <a:solidFill>
                  <a:srgbClr val="0000FF"/>
                </a:solidFill>
              </a:rPr>
              <a:t>chế</a:t>
            </a:r>
            <a:r>
              <a:rPr lang="en-US" sz="3200" b="1" dirty="0">
                <a:solidFill>
                  <a:srgbClr val="0000FF"/>
                </a:solidFill>
              </a:rPr>
              <a:t> </a:t>
            </a:r>
            <a:r>
              <a:rPr lang="en-US" sz="3200" b="1" dirty="0" err="1">
                <a:solidFill>
                  <a:srgbClr val="0000FF"/>
                </a:solidFill>
              </a:rPr>
              <a:t>biến</a:t>
            </a:r>
            <a:r>
              <a:rPr lang="en-US" sz="3200" b="1" dirty="0">
                <a:solidFill>
                  <a:srgbClr val="0000FF"/>
                </a:solidFill>
              </a:rPr>
              <a:t> </a:t>
            </a:r>
            <a:r>
              <a:rPr lang="en-US" sz="3200" b="1" dirty="0" err="1">
                <a:solidFill>
                  <a:srgbClr val="0000FF"/>
                </a:solidFill>
              </a:rPr>
              <a:t>dưới</a:t>
            </a:r>
            <a:r>
              <a:rPr lang="en-US" sz="3200" b="1" dirty="0">
                <a:solidFill>
                  <a:srgbClr val="0000FF"/>
                </a:solidFill>
              </a:rPr>
              <a:t> </a:t>
            </a:r>
            <a:r>
              <a:rPr lang="en-US" sz="3200" b="1" dirty="0" err="1">
                <a:solidFill>
                  <a:srgbClr val="0000FF"/>
                </a:solidFill>
              </a:rPr>
              <a:t>dạng</a:t>
            </a:r>
            <a:r>
              <a:rPr lang="en-US" sz="3200" b="1" dirty="0">
                <a:solidFill>
                  <a:srgbClr val="0000FF"/>
                </a:solidFill>
              </a:rPr>
              <a:t> </a:t>
            </a:r>
            <a:r>
              <a:rPr lang="en-US" sz="3200" b="1" dirty="0" err="1">
                <a:solidFill>
                  <a:srgbClr val="0000FF"/>
                </a:solidFill>
              </a:rPr>
              <a:t>khô</a:t>
            </a:r>
            <a:r>
              <a:rPr lang="en-US" sz="3200" b="1" dirty="0">
                <a:solidFill>
                  <a:srgbClr val="0000FF"/>
                </a:solidFill>
              </a:rPr>
              <a:t>, </a:t>
            </a:r>
            <a:r>
              <a:rPr lang="en-US" sz="3200" b="1" dirty="0" err="1">
                <a:solidFill>
                  <a:srgbClr val="0000FF"/>
                </a:solidFill>
              </a:rPr>
              <a:t>dùng</a:t>
            </a:r>
            <a:r>
              <a:rPr lang="en-US" sz="3200" b="1" dirty="0">
                <a:solidFill>
                  <a:srgbClr val="0000FF"/>
                </a:solidFill>
              </a:rPr>
              <a:t> </a:t>
            </a:r>
            <a:r>
              <a:rPr lang="en-US" sz="3200" b="1" dirty="0" err="1">
                <a:solidFill>
                  <a:srgbClr val="0000FF"/>
                </a:solidFill>
              </a:rPr>
              <a:t>để</a:t>
            </a:r>
            <a:r>
              <a:rPr lang="en-US" sz="3200" b="1" dirty="0">
                <a:solidFill>
                  <a:srgbClr val="0000FF"/>
                </a:solidFill>
              </a:rPr>
              <a:t> </a:t>
            </a:r>
            <a:r>
              <a:rPr lang="en-US" sz="3200" b="1" dirty="0" err="1">
                <a:solidFill>
                  <a:srgbClr val="0000FF"/>
                </a:solidFill>
              </a:rPr>
              <a:t>pha</a:t>
            </a:r>
            <a:r>
              <a:rPr lang="en-US" sz="3200" b="1" dirty="0">
                <a:solidFill>
                  <a:srgbClr val="0000FF"/>
                </a:solidFill>
              </a:rPr>
              <a:t> </a:t>
            </a:r>
            <a:r>
              <a:rPr lang="en-US" sz="3200" b="1" dirty="0" err="1">
                <a:solidFill>
                  <a:srgbClr val="0000FF"/>
                </a:solidFill>
              </a:rPr>
              <a:t>nước</a:t>
            </a:r>
            <a:r>
              <a:rPr lang="en-US" sz="3200" b="1" dirty="0">
                <a:solidFill>
                  <a:srgbClr val="0000FF"/>
                </a:solidFill>
              </a:rPr>
              <a:t> </a:t>
            </a:r>
            <a:r>
              <a:rPr lang="en-US" sz="3200" b="1" dirty="0" err="1" smtClean="0">
                <a:solidFill>
                  <a:srgbClr val="0000FF"/>
                </a:solidFill>
              </a:rPr>
              <a:t>uống</a:t>
            </a:r>
            <a:r>
              <a:rPr lang="en-US" sz="3200" b="1" dirty="0" smtClean="0">
                <a:solidFill>
                  <a:srgbClr val="0000FF"/>
                </a:solidFill>
              </a:rPr>
              <a:t>.</a:t>
            </a:r>
            <a:endParaRPr lang="en-US" sz="3200" b="1" dirty="0">
              <a:solidFill>
                <a:srgbClr val="FF0000"/>
              </a:solidFill>
            </a:endParaRPr>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49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Effect transition="in" filter="blinds(horizontal)">
                                      <p:cBhvr>
                                        <p:cTn id="7" dur="500"/>
                                        <p:tgtEl>
                                          <p:spTgt spid="931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3187">
                                            <p:txEl>
                                              <p:pRg st="1" end="1"/>
                                            </p:txEl>
                                          </p:spTgt>
                                        </p:tgtEl>
                                        <p:attrNameLst>
                                          <p:attrName>style.visibility</p:attrName>
                                        </p:attrNameLst>
                                      </p:cBhvr>
                                      <p:to>
                                        <p:strVal val="visible"/>
                                      </p:to>
                                    </p:set>
                                    <p:animEffect transition="in" filter="blinds(horizontal)">
                                      <p:cBhvr>
                                        <p:cTn id="12" dur="500"/>
                                        <p:tgtEl>
                                          <p:spTgt spid="931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3187">
                                            <p:txEl>
                                              <p:pRg st="2" end="2"/>
                                            </p:txEl>
                                          </p:spTgt>
                                        </p:tgtEl>
                                        <p:attrNameLst>
                                          <p:attrName>style.visibility</p:attrName>
                                        </p:attrNameLst>
                                      </p:cBhvr>
                                      <p:to>
                                        <p:strVal val="visible"/>
                                      </p:to>
                                    </p:set>
                                    <p:animEffect transition="in" filter="blinds(horizontal)">
                                      <p:cBhvr>
                                        <p:cTn id="17" dur="500"/>
                                        <p:tgtEl>
                                          <p:spTgt spid="931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3187">
                                            <p:txEl>
                                              <p:pRg st="3" end="3"/>
                                            </p:txEl>
                                          </p:spTgt>
                                        </p:tgtEl>
                                        <p:attrNameLst>
                                          <p:attrName>style.visibility</p:attrName>
                                        </p:attrNameLst>
                                      </p:cBhvr>
                                      <p:to>
                                        <p:strVal val="visible"/>
                                      </p:to>
                                    </p:set>
                                    <p:animEffect transition="in" filter="blinds(horizontal)">
                                      <p:cBhvr>
                                        <p:cTn id="22" dur="500"/>
                                        <p:tgtEl>
                                          <p:spTgt spid="931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76200" y="152400"/>
            <a:ext cx="929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n-US" sz="1800" b="1">
              <a:latin typeface=".VnTimeH" pitchFamily="34" charset="0"/>
            </a:endParaRPr>
          </a:p>
        </p:txBody>
      </p:sp>
      <p:sp>
        <p:nvSpPr>
          <p:cNvPr id="95235" name="Rectangle 3"/>
          <p:cNvSpPr>
            <a:spLocks noChangeArrowheads="1"/>
          </p:cNvSpPr>
          <p:nvPr/>
        </p:nvSpPr>
        <p:spPr bwMode="auto">
          <a:xfrm>
            <a:off x="304800" y="762000"/>
            <a:ext cx="8839200"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200" b="1" dirty="0" err="1">
                <a:solidFill>
                  <a:srgbClr val="CC0000"/>
                </a:solidFill>
              </a:rPr>
              <a:t>Bài</a:t>
            </a:r>
            <a:r>
              <a:rPr lang="en-US" sz="3200" b="1" dirty="0">
                <a:solidFill>
                  <a:srgbClr val="CC0000"/>
                </a:solidFill>
              </a:rPr>
              <a:t> </a:t>
            </a:r>
            <a:r>
              <a:rPr lang="en-US" sz="3200" b="1" dirty="0" err="1">
                <a:solidFill>
                  <a:srgbClr val="CC0000"/>
                </a:solidFill>
              </a:rPr>
              <a:t>tập</a:t>
            </a:r>
            <a:r>
              <a:rPr lang="en-US" sz="3200" b="1" dirty="0">
                <a:solidFill>
                  <a:srgbClr val="CC0000"/>
                </a:solidFill>
              </a:rPr>
              <a:t> 3 </a:t>
            </a:r>
          </a:p>
          <a:p>
            <a:endParaRPr lang="en-US" sz="3200" b="1" dirty="0">
              <a:solidFill>
                <a:srgbClr val="CC0000"/>
              </a:solidFill>
            </a:endParaRPr>
          </a:p>
          <a:p>
            <a:r>
              <a:rPr lang="en-US" sz="3600" b="1" dirty="0"/>
              <a:t>- </a:t>
            </a:r>
            <a:r>
              <a:rPr lang="en-US" sz="3600" b="1" dirty="0" err="1"/>
              <a:t>Trong</a:t>
            </a:r>
            <a:r>
              <a:rPr lang="en-US" sz="3600" b="1" dirty="0"/>
              <a:t> </a:t>
            </a:r>
            <a:r>
              <a:rPr lang="en-US" sz="3600" b="1" dirty="0" err="1"/>
              <a:t>những</a:t>
            </a:r>
            <a:r>
              <a:rPr lang="en-US" sz="3600" b="1" dirty="0"/>
              <a:t> </a:t>
            </a:r>
            <a:r>
              <a:rPr lang="en-US" sz="3600" b="1" dirty="0" err="1"/>
              <a:t>cách</a:t>
            </a:r>
            <a:r>
              <a:rPr lang="en-US" sz="3600" b="1" dirty="0"/>
              <a:t> </a:t>
            </a:r>
            <a:r>
              <a:rPr lang="en-US" sz="3600" b="1" dirty="0" err="1"/>
              <a:t>dùng</a:t>
            </a:r>
            <a:r>
              <a:rPr lang="en-US" sz="3600" b="1" dirty="0"/>
              <a:t> </a:t>
            </a:r>
            <a:r>
              <a:rPr lang="en-US" sz="3600" b="1" dirty="0" err="1"/>
              <a:t>như</a:t>
            </a:r>
            <a:r>
              <a:rPr lang="en-US" sz="3600" b="1" dirty="0"/>
              <a:t>: </a:t>
            </a:r>
            <a:r>
              <a:rPr lang="en-US" sz="3600" b="1" i="1" dirty="0" err="1"/>
              <a:t>đồng</a:t>
            </a:r>
            <a:r>
              <a:rPr lang="en-US" sz="3600" b="1" i="1" dirty="0"/>
              <a:t> </a:t>
            </a:r>
            <a:r>
              <a:rPr lang="en-US" sz="3600" b="1" i="1" dirty="0" err="1"/>
              <a:t>hồ</a:t>
            </a:r>
            <a:r>
              <a:rPr lang="en-US" sz="3600" b="1" i="1" dirty="0"/>
              <a:t> </a:t>
            </a:r>
            <a:r>
              <a:rPr lang="en-US" sz="3600" b="1" i="1" dirty="0" err="1"/>
              <a:t>điện</a:t>
            </a:r>
            <a:r>
              <a:rPr lang="en-US" sz="3600" b="1" i="1" dirty="0"/>
              <a:t>, </a:t>
            </a:r>
            <a:r>
              <a:rPr lang="en-US" sz="3600" b="1" i="1" dirty="0" err="1"/>
              <a:t>đồng</a:t>
            </a:r>
            <a:r>
              <a:rPr lang="en-US" sz="3600" b="1" i="1" dirty="0"/>
              <a:t> </a:t>
            </a:r>
            <a:r>
              <a:rPr lang="en-US" sz="3600" b="1" i="1" dirty="0" err="1"/>
              <a:t>hồ</a:t>
            </a:r>
            <a:r>
              <a:rPr lang="en-US" sz="3600" b="1" i="1" dirty="0"/>
              <a:t> </a:t>
            </a:r>
            <a:r>
              <a:rPr lang="en-US" sz="3600" b="1" i="1" dirty="0" err="1"/>
              <a:t>nước</a:t>
            </a:r>
            <a:r>
              <a:rPr lang="en-US" sz="3600" b="1" i="1" dirty="0"/>
              <a:t>, </a:t>
            </a:r>
            <a:r>
              <a:rPr lang="en-US" sz="3600" b="1" i="1" dirty="0" err="1"/>
              <a:t>đồng</a:t>
            </a:r>
            <a:r>
              <a:rPr lang="en-US" sz="3600" b="1" i="1" dirty="0"/>
              <a:t> </a:t>
            </a:r>
            <a:r>
              <a:rPr lang="en-US" sz="3600" b="1" i="1" dirty="0" err="1"/>
              <a:t>hồ</a:t>
            </a:r>
            <a:r>
              <a:rPr lang="en-US" sz="3600" b="1" i="1" dirty="0"/>
              <a:t> </a:t>
            </a:r>
            <a:r>
              <a:rPr lang="en-US" sz="3600" b="1" i="1" dirty="0" err="1"/>
              <a:t>xăng</a:t>
            </a:r>
            <a:r>
              <a:rPr lang="en-US" sz="3600" b="1" i="1" dirty="0"/>
              <a:t>…</a:t>
            </a:r>
            <a:r>
              <a:rPr lang="en-US" sz="3600" b="1" dirty="0"/>
              <a:t> </a:t>
            </a:r>
            <a:r>
              <a:rPr lang="en-US" sz="3600" b="1" dirty="0" err="1">
                <a:solidFill>
                  <a:srgbClr val="0000FF"/>
                </a:solidFill>
              </a:rPr>
              <a:t>từ</a:t>
            </a:r>
            <a:r>
              <a:rPr lang="en-US" sz="3600" b="1" dirty="0">
                <a:solidFill>
                  <a:srgbClr val="0000FF"/>
                </a:solidFill>
              </a:rPr>
              <a:t> </a:t>
            </a:r>
            <a:r>
              <a:rPr lang="en-US" sz="3600" b="1" dirty="0" err="1">
                <a:solidFill>
                  <a:srgbClr val="0000FF"/>
                </a:solidFill>
              </a:rPr>
              <a:t>đồng</a:t>
            </a:r>
            <a:r>
              <a:rPr lang="en-US" sz="3600" b="1" dirty="0">
                <a:solidFill>
                  <a:srgbClr val="0000FF"/>
                </a:solidFill>
              </a:rPr>
              <a:t> </a:t>
            </a:r>
            <a:r>
              <a:rPr lang="en-US" sz="3600" b="1" dirty="0" err="1">
                <a:solidFill>
                  <a:srgbClr val="0000FF"/>
                </a:solidFill>
              </a:rPr>
              <a:t>hồ</a:t>
            </a:r>
            <a:r>
              <a:rPr lang="en-US" sz="3600" b="1" dirty="0">
                <a:solidFill>
                  <a:srgbClr val="0000FF"/>
                </a:solidFill>
              </a:rPr>
              <a:t> </a:t>
            </a:r>
            <a:r>
              <a:rPr lang="en-US" sz="3600" b="1" dirty="0" err="1">
                <a:solidFill>
                  <a:srgbClr val="0000FF"/>
                </a:solidFill>
              </a:rPr>
              <a:t>được</a:t>
            </a:r>
            <a:r>
              <a:rPr lang="en-US" sz="3600" b="1" dirty="0">
                <a:solidFill>
                  <a:srgbClr val="0000FF"/>
                </a:solidFill>
              </a:rPr>
              <a:t> </a:t>
            </a:r>
            <a:r>
              <a:rPr lang="en-US" sz="3600" b="1" dirty="0" err="1">
                <a:solidFill>
                  <a:srgbClr val="0000FF"/>
                </a:solidFill>
              </a:rPr>
              <a:t>dùng</a:t>
            </a:r>
            <a:r>
              <a:rPr lang="en-US" sz="3600" b="1" dirty="0">
                <a:solidFill>
                  <a:srgbClr val="0000FF"/>
                </a:solidFill>
              </a:rPr>
              <a:t> </a:t>
            </a:r>
            <a:r>
              <a:rPr lang="en-US" sz="3600" b="1" dirty="0" err="1">
                <a:solidFill>
                  <a:srgbClr val="0000FF"/>
                </a:solidFill>
              </a:rPr>
              <a:t>với</a:t>
            </a:r>
            <a:r>
              <a:rPr lang="en-US" sz="3600" b="1" dirty="0">
                <a:solidFill>
                  <a:srgbClr val="0000FF"/>
                </a:solidFill>
              </a:rPr>
              <a:t> </a:t>
            </a:r>
            <a:r>
              <a:rPr lang="en-US" sz="3600" b="1" dirty="0" err="1">
                <a:solidFill>
                  <a:srgbClr val="0000FF"/>
                </a:solidFill>
              </a:rPr>
              <a:t>nghĩa</a:t>
            </a:r>
            <a:r>
              <a:rPr lang="en-US" sz="3600" b="1" dirty="0">
                <a:solidFill>
                  <a:srgbClr val="0000FF"/>
                </a:solidFill>
              </a:rPr>
              <a:t> </a:t>
            </a:r>
            <a:r>
              <a:rPr lang="en-US" sz="3600" b="1" dirty="0" err="1" smtClean="0">
                <a:solidFill>
                  <a:srgbClr val="0000FF"/>
                </a:solidFill>
              </a:rPr>
              <a:t>chuyển</a:t>
            </a:r>
            <a:r>
              <a:rPr lang="en-US" sz="3600" b="1" dirty="0" smtClean="0">
                <a:solidFill>
                  <a:srgbClr val="0000FF"/>
                </a:solidFill>
              </a:rPr>
              <a:t> (</a:t>
            </a:r>
            <a:r>
              <a:rPr lang="en-US" sz="3600" b="1" dirty="0" err="1" smtClean="0">
                <a:solidFill>
                  <a:srgbClr val="0000FF"/>
                </a:solidFill>
              </a:rPr>
              <a:t>chỉ</a:t>
            </a:r>
            <a:r>
              <a:rPr lang="en-US" sz="3600" b="1" dirty="0" smtClean="0">
                <a:solidFill>
                  <a:srgbClr val="0000FF"/>
                </a:solidFill>
              </a:rPr>
              <a:t> </a:t>
            </a:r>
            <a:r>
              <a:rPr lang="en-US" sz="3600" b="1" dirty="0" err="1" smtClean="0">
                <a:solidFill>
                  <a:srgbClr val="0000FF"/>
                </a:solidFill>
              </a:rPr>
              <a:t>dụng</a:t>
            </a:r>
            <a:r>
              <a:rPr lang="en-US" sz="3600" b="1" dirty="0" smtClean="0">
                <a:solidFill>
                  <a:srgbClr val="0000FF"/>
                </a:solidFill>
              </a:rPr>
              <a:t> </a:t>
            </a:r>
            <a:r>
              <a:rPr lang="en-US" sz="3600" b="1" dirty="0" err="1" smtClean="0">
                <a:solidFill>
                  <a:srgbClr val="0000FF"/>
                </a:solidFill>
              </a:rPr>
              <a:t>cụ</a:t>
            </a:r>
            <a:r>
              <a:rPr lang="en-US" sz="3600" b="1" dirty="0" smtClean="0">
                <a:solidFill>
                  <a:srgbClr val="0000FF"/>
                </a:solidFill>
              </a:rPr>
              <a:t> </a:t>
            </a:r>
            <a:r>
              <a:rPr lang="en-US" sz="3600" b="1" dirty="0" err="1" smtClean="0">
                <a:solidFill>
                  <a:srgbClr val="0000FF"/>
                </a:solidFill>
              </a:rPr>
              <a:t>đo</a:t>
            </a:r>
            <a:r>
              <a:rPr lang="en-US" sz="3600" b="1" dirty="0" smtClean="0">
                <a:solidFill>
                  <a:srgbClr val="0000FF"/>
                </a:solidFill>
              </a:rPr>
              <a:t> </a:t>
            </a:r>
            <a:r>
              <a:rPr lang="en-US" sz="3600" b="1" dirty="0" err="1" smtClean="0">
                <a:solidFill>
                  <a:srgbClr val="0000FF"/>
                </a:solidFill>
              </a:rPr>
              <a:t>có</a:t>
            </a:r>
            <a:r>
              <a:rPr lang="en-US" sz="3600" b="1" dirty="0" smtClean="0">
                <a:solidFill>
                  <a:srgbClr val="0000FF"/>
                </a:solidFill>
              </a:rPr>
              <a:t> </a:t>
            </a:r>
            <a:r>
              <a:rPr lang="en-US" sz="3600" b="1" dirty="0" err="1" smtClean="0">
                <a:solidFill>
                  <a:srgbClr val="0000FF"/>
                </a:solidFill>
              </a:rPr>
              <a:t>bề</a:t>
            </a:r>
            <a:r>
              <a:rPr lang="en-US" sz="3600" b="1" dirty="0" smtClean="0">
                <a:solidFill>
                  <a:srgbClr val="0000FF"/>
                </a:solidFill>
              </a:rPr>
              <a:t> </a:t>
            </a:r>
            <a:r>
              <a:rPr lang="en-US" sz="3600" b="1" dirty="0" err="1" smtClean="0">
                <a:solidFill>
                  <a:srgbClr val="0000FF"/>
                </a:solidFill>
              </a:rPr>
              <a:t>mặt</a:t>
            </a:r>
            <a:r>
              <a:rPr lang="en-US" sz="3600" b="1" dirty="0" smtClean="0">
                <a:solidFill>
                  <a:srgbClr val="0000FF"/>
                </a:solidFill>
              </a:rPr>
              <a:t> </a:t>
            </a:r>
            <a:r>
              <a:rPr lang="en-US" sz="3600" b="1" dirty="0" err="1" smtClean="0">
                <a:solidFill>
                  <a:srgbClr val="0000FF"/>
                </a:solidFill>
              </a:rPr>
              <a:t>bên</a:t>
            </a:r>
            <a:r>
              <a:rPr lang="en-US" sz="3600" b="1" dirty="0" smtClean="0">
                <a:solidFill>
                  <a:srgbClr val="0000FF"/>
                </a:solidFill>
              </a:rPr>
              <a:t> </a:t>
            </a:r>
            <a:r>
              <a:rPr lang="en-US" sz="3600" b="1" dirty="0" err="1" smtClean="0">
                <a:solidFill>
                  <a:srgbClr val="0000FF"/>
                </a:solidFill>
              </a:rPr>
              <a:t>ngoài</a:t>
            </a:r>
            <a:r>
              <a:rPr lang="en-US" sz="3600" b="1" dirty="0" smtClean="0">
                <a:solidFill>
                  <a:srgbClr val="0000FF"/>
                </a:solidFill>
              </a:rPr>
              <a:t> </a:t>
            </a:r>
            <a:r>
              <a:rPr lang="en-US" sz="3600" b="1" dirty="0" err="1" smtClean="0">
                <a:solidFill>
                  <a:srgbClr val="0000FF"/>
                </a:solidFill>
              </a:rPr>
              <a:t>giống</a:t>
            </a:r>
            <a:r>
              <a:rPr lang="en-US" sz="3600" b="1" dirty="0" smtClean="0">
                <a:solidFill>
                  <a:srgbClr val="0000FF"/>
                </a:solidFill>
              </a:rPr>
              <a:t> </a:t>
            </a:r>
            <a:r>
              <a:rPr lang="en-US" sz="3600" b="1" dirty="0" err="1" smtClean="0">
                <a:solidFill>
                  <a:srgbClr val="0000FF"/>
                </a:solidFill>
              </a:rPr>
              <a:t>đồng</a:t>
            </a:r>
            <a:r>
              <a:rPr lang="en-US" sz="3600" b="1" dirty="0" smtClean="0">
                <a:solidFill>
                  <a:srgbClr val="0000FF"/>
                </a:solidFill>
              </a:rPr>
              <a:t> </a:t>
            </a:r>
            <a:r>
              <a:rPr lang="en-US" sz="3600" b="1" dirty="0" err="1" smtClean="0">
                <a:solidFill>
                  <a:srgbClr val="0000FF"/>
                </a:solidFill>
              </a:rPr>
              <a:t>hồ</a:t>
            </a:r>
            <a:r>
              <a:rPr lang="en-US" sz="3600" b="1" dirty="0" smtClean="0">
                <a:solidFill>
                  <a:srgbClr val="0000FF"/>
                </a:solidFill>
              </a:rPr>
              <a:t>)</a:t>
            </a:r>
            <a:r>
              <a:rPr lang="en-US" sz="3600" b="1" dirty="0" smtClean="0"/>
              <a:t> </a:t>
            </a:r>
            <a:endParaRPr lang="en-US" sz="3600" b="1" dirty="0">
              <a:solidFill>
                <a:schemeClr val="accent2"/>
              </a:solidFill>
            </a:endParaRPr>
          </a:p>
          <a:p>
            <a:r>
              <a:rPr lang="en-US" sz="3600" dirty="0" smtClean="0"/>
              <a:t>-&gt; </a:t>
            </a:r>
            <a:r>
              <a:rPr lang="en-US" sz="3600" b="1" dirty="0" err="1" smtClean="0">
                <a:solidFill>
                  <a:srgbClr val="FF0000"/>
                </a:solidFill>
              </a:rPr>
              <a:t>Chuyển</a:t>
            </a:r>
            <a:r>
              <a:rPr lang="en-US" sz="3600" b="1" dirty="0" smtClean="0">
                <a:solidFill>
                  <a:srgbClr val="FF0000"/>
                </a:solidFill>
              </a:rPr>
              <a:t> </a:t>
            </a:r>
            <a:r>
              <a:rPr lang="en-US" sz="3600" b="1" dirty="0" err="1">
                <a:solidFill>
                  <a:srgbClr val="FF0000"/>
                </a:solidFill>
              </a:rPr>
              <a:t>nghĩa</a:t>
            </a:r>
            <a:r>
              <a:rPr lang="en-US" sz="3600" b="1" dirty="0">
                <a:solidFill>
                  <a:srgbClr val="FF0000"/>
                </a:solidFill>
              </a:rPr>
              <a:t> </a:t>
            </a:r>
            <a:r>
              <a:rPr lang="en-US" sz="3600" b="1" dirty="0" err="1">
                <a:solidFill>
                  <a:srgbClr val="FF0000"/>
                </a:solidFill>
              </a:rPr>
              <a:t>theo</a:t>
            </a:r>
            <a:r>
              <a:rPr lang="en-US" sz="3600" b="1" dirty="0">
                <a:solidFill>
                  <a:srgbClr val="FF0000"/>
                </a:solidFill>
              </a:rPr>
              <a:t> </a:t>
            </a:r>
            <a:r>
              <a:rPr lang="en-US" sz="3600" b="1" dirty="0" err="1">
                <a:solidFill>
                  <a:srgbClr val="FF0000"/>
                </a:solidFill>
              </a:rPr>
              <a:t>phương</a:t>
            </a:r>
            <a:r>
              <a:rPr lang="en-US" sz="3600" b="1" dirty="0">
                <a:solidFill>
                  <a:srgbClr val="FF0000"/>
                </a:solidFill>
              </a:rPr>
              <a:t> </a:t>
            </a:r>
            <a:r>
              <a:rPr lang="en-US" sz="3600" b="1" dirty="0" err="1">
                <a:solidFill>
                  <a:srgbClr val="FF0000"/>
                </a:solidFill>
              </a:rPr>
              <a:t>thức</a:t>
            </a:r>
            <a:r>
              <a:rPr lang="en-US" sz="3600" b="1" dirty="0">
                <a:solidFill>
                  <a:srgbClr val="FF0000"/>
                </a:solidFill>
              </a:rPr>
              <a:t> </a:t>
            </a:r>
            <a:r>
              <a:rPr lang="en-US" sz="3600" b="1" dirty="0" err="1">
                <a:solidFill>
                  <a:srgbClr val="FF0000"/>
                </a:solidFill>
              </a:rPr>
              <a:t>ẩn</a:t>
            </a:r>
            <a:r>
              <a:rPr lang="en-US" sz="3600" b="1" dirty="0">
                <a:solidFill>
                  <a:srgbClr val="FF0000"/>
                </a:solidFill>
              </a:rPr>
              <a:t> </a:t>
            </a:r>
            <a:r>
              <a:rPr lang="en-US" sz="3600" b="1" dirty="0" err="1">
                <a:solidFill>
                  <a:srgbClr val="FF0000"/>
                </a:solidFill>
              </a:rPr>
              <a:t>dụ</a:t>
            </a:r>
            <a:endParaRPr lang="en-US" sz="3600" b="1" dirty="0">
              <a:solidFill>
                <a:srgbClr val="FF0000"/>
              </a:solidFill>
            </a:endParaRPr>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675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Effect transition="in" filter="blinds(horizontal)">
                                      <p:cBhvr>
                                        <p:cTn id="7" dur="500"/>
                                        <p:tgtEl>
                                          <p:spTgt spid="952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5235">
                                            <p:txEl>
                                              <p:pRg st="2" end="2"/>
                                            </p:txEl>
                                          </p:spTgt>
                                        </p:tgtEl>
                                        <p:attrNameLst>
                                          <p:attrName>style.visibility</p:attrName>
                                        </p:attrNameLst>
                                      </p:cBhvr>
                                      <p:to>
                                        <p:strVal val="visible"/>
                                      </p:to>
                                    </p:set>
                                    <p:animEffect transition="in" filter="blinds(horizontal)">
                                      <p:cBhvr>
                                        <p:cTn id="12" dur="500"/>
                                        <p:tgtEl>
                                          <p:spTgt spid="952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5235">
                                            <p:txEl>
                                              <p:pRg st="3" end="3"/>
                                            </p:txEl>
                                          </p:spTgt>
                                        </p:tgtEl>
                                        <p:attrNameLst>
                                          <p:attrName>style.visibility</p:attrName>
                                        </p:attrNameLst>
                                      </p:cBhvr>
                                      <p:to>
                                        <p:strVal val="visible"/>
                                      </p:to>
                                    </p:set>
                                    <p:animEffect transition="in" filter="blinds(horizontal)">
                                      <p:cBhvr>
                                        <p:cTn id="17" dur="500"/>
                                        <p:tgtEl>
                                          <p:spTgt spid="952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ChangeArrowheads="1"/>
          </p:cNvSpPr>
          <p:nvPr/>
        </p:nvSpPr>
        <p:spPr bwMode="auto">
          <a:xfrm>
            <a:off x="304800" y="914400"/>
            <a:ext cx="8839200" cy="4816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342900" indent="-342900"/>
            <a:r>
              <a:rPr lang="en-US" sz="3200" b="1" dirty="0">
                <a:solidFill>
                  <a:srgbClr val="CC0000"/>
                </a:solidFill>
              </a:rPr>
              <a:t>Bài tập 4 (SGK-T57)</a:t>
            </a:r>
            <a:r>
              <a:rPr lang="en-US" b="1" dirty="0">
                <a:solidFill>
                  <a:srgbClr val="CC0000"/>
                </a:solidFill>
              </a:rPr>
              <a:t> </a:t>
            </a:r>
          </a:p>
          <a:p>
            <a:pPr marL="342900" indent="-342900"/>
            <a:endParaRPr lang="en-US" sz="900" b="1" dirty="0">
              <a:solidFill>
                <a:srgbClr val="CC0000"/>
              </a:solidFill>
            </a:endParaRPr>
          </a:p>
          <a:p>
            <a:pPr marL="342900" indent="-342900">
              <a:buFontTx/>
              <a:buAutoNum type="alphaLcParenR"/>
            </a:pPr>
            <a:r>
              <a:rPr lang="pt-BR" sz="3600" b="1" dirty="0">
                <a:solidFill>
                  <a:srgbClr val="0000FF"/>
                </a:solidFill>
                <a:latin typeface=".VnTime" pitchFamily="34" charset="0"/>
              </a:rPr>
              <a:t> </a:t>
            </a:r>
            <a:r>
              <a:rPr lang="pt-BR" sz="3600" b="1" dirty="0" smtClean="0">
                <a:solidFill>
                  <a:srgbClr val="0000FF"/>
                </a:solidFill>
                <a:latin typeface=".VnTime" pitchFamily="34" charset="0"/>
              </a:rPr>
              <a:t>Hiệu chứng</a:t>
            </a:r>
            <a:endParaRPr lang="pt-BR" sz="3600" b="1" dirty="0">
              <a:solidFill>
                <a:srgbClr val="0000FF"/>
              </a:solidFill>
              <a:latin typeface=".VnTime" pitchFamily="34" charset="0"/>
            </a:endParaRPr>
          </a:p>
          <a:p>
            <a:pPr marL="342900" indent="-342900"/>
            <a:endParaRPr lang="pt-BR" sz="1400" b="1" dirty="0">
              <a:solidFill>
                <a:srgbClr val="0000FF"/>
              </a:solidFill>
              <a:latin typeface=".VnTime" pitchFamily="34" charset="0"/>
            </a:endParaRPr>
          </a:p>
          <a:p>
            <a:pPr marL="342900" indent="-342900"/>
            <a:r>
              <a:rPr lang="pt-BR" sz="3600" b="1" dirty="0">
                <a:solidFill>
                  <a:srgbClr val="0000FF"/>
                </a:solidFill>
                <a:latin typeface=".VnTime" pitchFamily="34" charset="0"/>
              </a:rPr>
              <a:t>- </a:t>
            </a:r>
            <a:r>
              <a:rPr lang="pt-BR" sz="3600" b="1" dirty="0" smtClean="0">
                <a:solidFill>
                  <a:srgbClr val="0000FF"/>
                </a:solidFill>
                <a:latin typeface=".VnTime" pitchFamily="34" charset="0"/>
              </a:rPr>
              <a:t>Nghĩa gốc:</a:t>
            </a:r>
            <a:r>
              <a:rPr lang="pt-BR" sz="3600" b="1" dirty="0" smtClean="0">
                <a:latin typeface=".VnTime" pitchFamily="34" charset="0"/>
              </a:rPr>
              <a:t> tập hợp nhiều triệu chứng cùng xuất hiện của bệnh.</a:t>
            </a:r>
            <a:endParaRPr lang="pt-BR" sz="3600" b="1" dirty="0">
              <a:latin typeface=".VnTime" pitchFamily="34" charset="0"/>
            </a:endParaRPr>
          </a:p>
          <a:p>
            <a:r>
              <a:rPr lang="pt-BR" sz="3600" b="1" dirty="0" smtClean="0">
                <a:solidFill>
                  <a:srgbClr val="0000FF"/>
                </a:solidFill>
                <a:latin typeface=".VnTime" pitchFamily="34" charset="0"/>
              </a:rPr>
              <a:t>- Nghĩa chuyển:</a:t>
            </a:r>
            <a:r>
              <a:rPr lang="pt-BR" sz="3600" b="1" dirty="0" smtClean="0">
                <a:latin typeface=".VnTime" pitchFamily="34" charset="0"/>
              </a:rPr>
              <a:t> tập hợp nhiều hiện tượng, sự kiện biểu hiện 1 tình trạng, 1 vấn đề xã hội, cùng xuất hiện nhiều nơi</a:t>
            </a:r>
          </a:p>
          <a:p>
            <a:pPr marL="571500" indent="-571500">
              <a:buFontTx/>
              <a:buChar char="-"/>
            </a:pPr>
            <a:r>
              <a:rPr lang="pt-BR" sz="3600" b="1" i="1" dirty="0" smtClean="0">
                <a:solidFill>
                  <a:srgbClr val="0000FF"/>
                </a:solidFill>
                <a:latin typeface=".VnTime" pitchFamily="34" charset="0"/>
              </a:rPr>
              <a:t>VD</a:t>
            </a:r>
            <a:r>
              <a:rPr lang="pt-BR" sz="3600" b="1" i="1" dirty="0">
                <a:solidFill>
                  <a:srgbClr val="0000FF"/>
                </a:solidFill>
                <a:latin typeface=".VnTime" pitchFamily="34" charset="0"/>
              </a:rPr>
              <a:t>: </a:t>
            </a:r>
            <a:r>
              <a:rPr lang="pt-BR" sz="3600" b="1" i="1" dirty="0" smtClean="0">
                <a:solidFill>
                  <a:srgbClr val="0000FF"/>
                </a:solidFill>
                <a:latin typeface=".VnTime" pitchFamily="34" charset="0"/>
              </a:rPr>
              <a:t>Hiệu chứng suy thoái kinh tế</a:t>
            </a:r>
            <a:endParaRPr lang="pt-BR" sz="3600" b="1" i="1" dirty="0">
              <a:solidFill>
                <a:srgbClr val="0000FF"/>
              </a:solidFill>
              <a:latin typeface=".VnTime" pitchFamily="34" charset="0"/>
            </a:endParaRPr>
          </a:p>
        </p:txBody>
      </p:sp>
      <p:pic>
        <p:nvPicPr>
          <p:cNvPr id="6"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7435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6259">
                                            <p:txEl>
                                              <p:pRg st="2" end="2"/>
                                            </p:txEl>
                                          </p:spTgt>
                                        </p:tgtEl>
                                        <p:attrNameLst>
                                          <p:attrName>style.visibility</p:attrName>
                                        </p:attrNameLst>
                                      </p:cBhvr>
                                      <p:to>
                                        <p:strVal val="visible"/>
                                      </p:to>
                                    </p:set>
                                    <p:animEffect transition="in" filter="blinds(horizontal)">
                                      <p:cBhvr>
                                        <p:cTn id="7" dur="500"/>
                                        <p:tgtEl>
                                          <p:spTgt spid="96259">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6259">
                                            <p:txEl>
                                              <p:pRg st="4" end="4"/>
                                            </p:txEl>
                                          </p:spTgt>
                                        </p:tgtEl>
                                        <p:attrNameLst>
                                          <p:attrName>style.visibility</p:attrName>
                                        </p:attrNameLst>
                                      </p:cBhvr>
                                      <p:to>
                                        <p:strVal val="visible"/>
                                      </p:to>
                                    </p:set>
                                    <p:animEffect transition="in" filter="blinds(horizontal)">
                                      <p:cBhvr>
                                        <p:cTn id="12" dur="500"/>
                                        <p:tgtEl>
                                          <p:spTgt spid="96259">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6259">
                                            <p:txEl>
                                              <p:pRg st="5" end="5"/>
                                            </p:txEl>
                                          </p:spTgt>
                                        </p:tgtEl>
                                        <p:attrNameLst>
                                          <p:attrName>style.visibility</p:attrName>
                                        </p:attrNameLst>
                                      </p:cBhvr>
                                      <p:to>
                                        <p:strVal val="visible"/>
                                      </p:to>
                                    </p:set>
                                    <p:animEffect transition="in" filter="blinds(horizontal)">
                                      <p:cBhvr>
                                        <p:cTn id="17" dur="500"/>
                                        <p:tgtEl>
                                          <p:spTgt spid="96259">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6259">
                                            <p:txEl>
                                              <p:pRg st="6" end="6"/>
                                            </p:txEl>
                                          </p:spTgt>
                                        </p:tgtEl>
                                        <p:attrNameLst>
                                          <p:attrName>style.visibility</p:attrName>
                                        </p:attrNameLst>
                                      </p:cBhvr>
                                      <p:to>
                                        <p:strVal val="visible"/>
                                      </p:to>
                                    </p:set>
                                    <p:animEffect transition="in" filter="blinds(horizontal)">
                                      <p:cBhvr>
                                        <p:cTn id="22" dur="500"/>
                                        <p:tgtEl>
                                          <p:spTgt spid="962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76200" y="152400"/>
            <a:ext cx="929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n-US" sz="1800" b="1">
              <a:latin typeface=".VnTimeH" pitchFamily="34" charset="0"/>
            </a:endParaRPr>
          </a:p>
        </p:txBody>
      </p:sp>
      <p:sp>
        <p:nvSpPr>
          <p:cNvPr id="94211" name="Rectangle 3"/>
          <p:cNvSpPr>
            <a:spLocks noChangeArrowheads="1"/>
          </p:cNvSpPr>
          <p:nvPr/>
        </p:nvSpPr>
        <p:spPr bwMode="auto">
          <a:xfrm>
            <a:off x="304800" y="762000"/>
            <a:ext cx="88392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200" b="1" dirty="0" err="1">
                <a:solidFill>
                  <a:srgbClr val="CC0000"/>
                </a:solidFill>
              </a:rPr>
              <a:t>Bài</a:t>
            </a:r>
            <a:r>
              <a:rPr lang="en-US" sz="3200" b="1" dirty="0">
                <a:solidFill>
                  <a:srgbClr val="CC0000"/>
                </a:solidFill>
              </a:rPr>
              <a:t> </a:t>
            </a:r>
            <a:r>
              <a:rPr lang="en-US" sz="3200" b="1" dirty="0" err="1">
                <a:solidFill>
                  <a:srgbClr val="CC0000"/>
                </a:solidFill>
              </a:rPr>
              <a:t>tập</a:t>
            </a:r>
            <a:r>
              <a:rPr lang="en-US" sz="3200" b="1" dirty="0">
                <a:solidFill>
                  <a:srgbClr val="CC0000"/>
                </a:solidFill>
              </a:rPr>
              <a:t> 4 (SGK-T57) </a:t>
            </a:r>
          </a:p>
          <a:p>
            <a:r>
              <a:rPr lang="pt-BR" sz="3200" b="1" dirty="0">
                <a:solidFill>
                  <a:srgbClr val="0000FF"/>
                </a:solidFill>
                <a:latin typeface=".VnTime" pitchFamily="34" charset="0"/>
              </a:rPr>
              <a:t>b) </a:t>
            </a:r>
            <a:r>
              <a:rPr lang="pt-BR" sz="3200" b="1" dirty="0" smtClean="0">
                <a:solidFill>
                  <a:srgbClr val="0000FF"/>
                </a:solidFill>
                <a:latin typeface=".VnTime" pitchFamily="34" charset="0"/>
              </a:rPr>
              <a:t>Ngân hàng</a:t>
            </a:r>
            <a:endParaRPr lang="pt-BR" sz="3200" b="1" dirty="0">
              <a:solidFill>
                <a:srgbClr val="0000FF"/>
              </a:solidFill>
              <a:latin typeface=".VnTime" pitchFamily="34" charset="0"/>
            </a:endParaRPr>
          </a:p>
          <a:p>
            <a:r>
              <a:rPr lang="pt-BR" sz="3200" b="1" dirty="0">
                <a:solidFill>
                  <a:srgbClr val="0000FF"/>
                </a:solidFill>
                <a:latin typeface=".VnTime" pitchFamily="34" charset="0"/>
              </a:rPr>
              <a:t>- </a:t>
            </a:r>
            <a:r>
              <a:rPr lang="pt-BR" sz="3200" b="1" dirty="0" smtClean="0">
                <a:solidFill>
                  <a:srgbClr val="0000FF"/>
                </a:solidFill>
                <a:latin typeface=".VnTime" pitchFamily="34" charset="0"/>
              </a:rPr>
              <a:t>Nghĩa gốc: </a:t>
            </a:r>
            <a:r>
              <a:rPr lang="pt-BR" sz="3200" b="1" dirty="0" smtClean="0">
                <a:latin typeface=".VnTime" pitchFamily="34" charset="0"/>
              </a:rPr>
              <a:t>tổ chức kinh tế hoạt động trong lĩnh vực kinh doanh và quản lý các nghiệp vụ tiền tệ</a:t>
            </a:r>
            <a:endParaRPr lang="pt-BR" sz="3200" b="1" dirty="0">
              <a:latin typeface=".VnTime" pitchFamily="34" charset="0"/>
            </a:endParaRPr>
          </a:p>
          <a:p>
            <a:r>
              <a:rPr lang="pt-BR" sz="3200" b="1" dirty="0" smtClean="0">
                <a:solidFill>
                  <a:srgbClr val="0000FF"/>
                </a:solidFill>
                <a:latin typeface=".VnTime" pitchFamily="34" charset="0"/>
              </a:rPr>
              <a:t>-Nghĩa chuyển:</a:t>
            </a:r>
            <a:r>
              <a:rPr lang="pt-BR" sz="3200" b="1" dirty="0" smtClean="0">
                <a:latin typeface=".VnTime" pitchFamily="34" charset="0"/>
              </a:rPr>
              <a:t> </a:t>
            </a:r>
            <a:r>
              <a:rPr lang="pt-BR" sz="3200" b="1" dirty="0">
                <a:latin typeface=".VnTime" pitchFamily="34" charset="0"/>
              </a:rPr>
              <a:t>Kho </a:t>
            </a:r>
            <a:r>
              <a:rPr lang="pt-BR" sz="3200" b="1" dirty="0" smtClean="0">
                <a:latin typeface=".VnTime" pitchFamily="34" charset="0"/>
              </a:rPr>
              <a:t>lưu trữ dữ liệu, bộ phận để sử dụng khi cần thiết</a:t>
            </a:r>
          </a:p>
          <a:p>
            <a:r>
              <a:rPr lang="pt-BR" sz="3200" b="1" i="1" dirty="0" smtClean="0">
                <a:solidFill>
                  <a:srgbClr val="0000FF"/>
                </a:solidFill>
                <a:latin typeface=".VnTime" pitchFamily="34" charset="0"/>
              </a:rPr>
              <a:t>-VD: Ngân hàng máu, ngân hàng đề thi...</a:t>
            </a:r>
          </a:p>
          <a:p>
            <a:r>
              <a:rPr lang="pt-BR" sz="3200" b="1" i="1" dirty="0" smtClean="0">
                <a:solidFill>
                  <a:srgbClr val="0000FF"/>
                </a:solidFill>
                <a:latin typeface=".VnTime" pitchFamily="34" charset="0"/>
              </a:rPr>
              <a:t>c+d: btvn</a:t>
            </a:r>
            <a:endParaRPr lang="en-US" sz="3200" b="1" i="1" dirty="0">
              <a:solidFill>
                <a:srgbClr val="0000FF"/>
              </a:solidFill>
              <a:latin typeface=".VnTime" pitchFamily="34" charset="0"/>
            </a:endParaRPr>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10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954" y="533400"/>
            <a:ext cx="9112045" cy="1569660"/>
          </a:xfrm>
          <a:prstGeom prst="rect">
            <a:avLst/>
          </a:prstGeom>
        </p:spPr>
        <p:txBody>
          <a:bodyPr wrap="square">
            <a:spAutoFit/>
          </a:bodyPr>
          <a:lstStyle/>
          <a:p>
            <a:r>
              <a:rPr lang="en-US" sz="3200" b="1" dirty="0">
                <a:solidFill>
                  <a:srgbClr val="FF0000"/>
                </a:solidFill>
                <a:latin typeface="Times New Roman" pitchFamily="18" charset="0"/>
                <a:cs typeface="Times New Roman" pitchFamily="18" charset="0"/>
              </a:rPr>
              <a:t>I. SỰ BIẾN ĐỔI VÀ PHÁT TRIỂN NGHĨA CỦA TỪ NGỮ </a:t>
            </a:r>
          </a:p>
          <a:p>
            <a:r>
              <a:rPr lang="en-US" sz="3200" b="1" dirty="0" smtClean="0">
                <a:latin typeface="Times New Roman" pitchFamily="18" charset="0"/>
                <a:cs typeface="Times New Roman" pitchFamily="18" charset="0"/>
              </a:rPr>
              <a:t>1. </a:t>
            </a:r>
            <a:r>
              <a:rPr lang="en-US" sz="3200" b="1" dirty="0" err="1" smtClean="0">
                <a:latin typeface="Times New Roman" pitchFamily="18" charset="0"/>
                <a:cs typeface="Times New Roman" pitchFamily="18" charset="0"/>
              </a:rPr>
              <a:t>Khảo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sát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ngữ</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liệu</a:t>
            </a:r>
            <a:r>
              <a:rPr lang="en-US" sz="3200" b="1" dirty="0" smtClean="0">
                <a:latin typeface="Times New Roman" pitchFamily="18" charset="0"/>
                <a:cs typeface="Times New Roman" pitchFamily="18" charset="0"/>
              </a:rPr>
              <a:t> (SGK- 55,56)</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72044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z="4000"/>
              <a:t/>
            </a:r>
            <a:br>
              <a:rPr lang="en-US" sz="4000"/>
            </a:br>
            <a:endParaRPr lang="en-US" sz="4000"/>
          </a:p>
        </p:txBody>
      </p:sp>
      <p:sp>
        <p:nvSpPr>
          <p:cNvPr id="99331" name="Rectangle 3"/>
          <p:cNvSpPr>
            <a:spLocks noGrp="1" noChangeArrowheads="1"/>
          </p:cNvSpPr>
          <p:nvPr>
            <p:ph type="body" idx="1"/>
          </p:nvPr>
        </p:nvSpPr>
        <p:spPr>
          <a:xfrm>
            <a:off x="457200" y="304800"/>
            <a:ext cx="8229600" cy="2209800"/>
          </a:xfrm>
        </p:spPr>
        <p:txBody>
          <a:bodyPr/>
          <a:lstStyle/>
          <a:p>
            <a:pPr>
              <a:buFontTx/>
              <a:buNone/>
            </a:pPr>
            <a:r>
              <a:rPr lang="en-US" b="1">
                <a:solidFill>
                  <a:srgbClr val="CC0000"/>
                </a:solidFill>
              </a:rPr>
              <a:t>Bài tập 5</a:t>
            </a:r>
            <a:endParaRPr lang="en-US" b="1">
              <a:solidFill>
                <a:srgbClr val="000099"/>
              </a:solidFill>
            </a:endParaRPr>
          </a:p>
          <a:p>
            <a:r>
              <a:rPr lang="en-US" b="1">
                <a:solidFill>
                  <a:srgbClr val="000099"/>
                </a:solidFill>
              </a:rPr>
              <a:t>Ngày ngày </a:t>
            </a:r>
            <a:r>
              <a:rPr lang="en-US" b="1">
                <a:solidFill>
                  <a:srgbClr val="FF0000"/>
                </a:solidFill>
              </a:rPr>
              <a:t>mặt trời</a:t>
            </a:r>
            <a:r>
              <a:rPr lang="en-US" b="1">
                <a:solidFill>
                  <a:srgbClr val="000099"/>
                </a:solidFill>
              </a:rPr>
              <a:t> đi qua tr</a:t>
            </a:r>
            <a:r>
              <a:rPr lang="en-US" b="1">
                <a:solidFill>
                  <a:schemeClr val="accent2"/>
                </a:solidFill>
              </a:rPr>
              <a:t>ên</a:t>
            </a:r>
            <a:r>
              <a:rPr lang="en-US" b="1">
                <a:solidFill>
                  <a:srgbClr val="000099"/>
                </a:solidFill>
              </a:rPr>
              <a:t> lăng                 Thấy một </a:t>
            </a:r>
            <a:r>
              <a:rPr lang="en-US" b="1">
                <a:solidFill>
                  <a:srgbClr val="FF0000"/>
                </a:solidFill>
              </a:rPr>
              <a:t>mặt trời</a:t>
            </a:r>
            <a:r>
              <a:rPr lang="en-US" b="1">
                <a:solidFill>
                  <a:srgbClr val="000099"/>
                </a:solidFill>
              </a:rPr>
              <a:t> trong </a:t>
            </a:r>
            <a:r>
              <a:rPr lang="en-US" b="1">
                <a:solidFill>
                  <a:schemeClr val="accent2"/>
                </a:solidFill>
              </a:rPr>
              <a:t>lăng rất đỏ.                         </a:t>
            </a:r>
            <a:r>
              <a:rPr lang="en-US" sz="2400" b="1" i="1">
                <a:solidFill>
                  <a:srgbClr val="000000"/>
                </a:solidFill>
              </a:rPr>
              <a:t>(Viễn Phương - Viếng lăng Bác)</a:t>
            </a:r>
          </a:p>
          <a:p>
            <a:endParaRPr lang="en-US" sz="2400"/>
          </a:p>
        </p:txBody>
      </p:sp>
      <p:sp>
        <p:nvSpPr>
          <p:cNvPr id="99332" name="Rectangle 4"/>
          <p:cNvSpPr>
            <a:spLocks noChangeArrowheads="1"/>
          </p:cNvSpPr>
          <p:nvPr/>
        </p:nvSpPr>
        <p:spPr bwMode="auto">
          <a:xfrm>
            <a:off x="609600" y="2819400"/>
            <a:ext cx="8077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t>- </a:t>
            </a:r>
            <a:r>
              <a:rPr lang="en-US" sz="2400" b="1" dirty="0" err="1"/>
              <a:t>Từ</a:t>
            </a:r>
            <a:r>
              <a:rPr lang="en-US" sz="2400" b="1" dirty="0"/>
              <a:t> </a:t>
            </a:r>
            <a:r>
              <a:rPr lang="en-US" sz="2400" b="1" dirty="0" err="1">
                <a:solidFill>
                  <a:srgbClr val="CC0000"/>
                </a:solidFill>
              </a:rPr>
              <a:t>mặt</a:t>
            </a:r>
            <a:r>
              <a:rPr lang="en-US" sz="2400" b="1" dirty="0">
                <a:solidFill>
                  <a:srgbClr val="CC0000"/>
                </a:solidFill>
              </a:rPr>
              <a:t> </a:t>
            </a:r>
            <a:r>
              <a:rPr lang="en-US" sz="2400" b="1" dirty="0" err="1">
                <a:solidFill>
                  <a:srgbClr val="CC0000"/>
                </a:solidFill>
              </a:rPr>
              <a:t>trời</a:t>
            </a:r>
            <a:r>
              <a:rPr lang="en-US" sz="2400" b="1" dirty="0"/>
              <a:t> </a:t>
            </a:r>
            <a:r>
              <a:rPr lang="en-US" sz="2400" b="1" dirty="0" err="1"/>
              <a:t>trong</a:t>
            </a:r>
            <a:r>
              <a:rPr lang="en-US" sz="2400" b="1" dirty="0"/>
              <a:t> </a:t>
            </a:r>
            <a:r>
              <a:rPr lang="en-US" sz="2400" b="1" dirty="0" err="1"/>
              <a:t>câu</a:t>
            </a:r>
            <a:r>
              <a:rPr lang="en-US" sz="2400" b="1" dirty="0"/>
              <a:t> </a:t>
            </a:r>
            <a:r>
              <a:rPr lang="en-US" sz="2400" b="1" dirty="0" err="1"/>
              <a:t>thơ</a:t>
            </a:r>
            <a:r>
              <a:rPr lang="en-US" sz="2400" b="1" dirty="0"/>
              <a:t> </a:t>
            </a:r>
            <a:r>
              <a:rPr lang="en-US" sz="2400" b="1" dirty="0" err="1"/>
              <a:t>thứ</a:t>
            </a:r>
            <a:r>
              <a:rPr lang="en-US" sz="2400" b="1" dirty="0"/>
              <a:t> </a:t>
            </a:r>
            <a:r>
              <a:rPr lang="en-US" sz="2400" b="1" dirty="0" err="1"/>
              <a:t>hai</a:t>
            </a:r>
            <a:r>
              <a:rPr lang="en-US" sz="2400" b="1" dirty="0"/>
              <a:t> </a:t>
            </a:r>
            <a:r>
              <a:rPr lang="en-US" sz="2400" b="1" dirty="0" err="1"/>
              <a:t>được</a:t>
            </a:r>
            <a:r>
              <a:rPr lang="en-US" sz="2400" b="1" dirty="0"/>
              <a:t> </a:t>
            </a:r>
            <a:r>
              <a:rPr lang="en-US" sz="2400" b="1" dirty="0" err="1"/>
              <a:t>sử</a:t>
            </a:r>
            <a:r>
              <a:rPr lang="en-US" sz="2400" b="1" dirty="0"/>
              <a:t> </a:t>
            </a:r>
            <a:r>
              <a:rPr lang="en-US" sz="2400" b="1" dirty="0" err="1"/>
              <a:t>dụng</a:t>
            </a:r>
            <a:r>
              <a:rPr lang="en-US" sz="2400" b="1" dirty="0"/>
              <a:t> </a:t>
            </a:r>
            <a:r>
              <a:rPr lang="en-US" sz="2400" b="1" dirty="0" err="1"/>
              <a:t>theo</a:t>
            </a:r>
            <a:r>
              <a:rPr lang="en-US" sz="2400" b="1" dirty="0"/>
              <a:t> </a:t>
            </a:r>
            <a:r>
              <a:rPr lang="en-US" sz="2400" b="1" dirty="0" err="1"/>
              <a:t>phép</a:t>
            </a:r>
            <a:r>
              <a:rPr lang="en-US" sz="2400" b="1" dirty="0"/>
              <a:t> </a:t>
            </a:r>
            <a:r>
              <a:rPr lang="en-US" sz="2400" b="1" dirty="0" err="1"/>
              <a:t>tu</a:t>
            </a:r>
            <a:r>
              <a:rPr lang="en-US" sz="2400" b="1" dirty="0"/>
              <a:t> </a:t>
            </a:r>
            <a:r>
              <a:rPr lang="en-US" sz="2400" b="1" dirty="0" err="1"/>
              <a:t>từ</a:t>
            </a:r>
            <a:r>
              <a:rPr lang="en-US" sz="2400" b="1" dirty="0"/>
              <a:t> </a:t>
            </a:r>
            <a:r>
              <a:rPr lang="en-US" sz="2400" b="1" dirty="0" err="1"/>
              <a:t>ẩn</a:t>
            </a:r>
            <a:r>
              <a:rPr lang="en-US" sz="2400" b="1" dirty="0"/>
              <a:t> </a:t>
            </a:r>
            <a:r>
              <a:rPr lang="en-US" sz="2400" b="1" dirty="0" err="1"/>
              <a:t>dụ</a:t>
            </a:r>
            <a:r>
              <a:rPr lang="en-US" sz="2400" b="1" dirty="0"/>
              <a:t>.</a:t>
            </a:r>
          </a:p>
          <a:p>
            <a:r>
              <a:rPr lang="en-US" sz="2400" b="1" dirty="0"/>
              <a:t>- </a:t>
            </a:r>
            <a:r>
              <a:rPr lang="en-US" sz="2400" b="1" dirty="0" err="1"/>
              <a:t>Đây</a:t>
            </a:r>
            <a:r>
              <a:rPr lang="en-US" sz="2400" b="1" dirty="0"/>
              <a:t> </a:t>
            </a:r>
            <a:r>
              <a:rPr lang="en-US" sz="2400" b="1" dirty="0" err="1"/>
              <a:t>không</a:t>
            </a:r>
            <a:r>
              <a:rPr lang="en-US" sz="2400" b="1" dirty="0"/>
              <a:t> </a:t>
            </a:r>
            <a:r>
              <a:rPr lang="en-US" sz="2400" b="1" dirty="0" err="1"/>
              <a:t>phải</a:t>
            </a:r>
            <a:r>
              <a:rPr lang="en-US" sz="2400" b="1" dirty="0"/>
              <a:t> </a:t>
            </a:r>
            <a:r>
              <a:rPr lang="en-US" sz="2400" b="1" dirty="0" err="1"/>
              <a:t>là</a:t>
            </a:r>
            <a:r>
              <a:rPr lang="en-US" sz="2400" b="1" dirty="0"/>
              <a:t> </a:t>
            </a:r>
            <a:r>
              <a:rPr lang="en-US" sz="2400" b="1" dirty="0" err="1"/>
              <a:t>hiện</a:t>
            </a:r>
            <a:r>
              <a:rPr lang="en-US" sz="2400" b="1" dirty="0"/>
              <a:t> </a:t>
            </a:r>
            <a:r>
              <a:rPr lang="en-US" sz="2400" b="1" dirty="0" err="1"/>
              <a:t>tượng</a:t>
            </a:r>
            <a:r>
              <a:rPr lang="en-US" sz="2400" b="1" dirty="0"/>
              <a:t> </a:t>
            </a:r>
            <a:r>
              <a:rPr lang="en-US" sz="2400" b="1" dirty="0" err="1"/>
              <a:t>phát</a:t>
            </a:r>
            <a:r>
              <a:rPr lang="en-US" sz="2400" b="1" dirty="0"/>
              <a:t> </a:t>
            </a:r>
            <a:r>
              <a:rPr lang="en-US" sz="2400" b="1" dirty="0" err="1"/>
              <a:t>triển</a:t>
            </a:r>
            <a:r>
              <a:rPr lang="en-US" sz="2400" b="1" dirty="0"/>
              <a:t> </a:t>
            </a:r>
            <a:r>
              <a:rPr lang="en-US" sz="2400" b="1" dirty="0" err="1"/>
              <a:t>nghĩa</a:t>
            </a:r>
            <a:r>
              <a:rPr lang="en-US" sz="2400" b="1" dirty="0"/>
              <a:t> </a:t>
            </a:r>
            <a:r>
              <a:rPr lang="en-US" sz="2400" b="1" dirty="0" err="1"/>
              <a:t>của</a:t>
            </a:r>
            <a:r>
              <a:rPr lang="en-US" sz="2400" b="1" dirty="0"/>
              <a:t> </a:t>
            </a:r>
            <a:r>
              <a:rPr lang="en-US" sz="2400" b="1" dirty="0" err="1"/>
              <a:t>từ</a:t>
            </a:r>
            <a:r>
              <a:rPr lang="en-US" sz="2400" b="1" dirty="0"/>
              <a:t>, </a:t>
            </a:r>
            <a:r>
              <a:rPr lang="en-US" sz="2400" b="1" dirty="0" err="1"/>
              <a:t>bởi</a:t>
            </a:r>
            <a:r>
              <a:rPr lang="en-US" sz="2400" b="1" dirty="0"/>
              <a:t> </a:t>
            </a:r>
            <a:r>
              <a:rPr lang="en-US" sz="2400" b="1" dirty="0" err="1"/>
              <a:t>vì</a:t>
            </a:r>
            <a:r>
              <a:rPr lang="en-US" sz="2400" b="1" dirty="0"/>
              <a:t> </a:t>
            </a:r>
            <a:r>
              <a:rPr lang="en-US" sz="2400" b="1" dirty="0" err="1"/>
              <a:t>sự</a:t>
            </a:r>
            <a:r>
              <a:rPr lang="en-US" sz="2400" b="1" dirty="0"/>
              <a:t> </a:t>
            </a:r>
            <a:r>
              <a:rPr lang="en-US" sz="2400" b="1" dirty="0" err="1"/>
              <a:t>chuyển</a:t>
            </a:r>
            <a:r>
              <a:rPr lang="en-US" sz="2400" b="1" dirty="0"/>
              <a:t> </a:t>
            </a:r>
            <a:r>
              <a:rPr lang="en-US" sz="2400" b="1" dirty="0" err="1"/>
              <a:t>nghĩa</a:t>
            </a:r>
            <a:r>
              <a:rPr lang="en-US" sz="2400" b="1" dirty="0"/>
              <a:t> </a:t>
            </a:r>
            <a:r>
              <a:rPr lang="en-US" sz="2400" b="1" dirty="0" err="1"/>
              <a:t>của</a:t>
            </a:r>
            <a:r>
              <a:rPr lang="en-US" sz="2400" b="1" dirty="0"/>
              <a:t> </a:t>
            </a:r>
            <a:r>
              <a:rPr lang="en-US" sz="2400" b="1" dirty="0" err="1"/>
              <a:t>từ</a:t>
            </a:r>
            <a:r>
              <a:rPr lang="en-US" sz="2400" b="1" dirty="0"/>
              <a:t> </a:t>
            </a:r>
            <a:r>
              <a:rPr lang="en-US" sz="2400" b="1" dirty="0" err="1">
                <a:solidFill>
                  <a:srgbClr val="FF0000"/>
                </a:solidFill>
              </a:rPr>
              <a:t>mặt</a:t>
            </a:r>
            <a:r>
              <a:rPr lang="en-US" sz="2400" b="1" dirty="0">
                <a:solidFill>
                  <a:srgbClr val="FF0000"/>
                </a:solidFill>
              </a:rPr>
              <a:t> </a:t>
            </a:r>
            <a:r>
              <a:rPr lang="en-US" sz="2400" b="1" dirty="0" err="1">
                <a:solidFill>
                  <a:srgbClr val="FF0000"/>
                </a:solidFill>
              </a:rPr>
              <a:t>trời</a:t>
            </a:r>
            <a:r>
              <a:rPr lang="en-US" sz="2400" b="1" dirty="0"/>
              <a:t> </a:t>
            </a:r>
            <a:r>
              <a:rPr lang="en-US" sz="2400" b="1" dirty="0" err="1"/>
              <a:t>trong</a:t>
            </a:r>
            <a:r>
              <a:rPr lang="en-US" sz="2400" b="1" dirty="0"/>
              <a:t> </a:t>
            </a:r>
            <a:r>
              <a:rPr lang="en-US" sz="2400" b="1" dirty="0" err="1"/>
              <a:t>câu</a:t>
            </a:r>
            <a:r>
              <a:rPr lang="en-US" sz="2400" b="1" dirty="0"/>
              <a:t> </a:t>
            </a:r>
            <a:r>
              <a:rPr lang="en-US" sz="2400" b="1" dirty="0" err="1"/>
              <a:t>thơ</a:t>
            </a:r>
            <a:r>
              <a:rPr lang="en-US" sz="2400" b="1" dirty="0"/>
              <a:t> </a:t>
            </a:r>
            <a:r>
              <a:rPr lang="en-US" sz="2400" b="1" dirty="0" err="1"/>
              <a:t>có</a:t>
            </a:r>
            <a:r>
              <a:rPr lang="en-US" sz="2400" b="1" dirty="0"/>
              <a:t> </a:t>
            </a:r>
            <a:r>
              <a:rPr lang="en-US" sz="2400" b="1" dirty="0" err="1"/>
              <a:t>tính</a:t>
            </a:r>
            <a:r>
              <a:rPr lang="en-US" sz="2400" b="1" dirty="0"/>
              <a:t> </a:t>
            </a:r>
            <a:r>
              <a:rPr lang="en-US" sz="2400" b="1" dirty="0" err="1"/>
              <a:t>chất</a:t>
            </a:r>
            <a:r>
              <a:rPr lang="en-US" sz="2400" b="1" dirty="0"/>
              <a:t> </a:t>
            </a:r>
            <a:r>
              <a:rPr lang="en-US" sz="2400" b="1" dirty="0" err="1"/>
              <a:t>lâm</a:t>
            </a:r>
            <a:r>
              <a:rPr lang="en-US" sz="2400" b="1" dirty="0"/>
              <a:t> </a:t>
            </a:r>
            <a:r>
              <a:rPr lang="en-US" sz="2400" b="1" dirty="0" err="1"/>
              <a:t>thời</a:t>
            </a:r>
            <a:r>
              <a:rPr lang="en-US" sz="2400" b="1" dirty="0"/>
              <a:t>, </a:t>
            </a:r>
            <a:r>
              <a:rPr lang="en-US" sz="2400" b="1" dirty="0" err="1"/>
              <a:t>nó</a:t>
            </a:r>
            <a:r>
              <a:rPr lang="en-US" sz="2400" b="1" dirty="0"/>
              <a:t> </a:t>
            </a:r>
            <a:r>
              <a:rPr lang="en-US" sz="2400" b="1" dirty="0" err="1"/>
              <a:t>không</a:t>
            </a:r>
            <a:r>
              <a:rPr lang="en-US" sz="2400" b="1" dirty="0"/>
              <a:t> </a:t>
            </a:r>
            <a:r>
              <a:rPr lang="en-US" sz="2400" b="1" dirty="0" err="1"/>
              <a:t>làm</a:t>
            </a:r>
            <a:r>
              <a:rPr lang="en-US" sz="2400" b="1" dirty="0"/>
              <a:t> </a:t>
            </a:r>
            <a:r>
              <a:rPr lang="en-US" sz="2400" b="1" dirty="0" err="1"/>
              <a:t>cho</a:t>
            </a:r>
            <a:r>
              <a:rPr lang="en-US" sz="2400" b="1" dirty="0"/>
              <a:t> </a:t>
            </a:r>
            <a:r>
              <a:rPr lang="en-US" sz="2400" b="1" dirty="0" err="1"/>
              <a:t>từ</a:t>
            </a:r>
            <a:r>
              <a:rPr lang="en-US" sz="2400" b="1" dirty="0"/>
              <a:t> </a:t>
            </a:r>
            <a:r>
              <a:rPr lang="en-US" sz="2400" b="1" dirty="0" err="1"/>
              <a:t>có</a:t>
            </a:r>
            <a:r>
              <a:rPr lang="en-US" sz="2400" b="1" dirty="0"/>
              <a:t> </a:t>
            </a:r>
            <a:r>
              <a:rPr lang="en-US" sz="2400" b="1" dirty="0" err="1"/>
              <a:t>thêm</a:t>
            </a:r>
            <a:r>
              <a:rPr lang="en-US" sz="2400" b="1" dirty="0"/>
              <a:t> </a:t>
            </a:r>
            <a:r>
              <a:rPr lang="en-US" sz="2400" b="1" dirty="0" err="1"/>
              <a:t>nghĩa</a:t>
            </a:r>
            <a:r>
              <a:rPr lang="en-US" sz="2400" b="1" dirty="0"/>
              <a:t> </a:t>
            </a:r>
            <a:r>
              <a:rPr lang="en-US" sz="2400" b="1" dirty="0" err="1"/>
              <a:t>mới</a:t>
            </a:r>
            <a:r>
              <a:rPr lang="en-US" sz="2400" b="1" dirty="0"/>
              <a:t>.</a:t>
            </a:r>
          </a:p>
        </p:txBody>
      </p:sp>
      <p:pic>
        <p:nvPicPr>
          <p:cNvPr id="5"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0643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ChangeArrowheads="1"/>
          </p:cNvSpPr>
          <p:nvPr/>
        </p:nvSpPr>
        <p:spPr bwMode="auto">
          <a:xfrm>
            <a:off x="304800" y="2590800"/>
            <a:ext cx="8839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sz="3000" b="1">
              <a:solidFill>
                <a:srgbClr val="0000FF"/>
              </a:solidFill>
              <a:latin typeface=".VnTime" pitchFamily="34" charset="0"/>
            </a:endParaRPr>
          </a:p>
        </p:txBody>
      </p:sp>
      <p:sp>
        <p:nvSpPr>
          <p:cNvPr id="98311" name="WordArt 7"/>
          <p:cNvSpPr>
            <a:spLocks noChangeArrowheads="1" noChangeShapeType="1" noTextEdit="1"/>
          </p:cNvSpPr>
          <p:nvPr/>
        </p:nvSpPr>
        <p:spPr bwMode="auto">
          <a:xfrm>
            <a:off x="957263" y="446086"/>
            <a:ext cx="7543800" cy="8286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b="1" kern="10" dirty="0">
                <a:solidFill>
                  <a:srgbClr val="336699"/>
                </a:solidFill>
                <a:effectLst>
                  <a:outerShdw dist="45791" dir="2021404" algn="ctr" rotWithShape="0">
                    <a:srgbClr val="B2B2B2">
                      <a:alpha val="80000"/>
                    </a:srgbClr>
                  </a:outerShdw>
                </a:effectLst>
                <a:latin typeface="Times New Roman"/>
                <a:cs typeface="Times New Roman"/>
              </a:rPr>
              <a:t>Hướng dẫn học bài</a:t>
            </a:r>
            <a:endParaRPr lang="en-US" sz="3600" b="1" kern="10" dirty="0">
              <a:solidFill>
                <a:srgbClr val="336699"/>
              </a:solidFill>
              <a:effectLst>
                <a:outerShdw dist="45791" dir="2021404" algn="ctr" rotWithShape="0">
                  <a:srgbClr val="B2B2B2">
                    <a:alpha val="80000"/>
                  </a:srgbClr>
                </a:outerShdw>
              </a:effectLst>
              <a:latin typeface="Times New Roman"/>
              <a:cs typeface="Times New Roman"/>
            </a:endParaRPr>
          </a:p>
        </p:txBody>
      </p:sp>
      <p:sp>
        <p:nvSpPr>
          <p:cNvPr id="98314" name="Text Box 10"/>
          <p:cNvSpPr txBox="1">
            <a:spLocks noChangeArrowheads="1"/>
          </p:cNvSpPr>
          <p:nvPr/>
        </p:nvSpPr>
        <p:spPr bwMode="auto">
          <a:xfrm>
            <a:off x="287389" y="1592775"/>
            <a:ext cx="8763000"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lnSpc>
                <a:spcPct val="80000"/>
              </a:lnSpc>
              <a:spcBef>
                <a:spcPct val="50000"/>
              </a:spcBef>
              <a:buFontTx/>
              <a:buChar char="-"/>
            </a:pPr>
            <a:r>
              <a:rPr lang="en-US" sz="2800" dirty="0"/>
              <a:t> Học thuộc phần ghi nhớ, hoàn thiện các bài tập còn lại.</a:t>
            </a:r>
          </a:p>
          <a:p>
            <a:pPr eaLnBrk="0" hangingPunct="0">
              <a:lnSpc>
                <a:spcPct val="80000"/>
              </a:lnSpc>
              <a:spcBef>
                <a:spcPct val="50000"/>
              </a:spcBef>
              <a:buFontTx/>
              <a:buChar char="-"/>
            </a:pPr>
            <a:r>
              <a:rPr lang="en-US" sz="2800" dirty="0"/>
              <a:t> Tìm ví dụ về sự phát triển nghĩa của từ vựng trên cơ sở nghĩa gốc</a:t>
            </a:r>
          </a:p>
          <a:p>
            <a:pPr eaLnBrk="0" hangingPunct="0">
              <a:lnSpc>
                <a:spcPct val="80000"/>
              </a:lnSpc>
              <a:spcBef>
                <a:spcPct val="50000"/>
              </a:spcBef>
              <a:buFontTx/>
              <a:buChar char="-"/>
            </a:pPr>
            <a:r>
              <a:rPr lang="en-US" sz="2800" dirty="0"/>
              <a:t> Tìm ví dụ về hai phương thức phát triển nghĩa của từ vựng: phương thức ẩn dụ và phương thức hoán dụ.</a:t>
            </a:r>
          </a:p>
          <a:p>
            <a:pPr eaLnBrk="0" hangingPunct="0">
              <a:lnSpc>
                <a:spcPct val="80000"/>
              </a:lnSpc>
              <a:spcBef>
                <a:spcPct val="50000"/>
              </a:spcBef>
              <a:buFontTx/>
              <a:buChar char="-"/>
            </a:pPr>
            <a:r>
              <a:rPr lang="en-US" sz="2800" dirty="0"/>
              <a:t> Đọc một số mục từ trong từ điển và xác định nghĩa gốc, nghĩa chuyển của từ đó. Chỉ ra trình tự trình bày nghĩa gốc và nghĩa chuyển của từ trong từ </a:t>
            </a:r>
            <a:r>
              <a:rPr lang="en-US" sz="2800" dirty="0" err="1"/>
              <a:t>điển</a:t>
            </a:r>
            <a:r>
              <a:rPr lang="en-US" sz="2800" dirty="0" smtClean="0"/>
              <a:t>.</a:t>
            </a:r>
            <a:endParaRPr lang="en-US" sz="2800" dirty="0"/>
          </a:p>
        </p:txBody>
      </p:sp>
      <p:pic>
        <p:nvPicPr>
          <p:cNvPr id="9"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Ảnh động đẹp (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24" y="-66675"/>
            <a:ext cx="666750" cy="15144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Ảnh động đẹp (7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464882" y="-32982"/>
            <a:ext cx="666750"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4325535"/>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98311"/>
                                        </p:tgtEl>
                                        <p:attrNameLst>
                                          <p:attrName>ppt_x</p:attrName>
                                          <p:attrName>ppt_y</p:attrName>
                                        </p:attrNameLst>
                                      </p:cBhvr>
                                    </p:animMotion>
                                    <p:animRot by="1500000">
                                      <p:cBhvr>
                                        <p:cTn id="7" dur="125" fill="hold">
                                          <p:stCondLst>
                                            <p:cond delay="0"/>
                                          </p:stCondLst>
                                        </p:cTn>
                                        <p:tgtEl>
                                          <p:spTgt spid="98311"/>
                                        </p:tgtEl>
                                        <p:attrNameLst>
                                          <p:attrName>r</p:attrName>
                                        </p:attrNameLst>
                                      </p:cBhvr>
                                    </p:animRot>
                                    <p:animRot by="-1500000">
                                      <p:cBhvr>
                                        <p:cTn id="8" dur="125" fill="hold">
                                          <p:stCondLst>
                                            <p:cond delay="125"/>
                                          </p:stCondLst>
                                        </p:cTn>
                                        <p:tgtEl>
                                          <p:spTgt spid="98311"/>
                                        </p:tgtEl>
                                        <p:attrNameLst>
                                          <p:attrName>r</p:attrName>
                                        </p:attrNameLst>
                                      </p:cBhvr>
                                    </p:animRot>
                                    <p:animRot by="-1500000">
                                      <p:cBhvr>
                                        <p:cTn id="9" dur="125" fill="hold">
                                          <p:stCondLst>
                                            <p:cond delay="250"/>
                                          </p:stCondLst>
                                        </p:cTn>
                                        <p:tgtEl>
                                          <p:spTgt spid="98311"/>
                                        </p:tgtEl>
                                        <p:attrNameLst>
                                          <p:attrName>r</p:attrName>
                                        </p:attrNameLst>
                                      </p:cBhvr>
                                    </p:animRot>
                                    <p:animRot by="1500000">
                                      <p:cBhvr>
                                        <p:cTn id="10" dur="125" fill="hold">
                                          <p:stCondLst>
                                            <p:cond delay="375"/>
                                          </p:stCondLst>
                                        </p:cTn>
                                        <p:tgtEl>
                                          <p:spTgt spid="98311"/>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98314"/>
                                        </p:tgtEl>
                                        <p:attrNameLst>
                                          <p:attrName>style.visibility</p:attrName>
                                        </p:attrNameLst>
                                      </p:cBhvr>
                                      <p:to>
                                        <p:strVal val="visible"/>
                                      </p:to>
                                    </p:set>
                                    <p:animEffect transition="in" filter="fade">
                                      <p:cBhvr>
                                        <p:cTn id="15" dur="2000"/>
                                        <p:tgtEl>
                                          <p:spTgt spid="98314"/>
                                        </p:tgtEl>
                                      </p:cBhvr>
                                    </p:animEffect>
                                    <p:anim calcmode="lin" valueType="num">
                                      <p:cBhvr>
                                        <p:cTn id="16" dur="2000" fill="hold"/>
                                        <p:tgtEl>
                                          <p:spTgt spid="98314"/>
                                        </p:tgtEl>
                                        <p:attrNameLst>
                                          <p:attrName>ppt_w</p:attrName>
                                        </p:attrNameLst>
                                      </p:cBhvr>
                                      <p:tavLst>
                                        <p:tav tm="0" fmla="#ppt_w*sin(2.5*pi*$)">
                                          <p:val>
                                            <p:fltVal val="0"/>
                                          </p:val>
                                        </p:tav>
                                        <p:tav tm="100000">
                                          <p:val>
                                            <p:fltVal val="1"/>
                                          </p:val>
                                        </p:tav>
                                      </p:tavLst>
                                    </p:anim>
                                    <p:anim calcmode="lin" valueType="num">
                                      <p:cBhvr>
                                        <p:cTn id="17" dur="2000" fill="hold"/>
                                        <p:tgtEl>
                                          <p:spTgt spid="983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1" grpId="0"/>
      <p:bldP spid="983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76200" y="152400"/>
            <a:ext cx="929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en-US" sz="1800" b="1">
              <a:latin typeface=".VnTimeH" pitchFamily="34" charset="0"/>
            </a:endParaRPr>
          </a:p>
        </p:txBody>
      </p:sp>
      <p:sp>
        <p:nvSpPr>
          <p:cNvPr id="61443" name="Rectangle 3"/>
          <p:cNvSpPr>
            <a:spLocks noChangeArrowheads="1"/>
          </p:cNvSpPr>
          <p:nvPr/>
        </p:nvSpPr>
        <p:spPr bwMode="auto">
          <a:xfrm>
            <a:off x="304800" y="914400"/>
            <a:ext cx="8839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342900" indent="-342900"/>
            <a:endParaRPr lang="en-US" sz="3200">
              <a:solidFill>
                <a:srgbClr val="FF0000"/>
              </a:solidFill>
              <a:latin typeface=".VnTime" pitchFamily="34" charset="0"/>
            </a:endParaRPr>
          </a:p>
        </p:txBody>
      </p:sp>
      <p:sp>
        <p:nvSpPr>
          <p:cNvPr id="61452" name="Rectangle 12"/>
          <p:cNvSpPr>
            <a:spLocks noChangeArrowheads="1"/>
          </p:cNvSpPr>
          <p:nvPr/>
        </p:nvSpPr>
        <p:spPr bwMode="auto">
          <a:xfrm>
            <a:off x="304800" y="372844"/>
            <a:ext cx="8345235"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sz="2800" b="1" dirty="0">
                <a:solidFill>
                  <a:srgbClr val="FF0000"/>
                </a:solidFill>
              </a:rPr>
              <a:t>    VÀO NHÀ NGỤC QUẢNG ĐÔNG CẢM TÁC</a:t>
            </a:r>
          </a:p>
          <a:p>
            <a:pPr eaLnBrk="0" hangingPunct="0"/>
            <a:endParaRPr lang="en-US" sz="2800" b="1" dirty="0">
              <a:solidFill>
                <a:srgbClr val="0000FF"/>
              </a:solidFill>
            </a:endParaRPr>
          </a:p>
          <a:p>
            <a:pPr lvl="2" eaLnBrk="0" hangingPunct="0"/>
            <a:r>
              <a:rPr lang="en-US" sz="2000" dirty="0"/>
              <a:t>                </a:t>
            </a:r>
            <a:r>
              <a:rPr lang="en-US" sz="2800" dirty="0"/>
              <a:t>Vẫn là hào kiệt, vẫn phong lưu,</a:t>
            </a:r>
          </a:p>
          <a:p>
            <a:pPr lvl="2" eaLnBrk="0" hangingPunct="0"/>
            <a:r>
              <a:rPr lang="en-US" sz="2800" dirty="0"/>
              <a:t>            Chạy mỏi chân thì hãy ở tù.</a:t>
            </a:r>
          </a:p>
          <a:p>
            <a:pPr lvl="2" eaLnBrk="0" hangingPunct="0"/>
            <a:r>
              <a:rPr lang="en-US" sz="2800" dirty="0"/>
              <a:t>            Đã khách không nhà trong bốn biển,</a:t>
            </a:r>
          </a:p>
          <a:p>
            <a:pPr lvl="2" eaLnBrk="0" hangingPunct="0"/>
            <a:r>
              <a:rPr lang="en-US" sz="2800" dirty="0"/>
              <a:t>            Lại người có tội giữa năm châu.</a:t>
            </a:r>
          </a:p>
          <a:p>
            <a:pPr lvl="2" eaLnBrk="0" hangingPunct="0"/>
            <a:r>
              <a:rPr lang="en-US" sz="2800" dirty="0">
                <a:solidFill>
                  <a:srgbClr val="0070C0"/>
                </a:solidFill>
              </a:rPr>
              <a:t>            Bủa tay ôm chặt bồ kinh tế,</a:t>
            </a:r>
          </a:p>
          <a:p>
            <a:pPr lvl="2" eaLnBrk="0" hangingPunct="0"/>
            <a:r>
              <a:rPr lang="en-US" sz="2800" dirty="0"/>
              <a:t>            Mở miệng cười tan cuộc oán thù.</a:t>
            </a:r>
          </a:p>
          <a:p>
            <a:pPr lvl="2" eaLnBrk="0" hangingPunct="0"/>
            <a:r>
              <a:rPr lang="en-US" sz="2800" dirty="0"/>
              <a:t>            Thân ấy vẫn còn, còn sự nghiệp,</a:t>
            </a:r>
          </a:p>
          <a:p>
            <a:pPr lvl="2" eaLnBrk="0" hangingPunct="0"/>
            <a:r>
              <a:rPr lang="en-US" sz="2800" dirty="0"/>
              <a:t>            Bao nhiêu nguy hiểm sợ gì đâu.</a:t>
            </a:r>
          </a:p>
          <a:p>
            <a:pPr lvl="2" eaLnBrk="0" hangingPunct="0"/>
            <a:r>
              <a:rPr lang="en-US" sz="2800" dirty="0"/>
              <a:t>                                       </a:t>
            </a:r>
            <a:r>
              <a:rPr lang="en-US" sz="2800" i="1" dirty="0"/>
              <a:t>Phan Bội Châu</a:t>
            </a:r>
            <a:endParaRPr lang="en-US" sz="2000" i="1" dirty="0"/>
          </a:p>
          <a:p>
            <a:pPr eaLnBrk="0" hangingPunct="0"/>
            <a:r>
              <a:rPr lang="en-US" sz="2000" dirty="0"/>
              <a:t>                                                                     </a:t>
            </a:r>
            <a:r>
              <a:rPr lang="en-US" sz="2400" dirty="0"/>
              <a:t>(Ngữ văn 8 - Tập1)</a:t>
            </a:r>
          </a:p>
          <a:p>
            <a:pPr eaLnBrk="0" hangingPunct="0"/>
            <a:r>
              <a:rPr lang="en-US" sz="2400" dirty="0"/>
              <a:t>                                                                                  </a:t>
            </a:r>
          </a:p>
        </p:txBody>
      </p:sp>
      <p:pic>
        <p:nvPicPr>
          <p:cNvPr id="3076"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153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452"/>
                                        </p:tgtEl>
                                        <p:attrNameLst>
                                          <p:attrName>style.visibility</p:attrName>
                                        </p:attrNameLst>
                                      </p:cBhvr>
                                      <p:to>
                                        <p:strVal val="visible"/>
                                      </p:to>
                                    </p:set>
                                    <p:animEffect transition="in" filter="diamond(in)">
                                      <p:cBhvr>
                                        <p:cTn id="7" dur="2000"/>
                                        <p:tgtEl>
                                          <p:spTgt spid="61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5693866"/>
          </a:xfrm>
          <a:prstGeom prst="rect">
            <a:avLst/>
          </a:prstGeom>
        </p:spPr>
        <p:txBody>
          <a:bodyPr wrap="square">
            <a:spAutoFit/>
          </a:bodyPr>
          <a:lstStyle/>
          <a:p>
            <a:r>
              <a:rPr lang="en-US" sz="2800" dirty="0">
                <a:solidFill>
                  <a:srgbClr val="7030A0"/>
                </a:solidFill>
                <a:latin typeface="Times New Roman" pitchFamily="18" charset="0"/>
                <a:cs typeface="Times New Roman" pitchFamily="18" charset="0"/>
              </a:rPr>
              <a:t>	</a:t>
            </a:r>
            <a:r>
              <a:rPr lang="vi-VN" sz="2800" dirty="0">
                <a:solidFill>
                  <a:srgbClr val="0070C0"/>
                </a:solidFill>
                <a:latin typeface="Times New Roman" pitchFamily="18" charset="0"/>
                <a:cs typeface="Times New Roman" pitchFamily="18" charset="0"/>
              </a:rPr>
              <a:t>Trong bài thơ Vào nhà ngục Quảng Đông cảm tác của Phan Bội Châu có câu: </a:t>
            </a:r>
            <a:r>
              <a:rPr lang="vi-VN" sz="2800" dirty="0">
                <a:solidFill>
                  <a:srgbClr val="FF0000"/>
                </a:solidFill>
                <a:latin typeface="Times New Roman" pitchFamily="18" charset="0"/>
                <a:cs typeface="Times New Roman" pitchFamily="18" charset="0"/>
              </a:rPr>
              <a:t>Bủa tay ôm chặt bồ kinh tế</a:t>
            </a:r>
            <a:r>
              <a:rPr lang="vi-VN" sz="2800" dirty="0">
                <a:solidFill>
                  <a:srgbClr val="7030A0"/>
                </a:solidFill>
                <a:latin typeface="Times New Roman" pitchFamily="18" charset="0"/>
                <a:cs typeface="Times New Roman" pitchFamily="18" charset="0"/>
              </a:rPr>
              <a:t>. </a:t>
            </a:r>
            <a:r>
              <a:rPr lang="vi-VN" sz="2800" dirty="0">
                <a:solidFill>
                  <a:srgbClr val="0070C0"/>
                </a:solidFill>
                <a:latin typeface="Times New Roman" pitchFamily="18" charset="0"/>
                <a:cs typeface="Times New Roman" pitchFamily="18" charset="0"/>
              </a:rPr>
              <a:t>Cho biết từ </a:t>
            </a:r>
            <a:r>
              <a:rPr lang="vi-VN" sz="2800" dirty="0">
                <a:solidFill>
                  <a:srgbClr val="FF0000"/>
                </a:solidFill>
                <a:latin typeface="Times New Roman" pitchFamily="18" charset="0"/>
                <a:cs typeface="Times New Roman" pitchFamily="18" charset="0"/>
              </a:rPr>
              <a:t>Kinh tế </a:t>
            </a:r>
            <a:r>
              <a:rPr lang="vi-VN" sz="2800" dirty="0">
                <a:solidFill>
                  <a:srgbClr val="0070C0"/>
                </a:solidFill>
                <a:latin typeface="Times New Roman" pitchFamily="18" charset="0"/>
                <a:cs typeface="Times New Roman" pitchFamily="18" charset="0"/>
              </a:rPr>
              <a:t>trong bài thơ này có nghĩa gì? Ngày nay chúng ta có thể hiểu từ này theo nghĩa Phan Bội Châu đã dùng hay không? Qua đó em rút ra nhận xét gì về nghĩa của từ?</a:t>
            </a:r>
            <a:endParaRPr lang="en-US" sz="2800" dirty="0">
              <a:solidFill>
                <a:srgbClr val="0070C0"/>
              </a:solidFill>
              <a:latin typeface="Times New Roman" pitchFamily="18" charset="0"/>
              <a:cs typeface="Times New Roman" pitchFamily="18" charset="0"/>
            </a:endParaRPr>
          </a:p>
          <a:p>
            <a:pPr algn="just"/>
            <a:r>
              <a:rPr lang="vi-VN" sz="2800" dirty="0">
                <a:solidFill>
                  <a:srgbClr val="000000"/>
                </a:solidFill>
                <a:latin typeface="OpenSans"/>
              </a:rPr>
              <a:t>-</a:t>
            </a:r>
            <a:r>
              <a:rPr lang="vi-VN" sz="2800" dirty="0">
                <a:solidFill>
                  <a:schemeClr val="tx1">
                    <a:lumMod val="95000"/>
                    <a:lumOff val="5000"/>
                  </a:schemeClr>
                </a:solidFill>
                <a:latin typeface="Times New Roman" pitchFamily="18" charset="0"/>
                <a:cs typeface="Times New Roman" pitchFamily="18" charset="0"/>
              </a:rPr>
              <a:t> </a:t>
            </a:r>
            <a:r>
              <a:rPr lang="vi-VN" sz="2800" b="1" dirty="0">
                <a:solidFill>
                  <a:schemeClr val="tx1">
                    <a:lumMod val="95000"/>
                    <a:lumOff val="5000"/>
                  </a:schemeClr>
                </a:solidFill>
                <a:latin typeface="Times New Roman" pitchFamily="18" charset="0"/>
                <a:cs typeface="Times New Roman" pitchFamily="18" charset="0"/>
              </a:rPr>
              <a:t>Từ "kinh tế" trong câu "Bủa tay ôm chặt bồ kinh tế"</a:t>
            </a:r>
            <a:r>
              <a:rPr lang="vi-VN" sz="2800" dirty="0">
                <a:solidFill>
                  <a:schemeClr val="tx1">
                    <a:lumMod val="95000"/>
                    <a:lumOff val="5000"/>
                  </a:schemeClr>
                </a:solidFill>
                <a:latin typeface="Times New Roman" pitchFamily="18" charset="0"/>
                <a:cs typeface="Times New Roman" pitchFamily="18" charset="0"/>
              </a:rPr>
              <a:t> là cách nói rút gọn từ kinh bang tế thế, có nghĩa là trị nước cứu đời.</a:t>
            </a:r>
          </a:p>
          <a:p>
            <a:pPr algn="just"/>
            <a:r>
              <a:rPr lang="vi-VN" sz="2800" dirty="0">
                <a:solidFill>
                  <a:schemeClr val="tx1">
                    <a:lumMod val="95000"/>
                    <a:lumOff val="5000"/>
                  </a:schemeClr>
                </a:solidFill>
                <a:latin typeface="Times New Roman" pitchFamily="18" charset="0"/>
                <a:cs typeface="Times New Roman" pitchFamily="18" charset="0"/>
              </a:rPr>
              <a:t>- </a:t>
            </a:r>
            <a:r>
              <a:rPr lang="vi-VN" sz="2800" b="1" dirty="0">
                <a:solidFill>
                  <a:schemeClr val="tx1">
                    <a:lumMod val="95000"/>
                    <a:lumOff val="5000"/>
                  </a:schemeClr>
                </a:solidFill>
                <a:latin typeface="Times New Roman" pitchFamily="18" charset="0"/>
                <a:cs typeface="Times New Roman" pitchFamily="18" charset="0"/>
              </a:rPr>
              <a:t>Nghĩa từ "kinh tế" hiện nay </a:t>
            </a:r>
            <a:r>
              <a:rPr lang="vi-VN" sz="2800" dirty="0">
                <a:solidFill>
                  <a:schemeClr val="tx1">
                    <a:lumMod val="95000"/>
                    <a:lumOff val="5000"/>
                  </a:schemeClr>
                </a:solidFill>
                <a:latin typeface="Times New Roman" pitchFamily="18" charset="0"/>
                <a:cs typeface="Times New Roman" pitchFamily="18" charset="0"/>
              </a:rPr>
              <a:t>chỉ </a:t>
            </a:r>
            <a:r>
              <a:rPr lang="vi-VN" sz="2800" dirty="0" smtClean="0">
                <a:solidFill>
                  <a:schemeClr val="tx1">
                    <a:lumMod val="95000"/>
                    <a:lumOff val="5000"/>
                  </a:schemeClr>
                </a:solidFill>
                <a:latin typeface="Times New Roman" pitchFamily="18" charset="0"/>
                <a:cs typeface="Times New Roman" pitchFamily="18" charset="0"/>
              </a:rPr>
              <a:t>toàn bộ hoạt </a:t>
            </a:r>
            <a:r>
              <a:rPr lang="vi-VN" sz="2800" dirty="0">
                <a:solidFill>
                  <a:schemeClr val="tx1">
                    <a:lumMod val="95000"/>
                    <a:lumOff val="5000"/>
                  </a:schemeClr>
                </a:solidFill>
                <a:latin typeface="Times New Roman" pitchFamily="18" charset="0"/>
                <a:cs typeface="Times New Roman" pitchFamily="18" charset="0"/>
              </a:rPr>
              <a:t>động </a:t>
            </a:r>
            <a:r>
              <a:rPr lang="vi-VN" sz="2800" dirty="0" smtClean="0">
                <a:solidFill>
                  <a:schemeClr val="tx1">
                    <a:lumMod val="95000"/>
                    <a:lumOff val="5000"/>
                  </a:schemeClr>
                </a:solidFill>
                <a:latin typeface="Times New Roman" pitchFamily="18" charset="0"/>
                <a:cs typeface="Times New Roman" pitchFamily="18" charset="0"/>
              </a:rPr>
              <a:t>của con người trong lao </a:t>
            </a:r>
            <a:r>
              <a:rPr lang="vi-VN" sz="2800" dirty="0">
                <a:solidFill>
                  <a:schemeClr val="tx1">
                    <a:lumMod val="95000"/>
                    <a:lumOff val="5000"/>
                  </a:schemeClr>
                </a:solidFill>
                <a:latin typeface="Times New Roman" pitchFamily="18" charset="0"/>
                <a:cs typeface="Times New Roman" pitchFamily="18" charset="0"/>
              </a:rPr>
              <a:t>động sản xuất, </a:t>
            </a:r>
            <a:r>
              <a:rPr lang="vi-VN" sz="2800" dirty="0" smtClean="0">
                <a:solidFill>
                  <a:schemeClr val="tx1">
                    <a:lumMod val="95000"/>
                    <a:lumOff val="5000"/>
                  </a:schemeClr>
                </a:solidFill>
                <a:latin typeface="Times New Roman" pitchFamily="18" charset="0"/>
                <a:cs typeface="Times New Roman" pitchFamily="18" charset="0"/>
              </a:rPr>
              <a:t>phát triển và </a:t>
            </a:r>
            <a:r>
              <a:rPr lang="vi-VN" sz="2800" dirty="0">
                <a:solidFill>
                  <a:schemeClr val="tx1">
                    <a:lumMod val="95000"/>
                    <a:lumOff val="5000"/>
                  </a:schemeClr>
                </a:solidFill>
                <a:latin typeface="Times New Roman" pitchFamily="18" charset="0"/>
                <a:cs typeface="Times New Roman" pitchFamily="18" charset="0"/>
              </a:rPr>
              <a:t>sử dụng sản phẩm, của cải vật chất.</a:t>
            </a:r>
          </a:p>
          <a:p>
            <a:pPr algn="just"/>
            <a:r>
              <a:rPr lang="vi-VN" sz="2800" b="1" dirty="0">
                <a:latin typeface="Times New Roman" pitchFamily="18" charset="0"/>
                <a:cs typeface="Times New Roman" pitchFamily="18" charset="0"/>
              </a:rPr>
              <a:t>- </a:t>
            </a:r>
            <a:r>
              <a:rPr lang="vi-VN" sz="2800" b="1" dirty="0" smtClean="0">
                <a:latin typeface="Times New Roman" pitchFamily="18" charset="0"/>
                <a:cs typeface="Times New Roman" pitchFamily="18" charset="0"/>
              </a:rPr>
              <a:t>Qua đó ta rút ra nhận xét: </a:t>
            </a:r>
            <a:r>
              <a:rPr lang="vi-VN" sz="2800" dirty="0" smtClean="0">
                <a:latin typeface="Times New Roman" pitchFamily="18" charset="0"/>
                <a:cs typeface="Times New Roman" pitchFamily="18" charset="0"/>
              </a:rPr>
              <a:t>từ đồng âm khác nghĩa. Xã hội phát triển, tự vựng cũng không ngừng phát triển</a:t>
            </a:r>
            <a:endParaRPr lang="vi-VN" sz="2800" dirty="0">
              <a:solidFill>
                <a:schemeClr val="tx1">
                  <a:lumMod val="95000"/>
                  <a:lumOff val="5000"/>
                </a:schemeClr>
              </a:solidFill>
              <a:latin typeface="Times New Roman" pitchFamily="18" charset="0"/>
              <a:cs typeface="Times New Roman" pitchFamily="18" charset="0"/>
            </a:endParaRPr>
          </a:p>
        </p:txBody>
      </p:sp>
      <p:pic>
        <p:nvPicPr>
          <p:cNvPr id="3"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24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954" y="533400"/>
            <a:ext cx="9112045" cy="3539430"/>
          </a:xfrm>
          <a:prstGeom prst="rect">
            <a:avLst/>
          </a:prstGeom>
        </p:spPr>
        <p:txBody>
          <a:bodyPr wrap="square">
            <a:spAutoFit/>
          </a:bodyPr>
          <a:lstStyle/>
          <a:p>
            <a:pPr marL="571500" indent="-571500">
              <a:buAutoNum type="romanUcPeriod"/>
            </a:pPr>
            <a:r>
              <a:rPr lang="en-US" sz="3200" b="1" dirty="0" smtClean="0">
                <a:solidFill>
                  <a:srgbClr val="FF0000"/>
                </a:solidFill>
                <a:latin typeface="Times New Roman" pitchFamily="18" charset="0"/>
                <a:cs typeface="Times New Roman" pitchFamily="18" charset="0"/>
              </a:rPr>
              <a:t>SỰ </a:t>
            </a:r>
            <a:r>
              <a:rPr lang="en-US" sz="3200" b="1" dirty="0">
                <a:solidFill>
                  <a:srgbClr val="FF0000"/>
                </a:solidFill>
                <a:latin typeface="Times New Roman" pitchFamily="18" charset="0"/>
                <a:cs typeface="Times New Roman" pitchFamily="18" charset="0"/>
              </a:rPr>
              <a:t>BIẾN ĐỔI VÀ PHÁT TRIỂN NGHĨA CỦA TỪ NGỮ </a:t>
            </a:r>
            <a:endParaRPr lang="en-US" sz="3200" b="1" dirty="0" smtClean="0">
              <a:solidFill>
                <a:srgbClr val="FF0000"/>
              </a:solidFill>
              <a:latin typeface="Times New Roman" pitchFamily="18" charset="0"/>
              <a:cs typeface="Times New Roman" pitchFamily="18" charset="0"/>
            </a:endParaRPr>
          </a:p>
          <a:p>
            <a:pPr marL="514350" indent="-514350">
              <a:buAutoNum type="arabicPeriod"/>
            </a:pPr>
            <a:r>
              <a:rPr lang="en-US" sz="3200" b="1" dirty="0" err="1" smtClean="0">
                <a:solidFill>
                  <a:srgbClr val="FF0000"/>
                </a:solidFill>
                <a:latin typeface="Times New Roman" pitchFamily="18" charset="0"/>
                <a:cs typeface="Times New Roman" pitchFamily="18" charset="0"/>
              </a:rPr>
              <a:t>Khảo</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sát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ngữ</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liệu</a:t>
            </a:r>
            <a:r>
              <a:rPr lang="en-US" sz="3200" b="1" dirty="0" smtClean="0">
                <a:solidFill>
                  <a:srgbClr val="FF0000"/>
                </a:solidFill>
                <a:latin typeface="Times New Roman" pitchFamily="18" charset="0"/>
                <a:cs typeface="Times New Roman" pitchFamily="18" charset="0"/>
              </a:rPr>
              <a:t> (SGK – 55+56)</a:t>
            </a:r>
          </a:p>
          <a:p>
            <a:r>
              <a:rPr lang="en-US" sz="3200" b="1" dirty="0" smtClean="0">
                <a:solidFill>
                  <a:srgbClr val="FF0000"/>
                </a:solidFill>
                <a:latin typeface="Times New Roman" pitchFamily="18" charset="0"/>
                <a:cs typeface="Times New Roman" pitchFamily="18" charset="0"/>
              </a:rPr>
              <a:t>*VD1:</a:t>
            </a:r>
            <a:endParaRPr lang="en-US" sz="3200" b="1" dirty="0">
              <a:solidFill>
                <a:srgbClr val="FF0000"/>
              </a:solidFill>
              <a:latin typeface="Times New Roman" pitchFamily="18" charset="0"/>
              <a:cs typeface="Times New Roman" pitchFamily="18" charset="0"/>
            </a:endParaRPr>
          </a:p>
          <a:p>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kinh tế ( PBC): </a:t>
            </a:r>
            <a:r>
              <a:rPr lang="vi-VN" sz="3200" dirty="0">
                <a:solidFill>
                  <a:schemeClr val="tx1">
                    <a:lumMod val="95000"/>
                    <a:lumOff val="5000"/>
                  </a:schemeClr>
                </a:solidFill>
                <a:latin typeface="Times New Roman" pitchFamily="18" charset="0"/>
                <a:cs typeface="Times New Roman" pitchFamily="18" charset="0"/>
              </a:rPr>
              <a:t>trị nước cứu đời</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kinh tế ( ngày nay): lĩnh vực mua bán, sản </a:t>
            </a:r>
            <a:r>
              <a:rPr lang="en-US" sz="3200" dirty="0" err="1">
                <a:latin typeface="Times New Roman" pitchFamily="18" charset="0"/>
                <a:cs typeface="Times New Roman" pitchFamily="18" charset="0"/>
              </a:rPr>
              <a:t>xuất</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457200" indent="-457200">
              <a:buFont typeface="Wingdings"/>
              <a:buChar char="à"/>
            </a:pPr>
            <a:r>
              <a:rPr lang="en-US" sz="3200" dirty="0" err="1" smtClean="0">
                <a:latin typeface="Times New Roman" pitchFamily="18" charset="0"/>
                <a:cs typeface="Times New Roman" pitchFamily="18" charset="0"/>
                <a:sym typeface="Wingdings" pitchFamily="2" charset="2"/>
              </a:rPr>
              <a:t>Xã</a:t>
            </a:r>
            <a:r>
              <a:rPr lang="en-US" sz="3200" dirty="0" smtClean="0">
                <a:latin typeface="Times New Roman" pitchFamily="18" charset="0"/>
                <a:cs typeface="Times New Roman" pitchFamily="18" charset="0"/>
                <a:sym typeface="Wingdings" pitchFamily="2" charset="2"/>
              </a:rPr>
              <a:t> </a:t>
            </a:r>
            <a:r>
              <a:rPr lang="en-US" sz="3200" dirty="0">
                <a:latin typeface="Times New Roman" pitchFamily="18" charset="0"/>
                <a:cs typeface="Times New Roman" pitchFamily="18" charset="0"/>
                <a:sym typeface="Wingdings" pitchFamily="2" charset="2"/>
              </a:rPr>
              <a:t>hội </a:t>
            </a:r>
            <a:r>
              <a:rPr lang="en-US" sz="3200" dirty="0">
                <a:latin typeface="Times New Roman" pitchFamily="18" charset="0"/>
                <a:cs typeface="Times New Roman" pitchFamily="18" charset="0"/>
              </a:rPr>
              <a:t>phát triển nên từ vựng cũng phát triển </a:t>
            </a:r>
            <a:r>
              <a:rPr lang="en-US" sz="3200" dirty="0" err="1">
                <a:latin typeface="Times New Roman" pitchFamily="18" charset="0"/>
                <a:cs typeface="Times New Roman" pitchFamily="18" charset="0"/>
              </a:rPr>
              <a:t>theo</a:t>
            </a:r>
            <a:r>
              <a:rPr lang="en-US" sz="3200" dirty="0" err="1"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p:txBody>
      </p:sp>
      <p:pic>
        <p:nvPicPr>
          <p:cNvPr id="3"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0325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2" name="Rectangle 10"/>
          <p:cNvSpPr>
            <a:spLocks noChangeArrowheads="1"/>
          </p:cNvSpPr>
          <p:nvPr/>
        </p:nvSpPr>
        <p:spPr bwMode="auto">
          <a:xfrm>
            <a:off x="774290" y="1487129"/>
            <a:ext cx="7772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u="sng" dirty="0"/>
              <a:t>VD a:</a:t>
            </a:r>
            <a:r>
              <a:rPr lang="en-US" sz="2400" dirty="0"/>
              <a:t>           - Gần xa nô nức yến anh,</a:t>
            </a:r>
          </a:p>
          <a:p>
            <a:r>
              <a:rPr lang="en-US" sz="2400" dirty="0"/>
              <a:t>            Chị em sắm sửa bộ hành chơi </a:t>
            </a:r>
            <a:r>
              <a:rPr lang="en-US" sz="2400" b="1" dirty="0">
                <a:solidFill>
                  <a:srgbClr val="0000FF"/>
                </a:solidFill>
              </a:rPr>
              <a:t>xuân(1)</a:t>
            </a:r>
            <a:r>
              <a:rPr lang="en-US" sz="2400" dirty="0">
                <a:solidFill>
                  <a:srgbClr val="000000"/>
                </a:solidFill>
              </a:rPr>
              <a:t>.</a:t>
            </a:r>
          </a:p>
          <a:p>
            <a:r>
              <a:rPr lang="en-US" sz="2400" dirty="0"/>
              <a:t>                     Dập dìu tài tử giai nhân,</a:t>
            </a:r>
          </a:p>
          <a:p>
            <a:r>
              <a:rPr lang="en-US" sz="2400" dirty="0"/>
              <a:t>              Ngựa xe như nước áo quần như nêm.</a:t>
            </a:r>
          </a:p>
          <a:p>
            <a:r>
              <a:rPr lang="en-US" sz="2400" dirty="0"/>
              <a:t>                     - Ngày</a:t>
            </a:r>
            <a:r>
              <a:rPr lang="en-US" sz="2400" b="1" dirty="0"/>
              <a:t> </a:t>
            </a:r>
            <a:r>
              <a:rPr lang="en-US" sz="2400" b="1" dirty="0">
                <a:solidFill>
                  <a:srgbClr val="0000FF"/>
                </a:solidFill>
              </a:rPr>
              <a:t>xuân(2)</a:t>
            </a:r>
            <a:r>
              <a:rPr lang="en-US" sz="2400" dirty="0"/>
              <a:t> em hãy còn dài,</a:t>
            </a:r>
          </a:p>
          <a:p>
            <a:r>
              <a:rPr lang="en-US" sz="2400" dirty="0"/>
              <a:t>              Xót tình máu mủ thay lời nước non.</a:t>
            </a:r>
          </a:p>
        </p:txBody>
      </p:sp>
      <p:sp>
        <p:nvSpPr>
          <p:cNvPr id="85003" name="Rectangle 11"/>
          <p:cNvSpPr>
            <a:spLocks noChangeArrowheads="1"/>
          </p:cNvSpPr>
          <p:nvPr/>
        </p:nvSpPr>
        <p:spPr bwMode="auto">
          <a:xfrm>
            <a:off x="545690" y="4112003"/>
            <a:ext cx="8229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u="sng" dirty="0"/>
              <a:t> VD b</a:t>
            </a:r>
            <a:r>
              <a:rPr lang="en-US" sz="2400" dirty="0"/>
              <a:t>:      - Được lời như cởi tấm lòng,</a:t>
            </a:r>
          </a:p>
          <a:p>
            <a:r>
              <a:rPr lang="en-US" sz="2400" dirty="0"/>
              <a:t>           Gởi kim thoa với khăn hồng trao </a:t>
            </a:r>
            <a:r>
              <a:rPr lang="en-US" sz="2400" b="1" dirty="0">
                <a:solidFill>
                  <a:srgbClr val="0000FF"/>
                </a:solidFill>
              </a:rPr>
              <a:t>tay(1).</a:t>
            </a:r>
            <a:r>
              <a:rPr lang="en-US" sz="2400" dirty="0"/>
              <a:t> </a:t>
            </a:r>
          </a:p>
          <a:p>
            <a:r>
              <a:rPr lang="en-US" sz="2400" dirty="0"/>
              <a:t>                -  Cũng nhà hành viện xưa nay,</a:t>
            </a:r>
          </a:p>
          <a:p>
            <a:r>
              <a:rPr lang="en-US" sz="2400" dirty="0"/>
              <a:t>     Cũng phường bán thịt cũng</a:t>
            </a:r>
            <a:r>
              <a:rPr lang="en-US" sz="2400" b="1" dirty="0">
                <a:solidFill>
                  <a:srgbClr val="FFFF00"/>
                </a:solidFill>
              </a:rPr>
              <a:t> </a:t>
            </a:r>
            <a:r>
              <a:rPr lang="en-US" sz="2400" b="1" dirty="0">
                <a:solidFill>
                  <a:srgbClr val="0000FF"/>
                </a:solidFill>
              </a:rPr>
              <a:t>tay(2)</a:t>
            </a:r>
            <a:r>
              <a:rPr lang="en-US" sz="2400" dirty="0">
                <a:solidFill>
                  <a:srgbClr val="0000FF"/>
                </a:solidFill>
              </a:rPr>
              <a:t> </a:t>
            </a:r>
            <a:r>
              <a:rPr lang="en-US" sz="2400" dirty="0"/>
              <a:t>buôn người.</a:t>
            </a:r>
          </a:p>
        </p:txBody>
      </p:sp>
      <p:sp>
        <p:nvSpPr>
          <p:cNvPr id="3" name="TextBox 2"/>
          <p:cNvSpPr txBox="1"/>
          <p:nvPr/>
        </p:nvSpPr>
        <p:spPr>
          <a:xfrm>
            <a:off x="0" y="0"/>
            <a:ext cx="9107235" cy="1569660"/>
          </a:xfrm>
          <a:prstGeom prst="rect">
            <a:avLst/>
          </a:prstGeom>
          <a:noFill/>
        </p:spPr>
        <p:txBody>
          <a:bodyPr wrap="square" rtlCol="0">
            <a:spAutoFit/>
          </a:bodyPr>
          <a:lstStyle/>
          <a:p>
            <a:pPr marL="571500" indent="-571500">
              <a:buAutoNum type="romanUcPeriod"/>
            </a:pPr>
            <a:r>
              <a:rPr lang="en-US" sz="3200" b="1" dirty="0">
                <a:solidFill>
                  <a:srgbClr val="FF0000"/>
                </a:solidFill>
                <a:latin typeface="Times New Roman" pitchFamily="18" charset="0"/>
                <a:cs typeface="Times New Roman" pitchFamily="18" charset="0"/>
              </a:rPr>
              <a:t>SỰ BIẾN ĐỔI VÀ PHÁT TRIỂN NGHĨA CỦA TỪ NGỮ </a:t>
            </a:r>
          </a:p>
          <a:p>
            <a:pPr marL="514350" indent="-514350">
              <a:buAutoNum type="arabicPeriod"/>
            </a:pPr>
            <a:r>
              <a:rPr lang="en-US" sz="3200" b="1" dirty="0" err="1">
                <a:solidFill>
                  <a:srgbClr val="FF0000"/>
                </a:solidFill>
                <a:latin typeface="Times New Roman" pitchFamily="18" charset="0"/>
                <a:cs typeface="Times New Roman" pitchFamily="18" charset="0"/>
              </a:rPr>
              <a:t>Khảo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sát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ngữ</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liệu</a:t>
            </a:r>
            <a:r>
              <a:rPr lang="en-US" sz="3200" b="1" dirty="0">
                <a:solidFill>
                  <a:srgbClr val="FF0000"/>
                </a:solidFill>
                <a:latin typeface="Times New Roman" pitchFamily="18" charset="0"/>
                <a:cs typeface="Times New Roman" pitchFamily="18" charset="0"/>
              </a:rPr>
              <a:t> (SGK – 55+56</a:t>
            </a:r>
            <a:r>
              <a:rPr lang="en-US" sz="3200" b="1" dirty="0" smtClean="0">
                <a:solidFill>
                  <a:srgbClr val="FF0000"/>
                </a:solidFill>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pic>
        <p:nvPicPr>
          <p:cNvPr id="9"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240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5002"/>
                                        </p:tgtEl>
                                        <p:attrNameLst>
                                          <p:attrName>style.visibility</p:attrName>
                                        </p:attrNameLst>
                                      </p:cBhvr>
                                      <p:to>
                                        <p:strVal val="visible"/>
                                      </p:to>
                                    </p:set>
                                    <p:anim calcmode="lin" valueType="num">
                                      <p:cBhvr additive="base">
                                        <p:cTn id="7" dur="500" fill="hold"/>
                                        <p:tgtEl>
                                          <p:spTgt spid="85002"/>
                                        </p:tgtEl>
                                        <p:attrNameLst>
                                          <p:attrName>ppt_x</p:attrName>
                                        </p:attrNameLst>
                                      </p:cBhvr>
                                      <p:tavLst>
                                        <p:tav tm="0">
                                          <p:val>
                                            <p:strVal val="#ppt_x"/>
                                          </p:val>
                                        </p:tav>
                                        <p:tav tm="100000">
                                          <p:val>
                                            <p:strVal val="#ppt_x"/>
                                          </p:val>
                                        </p:tav>
                                      </p:tavLst>
                                    </p:anim>
                                    <p:anim calcmode="lin" valueType="num">
                                      <p:cBhvr additive="base">
                                        <p:cTn id="8" dur="500" fill="hold"/>
                                        <p:tgtEl>
                                          <p:spTgt spid="850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5003"/>
                                        </p:tgtEl>
                                        <p:attrNameLst>
                                          <p:attrName>style.visibility</p:attrName>
                                        </p:attrNameLst>
                                      </p:cBhvr>
                                      <p:to>
                                        <p:strVal val="visible"/>
                                      </p:to>
                                    </p:set>
                                    <p:anim calcmode="lin" valueType="num">
                                      <p:cBhvr additive="base">
                                        <p:cTn id="13" dur="500" fill="hold"/>
                                        <p:tgtEl>
                                          <p:spTgt spid="85003"/>
                                        </p:tgtEl>
                                        <p:attrNameLst>
                                          <p:attrName>ppt_x</p:attrName>
                                        </p:attrNameLst>
                                      </p:cBhvr>
                                      <p:tavLst>
                                        <p:tav tm="0">
                                          <p:val>
                                            <p:strVal val="#ppt_x"/>
                                          </p:val>
                                        </p:tav>
                                        <p:tav tm="100000">
                                          <p:val>
                                            <p:strVal val="#ppt_x"/>
                                          </p:val>
                                        </p:tav>
                                      </p:tavLst>
                                    </p:anim>
                                    <p:anim calcmode="lin" valueType="num">
                                      <p:cBhvr additive="base">
                                        <p:cTn id="14" dur="500" fill="hold"/>
                                        <p:tgtEl>
                                          <p:spTgt spid="850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2" grpId="0"/>
      <p:bldP spid="8500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2" name="Rectangle 10"/>
          <p:cNvSpPr>
            <a:spLocks noChangeArrowheads="1"/>
          </p:cNvSpPr>
          <p:nvPr/>
        </p:nvSpPr>
        <p:spPr bwMode="auto">
          <a:xfrm>
            <a:off x="762000" y="755363"/>
            <a:ext cx="7772400"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u="sng" dirty="0"/>
              <a:t>VD a:</a:t>
            </a:r>
            <a:r>
              <a:rPr lang="en-US" sz="2400" dirty="0"/>
              <a:t>           - Gần xa nô nức yến anh,</a:t>
            </a:r>
          </a:p>
          <a:p>
            <a:r>
              <a:rPr lang="en-US" sz="2400" dirty="0"/>
              <a:t>            Chị em sắm sửa bộ hành chơi </a:t>
            </a:r>
            <a:r>
              <a:rPr lang="en-US" sz="2400" b="1" dirty="0">
                <a:solidFill>
                  <a:srgbClr val="0000FF"/>
                </a:solidFill>
              </a:rPr>
              <a:t>xuân(1)</a:t>
            </a:r>
            <a:r>
              <a:rPr lang="en-US" sz="2400" dirty="0">
                <a:solidFill>
                  <a:srgbClr val="000000"/>
                </a:solidFill>
              </a:rPr>
              <a:t>.</a:t>
            </a:r>
          </a:p>
          <a:p>
            <a:r>
              <a:rPr lang="en-US" sz="2400" dirty="0"/>
              <a:t>                     Dập dìu tài tử giai nhân,</a:t>
            </a:r>
          </a:p>
          <a:p>
            <a:r>
              <a:rPr lang="en-US" sz="2400" dirty="0"/>
              <a:t>              Ngựa xe như nước áo quần như nêm.</a:t>
            </a:r>
          </a:p>
          <a:p>
            <a:r>
              <a:rPr lang="en-US" sz="2400" dirty="0"/>
              <a:t>                     - Ngày</a:t>
            </a:r>
            <a:r>
              <a:rPr lang="en-US" sz="2400" b="1" dirty="0"/>
              <a:t> </a:t>
            </a:r>
            <a:r>
              <a:rPr lang="en-US" sz="2400" b="1" dirty="0">
                <a:solidFill>
                  <a:srgbClr val="0000FF"/>
                </a:solidFill>
              </a:rPr>
              <a:t>xuân(2)</a:t>
            </a:r>
            <a:r>
              <a:rPr lang="en-US" sz="2400" dirty="0"/>
              <a:t> em hãy còn dài,</a:t>
            </a:r>
          </a:p>
          <a:p>
            <a:r>
              <a:rPr lang="en-US" sz="2400" dirty="0"/>
              <a:t>              Xót tình máu mủ thay lời nước non.</a:t>
            </a:r>
          </a:p>
          <a:p>
            <a:endParaRPr lang="en-US" sz="2400" dirty="0"/>
          </a:p>
          <a:p>
            <a:pPr algn="just"/>
            <a:r>
              <a:rPr lang="vi-VN" sz="2800" dirty="0">
                <a:solidFill>
                  <a:srgbClr val="7030A0"/>
                </a:solidFill>
                <a:latin typeface="Times New Roman" pitchFamily="18" charset="0"/>
                <a:cs typeface="Times New Roman" pitchFamily="18" charset="0"/>
              </a:rPr>
              <a:t>Cho biết nghĩa từ </a:t>
            </a:r>
            <a:r>
              <a:rPr lang="vi-VN" sz="2800" b="1" dirty="0">
                <a:solidFill>
                  <a:srgbClr val="C00000"/>
                </a:solidFill>
                <a:latin typeface="Times New Roman" pitchFamily="18" charset="0"/>
                <a:cs typeface="Times New Roman" pitchFamily="18" charset="0"/>
              </a:rPr>
              <a:t>xuân</a:t>
            </a:r>
            <a:r>
              <a:rPr lang="en-US" sz="2800" b="1" dirty="0">
                <a:solidFill>
                  <a:srgbClr val="C00000"/>
                </a:solidFill>
                <a:latin typeface="Times New Roman" pitchFamily="18" charset="0"/>
                <a:cs typeface="Times New Roman" pitchFamily="18" charset="0"/>
              </a:rPr>
              <a:t> </a:t>
            </a:r>
            <a:r>
              <a:rPr lang="vi-VN" sz="2800" dirty="0">
                <a:solidFill>
                  <a:srgbClr val="7030A0"/>
                </a:solidFill>
                <a:latin typeface="Times New Roman" pitchFamily="18" charset="0"/>
                <a:cs typeface="Times New Roman" pitchFamily="18" charset="0"/>
              </a:rPr>
              <a:t>trong các câu trên và cho biết nghĩa nào là nghĩa gốc, nghĩa nào là nghĩa chuyển. Trong trường hợp có nghĩa chuyển thì nghĩa chuyển đó được hình thành theo phương thức chuyển nghĩa nào?</a:t>
            </a:r>
            <a:r>
              <a:rPr lang="vi-VN" sz="2800" b="1" dirty="0">
                <a:solidFill>
                  <a:srgbClr val="7030A0"/>
                </a:solidFill>
              </a:rPr>
              <a:t> </a:t>
            </a:r>
            <a:endParaRPr lang="en-US" sz="2800" b="1" dirty="0">
              <a:solidFill>
                <a:srgbClr val="7030A0"/>
              </a:solidFill>
            </a:endParaRPr>
          </a:p>
          <a:p>
            <a:endParaRPr lang="en-US" sz="2400" dirty="0"/>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01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5002">
                                            <p:txEl>
                                              <p:pRg st="0" end="0"/>
                                            </p:txEl>
                                          </p:spTgt>
                                        </p:tgtEl>
                                        <p:attrNameLst>
                                          <p:attrName>style.visibility</p:attrName>
                                        </p:attrNameLst>
                                      </p:cBhvr>
                                      <p:to>
                                        <p:strVal val="visible"/>
                                      </p:to>
                                    </p:set>
                                    <p:anim calcmode="lin" valueType="num">
                                      <p:cBhvr additive="base">
                                        <p:cTn id="7" dur="500" fill="hold"/>
                                        <p:tgtEl>
                                          <p:spTgt spid="850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500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5002">
                                            <p:txEl>
                                              <p:pRg st="1" end="1"/>
                                            </p:txEl>
                                          </p:spTgt>
                                        </p:tgtEl>
                                        <p:attrNameLst>
                                          <p:attrName>style.visibility</p:attrName>
                                        </p:attrNameLst>
                                      </p:cBhvr>
                                      <p:to>
                                        <p:strVal val="visible"/>
                                      </p:to>
                                    </p:set>
                                    <p:anim calcmode="lin" valueType="num">
                                      <p:cBhvr additive="base">
                                        <p:cTn id="11" dur="500" fill="hold"/>
                                        <p:tgtEl>
                                          <p:spTgt spid="8500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500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5002">
                                            <p:txEl>
                                              <p:pRg st="2" end="2"/>
                                            </p:txEl>
                                          </p:spTgt>
                                        </p:tgtEl>
                                        <p:attrNameLst>
                                          <p:attrName>style.visibility</p:attrName>
                                        </p:attrNameLst>
                                      </p:cBhvr>
                                      <p:to>
                                        <p:strVal val="visible"/>
                                      </p:to>
                                    </p:set>
                                    <p:anim calcmode="lin" valueType="num">
                                      <p:cBhvr additive="base">
                                        <p:cTn id="15" dur="500" fill="hold"/>
                                        <p:tgtEl>
                                          <p:spTgt spid="8500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500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5002">
                                            <p:txEl>
                                              <p:pRg st="3" end="3"/>
                                            </p:txEl>
                                          </p:spTgt>
                                        </p:tgtEl>
                                        <p:attrNameLst>
                                          <p:attrName>style.visibility</p:attrName>
                                        </p:attrNameLst>
                                      </p:cBhvr>
                                      <p:to>
                                        <p:strVal val="visible"/>
                                      </p:to>
                                    </p:set>
                                    <p:anim calcmode="lin" valueType="num">
                                      <p:cBhvr additive="base">
                                        <p:cTn id="19" dur="500" fill="hold"/>
                                        <p:tgtEl>
                                          <p:spTgt spid="8500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500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5002">
                                            <p:txEl>
                                              <p:pRg st="4" end="4"/>
                                            </p:txEl>
                                          </p:spTgt>
                                        </p:tgtEl>
                                        <p:attrNameLst>
                                          <p:attrName>style.visibility</p:attrName>
                                        </p:attrNameLst>
                                      </p:cBhvr>
                                      <p:to>
                                        <p:strVal val="visible"/>
                                      </p:to>
                                    </p:set>
                                    <p:anim calcmode="lin" valueType="num">
                                      <p:cBhvr additive="base">
                                        <p:cTn id="23" dur="500" fill="hold"/>
                                        <p:tgtEl>
                                          <p:spTgt spid="8500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500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5002">
                                            <p:txEl>
                                              <p:pRg st="5" end="5"/>
                                            </p:txEl>
                                          </p:spTgt>
                                        </p:tgtEl>
                                        <p:attrNameLst>
                                          <p:attrName>style.visibility</p:attrName>
                                        </p:attrNameLst>
                                      </p:cBhvr>
                                      <p:to>
                                        <p:strVal val="visible"/>
                                      </p:to>
                                    </p:set>
                                    <p:anim calcmode="lin" valueType="num">
                                      <p:cBhvr additive="base">
                                        <p:cTn id="27" dur="500" fill="hold"/>
                                        <p:tgtEl>
                                          <p:spTgt spid="8500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500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85002">
                                            <p:txEl>
                                              <p:pRg st="7" end="7"/>
                                            </p:txEl>
                                          </p:spTgt>
                                        </p:tgtEl>
                                        <p:attrNameLst>
                                          <p:attrName>style.visibility</p:attrName>
                                        </p:attrNameLst>
                                      </p:cBhvr>
                                      <p:to>
                                        <p:strVal val="visible"/>
                                      </p:to>
                                    </p:set>
                                    <p:anim calcmode="lin" valueType="num">
                                      <p:cBhvr additive="base">
                                        <p:cTn id="33" dur="500" fill="hold"/>
                                        <p:tgtEl>
                                          <p:spTgt spid="8500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500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2" name="Rectangle 10"/>
          <p:cNvSpPr>
            <a:spLocks noChangeArrowheads="1"/>
          </p:cNvSpPr>
          <p:nvPr/>
        </p:nvSpPr>
        <p:spPr bwMode="auto">
          <a:xfrm>
            <a:off x="762000" y="755363"/>
            <a:ext cx="77724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u="sng" dirty="0"/>
              <a:t>VD a:</a:t>
            </a:r>
            <a:r>
              <a:rPr lang="en-US" sz="2400" dirty="0"/>
              <a:t>           - Gần xa nô nức yến anh,</a:t>
            </a:r>
          </a:p>
          <a:p>
            <a:r>
              <a:rPr lang="en-US" sz="2400" dirty="0"/>
              <a:t>            Chị em sắm sửa bộ hành chơi </a:t>
            </a:r>
            <a:r>
              <a:rPr lang="en-US" sz="2400" b="1" dirty="0">
                <a:solidFill>
                  <a:srgbClr val="0000FF"/>
                </a:solidFill>
              </a:rPr>
              <a:t>xuân(1)</a:t>
            </a:r>
            <a:r>
              <a:rPr lang="en-US" sz="2400" dirty="0">
                <a:solidFill>
                  <a:srgbClr val="000000"/>
                </a:solidFill>
              </a:rPr>
              <a:t>.</a:t>
            </a:r>
          </a:p>
          <a:p>
            <a:r>
              <a:rPr lang="en-US" sz="2400" dirty="0"/>
              <a:t>                     Dập dìu tài tử giai nhân,</a:t>
            </a:r>
          </a:p>
          <a:p>
            <a:r>
              <a:rPr lang="en-US" sz="2400" dirty="0"/>
              <a:t>              Ngựa xe như nước áo quần như nêm.</a:t>
            </a:r>
          </a:p>
          <a:p>
            <a:r>
              <a:rPr lang="en-US" sz="2400" dirty="0"/>
              <a:t>                     - Ngày</a:t>
            </a:r>
            <a:r>
              <a:rPr lang="en-US" sz="2400" b="1" dirty="0"/>
              <a:t> </a:t>
            </a:r>
            <a:r>
              <a:rPr lang="en-US" sz="2400" b="1" dirty="0">
                <a:solidFill>
                  <a:srgbClr val="0000FF"/>
                </a:solidFill>
              </a:rPr>
              <a:t>xuân(2)</a:t>
            </a:r>
            <a:r>
              <a:rPr lang="en-US" sz="2400" dirty="0"/>
              <a:t> em hãy còn dài,</a:t>
            </a:r>
          </a:p>
          <a:p>
            <a:r>
              <a:rPr lang="en-US" sz="2400" dirty="0"/>
              <a:t>              Xót tình máu mủ thay lời nước non.</a:t>
            </a:r>
          </a:p>
          <a:p>
            <a:pPr lvl="0"/>
            <a:r>
              <a:rPr lang="vi-VN" sz="3200" b="1" dirty="0">
                <a:solidFill>
                  <a:srgbClr val="000000"/>
                </a:solidFill>
              </a:rPr>
              <a:t>- </a:t>
            </a:r>
            <a:r>
              <a:rPr lang="vi-VN" sz="3200" b="1" dirty="0">
                <a:solidFill>
                  <a:srgbClr val="000000"/>
                </a:solidFill>
                <a:latin typeface="Times New Roman" pitchFamily="18" charset="0"/>
                <a:cs typeface="Times New Roman" pitchFamily="18" charset="0"/>
              </a:rPr>
              <a:t>Xuân:</a:t>
            </a:r>
          </a:p>
          <a:p>
            <a:pPr lvl="0"/>
            <a:r>
              <a:rPr lang="vi-VN" sz="3200" dirty="0">
                <a:solidFill>
                  <a:srgbClr val="000000"/>
                </a:solidFill>
                <a:latin typeface="Times New Roman" pitchFamily="18" charset="0"/>
                <a:cs typeface="Times New Roman" pitchFamily="18" charset="0"/>
              </a:rPr>
              <a:t>    </a:t>
            </a:r>
            <a:r>
              <a:rPr lang="vi-VN" sz="3200" dirty="0">
                <a:solidFill>
                  <a:srgbClr val="7030A0"/>
                </a:solidFill>
                <a:latin typeface="Times New Roman" pitchFamily="18" charset="0"/>
                <a:cs typeface="Times New Roman" pitchFamily="18" charset="0"/>
              </a:rPr>
              <a:t>+ Nghĩa gốc: </a:t>
            </a:r>
            <a:r>
              <a:rPr lang="vi-VN" sz="3200" dirty="0">
                <a:solidFill>
                  <a:srgbClr val="000000"/>
                </a:solidFill>
                <a:latin typeface="Times New Roman" pitchFamily="18" charset="0"/>
                <a:cs typeface="Times New Roman" pitchFamily="18" charset="0"/>
              </a:rPr>
              <a:t>mùa chuyển tiếp từ đông sang </a:t>
            </a:r>
            <a:r>
              <a:rPr lang="en-US" sz="3200" dirty="0">
                <a:solidFill>
                  <a:srgbClr val="000000"/>
                </a:solidFill>
                <a:latin typeface="Times New Roman" pitchFamily="18" charset="0"/>
                <a:cs typeface="Times New Roman" pitchFamily="18" charset="0"/>
              </a:rPr>
              <a:t>xuân</a:t>
            </a:r>
            <a:r>
              <a:rPr lang="vi-VN" sz="3200" dirty="0">
                <a:solidFill>
                  <a:srgbClr val="000000"/>
                </a:solidFill>
                <a:latin typeface="Times New Roman" pitchFamily="18" charset="0"/>
                <a:cs typeface="Times New Roman" pitchFamily="18" charset="0"/>
              </a:rPr>
              <a:t>, thời tiết ấm dần, </a:t>
            </a:r>
            <a:r>
              <a:rPr lang="vi-VN" sz="3200" dirty="0" smtClean="0">
                <a:solidFill>
                  <a:srgbClr val="000000"/>
                </a:solidFill>
                <a:latin typeface="Times New Roman" pitchFamily="18" charset="0"/>
                <a:cs typeface="Times New Roman" pitchFamily="18" charset="0"/>
              </a:rPr>
              <a:t>mùa mở </a:t>
            </a:r>
            <a:r>
              <a:rPr lang="vi-VN" sz="3200" dirty="0">
                <a:solidFill>
                  <a:srgbClr val="000000"/>
                </a:solidFill>
                <a:latin typeface="Times New Roman" pitchFamily="18" charset="0"/>
                <a:cs typeface="Times New Roman" pitchFamily="18" charset="0"/>
              </a:rPr>
              <a:t>đầu của </a:t>
            </a:r>
            <a:r>
              <a:rPr lang="vi-VN" sz="3200" dirty="0" smtClean="0">
                <a:solidFill>
                  <a:srgbClr val="000000"/>
                </a:solidFill>
                <a:latin typeface="Times New Roman" pitchFamily="18" charset="0"/>
                <a:cs typeface="Times New Roman" pitchFamily="18" charset="0"/>
              </a:rPr>
              <a:t>năm mới</a:t>
            </a:r>
            <a:r>
              <a:rPr lang="vi-VN" sz="3200" dirty="0">
                <a:solidFill>
                  <a:srgbClr val="000000"/>
                </a:solidFill>
                <a:latin typeface="Times New Roman" pitchFamily="18" charset="0"/>
                <a:cs typeface="Times New Roman" pitchFamily="18" charset="0"/>
              </a:rPr>
              <a:t>.</a:t>
            </a:r>
          </a:p>
          <a:p>
            <a:pPr lvl="0"/>
            <a:r>
              <a:rPr lang="vi-VN" sz="3200" dirty="0">
                <a:solidFill>
                  <a:srgbClr val="000000"/>
                </a:solidFill>
                <a:latin typeface="Times New Roman" pitchFamily="18" charset="0"/>
                <a:cs typeface="Times New Roman" pitchFamily="18" charset="0"/>
              </a:rPr>
              <a:t>    </a:t>
            </a:r>
            <a:r>
              <a:rPr lang="vi-VN" sz="3200" dirty="0">
                <a:solidFill>
                  <a:srgbClr val="7030A0"/>
                </a:solidFill>
                <a:latin typeface="Times New Roman" pitchFamily="18" charset="0"/>
                <a:cs typeface="Times New Roman" pitchFamily="18" charset="0"/>
              </a:rPr>
              <a:t>+ Nghĩa chuyển: </a:t>
            </a:r>
            <a:r>
              <a:rPr lang="vi-VN" sz="3200" dirty="0">
                <a:solidFill>
                  <a:srgbClr val="000000"/>
                </a:solidFill>
                <a:latin typeface="Times New Roman" pitchFamily="18" charset="0"/>
                <a:cs typeface="Times New Roman" pitchFamily="18" charset="0"/>
              </a:rPr>
              <a:t>chỉ tuổi trẻ, thời</a:t>
            </a:r>
            <a:r>
              <a:rPr lang="en-US" sz="3200" dirty="0">
                <a:solidFill>
                  <a:srgbClr val="000000"/>
                </a:solidFill>
                <a:latin typeface="Times New Roman" pitchFamily="18" charset="0"/>
                <a:cs typeface="Times New Roman" pitchFamily="18" charset="0"/>
              </a:rPr>
              <a:t>         </a:t>
            </a:r>
            <a:r>
              <a:rPr lang="vi-VN" sz="3200" dirty="0">
                <a:solidFill>
                  <a:srgbClr val="000000"/>
                </a:solidFill>
                <a:latin typeface="Times New Roman" pitchFamily="18" charset="0"/>
                <a:cs typeface="Times New Roman" pitchFamily="18" charset="0"/>
              </a:rPr>
              <a:t>trẻ. Chuyển theo phương thức: Ẩn dụ</a:t>
            </a:r>
          </a:p>
          <a:p>
            <a:endParaRPr lang="en-US" sz="2400" dirty="0"/>
          </a:p>
        </p:txBody>
      </p:sp>
      <p:pic>
        <p:nvPicPr>
          <p:cNvPr id="6"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3267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5002">
                                            <p:txEl>
                                              <p:pRg st="6" end="6"/>
                                            </p:txEl>
                                          </p:spTgt>
                                        </p:tgtEl>
                                        <p:attrNameLst>
                                          <p:attrName>style.visibility</p:attrName>
                                        </p:attrNameLst>
                                      </p:cBhvr>
                                      <p:to>
                                        <p:strVal val="visible"/>
                                      </p:to>
                                    </p:set>
                                    <p:anim calcmode="lin" valueType="num">
                                      <p:cBhvr additive="base">
                                        <p:cTn id="7" dur="500" fill="hold"/>
                                        <p:tgtEl>
                                          <p:spTgt spid="8500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500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5002">
                                            <p:txEl>
                                              <p:pRg st="7" end="7"/>
                                            </p:txEl>
                                          </p:spTgt>
                                        </p:tgtEl>
                                        <p:attrNameLst>
                                          <p:attrName>style.visibility</p:attrName>
                                        </p:attrNameLst>
                                      </p:cBhvr>
                                      <p:to>
                                        <p:strVal val="visible"/>
                                      </p:to>
                                    </p:set>
                                    <p:anim calcmode="lin" valueType="num">
                                      <p:cBhvr additive="base">
                                        <p:cTn id="13" dur="500" fill="hold"/>
                                        <p:tgtEl>
                                          <p:spTgt spid="85002">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500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5002">
                                            <p:txEl>
                                              <p:pRg st="8" end="8"/>
                                            </p:txEl>
                                          </p:spTgt>
                                        </p:tgtEl>
                                        <p:attrNameLst>
                                          <p:attrName>style.visibility</p:attrName>
                                        </p:attrNameLst>
                                      </p:cBhvr>
                                      <p:to>
                                        <p:strVal val="visible"/>
                                      </p:to>
                                    </p:set>
                                    <p:anim calcmode="lin" valueType="num">
                                      <p:cBhvr additive="base">
                                        <p:cTn id="19" dur="500" fill="hold"/>
                                        <p:tgtEl>
                                          <p:spTgt spid="85002">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500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3" name="Rectangle 11"/>
          <p:cNvSpPr>
            <a:spLocks noChangeArrowheads="1"/>
          </p:cNvSpPr>
          <p:nvPr/>
        </p:nvSpPr>
        <p:spPr bwMode="auto">
          <a:xfrm>
            <a:off x="457200" y="990600"/>
            <a:ext cx="82296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u="sng" dirty="0"/>
              <a:t> VD b</a:t>
            </a:r>
            <a:r>
              <a:rPr lang="en-US" sz="2800" dirty="0"/>
              <a:t>:      - Được lời như cởi tấm lòng,</a:t>
            </a:r>
          </a:p>
          <a:p>
            <a:r>
              <a:rPr lang="en-US" sz="2800" dirty="0"/>
              <a:t>           Gởi kim thoa với khăn hồng trao </a:t>
            </a:r>
            <a:r>
              <a:rPr lang="en-US" sz="2800" b="1" dirty="0">
                <a:solidFill>
                  <a:srgbClr val="0000FF"/>
                </a:solidFill>
              </a:rPr>
              <a:t>tay(1).</a:t>
            </a:r>
            <a:r>
              <a:rPr lang="en-US" sz="2800" dirty="0"/>
              <a:t> </a:t>
            </a:r>
          </a:p>
          <a:p>
            <a:r>
              <a:rPr lang="en-US" sz="2800" dirty="0"/>
              <a:t>                -  Cũng nhà hành viện xưa nay,</a:t>
            </a:r>
          </a:p>
          <a:p>
            <a:r>
              <a:rPr lang="en-US" sz="2800" dirty="0"/>
              <a:t>     Cũng phường bán thịt cũng</a:t>
            </a:r>
            <a:r>
              <a:rPr lang="en-US" sz="2800" b="1" dirty="0">
                <a:solidFill>
                  <a:srgbClr val="FFFF00"/>
                </a:solidFill>
              </a:rPr>
              <a:t> </a:t>
            </a:r>
            <a:r>
              <a:rPr lang="en-US" sz="2800" b="1" dirty="0">
                <a:solidFill>
                  <a:srgbClr val="0000FF"/>
                </a:solidFill>
              </a:rPr>
              <a:t>tay(2)</a:t>
            </a:r>
            <a:r>
              <a:rPr lang="en-US" sz="2800" dirty="0">
                <a:solidFill>
                  <a:srgbClr val="0000FF"/>
                </a:solidFill>
              </a:rPr>
              <a:t> </a:t>
            </a:r>
            <a:r>
              <a:rPr lang="en-US" sz="2800" dirty="0"/>
              <a:t>buôn người.</a:t>
            </a:r>
            <a:r>
              <a:rPr lang="vi-VN" sz="2800" dirty="0">
                <a:solidFill>
                  <a:srgbClr val="7030A0"/>
                </a:solidFill>
                <a:latin typeface="Times New Roman" pitchFamily="18" charset="0"/>
                <a:cs typeface="Times New Roman" pitchFamily="18" charset="0"/>
              </a:rPr>
              <a:t> </a:t>
            </a:r>
            <a:endParaRPr lang="en-US" sz="2800" dirty="0">
              <a:solidFill>
                <a:srgbClr val="7030A0"/>
              </a:solidFill>
              <a:latin typeface="Times New Roman" pitchFamily="18" charset="0"/>
              <a:cs typeface="Times New Roman" pitchFamily="18" charset="0"/>
            </a:endParaRPr>
          </a:p>
          <a:p>
            <a:endParaRPr lang="en-US" sz="2800" dirty="0">
              <a:solidFill>
                <a:srgbClr val="7030A0"/>
              </a:solidFill>
              <a:latin typeface="Times New Roman" pitchFamily="18" charset="0"/>
              <a:cs typeface="Times New Roman" pitchFamily="18" charset="0"/>
            </a:endParaRPr>
          </a:p>
          <a:p>
            <a:r>
              <a:rPr lang="vi-VN" sz="2800" dirty="0">
                <a:solidFill>
                  <a:srgbClr val="7030A0"/>
                </a:solidFill>
                <a:latin typeface="Times New Roman" pitchFamily="18" charset="0"/>
                <a:cs typeface="Times New Roman" pitchFamily="18" charset="0"/>
              </a:rPr>
              <a:t>Cho biết nghĩa từ </a:t>
            </a:r>
            <a:r>
              <a:rPr lang="vi-VN" sz="2800" b="1" dirty="0">
                <a:solidFill>
                  <a:srgbClr val="C00000"/>
                </a:solidFill>
                <a:latin typeface="Times New Roman" pitchFamily="18" charset="0"/>
                <a:cs typeface="Times New Roman" pitchFamily="18" charset="0"/>
              </a:rPr>
              <a:t>tay</a:t>
            </a:r>
            <a:r>
              <a:rPr lang="vi-VN" sz="2800" dirty="0">
                <a:solidFill>
                  <a:srgbClr val="7030A0"/>
                </a:solidFill>
                <a:latin typeface="Times New Roman" pitchFamily="18" charset="0"/>
                <a:cs typeface="Times New Roman" pitchFamily="18" charset="0"/>
              </a:rPr>
              <a:t> trong các câu trên và cho biết nghĩa nào là nghĩa gốc, nghĩa nào là nghĩa chuyển. Trong trường hợp có nghĩa chuyển thì nghĩa chuyển đó được hình thành theo phương thức chuyển nghĩa nào?</a:t>
            </a:r>
            <a:r>
              <a:rPr lang="vi-VN" sz="2800" b="1" dirty="0">
                <a:solidFill>
                  <a:srgbClr val="7030A0"/>
                </a:solidFill>
              </a:rPr>
              <a:t> </a:t>
            </a:r>
            <a:endParaRPr lang="en-US" sz="2800" b="1" dirty="0">
              <a:solidFill>
                <a:srgbClr val="7030A0"/>
              </a:solidFill>
            </a:endParaRPr>
          </a:p>
          <a:p>
            <a:endParaRPr lang="en-US" sz="2800" dirty="0"/>
          </a:p>
        </p:txBody>
      </p:sp>
      <p:pic>
        <p:nvPicPr>
          <p:cNvPr id="7" name="Picture 4" descr="Ảnh động trang trí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86967"/>
            <a:ext cx="9448800" cy="471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18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5003">
                                            <p:txEl>
                                              <p:pRg st="0" end="0"/>
                                            </p:txEl>
                                          </p:spTgt>
                                        </p:tgtEl>
                                        <p:attrNameLst>
                                          <p:attrName>style.visibility</p:attrName>
                                        </p:attrNameLst>
                                      </p:cBhvr>
                                      <p:to>
                                        <p:strVal val="visible"/>
                                      </p:to>
                                    </p:set>
                                    <p:anim calcmode="lin" valueType="num">
                                      <p:cBhvr additive="base">
                                        <p:cTn id="7" dur="500" fill="hold"/>
                                        <p:tgtEl>
                                          <p:spTgt spid="85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500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5003">
                                            <p:txEl>
                                              <p:pRg st="1" end="1"/>
                                            </p:txEl>
                                          </p:spTgt>
                                        </p:tgtEl>
                                        <p:attrNameLst>
                                          <p:attrName>style.visibility</p:attrName>
                                        </p:attrNameLst>
                                      </p:cBhvr>
                                      <p:to>
                                        <p:strVal val="visible"/>
                                      </p:to>
                                    </p:set>
                                    <p:anim calcmode="lin" valueType="num">
                                      <p:cBhvr additive="base">
                                        <p:cTn id="11" dur="500" fill="hold"/>
                                        <p:tgtEl>
                                          <p:spTgt spid="8500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500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5003">
                                            <p:txEl>
                                              <p:pRg st="2" end="2"/>
                                            </p:txEl>
                                          </p:spTgt>
                                        </p:tgtEl>
                                        <p:attrNameLst>
                                          <p:attrName>style.visibility</p:attrName>
                                        </p:attrNameLst>
                                      </p:cBhvr>
                                      <p:to>
                                        <p:strVal val="visible"/>
                                      </p:to>
                                    </p:set>
                                    <p:anim calcmode="lin" valueType="num">
                                      <p:cBhvr additive="base">
                                        <p:cTn id="15" dur="500" fill="hold"/>
                                        <p:tgtEl>
                                          <p:spTgt spid="8500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500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5003">
                                            <p:txEl>
                                              <p:pRg st="3" end="3"/>
                                            </p:txEl>
                                          </p:spTgt>
                                        </p:tgtEl>
                                        <p:attrNameLst>
                                          <p:attrName>style.visibility</p:attrName>
                                        </p:attrNameLst>
                                      </p:cBhvr>
                                      <p:to>
                                        <p:strVal val="visible"/>
                                      </p:to>
                                    </p:set>
                                    <p:anim calcmode="lin" valueType="num">
                                      <p:cBhvr additive="base">
                                        <p:cTn id="19" dur="500" fill="hold"/>
                                        <p:tgtEl>
                                          <p:spTgt spid="850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50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5003">
                                            <p:txEl>
                                              <p:pRg st="5" end="5"/>
                                            </p:txEl>
                                          </p:spTgt>
                                        </p:tgtEl>
                                        <p:attrNameLst>
                                          <p:attrName>style.visibility</p:attrName>
                                        </p:attrNameLst>
                                      </p:cBhvr>
                                      <p:to>
                                        <p:strVal val="visible"/>
                                      </p:to>
                                    </p:set>
                                    <p:anim calcmode="lin" valueType="num">
                                      <p:cBhvr additive="base">
                                        <p:cTn id="25" dur="500" fill="hold"/>
                                        <p:tgtEl>
                                          <p:spTgt spid="8500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50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148</TotalTime>
  <Words>1325</Words>
  <Application>Microsoft Office PowerPoint</Application>
  <PresentationFormat>On-screen Show (4:3)</PresentationFormat>
  <Paragraphs>149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ASUS</cp:lastModifiedBy>
  <cp:revision>18</cp:revision>
  <dcterms:created xsi:type="dcterms:W3CDTF">2021-09-21T11:10:46Z</dcterms:created>
  <dcterms:modified xsi:type="dcterms:W3CDTF">2022-09-29T05:27:13Z</dcterms:modified>
</cp:coreProperties>
</file>