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9" r:id="rId2"/>
    <p:sldMasterId id="2147483762" r:id="rId3"/>
    <p:sldMasterId id="2147483788" r:id="rId4"/>
  </p:sldMasterIdLst>
  <p:notesMasterIdLst>
    <p:notesMasterId r:id="rId29"/>
  </p:notesMasterIdLst>
  <p:sldIdLst>
    <p:sldId id="270" r:id="rId5"/>
    <p:sldId id="1163" r:id="rId6"/>
    <p:sldId id="1169" r:id="rId7"/>
    <p:sldId id="1125" r:id="rId8"/>
    <p:sldId id="1172" r:id="rId9"/>
    <p:sldId id="1204" r:id="rId10"/>
    <p:sldId id="1205" r:id="rId11"/>
    <p:sldId id="1173" r:id="rId12"/>
    <p:sldId id="1184" r:id="rId13"/>
    <p:sldId id="1185" r:id="rId14"/>
    <p:sldId id="1186" r:id="rId15"/>
    <p:sldId id="1187" r:id="rId16"/>
    <p:sldId id="1176" r:id="rId17"/>
    <p:sldId id="1174" r:id="rId18"/>
    <p:sldId id="1177" r:id="rId19"/>
    <p:sldId id="1181" r:id="rId20"/>
    <p:sldId id="1189" r:id="rId21"/>
    <p:sldId id="1206" r:id="rId22"/>
    <p:sldId id="1203" r:id="rId23"/>
    <p:sldId id="1161" r:id="rId24"/>
    <p:sldId id="1170" r:id="rId25"/>
    <p:sldId id="1190" r:id="rId26"/>
    <p:sldId id="1207" r:id="rId27"/>
    <p:sldId id="11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6404" autoAdjust="0"/>
  </p:normalViewPr>
  <p:slideViewPr>
    <p:cSldViewPr snapToGrid="0">
      <p:cViewPr varScale="1">
        <p:scale>
          <a:sx n="71" d="100"/>
          <a:sy n="71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32949-6F37-4373-8923-C938E61E61F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2A148-B6FD-4690-BFD2-8ACA5A2DB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DF169A-E22B-4398-A50B-37A41CBA2BED}" type="slidenum">
              <a:rPr lang="zh-CN" altLang="en-US" smtClean="0">
                <a:latin typeface="等线"/>
                <a:ea typeface="等线"/>
                <a:cs typeface="等线"/>
              </a:rPr>
              <a:pPr/>
              <a:t>2</a:t>
            </a:fld>
            <a:endParaRPr lang="en-US" altLang="zh-CN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15494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3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BDC09EF-DEF0-4C7A-8BC2-A5571C701A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44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2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1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2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5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1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THU NGUYỄN</a:t>
            </a:r>
            <a:r>
              <a:rPr lang="en-US" altLang="zh-CN" baseline="0"/>
              <a:t> 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8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0368218377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9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74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2A524-D553-4150-B31D-CC2921A3C179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432CE-9B19-4D50-9877-D9B3D5A56E62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g chiếu Tiêu đề có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11" name="Chỗ dành sẵn cho Hình ảnh 10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8" name="Hình chữ nhật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Nhóm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Đường nối Thẳng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Hình ảnh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Nhóm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Đường nối Thẳng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Hình chữ nhật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Nhóm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Đường nối Thẳng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Đường nối Thẳng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Hình chữ nhật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Đường nối Thẳng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Đường nối Thẳng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Hình ảnh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37BAA-94AF-4BB2-B5CD-9D7D39829126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A78C-E794-464E-9E53-85D796E007EB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2C9D8-A4BA-4B1F-9D4C-F8A2801E9099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96535-7181-4DCE-B5FF-CF08423E869A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702B9-3BAD-477C-A9F6-8D20C16F0B93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29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DFE86-86E7-44B0-B670-DF786F8D427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Hình ả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E5610-4918-48A8-8C52-2B00BFDF87E3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C0E1A-71D8-40A3-BC24-669FAC7D4222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EA59D-308E-4F63-B4DE-D4E03AE8D94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Nhóm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Đường nối Thẳng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Đường nối Thẳng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8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9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0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427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86547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5762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2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95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7492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6890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8635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6654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35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90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6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021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6932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9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03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7902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59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539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95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8672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707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976196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394847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491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04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62812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1994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2164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3196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6271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815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9848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2517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7875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9228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0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816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50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7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3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8770-F393-4B4F-B3D4-7B26E33AAB3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733F-C1F6-44B3-B2C6-83F1FE04E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  <a:p>
            <a:pPr lvl="5" rtl="0"/>
            <a:r>
              <a:rPr lang="vi-VN" noProof="0"/>
              <a:t>Mức sáu</a:t>
            </a:r>
          </a:p>
          <a:p>
            <a:pPr lvl="6" rtl="0"/>
            <a:r>
              <a:rPr lang="vi-VN" noProof="0"/>
              <a:t>Mức bảy</a:t>
            </a:r>
          </a:p>
          <a:p>
            <a:pPr lvl="7" rtl="0"/>
            <a:r>
              <a:rPr lang="vi-VN" noProof="0"/>
              <a:t>Mức tám</a:t>
            </a:r>
          </a:p>
          <a:p>
            <a:pPr lvl="8" rtl="0"/>
            <a:r>
              <a:rPr lang="vi-VN" noProof="0"/>
              <a:t>Mức chín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9F846-5AEB-445A-8D59-5D5072F11D5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54DE5-C571-48E8-A5BC-B369434E2F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514843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514843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Nhóm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Đường nối Thẳng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856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7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42" Type="http://schemas.openxmlformats.org/officeDocument/2006/relationships/image" Target="../media/image6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3">
            <a:extLst>
              <a:ext uri="{FF2B5EF4-FFF2-40B4-BE49-F238E27FC236}">
                <a16:creationId xmlns:a16="http://schemas.microsoft.com/office/drawing/2014/main" id="{FC2295FF-B3D6-EDB3-D696-05E6E667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/>
        </p:blipFill>
        <p:spPr>
          <a:xfrm flipH="1">
            <a:off x="8546918" y="5030554"/>
            <a:ext cx="3641725" cy="230591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8AF108F-A0A4-30CB-BD6F-42FB852E1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289" b="57548"/>
          <a:stretch/>
        </p:blipFill>
        <p:spPr>
          <a:xfrm>
            <a:off x="170303" y="3606762"/>
            <a:ext cx="3039622" cy="2971905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id="{83F09C28-055E-7B33-ACAB-5ACD4A1E16D5}"/>
              </a:ext>
            </a:extLst>
          </p:cNvPr>
          <p:cNvSpPr txBox="1"/>
          <p:nvPr/>
        </p:nvSpPr>
        <p:spPr>
          <a:xfrm>
            <a:off x="1449856" y="2712720"/>
            <a:ext cx="10154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Tự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hào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về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truyền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thống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dân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tộc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4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Việt</a:t>
            </a:r>
            <a:r>
              <a:rPr lang="en-US" sz="4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Nam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6B842-4798-0DFD-CCCA-1E68CA3245DD}"/>
              </a:ext>
            </a:extLst>
          </p:cNvPr>
          <p:cNvSpPr txBox="1"/>
          <p:nvPr/>
        </p:nvSpPr>
        <p:spPr>
          <a:xfrm>
            <a:off x="4342378" y="991975"/>
            <a:ext cx="5350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SVN-Internation" panose="02040603050506020204" pitchFamily="18" charset="0"/>
              </a:rPr>
              <a:t>GIÁO DỤC CÔNG DÂN 8</a:t>
            </a:r>
          </a:p>
        </p:txBody>
      </p:sp>
      <p:sp>
        <p:nvSpPr>
          <p:cNvPr id="6" name="文本框 15">
            <a:extLst>
              <a:ext uri="{FF2B5EF4-FFF2-40B4-BE49-F238E27FC236}">
                <a16:creationId xmlns:a16="http://schemas.microsoft.com/office/drawing/2014/main" id="{3B91DDF0-55B1-3912-4A24-C3E3B94704BC}"/>
              </a:ext>
            </a:extLst>
          </p:cNvPr>
          <p:cNvSpPr txBox="1"/>
          <p:nvPr/>
        </p:nvSpPr>
        <p:spPr>
          <a:xfrm>
            <a:off x="5262717" y="1667796"/>
            <a:ext cx="156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rgbClr val="FFC00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7200" dirty="0">
                <a:solidFill>
                  <a:srgbClr val="FFC00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1</a:t>
            </a:r>
          </a:p>
        </p:txBody>
      </p:sp>
      <p:pic>
        <p:nvPicPr>
          <p:cNvPr id="9" name="图片 69">
            <a:extLst>
              <a:ext uri="{FF2B5EF4-FFF2-40B4-BE49-F238E27FC236}">
                <a16:creationId xmlns:a16="http://schemas.microsoft.com/office/drawing/2014/main" id="{0372A145-63B4-4D7D-2096-565723BF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/>
        </p:blipFill>
        <p:spPr>
          <a:xfrm>
            <a:off x="0" y="-647865"/>
            <a:ext cx="3556000" cy="251700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8663D83-4A3E-4E07-FC16-A73B4E465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/>
        </p:blipFill>
        <p:spPr>
          <a:xfrm>
            <a:off x="11030086" y="-176828"/>
            <a:ext cx="1161914" cy="2922383"/>
          </a:xfrm>
          <a:prstGeom prst="rect">
            <a:avLst/>
          </a:prstGeom>
        </p:spPr>
      </p:pic>
      <p:pic>
        <p:nvPicPr>
          <p:cNvPr id="14" name="图片 95">
            <a:extLst>
              <a:ext uri="{FF2B5EF4-FFF2-40B4-BE49-F238E27FC236}">
                <a16:creationId xmlns:a16="http://schemas.microsoft.com/office/drawing/2014/main" id="{0442CBF9-6501-4A82-974A-E11EE5CBB9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/>
        </p:blipFill>
        <p:spPr>
          <a:xfrm>
            <a:off x="3837285" y="5335431"/>
            <a:ext cx="3716040" cy="1522569"/>
          </a:xfrm>
          <a:prstGeom prst="rect">
            <a:avLst/>
          </a:prstGeom>
        </p:spPr>
      </p:pic>
      <p:sp>
        <p:nvSpPr>
          <p:cNvPr id="7" name="Google Shape;2395;p38">
            <a:extLst>
              <a:ext uri="{FF2B5EF4-FFF2-40B4-BE49-F238E27FC236}">
                <a16:creationId xmlns:a16="http://schemas.microsoft.com/office/drawing/2014/main" id="{24D837BD-7892-0C98-B3E5-432BD4BED7A4}"/>
              </a:ext>
            </a:extLst>
          </p:cNvPr>
          <p:cNvSpPr txBox="1">
            <a:spLocks/>
          </p:cNvSpPr>
          <p:nvPr/>
        </p:nvSpPr>
        <p:spPr>
          <a:xfrm rot="-551">
            <a:off x="3209958" y="4963896"/>
            <a:ext cx="5998376" cy="4263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>
                <a:latin typeface="SVN-Sarifa" panose="00000500000000000000" pitchFamily="50" charset="0"/>
              </a:rPr>
              <a:t>Giáo</a:t>
            </a:r>
            <a:r>
              <a:rPr lang="en-US" dirty="0">
                <a:latin typeface="SVN-Sarifa" panose="00000500000000000000" pitchFamily="50" charset="0"/>
              </a:rPr>
              <a:t> </a:t>
            </a:r>
            <a:r>
              <a:rPr lang="en-US" dirty="0" err="1">
                <a:latin typeface="SVN-Sarifa" panose="00000500000000000000" pitchFamily="50" charset="0"/>
              </a:rPr>
              <a:t>viên</a:t>
            </a:r>
            <a:r>
              <a:rPr lang="en-US" dirty="0" smtClean="0">
                <a:latin typeface="SVN-Sarifa" panose="00000500000000000000" pitchFamily="50" charset="0"/>
              </a:rPr>
              <a:t>: </a:t>
            </a:r>
            <a:r>
              <a:rPr lang="en-US" dirty="0" err="1" smtClean="0">
                <a:latin typeface="SVN-Sarifa" panose="00000500000000000000" pitchFamily="50" charset="0"/>
              </a:rPr>
              <a:t>Nguyễn</a:t>
            </a:r>
            <a:r>
              <a:rPr lang="en-US" dirty="0" smtClean="0">
                <a:latin typeface="SVN-Sarifa" panose="00000500000000000000" pitchFamily="50" charset="0"/>
              </a:rPr>
              <a:t> Thu </a:t>
            </a:r>
            <a:r>
              <a:rPr lang="en-US" dirty="0" err="1" smtClean="0">
                <a:latin typeface="SVN-Sarifa" panose="00000500000000000000" pitchFamily="50" charset="0"/>
              </a:rPr>
              <a:t>Thuý</a:t>
            </a:r>
            <a:endParaRPr lang="en-US" dirty="0">
              <a:latin typeface="SVN-Sarif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016" y="1608757"/>
            <a:ext cx="11058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71057" y="1276247"/>
            <a:ext cx="4846320" cy="188699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73580" y="290946"/>
            <a:ext cx="3258588" cy="206986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của mỗi cá nhân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26029" y="3287436"/>
            <a:ext cx="5890057" cy="271606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 tảng sẵn lòng tự hào, tự tôn, cho sự phát triển lành mạnh và hạnh phúc của mối người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232101" y="3730214"/>
            <a:ext cx="5253644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 tảng để xây dựng đất nước phát triển vững mạnh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8117377" y="290946"/>
            <a:ext cx="4074621" cy="274319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3681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05" y="1997440"/>
            <a:ext cx="12076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512" y="3650094"/>
            <a:ext cx="12076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46" y="1145006"/>
            <a:ext cx="1105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3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28039"/>
          <a:stretch/>
        </p:blipFill>
        <p:spPr>
          <a:xfrm>
            <a:off x="806823" y="308154"/>
            <a:ext cx="10551013" cy="60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2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8" y="162333"/>
            <a:ext cx="12009524" cy="6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4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356" y="357844"/>
            <a:ext cx="11980952" cy="588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14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3273" y="392166"/>
            <a:ext cx="11937076" cy="36908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914042"/>
              </p:ext>
            </p:extLst>
          </p:nvPr>
        </p:nvGraphicFramePr>
        <p:xfrm>
          <a:off x="1620981" y="4187031"/>
          <a:ext cx="9293629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1169">
                  <a:extLst>
                    <a:ext uri="{9D8B030D-6E8A-4147-A177-3AD203B41FA5}">
                      <a16:colId xmlns:a16="http://schemas.microsoft.com/office/drawing/2014/main" val="1838348705"/>
                    </a:ext>
                  </a:extLst>
                </a:gridCol>
                <a:gridCol w="5892460">
                  <a:extLst>
                    <a:ext uri="{9D8B030D-6E8A-4147-A177-3AD203B41FA5}">
                      <a16:colId xmlns:a16="http://schemas.microsoft.com/office/drawing/2014/main" val="4094916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x-none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355875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x-none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hợp 1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950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x-none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hợp 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00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8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50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73236" y="1845425"/>
            <a:ext cx="3790604" cy="188699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73579" y="290946"/>
            <a:ext cx="3898669" cy="206986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73579" y="3574472"/>
            <a:ext cx="4297680" cy="231925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/>
              <a:t>  </a:t>
            </a:r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109853" y="3499658"/>
            <a:ext cx="5253644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 </a:t>
            </a:r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  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7232073" y="415635"/>
            <a:ext cx="4621876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làm.... </a:t>
            </a:r>
          </a:p>
        </p:txBody>
      </p:sp>
    </p:spTree>
    <p:extLst>
      <p:ext uri="{BB962C8B-B14F-4D97-AF65-F5344CB8AC3E}">
        <p14:creationId xmlns:p14="http://schemas.microsoft.com/office/powerpoint/2010/main" val="1778410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191" y="1286028"/>
            <a:ext cx="1135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Biểu hiện của lòng tự hào về truyền thống dân tộc Việt 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6191" y="1870803"/>
            <a:ext cx="11066929" cy="432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+ … …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55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958" y="1503059"/>
            <a:ext cx="1086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111" y="2425425"/>
            <a:ext cx="106956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5982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9738" y="388938"/>
            <a:ext cx="11314112" cy="60801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1397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5" name="组合 44"/>
          <p:cNvGrpSpPr>
            <a:grpSpLocks/>
          </p:cNvGrpSpPr>
          <p:nvPr/>
        </p:nvGrpSpPr>
        <p:grpSpPr bwMode="auto">
          <a:xfrm rot="5400000">
            <a:off x="3359944" y="-1634331"/>
            <a:ext cx="6081712" cy="9753600"/>
            <a:chOff x="927701" y="1006877"/>
            <a:chExt cx="4022133" cy="4514871"/>
          </a:xfrm>
        </p:grpSpPr>
        <p:pic>
          <p:nvPicPr>
            <p:cNvPr id="4121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429" y="1255234"/>
              <a:ext cx="1463043" cy="152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27" y="4223820"/>
              <a:ext cx="1052920" cy="1100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213" y="1889069"/>
              <a:ext cx="1425177" cy="1295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414" y="2825761"/>
              <a:ext cx="1073043" cy="129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864" y="4378207"/>
              <a:ext cx="1437296" cy="114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图片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940" y="1006877"/>
              <a:ext cx="1577400" cy="164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7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333" y="3178284"/>
              <a:ext cx="1237788" cy="1123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图片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701" y="3759677"/>
              <a:ext cx="831647" cy="80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9" name="图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816" y="2695640"/>
              <a:ext cx="1102963" cy="97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0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640" y="1580697"/>
              <a:ext cx="908634" cy="85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1" name="图片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743" y="4011395"/>
              <a:ext cx="931916" cy="109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2" name="图片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357" y="3555442"/>
              <a:ext cx="1038084" cy="110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3" name="图片 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55" y="2780546"/>
              <a:ext cx="725479" cy="100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4" name="图片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329" y="4417409"/>
              <a:ext cx="867036" cy="80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图片 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246" y="4369887"/>
              <a:ext cx="790359" cy="94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6" name="图片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605" y="2502283"/>
              <a:ext cx="778562" cy="67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图片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196" y="3673193"/>
              <a:ext cx="790359" cy="77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图片 2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31" y="2178456"/>
              <a:ext cx="1029434" cy="93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9" name="图片 2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108" y="1618343"/>
              <a:ext cx="1751766" cy="150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0" name="图片 2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43252" y="1876109"/>
              <a:ext cx="3739759" cy="302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文本框 45"/>
          <p:cNvSpPr txBox="1">
            <a:spLocks noChangeArrowheads="1"/>
          </p:cNvSpPr>
          <p:nvPr/>
        </p:nvSpPr>
        <p:spPr bwMode="auto">
          <a:xfrm>
            <a:off x="3238500" y="2894013"/>
            <a:ext cx="55387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500"/>
              </a:lnSpc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0677B7"/>
                </a:solidFill>
                <a:latin typeface="Times New Roman" panose="02020603050405020304" pitchFamily="18" charset="0"/>
                <a:ea typeface="博洋柳体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>
              <a:solidFill>
                <a:srgbClr val="0677B7"/>
              </a:solidFill>
              <a:latin typeface="Times New Roman" panose="02020603050405020304" pitchFamily="18" charset="0"/>
              <a:ea typeface="博洋柳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525963"/>
            <a:ext cx="44926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8" y="4665663"/>
            <a:ext cx="4079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436938"/>
            <a:ext cx="4016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42735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690938"/>
            <a:ext cx="6127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25" y="3109913"/>
            <a:ext cx="94456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4394200"/>
            <a:ext cx="904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3657600"/>
            <a:ext cx="13525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0" y="3657600"/>
            <a:ext cx="91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0" y="3765550"/>
            <a:ext cx="70008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4183063"/>
            <a:ext cx="5302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4244975"/>
            <a:ext cx="8350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图片 12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951163"/>
            <a:ext cx="901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图片 13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4054475"/>
            <a:ext cx="49371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图片 13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4305300"/>
            <a:ext cx="43021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图片 13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933825"/>
            <a:ext cx="5699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3557588"/>
            <a:ext cx="79851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3927475"/>
            <a:ext cx="4810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3478213"/>
            <a:ext cx="5365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808413"/>
            <a:ext cx="374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32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887505" y="242047"/>
            <a:ext cx="10251292" cy="6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/>
          <a:stretch/>
        </p:blipFill>
        <p:spPr>
          <a:xfrm>
            <a:off x="0" y="1223682"/>
            <a:ext cx="12194755" cy="41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03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43200" y="2115589"/>
            <a:ext cx="5002306" cy="188699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74567" y="290946"/>
            <a:ext cx="4297681" cy="206986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truyền thống, phong tục tập quán dân tộc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99753" y="3632662"/>
            <a:ext cx="4297680" cy="260188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thái độ tôn trọng, trân quý, giữ gìn và phát huy nghệ thuật truyền thống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838007" y="149629"/>
            <a:ext cx="7290262" cy="239406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biết đánh giá và phê phán những hành vi, việc làm gây tổn hại đến truyền thống dân tộc.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3358342" y="4509655"/>
            <a:ext cx="4705003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 những người có công với đất nước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7295803" y="2115589"/>
            <a:ext cx="4832466" cy="319208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các hoạt động đền ơn đáp nghĩa, các sinh hoạt văn hóa, dân tộc dân gian</a:t>
            </a:r>
          </a:p>
        </p:txBody>
      </p:sp>
    </p:spTree>
    <p:extLst>
      <p:ext uri="{BB962C8B-B14F-4D97-AF65-F5344CB8AC3E}">
        <p14:creationId xmlns:p14="http://schemas.microsoft.com/office/powerpoint/2010/main" val="251000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699" y="1193776"/>
            <a:ext cx="10864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và phát huy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r="8690"/>
          <a:stretch/>
        </p:blipFill>
        <p:spPr>
          <a:xfrm>
            <a:off x="1012121" y="1732385"/>
            <a:ext cx="10269167" cy="46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520700"/>
            <a:ext cx="4259262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975" y="0"/>
            <a:ext cx="2232025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2288"/>
            <a:ext cx="1963738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文本框 9"/>
          <p:cNvSpPr txBox="1">
            <a:spLocks noChangeArrowheads="1"/>
          </p:cNvSpPr>
          <p:nvPr/>
        </p:nvSpPr>
        <p:spPr bwMode="auto">
          <a:xfrm>
            <a:off x="2400300" y="4854575"/>
            <a:ext cx="80041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Tạm biệt các em! Chúc các em học tốt!!!</a:t>
            </a:r>
            <a:endParaRPr lang="zh-CN" altLang="en-US" sz="6000" b="1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11353800" y="304800"/>
            <a:ext cx="838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0368218377</a:t>
            </a:r>
          </a:p>
        </p:txBody>
      </p:sp>
    </p:spTree>
    <p:extLst>
      <p:ext uri="{BB962C8B-B14F-4D97-AF65-F5344CB8AC3E}">
        <p14:creationId xmlns:p14="http://schemas.microsoft.com/office/powerpoint/2010/main" val="14292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1440" r="5348"/>
          <a:stretch/>
        </p:blipFill>
        <p:spPr>
          <a:xfrm>
            <a:off x="995082" y="-147918"/>
            <a:ext cx="10434918" cy="7104811"/>
          </a:xfrm>
        </p:spPr>
      </p:pic>
    </p:spTree>
    <p:extLst>
      <p:ext uri="{BB962C8B-B14F-4D97-AF65-F5344CB8AC3E}">
        <p14:creationId xmlns:p14="http://schemas.microsoft.com/office/powerpoint/2010/main" val="9777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007" y="157942"/>
            <a:ext cx="11479877" cy="8312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VỀ TRUYỀN THỐNG DÂN TỘC VIỆT NAM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6496" y="1622203"/>
            <a:ext cx="10124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49624" y="894351"/>
            <a:ext cx="11429999" cy="365760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thông tin dưới đây và trả lời câu hỏi: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27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57451"/>
          <a:stretch/>
        </p:blipFill>
        <p:spPr>
          <a:xfrm>
            <a:off x="0" y="1340016"/>
            <a:ext cx="11907140" cy="36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9" b="20980"/>
          <a:stretch/>
        </p:blipFill>
        <p:spPr>
          <a:xfrm>
            <a:off x="0" y="1212097"/>
            <a:ext cx="12192000" cy="42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" y="1742740"/>
            <a:ext cx="11563003" cy="29011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LcPeriod"/>
            </a:pPr>
            <a:r>
              <a:rPr lang="x-none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x-none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nói về những truyền thống nào của dân tộc Việt Nam? Hãy chia sẻ hiểu biết của em về các truyền thống </a:t>
            </a:r>
            <a:r>
              <a:rPr lang="x-none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đó.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x-none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lang="x-none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của những truyền thống ấy được thể hiện như thế </a:t>
            </a:r>
            <a:r>
              <a:rPr lang="x-none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x-none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x-none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những truyền thống khác của dân tộc Việt Nam và nêu giá trị của những truyền thống đó.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18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73236" y="1845425"/>
            <a:ext cx="3790604" cy="188699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truyền thống tốt đẹp của dân tộc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73084" y="290946"/>
            <a:ext cx="3898669" cy="206986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74320" y="2994536"/>
            <a:ext cx="4297680" cy="231925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đánh giặc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985164" y="62345"/>
            <a:ext cx="4322618" cy="171657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337777" y="4127268"/>
            <a:ext cx="5253644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yêu thương, đùm bọc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8146473" y="1778923"/>
            <a:ext cx="3901440" cy="201999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thương người</a:t>
            </a:r>
          </a:p>
        </p:txBody>
      </p:sp>
    </p:spTree>
    <p:extLst>
      <p:ext uri="{BB962C8B-B14F-4D97-AF65-F5344CB8AC3E}">
        <p14:creationId xmlns:p14="http://schemas.microsoft.com/office/powerpoint/2010/main" val="1611587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ăn học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0521053_TF03431380_Win32" id="{97A0B05D-6A43-465A-975C-5643A4A8F354}" vid="{9870D970-F83A-40C9-94BE-B2C804BC00AB}"/>
    </a:ext>
  </a:extLst>
</a:theme>
</file>

<file path=ppt/theme/theme3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1796</TotalTime>
  <Words>923</Words>
  <Application>Microsoft Office PowerPoint</Application>
  <PresentationFormat>Widescreen</PresentationFormat>
  <Paragraphs>94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Microsoft YaHei</vt:lpstr>
      <vt:lpstr>Arial</vt:lpstr>
      <vt:lpstr>Arial Unicode MS</vt:lpstr>
      <vt:lpstr>Calibri</vt:lpstr>
      <vt:lpstr>Calibri Light</vt:lpstr>
      <vt:lpstr>等线</vt:lpstr>
      <vt:lpstr>等线 Light</vt:lpstr>
      <vt:lpstr>inpin heiti</vt:lpstr>
      <vt:lpstr>Plantagenet Cherokee</vt:lpstr>
      <vt:lpstr>SVN-Internation</vt:lpstr>
      <vt:lpstr>SVN-Revolution</vt:lpstr>
      <vt:lpstr>SVN-Sarifa</vt:lpstr>
      <vt:lpstr>Times New Roman</vt:lpstr>
      <vt:lpstr>Wingdings</vt:lpstr>
      <vt:lpstr>博洋柳体</vt:lpstr>
      <vt:lpstr>印品黑体</vt:lpstr>
      <vt:lpstr>Office Theme</vt:lpstr>
      <vt:lpstr>Văn học 16x9</vt:lpstr>
      <vt:lpstr>Contents Slide Master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219</cp:revision>
  <dcterms:created xsi:type="dcterms:W3CDTF">2022-06-02T15:23:58Z</dcterms:created>
  <dcterms:modified xsi:type="dcterms:W3CDTF">2023-09-05T01:04:03Z</dcterms:modified>
</cp:coreProperties>
</file>