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90" r:id="rId2"/>
    <p:sldId id="291" r:id="rId3"/>
    <p:sldId id="276" r:id="rId4"/>
    <p:sldId id="277" r:id="rId5"/>
    <p:sldId id="292" r:id="rId6"/>
    <p:sldId id="294" r:id="rId7"/>
    <p:sldId id="295" r:id="rId8"/>
    <p:sldId id="296" r:id="rId9"/>
    <p:sldId id="297" r:id="rId10"/>
    <p:sldId id="298" r:id="rId11"/>
    <p:sldId id="293" r:id="rId12"/>
    <p:sldId id="259" r:id="rId13"/>
    <p:sldId id="260" r:id="rId14"/>
    <p:sldId id="261" r:id="rId15"/>
    <p:sldId id="264" r:id="rId16"/>
    <p:sldId id="273" r:id="rId17"/>
    <p:sldId id="263" r:id="rId18"/>
    <p:sldId id="285" r:id="rId19"/>
    <p:sldId id="282" r:id="rId20"/>
    <p:sldId id="289" r:id="rId21"/>
    <p:sldId id="283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9FA3"/>
    <a:srgbClr val="0FB7BD"/>
    <a:srgbClr val="048DA4"/>
    <a:srgbClr val="008000"/>
    <a:srgbClr val="3333CC"/>
    <a:srgbClr val="0066FF"/>
    <a:srgbClr val="10CDD2"/>
    <a:srgbClr val="A6A6A6"/>
    <a:srgbClr val="C0E6EA"/>
    <a:srgbClr val="05A0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1387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422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07/09/2023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1.png"/><Relationship Id="rId11" Type="http://schemas.openxmlformats.org/officeDocument/2006/relationships/image" Target="../media/image1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30.jpeg"/><Relationship Id="rId5" Type="http://schemas.openxmlformats.org/officeDocument/2006/relationships/image" Target="../media/image23.png"/><Relationship Id="rId10" Type="http://schemas.openxmlformats.org/officeDocument/2006/relationships/image" Target="../media/image29.jpeg"/><Relationship Id="rId4" Type="http://schemas.openxmlformats.org/officeDocument/2006/relationships/image" Target="../media/image22.png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DuongHung\&#160;\GIAO%20AN%208\GADT8_Bai%2012_Tiet%2073\Spleeping%20child%20(MLTR).MP3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18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i="1" dirty="0" smtClean="0"/>
              <a:t>I. Vocabulary</a:t>
            </a:r>
            <a:endParaRPr lang="en-US" sz="6000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/>
              <a:t>1. subject (n) : </a:t>
            </a:r>
            <a:r>
              <a:rPr lang="en-US" sz="4400" dirty="0" err="1" smtClean="0"/>
              <a:t>môn</a:t>
            </a:r>
            <a:r>
              <a:rPr lang="en-US" sz="4400" dirty="0" smtClean="0"/>
              <a:t> </a:t>
            </a:r>
            <a:r>
              <a:rPr lang="en-US" sz="4400" dirty="0" err="1" smtClean="0"/>
              <a:t>học</a:t>
            </a:r>
            <a:endParaRPr lang="en-US" sz="4400" dirty="0" smtClean="0"/>
          </a:p>
          <a:p>
            <a:pPr marL="0" indent="0">
              <a:buNone/>
            </a:pPr>
            <a:r>
              <a:rPr lang="en-US" sz="4400" dirty="0" smtClean="0"/>
              <a:t>2. uniform (n): </a:t>
            </a:r>
            <a:r>
              <a:rPr lang="en-US" sz="4400" dirty="0" err="1" smtClean="0"/>
              <a:t>đồng</a:t>
            </a:r>
            <a:r>
              <a:rPr lang="en-US" sz="4400" dirty="0" smtClean="0"/>
              <a:t> </a:t>
            </a:r>
            <a:r>
              <a:rPr lang="en-US" sz="4400" dirty="0" err="1" smtClean="0"/>
              <a:t>phục</a:t>
            </a:r>
            <a:endParaRPr lang="en-US" sz="4400" dirty="0" smtClean="0"/>
          </a:p>
          <a:p>
            <a:pPr marL="0" indent="0">
              <a:buNone/>
            </a:pPr>
            <a:r>
              <a:rPr lang="en-US" sz="4400" dirty="0" smtClean="0"/>
              <a:t>3. calculator (n): </a:t>
            </a:r>
            <a:r>
              <a:rPr lang="en-US" sz="4400" dirty="0" err="1" smtClean="0"/>
              <a:t>máy</a:t>
            </a:r>
            <a:r>
              <a:rPr lang="en-US" sz="4400" dirty="0" smtClean="0"/>
              <a:t> </a:t>
            </a:r>
            <a:r>
              <a:rPr lang="en-US" sz="4400" dirty="0" err="1" smtClean="0"/>
              <a:t>tính</a:t>
            </a:r>
            <a:r>
              <a:rPr lang="en-US" sz="4400" dirty="0" smtClean="0"/>
              <a:t> (</a:t>
            </a:r>
            <a:r>
              <a:rPr lang="en-US" sz="4400" dirty="0" err="1" smtClean="0"/>
              <a:t>cầm</a:t>
            </a:r>
            <a:r>
              <a:rPr lang="en-US" sz="4400" dirty="0" smtClean="0"/>
              <a:t> </a:t>
            </a:r>
            <a:r>
              <a:rPr lang="en-US" sz="4400" dirty="0" err="1" smtClean="0"/>
              <a:t>tay</a:t>
            </a:r>
            <a:r>
              <a:rPr lang="en-US" sz="4400" dirty="0" smtClean="0"/>
              <a:t>)</a:t>
            </a:r>
          </a:p>
          <a:p>
            <a:pPr marL="0" indent="0">
              <a:buNone/>
            </a:pPr>
            <a:r>
              <a:rPr lang="en-US" sz="4400" dirty="0" smtClean="0"/>
              <a:t>4. put on (</a:t>
            </a:r>
            <a:r>
              <a:rPr lang="en-US" sz="4400" dirty="0" err="1" smtClean="0"/>
              <a:t>phr.v</a:t>
            </a:r>
            <a:r>
              <a:rPr lang="en-US" sz="4400" dirty="0" smtClean="0"/>
              <a:t>) = wear: </a:t>
            </a:r>
            <a:r>
              <a:rPr lang="en-US" sz="4400" dirty="0" err="1" smtClean="0"/>
              <a:t>đội</a:t>
            </a:r>
            <a:r>
              <a:rPr lang="en-US" sz="4400" dirty="0" smtClean="0"/>
              <a:t>, </a:t>
            </a:r>
            <a:r>
              <a:rPr lang="en-US" sz="4400" dirty="0" err="1" smtClean="0"/>
              <a:t>mặc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10014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513698" y="-477037"/>
            <a:ext cx="8630302" cy="7335037"/>
            <a:chOff x="961466" y="-512529"/>
            <a:chExt cx="8069027" cy="68580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91"/>
            <a:stretch/>
          </p:blipFill>
          <p:spPr>
            <a:xfrm>
              <a:off x="961466" y="-512529"/>
              <a:ext cx="3026643" cy="6858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8110" y="-512529"/>
              <a:ext cx="5042383" cy="6858000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315686" y="1034143"/>
            <a:ext cx="4288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FB7BD"/>
                </a:solidFill>
              </a:rPr>
              <a:t>A special day</a:t>
            </a:r>
            <a:endParaRPr lang="en-US" sz="4000" b="1" dirty="0">
              <a:solidFill>
                <a:srgbClr val="0FB7BD"/>
              </a:solidFill>
            </a:endParaRPr>
          </a:p>
        </p:txBody>
      </p:sp>
      <p:pic>
        <p:nvPicPr>
          <p:cNvPr id="2" name="Bản sao của B1_02">
            <a:hlinkClick r:id="" action="ppaction://media"/>
            <a:extLst>
              <a:ext uri="{FF2B5EF4-FFF2-40B4-BE49-F238E27FC236}">
                <a16:creationId xmlns:a16="http://schemas.microsoft.com/office/drawing/2014/main" id="{D924E5DE-CA51-42B3-A99B-8CCDF3CD4F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73286" y="1882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0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3698" y="1166945"/>
            <a:ext cx="7742028" cy="4898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Hi,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2200" i="1" dirty="0" err="1">
                <a:latin typeface="Times New Roman" pitchFamily="18" charset="0"/>
                <a:cs typeface="Times New Roman" pitchFamily="18" charset="0"/>
              </a:rPr>
              <a:t>Vy</a:t>
            </a:r>
            <a:r>
              <a:rPr lang="en-US" sz="22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Hi,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Are you ready? </a:t>
            </a:r>
          </a:p>
          <a:p>
            <a:pPr>
              <a:lnSpc>
                <a:spcPct val="130000"/>
              </a:lnSpc>
            </a:pPr>
            <a:r>
              <a:rPr lang="en-US" sz="2200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Just a minute.</a:t>
            </a:r>
          </a:p>
          <a:p>
            <a:pPr>
              <a:lnSpc>
                <a:spcPct val="130000"/>
              </a:lnSpc>
            </a:pPr>
            <a:r>
              <a:rPr lang="en-US" sz="2200" i="1" dirty="0" err="1">
                <a:latin typeface="Times New Roman" pitchFamily="18" charset="0"/>
                <a:cs typeface="Times New Roman" pitchFamily="18" charset="0"/>
              </a:rPr>
              <a:t>Vy</a:t>
            </a:r>
            <a:r>
              <a:rPr lang="en-US" sz="22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Oh, this is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my new friend.</a:t>
            </a:r>
          </a:p>
          <a:p>
            <a:pPr>
              <a:lnSpc>
                <a:spcPct val="130000"/>
              </a:lnSpc>
            </a:pPr>
            <a:r>
              <a:rPr lang="en-US" sz="2200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Hi,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Nice to meet you.</a:t>
            </a:r>
          </a:p>
          <a:p>
            <a:pPr>
              <a:lnSpc>
                <a:spcPct val="130000"/>
              </a:lnSpc>
            </a:pPr>
            <a:r>
              <a:rPr lang="en-US" sz="2200" i="1" dirty="0" err="1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2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Hi,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I live near here, and we go to the same school!</a:t>
            </a:r>
          </a:p>
          <a:p>
            <a:pPr>
              <a:lnSpc>
                <a:spcPct val="130000"/>
              </a:lnSpc>
            </a:pPr>
            <a:r>
              <a:rPr lang="en-US" sz="2200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Good. Hmm, your school bag looks heavy. </a:t>
            </a:r>
          </a:p>
          <a:p>
            <a:pPr>
              <a:lnSpc>
                <a:spcPct val="130000"/>
              </a:lnSpc>
            </a:pPr>
            <a:r>
              <a:rPr lang="en-US" sz="2200" i="1" dirty="0" err="1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2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Yes! I have new books, and we have new subjects to study.</a:t>
            </a:r>
          </a:p>
          <a:p>
            <a:pPr>
              <a:lnSpc>
                <a:spcPct val="130000"/>
              </a:lnSpc>
            </a:pPr>
            <a:r>
              <a:rPr lang="en-US" sz="2200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And a new uniform,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! You look smart!</a:t>
            </a:r>
          </a:p>
          <a:p>
            <a:pPr>
              <a:lnSpc>
                <a:spcPct val="130000"/>
              </a:lnSpc>
            </a:pPr>
            <a:r>
              <a:rPr lang="en-US" sz="2200" i="1" dirty="0" err="1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2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Thanks,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We always look smart in our uniforms.</a:t>
            </a:r>
          </a:p>
          <a:p>
            <a:pPr>
              <a:lnSpc>
                <a:spcPct val="130000"/>
              </a:lnSpc>
            </a:pPr>
            <a:r>
              <a:rPr lang="en-US" sz="2200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Let me put on my uniform. Then we can go.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59100" y="473869"/>
            <a:ext cx="3176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A special day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4350" y="720090"/>
            <a:ext cx="2091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/>
              <a:t>(Loud knock)</a:t>
            </a:r>
          </a:p>
        </p:txBody>
      </p:sp>
      <p:pic>
        <p:nvPicPr>
          <p:cNvPr id="7" name="20201130_tienganh6_kntt_B1_0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40773" y="388706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solidFill>
            <a:srgbClr val="0FB7BD"/>
          </a:solidFill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930054" y="94"/>
            <a:ext cx="7808997" cy="830997"/>
          </a:xfrm>
          <a:prstGeom prst="rect">
            <a:avLst/>
          </a:prstGeom>
          <a:solidFill>
            <a:srgbClr val="0FB7B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tick (</a:t>
            </a:r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(False).</a:t>
            </a:r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6288001"/>
              </p:ext>
            </p:extLst>
          </p:nvPr>
        </p:nvGraphicFramePr>
        <p:xfrm>
          <a:off x="827313" y="1292152"/>
          <a:ext cx="7048072" cy="48158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8835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108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74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62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rgbClr val="0FB7B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rgbClr val="0FB7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T</a:t>
                      </a:r>
                    </a:p>
                  </a:txBody>
                  <a:tcPr>
                    <a:solidFill>
                      <a:srgbClr val="0FB7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F</a:t>
                      </a:r>
                    </a:p>
                  </a:txBody>
                  <a:tcPr>
                    <a:solidFill>
                      <a:srgbClr val="0FB7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/>
                        <a:t>Vy</a:t>
                      </a:r>
                      <a:r>
                        <a:rPr lang="en-US" sz="2800" dirty="0"/>
                        <a:t>, </a:t>
                      </a:r>
                      <a:r>
                        <a:rPr lang="en-US" sz="2800" dirty="0" err="1"/>
                        <a:t>Phong</a:t>
                      </a:r>
                      <a:r>
                        <a:rPr lang="en-US" sz="2800" dirty="0"/>
                        <a:t>, and </a:t>
                      </a:r>
                      <a:r>
                        <a:rPr lang="en-US" sz="2800" dirty="0" err="1"/>
                        <a:t>Duy</a:t>
                      </a:r>
                      <a:r>
                        <a:rPr lang="en-US" sz="2800" dirty="0"/>
                        <a:t> go to the same school.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/>
                        <a:t>Duy</a:t>
                      </a:r>
                      <a:r>
                        <a:rPr lang="en-US" sz="2800" dirty="0"/>
                        <a:t> is </a:t>
                      </a:r>
                      <a:r>
                        <a:rPr lang="en-US" sz="2800" dirty="0" err="1"/>
                        <a:t>Phong’s</a:t>
                      </a:r>
                      <a:r>
                        <a:rPr lang="en-US" sz="2800" dirty="0"/>
                        <a:t> friend.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/>
                        <a:t>Phong</a:t>
                      </a:r>
                      <a:r>
                        <a:rPr lang="en-US" sz="2800" dirty="0"/>
                        <a:t> says </a:t>
                      </a:r>
                      <a:r>
                        <a:rPr lang="en-US" sz="2800" dirty="0" err="1"/>
                        <a:t>Duy</a:t>
                      </a:r>
                      <a:r>
                        <a:rPr lang="en-US" sz="2800" dirty="0"/>
                        <a:t> looks smart in his uniform.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They have new subjects to 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/>
                        <a:t>Phong</a:t>
                      </a:r>
                      <a:r>
                        <a:rPr lang="en-US" sz="2800" dirty="0"/>
                        <a:t> is wearing a school uniform.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91EAEBF-7396-4196-88B0-5213DF3E15F7}"/>
              </a:ext>
            </a:extLst>
          </p:cNvPr>
          <p:cNvSpPr txBox="1"/>
          <p:nvPr/>
        </p:nvSpPr>
        <p:spPr>
          <a:xfrm>
            <a:off x="6331347" y="1966794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373887-B414-480C-9CE6-E865B2DED120}"/>
              </a:ext>
            </a:extLst>
          </p:cNvPr>
          <p:cNvSpPr txBox="1"/>
          <p:nvPr/>
        </p:nvSpPr>
        <p:spPr>
          <a:xfrm>
            <a:off x="7191587" y="2730691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C1FD59-B4E9-4741-B480-D77688A2F09D}"/>
              </a:ext>
            </a:extLst>
          </p:cNvPr>
          <p:cNvSpPr txBox="1"/>
          <p:nvPr/>
        </p:nvSpPr>
        <p:spPr>
          <a:xfrm>
            <a:off x="6305220" y="3490795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2A0A3-5717-4487-84C3-D272D071BA57}"/>
              </a:ext>
            </a:extLst>
          </p:cNvPr>
          <p:cNvSpPr txBox="1"/>
          <p:nvPr/>
        </p:nvSpPr>
        <p:spPr>
          <a:xfrm>
            <a:off x="6344408" y="4389260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441D53-84EF-4D83-99A1-6DD121D48D7D}"/>
              </a:ext>
            </a:extLst>
          </p:cNvPr>
          <p:cNvSpPr txBox="1"/>
          <p:nvPr/>
        </p:nvSpPr>
        <p:spPr>
          <a:xfrm>
            <a:off x="7152398" y="5304906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957239" y="205956"/>
            <a:ext cx="7135362" cy="492443"/>
          </a:xfrm>
          <a:prstGeom prst="rect">
            <a:avLst/>
          </a:prstGeom>
          <a:solidFill>
            <a:srgbClr val="0FB7BD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ONE word from the box in each gap.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3373" y="242894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8203" y="2376750"/>
            <a:ext cx="6890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Students                     their uniforms on Monday.</a:t>
            </a:r>
            <a:endParaRPr lang="en-US" sz="2400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2093412" y="2697054"/>
            <a:ext cx="124097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63373" y="314762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38203" y="3095424"/>
            <a:ext cx="650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Vy              a new friend, Duy.</a:t>
            </a:r>
            <a:endParaRPr lang="en-US" sz="2400" dirty="0"/>
          </a:p>
        </p:txBody>
      </p:sp>
      <p:cxnSp>
        <p:nvCxnSpPr>
          <p:cNvPr id="28" name="Straight Connector 27"/>
          <p:cNvCxnSpPr>
            <a:cxnSpLocks/>
          </p:cNvCxnSpPr>
          <p:nvPr/>
        </p:nvCxnSpPr>
        <p:spPr>
          <a:xfrm>
            <a:off x="1275818" y="3442934"/>
            <a:ext cx="83814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63373" y="391526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38203" y="3906613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Do </a:t>
            </a:r>
            <a:r>
              <a:rPr lang="en-US" sz="2400" dirty="0" err="1"/>
              <a:t>Phong</a:t>
            </a:r>
            <a:r>
              <a:rPr lang="en-US" sz="2400" dirty="0"/>
              <a:t>, </a:t>
            </a:r>
            <a:r>
              <a:rPr lang="en-US" sz="2400" dirty="0" err="1"/>
              <a:t>Vy</a:t>
            </a:r>
            <a:r>
              <a:rPr lang="en-US" sz="2400" dirty="0"/>
              <a:t>, and </a:t>
            </a:r>
            <a:r>
              <a:rPr lang="en-US" sz="2400" dirty="0" err="1"/>
              <a:t>Duy</a:t>
            </a:r>
            <a:r>
              <a:rPr lang="en-US" sz="2400" dirty="0"/>
              <a:t>             to the same school?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3924910" y="4253780"/>
            <a:ext cx="822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63373" y="497459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38203" y="4965940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Students always look smart in their                  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63373" y="567858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38203" y="4368278"/>
            <a:ext cx="6890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- Yes, they do.</a:t>
            </a:r>
            <a:endParaRPr lang="en-US" sz="2400" dirty="0"/>
          </a:p>
        </p:txBody>
      </p:sp>
      <p:sp>
        <p:nvSpPr>
          <p:cNvPr id="50" name="TextBox 49"/>
          <p:cNvSpPr txBox="1"/>
          <p:nvPr/>
        </p:nvSpPr>
        <p:spPr>
          <a:xfrm>
            <a:off x="838203" y="5678588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- What                  do you like to study?</a:t>
            </a:r>
            <a:endParaRPr lang="en-US" sz="2400" dirty="0"/>
          </a:p>
        </p:txBody>
      </p:sp>
      <p:cxnSp>
        <p:nvCxnSpPr>
          <p:cNvPr id="51" name="Straight Connector 50"/>
          <p:cNvCxnSpPr/>
          <p:nvPr/>
        </p:nvCxnSpPr>
        <p:spPr>
          <a:xfrm>
            <a:off x="1828986" y="6025755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838203" y="6140253"/>
            <a:ext cx="6890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- I like to study English and history.</a:t>
            </a:r>
            <a:endParaRPr lang="en-US" sz="2400" dirty="0"/>
          </a:p>
        </p:txBody>
      </p:sp>
      <p:sp>
        <p:nvSpPr>
          <p:cNvPr id="53" name="Rounded Rectangle 52"/>
          <p:cNvSpPr/>
          <p:nvPr/>
        </p:nvSpPr>
        <p:spPr>
          <a:xfrm>
            <a:off x="1828986" y="1224083"/>
            <a:ext cx="5079926" cy="1114415"/>
          </a:xfrm>
          <a:prstGeom prst="roundRect">
            <a:avLst>
              <a:gd name="adj" fmla="val 16116"/>
            </a:avLst>
          </a:prstGeom>
          <a:solidFill>
            <a:srgbClr val="0FB7BD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2578337" y="1326972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go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578337" y="1675309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wear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276508" y="1326971"/>
            <a:ext cx="163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subjects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276508" y="1675309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uniforms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061771" y="1326972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has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5277097" y="5275185"/>
            <a:ext cx="11887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2694FEC-E89F-4CA5-A610-28DED866BDE5}"/>
              </a:ext>
            </a:extLst>
          </p:cNvPr>
          <p:cNvSpPr txBox="1"/>
          <p:nvPr/>
        </p:nvSpPr>
        <p:spPr>
          <a:xfrm>
            <a:off x="4097719" y="3867424"/>
            <a:ext cx="575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go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E323E84-2ACA-4051-8C92-D3C6C4FED528}"/>
              </a:ext>
            </a:extLst>
          </p:cNvPr>
          <p:cNvSpPr txBox="1"/>
          <p:nvPr/>
        </p:nvSpPr>
        <p:spPr>
          <a:xfrm>
            <a:off x="2343768" y="2338498"/>
            <a:ext cx="919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wear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729D528-7005-4D03-ABE2-60E3A8D57514}"/>
              </a:ext>
            </a:extLst>
          </p:cNvPr>
          <p:cNvSpPr txBox="1"/>
          <p:nvPr/>
        </p:nvSpPr>
        <p:spPr>
          <a:xfrm>
            <a:off x="1787682" y="5643976"/>
            <a:ext cx="1247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subjects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82E70D-62D8-4D3C-B9FC-D12337B379F9}"/>
              </a:ext>
            </a:extLst>
          </p:cNvPr>
          <p:cNvSpPr txBox="1"/>
          <p:nvPr/>
        </p:nvSpPr>
        <p:spPr>
          <a:xfrm>
            <a:off x="5255403" y="4928564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uniforms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4E1D8DA-FF2E-4DD5-9CDB-D7B8778D3D9B}"/>
              </a:ext>
            </a:extLst>
          </p:cNvPr>
          <p:cNvSpPr txBox="1"/>
          <p:nvPr/>
        </p:nvSpPr>
        <p:spPr>
          <a:xfrm>
            <a:off x="1427963" y="3053919"/>
            <a:ext cx="740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has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7" grpId="0"/>
      <p:bldP spid="58" grpId="0"/>
      <p:bldP spid="32" grpId="0"/>
      <p:bldP spid="33" grpId="0"/>
      <p:bldP spid="34" grpId="0"/>
      <p:bldP spid="35" grpId="0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952949" y="91339"/>
            <a:ext cx="7564034" cy="892552"/>
          </a:xfrm>
          <a:prstGeom prst="rect">
            <a:avLst/>
          </a:prstGeom>
          <a:solidFill>
            <a:srgbClr val="0FB7BD"/>
          </a:solidFill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word with the school things. Then listen and repeat.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93701" y="1240546"/>
            <a:ext cx="8653859" cy="5699640"/>
            <a:chOff x="193701" y="1590291"/>
            <a:chExt cx="8653859" cy="5137079"/>
          </a:xfrm>
        </p:grpSpPr>
        <p:sp>
          <p:nvSpPr>
            <p:cNvPr id="12" name="Rounded Rectangle 11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69" y="1379900"/>
            <a:ext cx="1335650" cy="15773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2" y="3065906"/>
            <a:ext cx="2464054" cy="242094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05" y="5393394"/>
            <a:ext cx="1427475" cy="10576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770">
            <a:off x="6282897" y="1138221"/>
            <a:ext cx="1817617" cy="145808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795">
            <a:off x="5888397" y="2489288"/>
            <a:ext cx="2957513" cy="21717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9158">
            <a:off x="5887427" y="4783482"/>
            <a:ext cx="2658890" cy="1565218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1450642" y="3008503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37" name="Oval 36"/>
          <p:cNvSpPr/>
          <p:nvPr/>
        </p:nvSpPr>
        <p:spPr>
          <a:xfrm>
            <a:off x="1450642" y="4442046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38" name="Oval 37"/>
          <p:cNvSpPr/>
          <p:nvPr/>
        </p:nvSpPr>
        <p:spPr>
          <a:xfrm>
            <a:off x="1450642" y="6260768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39" name="Oval 38"/>
          <p:cNvSpPr/>
          <p:nvPr/>
        </p:nvSpPr>
        <p:spPr>
          <a:xfrm>
            <a:off x="7746985" y="2345590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40" name="Oval 39"/>
          <p:cNvSpPr/>
          <p:nvPr/>
        </p:nvSpPr>
        <p:spPr>
          <a:xfrm>
            <a:off x="7746985" y="4385299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41" name="Oval 40"/>
          <p:cNvSpPr/>
          <p:nvPr/>
        </p:nvSpPr>
        <p:spPr>
          <a:xfrm>
            <a:off x="7746985" y="6265672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42" name="TextBox 41"/>
          <p:cNvSpPr txBox="1"/>
          <p:nvPr/>
        </p:nvSpPr>
        <p:spPr>
          <a:xfrm rot="21334423">
            <a:off x="2986788" y="1791266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pencil sharpener</a:t>
            </a:r>
          </a:p>
        </p:txBody>
      </p:sp>
      <p:sp>
        <p:nvSpPr>
          <p:cNvPr id="43" name="TextBox 42"/>
          <p:cNvSpPr txBox="1"/>
          <p:nvPr/>
        </p:nvSpPr>
        <p:spPr>
          <a:xfrm rot="21402430">
            <a:off x="3102631" y="2563069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compass</a:t>
            </a:r>
          </a:p>
        </p:txBody>
      </p:sp>
      <p:sp>
        <p:nvSpPr>
          <p:cNvPr id="44" name="TextBox 43"/>
          <p:cNvSpPr txBox="1"/>
          <p:nvPr/>
        </p:nvSpPr>
        <p:spPr>
          <a:xfrm rot="21334423">
            <a:off x="3024257" y="3543605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school bag</a:t>
            </a:r>
          </a:p>
        </p:txBody>
      </p:sp>
      <p:sp>
        <p:nvSpPr>
          <p:cNvPr id="45" name="TextBox 44"/>
          <p:cNvSpPr txBox="1"/>
          <p:nvPr/>
        </p:nvSpPr>
        <p:spPr>
          <a:xfrm rot="633357">
            <a:off x="3112679" y="4500147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calculator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100598" y="5338550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rubber</a:t>
            </a:r>
          </a:p>
        </p:txBody>
      </p:sp>
      <p:sp>
        <p:nvSpPr>
          <p:cNvPr id="47" name="TextBox 46"/>
          <p:cNvSpPr txBox="1"/>
          <p:nvPr/>
        </p:nvSpPr>
        <p:spPr>
          <a:xfrm rot="21259042">
            <a:off x="3205250" y="6171204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pencil case</a:t>
            </a:r>
          </a:p>
        </p:txBody>
      </p:sp>
      <p:pic>
        <p:nvPicPr>
          <p:cNvPr id="28" name="20201130_tienganh6_kntt_B1_0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216872" y="5066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02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3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93701" y="1240546"/>
            <a:ext cx="8653859" cy="5699640"/>
            <a:chOff x="193701" y="1590291"/>
            <a:chExt cx="8653859" cy="5137079"/>
          </a:xfrm>
        </p:grpSpPr>
        <p:sp>
          <p:nvSpPr>
            <p:cNvPr id="12" name="Rounded Rectangle 11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69" y="1379900"/>
            <a:ext cx="1335650" cy="15773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2" y="3065906"/>
            <a:ext cx="2464054" cy="242094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05" y="5393394"/>
            <a:ext cx="1427475" cy="10576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770">
            <a:off x="6282897" y="1138221"/>
            <a:ext cx="1817617" cy="145808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795">
            <a:off x="5888397" y="2489288"/>
            <a:ext cx="2957513" cy="21717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9158">
            <a:off x="5887427" y="4783482"/>
            <a:ext cx="2658890" cy="1565218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1450642" y="3008503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37" name="Oval 36"/>
          <p:cNvSpPr/>
          <p:nvPr/>
        </p:nvSpPr>
        <p:spPr>
          <a:xfrm>
            <a:off x="1450642" y="4442046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38" name="Oval 37"/>
          <p:cNvSpPr/>
          <p:nvPr/>
        </p:nvSpPr>
        <p:spPr>
          <a:xfrm>
            <a:off x="1450642" y="6260768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39" name="Oval 38"/>
          <p:cNvSpPr/>
          <p:nvPr/>
        </p:nvSpPr>
        <p:spPr>
          <a:xfrm>
            <a:off x="7746985" y="2345590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40" name="Oval 39"/>
          <p:cNvSpPr/>
          <p:nvPr/>
        </p:nvSpPr>
        <p:spPr>
          <a:xfrm>
            <a:off x="7746985" y="4385299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41" name="Oval 40"/>
          <p:cNvSpPr/>
          <p:nvPr/>
        </p:nvSpPr>
        <p:spPr>
          <a:xfrm>
            <a:off x="7746985" y="6265672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42" name="TextBox 41"/>
          <p:cNvSpPr txBox="1"/>
          <p:nvPr/>
        </p:nvSpPr>
        <p:spPr>
          <a:xfrm rot="21600000">
            <a:off x="1918391" y="5638768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pencil sharpener </a:t>
            </a:r>
          </a:p>
        </p:txBody>
      </p:sp>
      <p:sp>
        <p:nvSpPr>
          <p:cNvPr id="43" name="TextBox 42"/>
          <p:cNvSpPr txBox="1"/>
          <p:nvPr/>
        </p:nvSpPr>
        <p:spPr>
          <a:xfrm rot="21600000">
            <a:off x="1592947" y="3753058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compass</a:t>
            </a:r>
          </a:p>
        </p:txBody>
      </p:sp>
      <p:sp>
        <p:nvSpPr>
          <p:cNvPr id="44" name="TextBox 43"/>
          <p:cNvSpPr txBox="1"/>
          <p:nvPr/>
        </p:nvSpPr>
        <p:spPr>
          <a:xfrm rot="21600000">
            <a:off x="1743980" y="1961731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school bag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378969" y="5603977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calculator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458395" y="1984217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rubber</a:t>
            </a:r>
          </a:p>
        </p:txBody>
      </p:sp>
      <p:sp>
        <p:nvSpPr>
          <p:cNvPr id="47" name="TextBox 46"/>
          <p:cNvSpPr txBox="1"/>
          <p:nvPr/>
        </p:nvSpPr>
        <p:spPr>
          <a:xfrm rot="21600000">
            <a:off x="4116001" y="3776452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pencil case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93701" y="32894"/>
            <a:ext cx="8406905" cy="1180215"/>
          </a:xfrm>
          <a:prstGeom prst="roundRect">
            <a:avLst/>
          </a:prstGeom>
          <a:solidFill>
            <a:srgbClr val="0FB7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2" y="113415"/>
            <a:ext cx="587409" cy="6043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29" name="TextBox 28"/>
          <p:cNvSpPr txBox="1"/>
          <p:nvPr/>
        </p:nvSpPr>
        <p:spPr>
          <a:xfrm>
            <a:off x="1011999" y="81121"/>
            <a:ext cx="71353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word with the school things. Then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2726642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9" name="TextBox 8"/>
          <p:cNvSpPr txBox="1"/>
          <p:nvPr/>
        </p:nvSpPr>
        <p:spPr>
          <a:xfrm>
            <a:off x="902494" y="60331"/>
            <a:ext cx="7418546" cy="892552"/>
          </a:xfrm>
          <a:prstGeom prst="rect">
            <a:avLst/>
          </a:prstGeom>
          <a:solidFill>
            <a:srgbClr val="0FB7BD"/>
          </a:solidFill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 around the class. Write the names of the things you see in your notebook.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28396" y="1255956"/>
            <a:ext cx="8645499" cy="4805631"/>
            <a:chOff x="193701" y="1590291"/>
            <a:chExt cx="8653859" cy="5137079"/>
          </a:xfrm>
        </p:grpSpPr>
        <p:sp>
          <p:nvSpPr>
            <p:cNvPr id="13" name="Rounded Rectangle 12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8" name="Straight Connector 17"/>
          <p:cNvCxnSpPr/>
          <p:nvPr/>
        </p:nvCxnSpPr>
        <p:spPr>
          <a:xfrm flipV="1">
            <a:off x="1166686" y="3883827"/>
            <a:ext cx="576380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166686" y="4573589"/>
            <a:ext cx="576380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041121" y="1665069"/>
            <a:ext cx="6269015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32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Chairs, tables, clock, school bags, board, books, pen, flower pot, pencil,…</a:t>
            </a:r>
            <a:endParaRPr lang="en-GB" sz="3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166686" y="5355576"/>
            <a:ext cx="576380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3"/>
          <p:cNvGrpSpPr>
            <a:grpSpLocks/>
          </p:cNvGrpSpPr>
          <p:nvPr/>
        </p:nvGrpSpPr>
        <p:grpSpPr bwMode="auto">
          <a:xfrm>
            <a:off x="2289182" y="2103968"/>
            <a:ext cx="4443413" cy="3278717"/>
            <a:chOff x="1976128" y="2533624"/>
            <a:chExt cx="4443536" cy="3280358"/>
          </a:xfrm>
        </p:grpSpPr>
        <p:cxnSp>
          <p:nvCxnSpPr>
            <p:cNvPr id="33" name="Straight Arrow Connector 32"/>
            <p:cNvCxnSpPr>
              <a:stCxn id="2" idx="0"/>
            </p:cNvCxnSpPr>
            <p:nvPr/>
          </p:nvCxnSpPr>
          <p:spPr>
            <a:xfrm flipV="1">
              <a:off x="5690981" y="3243063"/>
              <a:ext cx="720745" cy="273186"/>
            </a:xfrm>
            <a:prstGeom prst="straightConnector1">
              <a:avLst/>
            </a:prstGeom>
            <a:ln w="38100">
              <a:solidFill>
                <a:srgbClr val="00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5267107" y="4166391"/>
              <a:ext cx="1152557" cy="237185"/>
            </a:xfrm>
            <a:prstGeom prst="straightConnector1">
              <a:avLst/>
            </a:prstGeom>
            <a:ln w="38100">
              <a:solidFill>
                <a:srgbClr val="00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>
              <a:off x="2766725" y="4930890"/>
              <a:ext cx="965227" cy="883092"/>
            </a:xfrm>
            <a:prstGeom prst="straightConnector1">
              <a:avLst/>
            </a:prstGeom>
            <a:ln w="38100">
              <a:solidFill>
                <a:srgbClr val="00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>
              <a:off x="1976128" y="4551817"/>
              <a:ext cx="1581194" cy="491312"/>
            </a:xfrm>
            <a:prstGeom prst="straightConnector1">
              <a:avLst/>
            </a:prstGeom>
            <a:ln w="38100">
              <a:solidFill>
                <a:srgbClr val="00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Arrow Connector 3"/>
            <p:cNvCxnSpPr/>
            <p:nvPr/>
          </p:nvCxnSpPr>
          <p:spPr>
            <a:xfrm flipH="1" flipV="1">
              <a:off x="1976128" y="3721669"/>
              <a:ext cx="1379576" cy="444722"/>
            </a:xfrm>
            <a:prstGeom prst="straightConnector1">
              <a:avLst/>
            </a:prstGeom>
            <a:ln w="38100">
              <a:solidFill>
                <a:srgbClr val="00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4314581" y="4702175"/>
              <a:ext cx="88902" cy="1073688"/>
            </a:xfrm>
            <a:prstGeom prst="straightConnector1">
              <a:avLst/>
            </a:prstGeom>
            <a:ln w="38100">
              <a:solidFill>
                <a:srgbClr val="00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5106765" y="4702175"/>
              <a:ext cx="1076355" cy="1073688"/>
            </a:xfrm>
            <a:prstGeom prst="straightConnector1">
              <a:avLst/>
            </a:prstGeom>
            <a:ln w="38100">
              <a:solidFill>
                <a:srgbClr val="00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4687653" y="2573861"/>
              <a:ext cx="838223" cy="1001684"/>
            </a:xfrm>
            <a:prstGeom prst="straightConnector1">
              <a:avLst/>
            </a:prstGeom>
            <a:ln w="38100">
              <a:solidFill>
                <a:srgbClr val="00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>
              <a:stCxn id="2" idx="6"/>
            </p:cNvCxnSpPr>
            <p:nvPr/>
          </p:nvCxnSpPr>
          <p:spPr>
            <a:xfrm flipH="1" flipV="1">
              <a:off x="4043110" y="2533624"/>
              <a:ext cx="407999" cy="573904"/>
            </a:xfrm>
            <a:prstGeom prst="straightConnector1">
              <a:avLst/>
            </a:prstGeom>
            <a:ln w="38100">
              <a:solidFill>
                <a:srgbClr val="00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7-Point Star 1"/>
            <p:cNvSpPr/>
            <p:nvPr/>
          </p:nvSpPr>
          <p:spPr>
            <a:xfrm>
              <a:off x="2906429" y="3107528"/>
              <a:ext cx="3090949" cy="2056311"/>
            </a:xfrm>
            <a:prstGeom prst="star7">
              <a:avLst/>
            </a:prstGeom>
            <a:solidFill>
              <a:srgbClr val="0070C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ln w="1270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School things</a:t>
              </a:r>
              <a:endParaRPr lang="en-US" sz="4000" b="1" dirty="0">
                <a:ln w="12700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 flipH="1" flipV="1">
              <a:off x="2444454" y="2573861"/>
              <a:ext cx="1387513" cy="942387"/>
            </a:xfrm>
            <a:prstGeom prst="straightConnector1">
              <a:avLst/>
            </a:prstGeom>
            <a:ln w="38100">
              <a:solidFill>
                <a:srgbClr val="00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47" name="Rectangle 48"/>
          <p:cNvSpPr>
            <a:spLocks noChangeArrowheads="1"/>
          </p:cNvSpPr>
          <p:nvPr/>
        </p:nvSpPr>
        <p:spPr bwMode="auto">
          <a:xfrm>
            <a:off x="4073673" y="71980"/>
            <a:ext cx="522708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Look at the pictures and say words in EL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5441" y="5"/>
            <a:ext cx="4009516" cy="830997"/>
          </a:xfrm>
          <a:prstGeom prst="rect">
            <a:avLst/>
          </a:prstGeom>
          <a:solidFill>
            <a:srgbClr val="0FB7BD"/>
          </a:solidFill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cs typeface="Arial" pitchFamily="34" charset="0"/>
              </a:rPr>
              <a:t>Consolidation</a:t>
            </a:r>
            <a:endParaRPr lang="en-US" sz="3200" dirty="0">
              <a:ln>
                <a:solidFill>
                  <a:srgbClr val="FF0000"/>
                </a:solidFill>
              </a:ln>
              <a:solidFill>
                <a:srgbClr val="FFFF00"/>
              </a:solidFill>
              <a:cs typeface="Arial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280" y="708529"/>
            <a:ext cx="1335650" cy="157730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717" y="3597536"/>
            <a:ext cx="2464054" cy="24209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040" y="5217751"/>
            <a:ext cx="1427475" cy="105764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770">
            <a:off x="3261967" y="663201"/>
            <a:ext cx="1817617" cy="145808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795">
            <a:off x="5366415" y="246351"/>
            <a:ext cx="2957513" cy="21717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9158">
            <a:off x="6634050" y="1941585"/>
            <a:ext cx="2658890" cy="1565218"/>
          </a:xfrm>
          <a:prstGeom prst="rect">
            <a:avLst/>
          </a:prstGeom>
        </p:spPr>
      </p:pic>
      <p:pic>
        <p:nvPicPr>
          <p:cNvPr id="1026" name="Picture 2" descr="Bút Chì, Văn Bản Công Cụ, Đồ Dùng Học Tậ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4" y="2366486"/>
            <a:ext cx="2133606" cy="114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gười Cai Trị, Vuông, Cm, Đo, Trường, Đồ Dùng Học Tậ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445" y="5387601"/>
            <a:ext cx="2232178" cy="133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0" descr="Sách giáo khoa tiếng anh 6 tập 1,2 phiên bản mới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12" descr="Sách giáo khoa tiếng anh 6 tập 1,2 phiên bản mới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7" name="Picture 13" descr="C:\Users\Admin\Downloads\download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9" y="3597536"/>
            <a:ext cx="1836744" cy="187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5" descr="Bàn liền ghế học sinh khung sắt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17" descr="Bàn liền ghế học sinh khung sắt"/>
          <p:cNvSpPr>
            <a:spLocks noChangeAspect="1" noChangeArrowheads="1"/>
          </p:cNvSpPr>
          <p:nvPr/>
        </p:nvSpPr>
        <p:spPr bwMode="auto">
          <a:xfrm>
            <a:off x="612775" y="3206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45" name="Picture 21" descr="Bàn ghế học sinh liền tựa BHS-16-02CB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677" y="5065982"/>
            <a:ext cx="2297909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5253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837565" y="1960246"/>
            <a:ext cx="7468870" cy="3363594"/>
          </a:xfrm>
          <a:noFill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sz="3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Wrap-up:</a:t>
            </a:r>
            <a:r>
              <a:rPr lang="en-US" sz="3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Learn new words about topic </a:t>
            </a:r>
            <a:r>
              <a:rPr lang="en-US" sz="3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school</a:t>
            </a:r>
            <a:r>
              <a:rPr lang="en-US" sz="3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calculator, uniform, smart, put on, wear, compass, heavy.</a:t>
            </a:r>
            <a:br>
              <a:rPr lang="en-US" sz="3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some vocab exercises related to the topic </a:t>
            </a:r>
            <a:r>
              <a:rPr lang="en-US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new school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EBA970-DDB0-5773-9A28-0551917DE9A5}"/>
              </a:ext>
            </a:extLst>
          </p:cNvPr>
          <p:cNvSpPr txBox="1"/>
          <p:nvPr/>
        </p:nvSpPr>
        <p:spPr>
          <a:xfrm>
            <a:off x="1554480" y="568960"/>
            <a:ext cx="721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have we learnt today?</a:t>
            </a:r>
          </a:p>
        </p:txBody>
      </p:sp>
      <p:sp>
        <p:nvSpPr>
          <p:cNvPr id="3" name="Smiley Face 2">
            <a:extLst>
              <a:ext uri="{FF2B5EF4-FFF2-40B4-BE49-F238E27FC236}">
                <a16:creationId xmlns:a16="http://schemas.microsoft.com/office/drawing/2014/main" id="{2224028E-A267-2953-E02B-82586518CC17}"/>
              </a:ext>
            </a:extLst>
          </p:cNvPr>
          <p:cNvSpPr/>
          <p:nvPr/>
        </p:nvSpPr>
        <p:spPr>
          <a:xfrm>
            <a:off x="568960" y="568960"/>
            <a:ext cx="843280" cy="830997"/>
          </a:xfrm>
          <a:prstGeom prst="smileyFac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159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37304" cy="2280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" y="2825522"/>
            <a:ext cx="8892967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04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709930" y="1198246"/>
            <a:ext cx="7886700" cy="4105274"/>
          </a:xfrm>
          <a:solidFill>
            <a:srgbClr val="0FB7BD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3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Homework</a:t>
            </a:r>
            <a:r>
              <a:rPr lang="en-US" sz="3800" b="1" i="1" dirty="0"/>
              <a:t/>
            </a:r>
            <a:br>
              <a:rPr lang="en-US" sz="3800" b="1" i="1" dirty="0"/>
            </a:br>
            <a:r>
              <a:rPr lang="en-US" sz="4000" b="1" i="1" dirty="0"/>
              <a:t>-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 again the conversation on page 6.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Learn by heart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words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Do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exercise 2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page 3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in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workbook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Prepare for the new lesson: 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U1- A closer look 1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800" b="1" i="1" dirty="0"/>
          </a:p>
        </p:txBody>
      </p:sp>
    </p:spTree>
    <p:extLst>
      <p:ext uri="{BB962C8B-B14F-4D97-AF65-F5344CB8AC3E}">
        <p14:creationId xmlns:p14="http://schemas.microsoft.com/office/powerpoint/2010/main" val="14463342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IREWK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2971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FIREWRK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914400"/>
            <a:ext cx="1343025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FIREWRK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400050"/>
            <a:ext cx="2133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Line 5"/>
          <p:cNvSpPr>
            <a:spLocks noChangeShapeType="1"/>
          </p:cNvSpPr>
          <p:nvPr/>
        </p:nvSpPr>
        <p:spPr bwMode="auto">
          <a:xfrm flipV="1">
            <a:off x="7467600" y="990600"/>
            <a:ext cx="304800" cy="2286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 flipV="1">
            <a:off x="4495800" y="1371600"/>
            <a:ext cx="0" cy="3048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 flipH="1" flipV="1">
            <a:off x="1828800" y="1676400"/>
            <a:ext cx="304800" cy="2286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04" name="WordArt 8"/>
          <p:cNvSpPr>
            <a:spLocks noChangeArrowheads="1" noChangeShapeType="1" noTextEdit="1"/>
          </p:cNvSpPr>
          <p:nvPr/>
        </p:nvSpPr>
        <p:spPr bwMode="auto">
          <a:xfrm>
            <a:off x="838200" y="3733800"/>
            <a:ext cx="71628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Goodbye</a:t>
            </a:r>
          </a:p>
          <a:p>
            <a:pPr algn="ctr"/>
            <a:r>
              <a:rPr lang="en-GB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See you again!!!</a:t>
            </a:r>
          </a:p>
        </p:txBody>
      </p:sp>
      <p:pic>
        <p:nvPicPr>
          <p:cNvPr id="10249" name="Spleeping child (MLTR)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000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91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xit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3" presetClass="exit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xit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10963" fill="hold"/>
                                        <p:tgtEl>
                                          <p:spTgt spid="102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49"/>
                </p:tgtEl>
              </p:cMediaNode>
            </p:audio>
          </p:childTnLst>
        </p:cTn>
      </p:par>
    </p:tnLst>
    <p:bldLst>
      <p:bldP spid="10245" grpId="0" animBg="1"/>
      <p:bldP spid="10246" grpId="0" animBg="1"/>
      <p:bldP spid="1024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025-C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6381750"/>
            <a:ext cx="75057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2743200" y="2514600"/>
            <a:ext cx="3886200" cy="2133600"/>
          </a:xfrm>
          <a:prstGeom prst="cloudCallout">
            <a:avLst>
              <a:gd name="adj1" fmla="val -45343"/>
              <a:gd name="adj2" fmla="val 16444"/>
            </a:avLst>
          </a:prstGeom>
          <a:solidFill>
            <a:srgbClr val="0FB7B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Arial" charset="0"/>
            </a:endParaRPr>
          </a:p>
          <a:p>
            <a:pPr algn="ctr" eaLnBrk="0" hangingPunct="0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School things </a:t>
            </a:r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 flipH="1" flipV="1">
            <a:off x="1894114" y="3581399"/>
            <a:ext cx="849086" cy="59871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 flipH="1">
            <a:off x="2120537" y="4310743"/>
            <a:ext cx="1143000" cy="45720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4804955" y="4648200"/>
            <a:ext cx="0" cy="758734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 flipV="1">
            <a:off x="6629399" y="3497034"/>
            <a:ext cx="999309" cy="11430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 flipH="1" flipV="1">
            <a:off x="4024449" y="1878013"/>
            <a:ext cx="76200" cy="91440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 flipH="1" flipV="1">
            <a:off x="2133600" y="2335213"/>
            <a:ext cx="1289050" cy="41910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82" name="Line 10"/>
          <p:cNvSpPr>
            <a:spLocks noChangeShapeType="1"/>
          </p:cNvSpPr>
          <p:nvPr/>
        </p:nvSpPr>
        <p:spPr bwMode="auto">
          <a:xfrm flipV="1">
            <a:off x="5943600" y="2011680"/>
            <a:ext cx="1005840" cy="65532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83" name="Line 11"/>
          <p:cNvSpPr>
            <a:spLocks noChangeShapeType="1"/>
          </p:cNvSpPr>
          <p:nvPr/>
        </p:nvSpPr>
        <p:spPr bwMode="auto">
          <a:xfrm>
            <a:off x="6065520" y="4267200"/>
            <a:ext cx="762000" cy="30480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84" name="Line 12"/>
          <p:cNvSpPr>
            <a:spLocks noChangeShapeType="1"/>
          </p:cNvSpPr>
          <p:nvPr/>
        </p:nvSpPr>
        <p:spPr bwMode="auto">
          <a:xfrm flipH="1">
            <a:off x="3200400" y="4495800"/>
            <a:ext cx="3810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85" name="Line 13"/>
          <p:cNvSpPr>
            <a:spLocks noChangeShapeType="1"/>
          </p:cNvSpPr>
          <p:nvPr/>
        </p:nvSpPr>
        <p:spPr bwMode="auto">
          <a:xfrm flipV="1">
            <a:off x="5029200" y="1828799"/>
            <a:ext cx="228600" cy="7159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248193" y="1240449"/>
            <a:ext cx="2443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</a:rPr>
              <a:t>-WARM - UP</a:t>
            </a:r>
            <a:endParaRPr lang="en-GB" sz="3200" b="1" u="sng" dirty="0">
              <a:solidFill>
                <a:srgbClr val="FF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48193" y="143691"/>
            <a:ext cx="8451669" cy="1058092"/>
          </a:xfrm>
          <a:prstGeom prst="roundRect">
            <a:avLst/>
          </a:prstGeom>
          <a:solidFill>
            <a:srgbClr val="0FB7BD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UNIT 1: MY NEW SCHOOL</a:t>
            </a:r>
            <a:endParaRPr lang="en-GB" sz="4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5257800" y="1532836"/>
            <a:ext cx="1469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book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0547374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/>
      <p:bldP spid="3076" grpId="0" animBg="1"/>
      <p:bldP spid="3077" grpId="0" animBg="1"/>
      <p:bldP spid="3078" grpId="0" animBg="1"/>
      <p:bldP spid="3079" grpId="0" animBg="1"/>
      <p:bldP spid="3080" grpId="0" animBg="1"/>
      <p:bldP spid="3081" grpId="0" animBg="1"/>
      <p:bldP spid="3082" grpId="0" animBg="1"/>
      <p:bldP spid="3083" grpId="0" animBg="1"/>
      <p:bldP spid="3084" grpId="0" animBg="1"/>
      <p:bldP spid="3085" grpId="0" animBg="1"/>
      <p:bldP spid="4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025-C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6381750"/>
            <a:ext cx="75057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3"/>
          <p:cNvSpPr>
            <a:spLocks noChangeArrowheads="1"/>
          </p:cNvSpPr>
          <p:nvPr/>
        </p:nvSpPr>
        <p:spPr bwMode="auto">
          <a:xfrm>
            <a:off x="2667000" y="1905000"/>
            <a:ext cx="3886200" cy="2133600"/>
          </a:xfrm>
          <a:prstGeom prst="cloudCallout">
            <a:avLst>
              <a:gd name="adj1" fmla="val -43384"/>
              <a:gd name="adj2" fmla="val 20014"/>
            </a:avLst>
          </a:prstGeom>
          <a:solidFill>
            <a:srgbClr val="0FB7B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Arial" charset="0"/>
            </a:endParaRPr>
          </a:p>
          <a:p>
            <a:pPr algn="ctr" eaLnBrk="0" hangingPunct="0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School things</a:t>
            </a: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 flipH="1">
            <a:off x="1066800" y="3276600"/>
            <a:ext cx="1752600" cy="7620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 flipH="1">
            <a:off x="2209800" y="3810000"/>
            <a:ext cx="1143000" cy="106680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4724400" y="4038600"/>
            <a:ext cx="0" cy="60960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6248400" y="3200400"/>
            <a:ext cx="1066800" cy="15240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 flipH="1" flipV="1">
            <a:off x="3513908" y="1410628"/>
            <a:ext cx="372291" cy="761072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05" name="Line 9"/>
          <p:cNvSpPr>
            <a:spLocks noChangeShapeType="1"/>
          </p:cNvSpPr>
          <p:nvPr/>
        </p:nvSpPr>
        <p:spPr bwMode="auto">
          <a:xfrm flipH="1" flipV="1">
            <a:off x="1447800" y="1752600"/>
            <a:ext cx="1371600" cy="83820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06" name="Line 10"/>
          <p:cNvSpPr>
            <a:spLocks noChangeShapeType="1"/>
          </p:cNvSpPr>
          <p:nvPr/>
        </p:nvSpPr>
        <p:spPr bwMode="auto">
          <a:xfrm flipV="1">
            <a:off x="5943600" y="1828800"/>
            <a:ext cx="838200" cy="83820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304800" y="1295400"/>
            <a:ext cx="2438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Times New Roman" pitchFamily="18" charset="0"/>
                <a:cs typeface="Arial" charset="0"/>
              </a:rPr>
              <a:t>ruler</a:t>
            </a: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5271952" y="593724"/>
            <a:ext cx="2133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>
                <a:latin typeface="Times New Roman" pitchFamily="18" charset="0"/>
                <a:cs typeface="Arial" charset="0"/>
              </a:rPr>
              <a:t>book</a:t>
            </a:r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2864031" y="883443"/>
            <a:ext cx="2209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>
                <a:latin typeface="Times New Roman" pitchFamily="18" charset="0"/>
                <a:cs typeface="Arial" charset="0"/>
              </a:rPr>
              <a:t>Eraser </a:t>
            </a: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0" y="3048000"/>
            <a:ext cx="2590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Times New Roman" pitchFamily="18" charset="0"/>
                <a:cs typeface="Arial" charset="0"/>
              </a:rPr>
              <a:t>chalk</a:t>
            </a:r>
          </a:p>
        </p:txBody>
      </p:sp>
      <p:sp>
        <p:nvSpPr>
          <p:cNvPr id="4111" name="Text Box 15"/>
          <p:cNvSpPr txBox="1">
            <a:spLocks noChangeArrowheads="1"/>
          </p:cNvSpPr>
          <p:nvPr/>
        </p:nvSpPr>
        <p:spPr bwMode="auto">
          <a:xfrm>
            <a:off x="457200" y="4800600"/>
            <a:ext cx="2743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Times New Roman" pitchFamily="18" charset="0"/>
                <a:cs typeface="Arial" charset="0"/>
              </a:rPr>
              <a:t>School bag</a:t>
            </a:r>
          </a:p>
        </p:txBody>
      </p:sp>
      <p:sp>
        <p:nvSpPr>
          <p:cNvPr id="4112" name="Text Box 16"/>
          <p:cNvSpPr txBox="1">
            <a:spLocks noChangeArrowheads="1"/>
          </p:cNvSpPr>
          <p:nvPr/>
        </p:nvSpPr>
        <p:spPr bwMode="auto">
          <a:xfrm>
            <a:off x="4258491" y="4358481"/>
            <a:ext cx="1295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Times New Roman" pitchFamily="18" charset="0"/>
                <a:cs typeface="Arial" charset="0"/>
              </a:rPr>
              <a:t>pen</a:t>
            </a:r>
          </a:p>
        </p:txBody>
      </p:sp>
      <p:sp>
        <p:nvSpPr>
          <p:cNvPr id="4113" name="Text Box 17"/>
          <p:cNvSpPr txBox="1">
            <a:spLocks noChangeArrowheads="1"/>
          </p:cNvSpPr>
          <p:nvPr/>
        </p:nvSpPr>
        <p:spPr bwMode="auto">
          <a:xfrm>
            <a:off x="7239000" y="2971800"/>
            <a:ext cx="2895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>
                <a:latin typeface="Times New Roman" pitchFamily="18" charset="0"/>
                <a:cs typeface="Arial" charset="0"/>
              </a:rPr>
              <a:t>paper </a:t>
            </a:r>
          </a:p>
        </p:txBody>
      </p:sp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6477000" y="4495800"/>
            <a:ext cx="2667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Times New Roman" pitchFamily="18" charset="0"/>
                <a:cs typeface="Arial" charset="0"/>
              </a:rPr>
              <a:t>notebook</a:t>
            </a:r>
          </a:p>
        </p:txBody>
      </p:sp>
      <p:sp>
        <p:nvSpPr>
          <p:cNvPr id="4115" name="Line 19"/>
          <p:cNvSpPr>
            <a:spLocks noChangeShapeType="1"/>
          </p:cNvSpPr>
          <p:nvPr/>
        </p:nvSpPr>
        <p:spPr bwMode="auto">
          <a:xfrm>
            <a:off x="5791200" y="3657600"/>
            <a:ext cx="914400" cy="68580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16" name="Line 21"/>
          <p:cNvSpPr>
            <a:spLocks noChangeShapeType="1"/>
          </p:cNvSpPr>
          <p:nvPr/>
        </p:nvSpPr>
        <p:spPr bwMode="auto">
          <a:xfrm flipV="1">
            <a:off x="5105400" y="914400"/>
            <a:ext cx="22860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4709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0" y="2515478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37304" cy="228095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27F4D37-FEF8-2E6E-E34E-B6E40E5F4941}"/>
              </a:ext>
            </a:extLst>
          </p:cNvPr>
          <p:cNvSpPr txBox="1"/>
          <p:nvPr/>
        </p:nvSpPr>
        <p:spPr>
          <a:xfrm>
            <a:off x="489527" y="3489523"/>
            <a:ext cx="79986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Objectives: </a:t>
            </a:r>
          </a:p>
          <a:p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An overview about the topic 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new school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Vocabulary to talk about school things.</a:t>
            </a:r>
          </a:p>
        </p:txBody>
      </p:sp>
    </p:spTree>
    <p:extLst>
      <p:ext uri="{BB962C8B-B14F-4D97-AF65-F5344CB8AC3E}">
        <p14:creationId xmlns:p14="http://schemas.microsoft.com/office/powerpoint/2010/main" val="343907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959" y="2771309"/>
            <a:ext cx="3472296" cy="1168109"/>
          </a:xfrm>
        </p:spPr>
        <p:txBody>
          <a:bodyPr/>
          <a:lstStyle/>
          <a:p>
            <a:pPr algn="ctr"/>
            <a:r>
              <a:rPr lang="en-US" dirty="0"/>
              <a:t>/ˈ</a:t>
            </a:r>
            <a:r>
              <a:rPr lang="en-US" dirty="0" err="1"/>
              <a:t>sʌbdʒekt</a:t>
            </a:r>
            <a:r>
              <a:rPr lang="en-US" dirty="0"/>
              <a:t>/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71633" y="1505819"/>
            <a:ext cx="3472296" cy="11681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/>
              <a:t>subject (n)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4" b="10434"/>
          <a:stretch/>
        </p:blipFill>
        <p:spPr>
          <a:xfrm>
            <a:off x="3943929" y="1129184"/>
            <a:ext cx="4915592" cy="3275013"/>
          </a:xfrm>
          <a:prstGeom prst="rect">
            <a:avLst/>
          </a:prstGeom>
        </p:spPr>
      </p:pic>
      <p:pic>
        <p:nvPicPr>
          <p:cNvPr id="6" name="subj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1633" y="4678111"/>
            <a:ext cx="1731239" cy="173123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579668" y="4959675"/>
            <a:ext cx="4806949" cy="11681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err="1"/>
              <a:t>m</a:t>
            </a:r>
            <a:r>
              <a:rPr lang="en-US" sz="6000" b="1" dirty="0" err="1" smtClean="0"/>
              <a:t>ôn</a:t>
            </a:r>
            <a:r>
              <a:rPr lang="en-US" sz="6000" b="1" dirty="0" smtClean="0"/>
              <a:t> </a:t>
            </a:r>
            <a:r>
              <a:rPr lang="en-US" sz="6000" b="1" dirty="0" err="1" smtClean="0"/>
              <a:t>học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381515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959" y="2771309"/>
            <a:ext cx="3472296" cy="1168109"/>
          </a:xfrm>
        </p:spPr>
        <p:txBody>
          <a:bodyPr/>
          <a:lstStyle/>
          <a:p>
            <a:pPr algn="ctr"/>
            <a:r>
              <a:rPr lang="en-US" dirty="0"/>
              <a:t>/ˈ</a:t>
            </a:r>
            <a:r>
              <a:rPr lang="en-US" dirty="0" err="1"/>
              <a:t>juːnɪfɔːm</a:t>
            </a:r>
            <a:r>
              <a:rPr lang="en-US" dirty="0"/>
              <a:t>/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29309" y="1505819"/>
            <a:ext cx="3814620" cy="11681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/>
              <a:t>uniform (n)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929" y="1129760"/>
            <a:ext cx="4915592" cy="327386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579668" y="4959675"/>
            <a:ext cx="4806949" cy="11681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err="1"/>
              <a:t>đ</a:t>
            </a:r>
            <a:r>
              <a:rPr lang="en-US" sz="6000" b="1" dirty="0" err="1" smtClean="0"/>
              <a:t>ồng</a:t>
            </a:r>
            <a:r>
              <a:rPr lang="en-US" sz="6000" b="1" dirty="0" smtClean="0"/>
              <a:t> </a:t>
            </a:r>
            <a:r>
              <a:rPr lang="en-US" sz="6000" b="1" dirty="0" err="1" smtClean="0"/>
              <a:t>phục</a:t>
            </a:r>
            <a:endParaRPr lang="en-US" sz="6000" b="1" dirty="0"/>
          </a:p>
        </p:txBody>
      </p:sp>
      <p:pic>
        <p:nvPicPr>
          <p:cNvPr id="3" name="unifor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9574" y="4403621"/>
            <a:ext cx="1823894" cy="182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49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4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959" y="2771309"/>
            <a:ext cx="3472296" cy="1168109"/>
          </a:xfrm>
        </p:spPr>
        <p:txBody>
          <a:bodyPr/>
          <a:lstStyle/>
          <a:p>
            <a:pPr algn="ctr"/>
            <a:r>
              <a:rPr lang="en-US" dirty="0"/>
              <a:t>/ˈ</a:t>
            </a:r>
            <a:r>
              <a:rPr lang="en-US" dirty="0" err="1"/>
              <a:t>kælkjəleɪtər</a:t>
            </a:r>
            <a:r>
              <a:rPr lang="en-US" dirty="0"/>
              <a:t>/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29309" y="1505819"/>
            <a:ext cx="3814620" cy="11681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/>
              <a:t>calculator (n)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577" y="609600"/>
            <a:ext cx="3556296" cy="379402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579668" y="4959675"/>
            <a:ext cx="4806949" cy="11681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err="1"/>
              <a:t>máy</a:t>
            </a:r>
            <a:r>
              <a:rPr lang="en-US" sz="5400" b="1" dirty="0"/>
              <a:t> </a:t>
            </a:r>
            <a:r>
              <a:rPr lang="en-US" sz="5400" b="1" dirty="0" err="1"/>
              <a:t>tính</a:t>
            </a:r>
            <a:r>
              <a:rPr lang="en-US" sz="5400" b="1" dirty="0"/>
              <a:t> </a:t>
            </a:r>
            <a:endParaRPr lang="en-US" sz="5400" b="1" dirty="0" smtClean="0"/>
          </a:p>
          <a:p>
            <a:pPr algn="ctr"/>
            <a:r>
              <a:rPr lang="en-US" sz="5400" b="1" dirty="0" smtClean="0"/>
              <a:t>(</a:t>
            </a:r>
            <a:r>
              <a:rPr lang="en-US" sz="5400" b="1" dirty="0" err="1"/>
              <a:t>cầm</a:t>
            </a:r>
            <a:r>
              <a:rPr lang="en-US" sz="5400" b="1" dirty="0"/>
              <a:t> </a:t>
            </a:r>
            <a:r>
              <a:rPr lang="en-US" sz="5400" b="1" dirty="0" err="1"/>
              <a:t>tay</a:t>
            </a:r>
            <a:r>
              <a:rPr lang="en-US" sz="5400" b="1" dirty="0"/>
              <a:t>)</a:t>
            </a:r>
          </a:p>
        </p:txBody>
      </p:sp>
      <p:pic>
        <p:nvPicPr>
          <p:cNvPr id="6" name="ukcajun0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2907" y="4523798"/>
            <a:ext cx="1980911" cy="198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6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286" y="3194807"/>
            <a:ext cx="3472296" cy="1168109"/>
          </a:xfrm>
        </p:spPr>
        <p:txBody>
          <a:bodyPr/>
          <a:lstStyle/>
          <a:p>
            <a:pPr algn="ctr"/>
            <a:r>
              <a:rPr lang="en-US" dirty="0"/>
              <a:t>/</a:t>
            </a:r>
            <a:r>
              <a:rPr lang="en-US" dirty="0" err="1"/>
              <a:t>pʊt</a:t>
            </a:r>
            <a:r>
              <a:rPr lang="en-US" dirty="0"/>
              <a:t> on/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1362" y="944721"/>
            <a:ext cx="4424218" cy="11681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smtClean="0"/>
              <a:t>put on  (</a:t>
            </a:r>
            <a:r>
              <a:rPr lang="en-US" sz="5400" b="1" dirty="0" err="1" smtClean="0"/>
              <a:t>phr.v</a:t>
            </a:r>
            <a:r>
              <a:rPr lang="en-US" sz="5400" b="1" dirty="0" smtClean="0"/>
              <a:t>)</a:t>
            </a:r>
            <a:endParaRPr lang="en-US" sz="5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321" y="793116"/>
            <a:ext cx="3556296" cy="355629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579668" y="4959675"/>
            <a:ext cx="4806949" cy="11681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err="1"/>
              <a:t>đ</a:t>
            </a:r>
            <a:r>
              <a:rPr lang="en-US" sz="5400" b="1" dirty="0" err="1" smtClean="0"/>
              <a:t>ội</a:t>
            </a:r>
            <a:r>
              <a:rPr lang="en-US" sz="5400" b="1" dirty="0" smtClean="0"/>
              <a:t>, </a:t>
            </a:r>
            <a:r>
              <a:rPr lang="en-US" sz="5400" b="1" dirty="0" err="1" smtClean="0"/>
              <a:t>mặc</a:t>
            </a:r>
            <a:endParaRPr lang="en-US" sz="54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200894" y="1856489"/>
            <a:ext cx="4424218" cy="11681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smtClean="0"/>
              <a:t>= wear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303495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1617</TotalTime>
  <Words>572</Words>
  <Application>Microsoft Office PowerPoint</Application>
  <PresentationFormat>On-screen Show (4:3)</PresentationFormat>
  <Paragraphs>131</Paragraphs>
  <Slides>21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Arial Black</vt:lpstr>
      <vt:lpstr>Calibri</vt:lpstr>
      <vt:lpstr>Calibri Light</vt:lpstr>
      <vt:lpstr>Times New Roman</vt:lpstr>
      <vt:lpstr>Wingdings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/ˈsʌbdʒekt/</vt:lpstr>
      <vt:lpstr>/ˈjuːnɪfɔːm/</vt:lpstr>
      <vt:lpstr>/ˈkælkjəleɪtər/</vt:lpstr>
      <vt:lpstr>/pʊt on/</vt:lpstr>
      <vt:lpstr>I. 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Wrap-up: - Learn new words about topic New school: calculator, uniform, smart, put on, wear, compass, heavy. - Do some vocab exercises related to the topic My new school.</vt:lpstr>
      <vt:lpstr>5. Homework - Read again the conversation on page 6. - Learn by heart new words. - Do exercise 2 (page 3) in workbook. - Prepare for the new lesson: U1- A closer look 1.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P231120</cp:lastModifiedBy>
  <cp:revision>85</cp:revision>
  <dcterms:created xsi:type="dcterms:W3CDTF">2020-12-09T02:04:09Z</dcterms:created>
  <dcterms:modified xsi:type="dcterms:W3CDTF">2023-09-07T01:45:44Z</dcterms:modified>
</cp:coreProperties>
</file>