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6" r:id="rId2"/>
    <p:sldId id="277" r:id="rId3"/>
    <p:sldId id="275" r:id="rId4"/>
    <p:sldId id="278" r:id="rId5"/>
    <p:sldId id="279" r:id="rId6"/>
    <p:sldId id="280" r:id="rId7"/>
    <p:sldId id="258" r:id="rId8"/>
    <p:sldId id="259" r:id="rId9"/>
    <p:sldId id="260" r:id="rId10"/>
    <p:sldId id="261" r:id="rId11"/>
    <p:sldId id="274" r:id="rId12"/>
    <p:sldId id="273" r:id="rId13"/>
    <p:sldId id="282" r:id="rId14"/>
    <p:sldId id="283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016"/>
    <a:srgbClr val="3BBEF3"/>
    <a:srgbClr val="EF5F88"/>
    <a:srgbClr val="F47A69"/>
    <a:srgbClr val="92DBF8"/>
    <a:srgbClr val="6ECFF6"/>
    <a:srgbClr val="FAC5BE"/>
    <a:srgbClr val="F8ACA2"/>
    <a:srgbClr val="F09456"/>
    <a:srgbClr val="F49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8" d="100"/>
          <a:sy n="88" d="100"/>
        </p:scale>
        <p:origin x="124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50.jpeg"/><Relationship Id="rId5" Type="http://schemas.openxmlformats.org/officeDocument/2006/relationships/image" Target="../media/image17.png"/><Relationship Id="rId10" Type="http://schemas.openxmlformats.org/officeDocument/2006/relationships/image" Target="../media/image49.jpeg"/><Relationship Id="rId4" Type="http://schemas.openxmlformats.org/officeDocument/2006/relationships/image" Target="../media/image4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2532063" y="5324475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000625" y="55911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1873251" y="4852987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10425" y="285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Musi1034.wa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wavAudioFile r:embed="rId1" name="Music Box - Happy Birthday To You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00800"/>
            <a:ext cx="304800" cy="304800"/>
          </a:xfrm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-152400" y="304800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914400" y="1295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latin typeface="Forte" pitchFamily="66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3853771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53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7" y="97101"/>
            <a:ext cx="780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the information from the conversation in </a:t>
            </a:r>
            <a:r>
              <a:rPr lang="en-US" sz="24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3930070" y="1613318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492F88F-C235-4C88-8770-73517795953D}"/>
              </a:ext>
            </a:extLst>
          </p:cNvPr>
          <p:cNvSpPr txBox="1"/>
          <p:nvPr/>
        </p:nvSpPr>
        <p:spPr>
          <a:xfrm>
            <a:off x="3914531" y="5664288"/>
            <a:ext cx="890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a.  </a:t>
            </a:r>
            <a:r>
              <a:rPr lang="en-US" sz="2200" dirty="0">
                <a:solidFill>
                  <a:srgbClr val="FF0000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b.  </a:t>
            </a:r>
            <a:r>
              <a:rPr lang="en-US" sz="2200" dirty="0">
                <a:solidFill>
                  <a:srgbClr val="FF0000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c. 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chung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and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tet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d.  </a:t>
            </a:r>
            <a:r>
              <a:rPr lang="en-US" sz="2200" dirty="0">
                <a:solidFill>
                  <a:srgbClr val="FF0000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</a:t>
            </a:r>
            <a:r>
              <a:rPr lang="en-US" sz="20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90" y="1686638"/>
            <a:ext cx="238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Example 1: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364" y="2344705"/>
            <a:ext cx="6099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i="1" dirty="0" err="1"/>
              <a:t>banh</a:t>
            </a:r>
            <a:r>
              <a:rPr lang="en-US" sz="2800" i="1" dirty="0"/>
              <a:t> </a:t>
            </a:r>
            <a:r>
              <a:rPr lang="en-US" sz="2800" i="1" dirty="0" err="1"/>
              <a:t>chung</a:t>
            </a:r>
            <a:r>
              <a:rPr lang="en-US" sz="2800" i="1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about </a:t>
            </a:r>
            <a:r>
              <a:rPr lang="en-US" sz="2800" dirty="0" err="1"/>
              <a:t>Tet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dirty="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not about </a:t>
            </a:r>
            <a:r>
              <a:rPr lang="en-US" sz="2800" dirty="0" err="1"/>
              <a:t>Tet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15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40100"/>
            <a:ext cx="2516675" cy="324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5016501"/>
            <a:ext cx="2890294" cy="15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71787" y="5209726"/>
            <a:ext cx="2267920" cy="13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47587" y="404173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26" y="1373982"/>
            <a:ext cx="6657101" cy="31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24605" y="1450182"/>
            <a:ext cx="22859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76800" y="19835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100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578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05404" y="3050382"/>
            <a:ext cx="1143001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33804" y="3583782"/>
            <a:ext cx="13028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19800" y="3583782"/>
            <a:ext cx="16002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24400" y="4114800"/>
            <a:ext cx="2189775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5100" y="221908"/>
            <a:ext cx="3105154" cy="100885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</a:t>
            </a:r>
            <a:r>
              <a:rPr lang="en-US" b="1" u="sng" dirty="0" smtClean="0"/>
              <a:t>Production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3628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09603" y="1371600"/>
            <a:ext cx="8380413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Learn by heart all new words.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Read the dialogue again.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 smtClean="0">
                <a:latin typeface="Times New Roman" pitchFamily="18" charset="0"/>
              </a:rPr>
              <a:t> Do exercises on workbook.</a:t>
            </a:r>
            <a:endParaRPr lang="en-US" altLang="en-US" sz="2800" b="1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Prepare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A closer look 1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.VnVogue" pitchFamily="34" charset="0"/>
            </a:endParaRPr>
          </a:p>
        </p:txBody>
      </p:sp>
      <p:pic>
        <p:nvPicPr>
          <p:cNvPr id="17415" name="Picture 8" descr="http://1.bp.blogspot.com/-HkSgouNeQmA/URMbtBrzBMI/AAAAAAAAAkg/biR29V7u7ec/s400/3+kids+vietname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52" y="4786315"/>
            <a:ext cx="395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774" y="304800"/>
            <a:ext cx="4647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99090" y="5257802"/>
            <a:ext cx="2644909" cy="16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37750"/>
            <a:ext cx="2133599" cy="19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4763"/>
            <a:ext cx="3429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appy New Year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1151" y="524753"/>
            <a:ext cx="609600" cy="609600"/>
          </a:xfr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1"/>
            <a:ext cx="3872552" cy="217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47" y="1066803"/>
            <a:ext cx="1723020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1121655"/>
            <a:ext cx="1238731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8" y="1384300"/>
            <a:ext cx="2799607" cy="204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82" y="3741956"/>
            <a:ext cx="4073874" cy="300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1956"/>
            <a:ext cx="4368800" cy="2867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tvt\7_HWQ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75" y="1121653"/>
            <a:ext cx="1852613" cy="228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Rectangle 12"/>
          <p:cNvSpPr/>
          <p:nvPr/>
        </p:nvSpPr>
        <p:spPr>
          <a:xfrm>
            <a:off x="847968" y="355600"/>
            <a:ext cx="6683183" cy="596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HAPPY NEW YEAR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0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127000"/>
            <a:ext cx="15875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* Chatting:</a:t>
            </a:r>
            <a:endParaRPr lang="en-GB" sz="24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81200" y="172709"/>
            <a:ext cx="5308600" cy="2725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Times New Roman" pitchFamily="18" charset="0"/>
                <a:cs typeface="Times New Roman" pitchFamily="18" charset="0"/>
              </a:rPr>
              <a:t>1.What holiday are these pictures about?</a:t>
            </a: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4200" y="884366"/>
            <a:ext cx="7099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 What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 you think about when talking about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66900" y="508168"/>
            <a:ext cx="3471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 What are there in the picture?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5239601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holiday.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5896" y="5806474"/>
            <a:ext cx="7685303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2. Cherry flower and apricot flowers , firework, lucky money, </a:t>
            </a:r>
            <a:r>
              <a:rPr lang="en-GB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GB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greetings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1739470"/>
            <a:ext cx="2700553" cy="12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8424" y="1500093"/>
            <a:ext cx="2248576" cy="147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58" y="3137023"/>
            <a:ext cx="1718084" cy="208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58" y="3340100"/>
            <a:ext cx="2876800" cy="34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46" y="1574800"/>
            <a:ext cx="2762024" cy="1562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3311759"/>
            <a:ext cx="2705100" cy="173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61272" y="6238273"/>
            <a:ext cx="7669927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funny,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delicous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food, get lucky money,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visit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relatves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,…..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1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1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1304468"/>
            <a:ext cx="5758543" cy="38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124200" y="2133600"/>
            <a:ext cx="6705600" cy="457200"/>
          </a:xfrm>
        </p:spPr>
        <p:txBody>
          <a:bodyPr>
            <a:noAutofit/>
          </a:bodyPr>
          <a:lstStyle/>
          <a:p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62600" y="4152900"/>
            <a:ext cx="3581400" cy="27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09" y="291206"/>
            <a:ext cx="3048000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304309" y="3008531"/>
            <a:ext cx="5638800" cy="645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3" y="4005277"/>
            <a:ext cx="1921331" cy="260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evel 3"/>
          <p:cNvSpPr/>
          <p:nvPr/>
        </p:nvSpPr>
        <p:spPr>
          <a:xfrm>
            <a:off x="1774375" y="2564509"/>
            <a:ext cx="6144491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27" y="1814629"/>
            <a:ext cx="4491358" cy="83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99" y="1841225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6956" y="2691776"/>
            <a:ext cx="351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Happy New Year!</a:t>
            </a:r>
          </a:p>
        </p:txBody>
      </p:sp>
      <p:sp>
        <p:nvSpPr>
          <p:cNvPr id="7" name="Bevel 6"/>
          <p:cNvSpPr/>
          <p:nvPr/>
        </p:nvSpPr>
        <p:spPr>
          <a:xfrm>
            <a:off x="127000" y="342009"/>
            <a:ext cx="8733158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310" y="1914165"/>
            <a:ext cx="3103938" cy="646331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BodoniH" pitchFamily="34" charset="0"/>
              </a:rPr>
              <a:t>LESSON 1</a:t>
            </a:r>
            <a:endParaRPr lang="en-GB" sz="3600" b="1" dirty="0">
              <a:solidFill>
                <a:srgbClr val="FF0000"/>
              </a:solidFill>
              <a:latin typeface=".VnBodoniH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119" y="3469386"/>
            <a:ext cx="81817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I.  OBJECTIVES: 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the end of the lesson, students will be able to: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use the lexical items related to “Tet”;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use the vocabulary and structures to describe things and activities at Tet.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25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28599"/>
            <a:ext cx="3003550" cy="71120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Vocabulary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602738" y="1186934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9758" y="1656834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77338" y="2114034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590038" y="2584432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246639" y="123565"/>
            <a:ext cx="3529258" cy="317120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24" y="977509"/>
            <a:ext cx="3699230" cy="250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39" y="1199634"/>
            <a:ext cx="3496237" cy="2330432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83" y="437078"/>
            <a:ext cx="4263512" cy="2651766"/>
          </a:xfrm>
          <a:prstGeom prst="round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32" y="690525"/>
            <a:ext cx="4174668" cy="278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2459" y="3017770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9038" y="1199634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7" name="Rectangle 16"/>
          <p:cNvSpPr/>
          <p:nvPr/>
        </p:nvSpPr>
        <p:spPr>
          <a:xfrm>
            <a:off x="4129344" y="2123132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85101" y="1661467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5339" y="2596401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1088" y="2986992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0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5427"/>
            <a:ext cx="4311650" cy="688973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E3016"/>
                </a:solidFill>
              </a:rPr>
              <a:t>* Checking vocab:</a:t>
            </a:r>
            <a:endParaRPr lang="en-GB" b="1" dirty="0">
              <a:solidFill>
                <a:srgbClr val="EE301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01" y="4183811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660242" y="2487525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7864" y="3057227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58642" y="3587645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627701" y="1965511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0426" y="4247312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4236926" y="3092836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8638" y="2471621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6926" y="3613646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8638" y="1950123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9994" y="1155700"/>
            <a:ext cx="518918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RUB OUT AND REMEMBER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199479"/>
            <a:ext cx="5205186" cy="2916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194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65486" y="667448"/>
            <a:ext cx="527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5886" y="74839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486" y="3948817"/>
            <a:ext cx="778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1. What </a:t>
            </a:r>
            <a:r>
              <a:rPr lang="en-GB" sz="2000" dirty="0"/>
              <a:t>do you think they are talking about?</a:t>
            </a:r>
          </a:p>
          <a:p>
            <a:r>
              <a:rPr lang="en-GB" sz="2000" dirty="0"/>
              <a:t>2. When is </a:t>
            </a:r>
            <a:r>
              <a:rPr lang="en-GB" sz="2000" dirty="0" err="1"/>
              <a:t>Tet</a:t>
            </a:r>
            <a:r>
              <a:rPr lang="en-GB" sz="2000" dirty="0"/>
              <a:t>?</a:t>
            </a:r>
          </a:p>
          <a:p>
            <a:r>
              <a:rPr lang="en-GB" sz="2000" dirty="0"/>
              <a:t>3. Is it a holiday?</a:t>
            </a:r>
          </a:p>
          <a:p>
            <a:r>
              <a:rPr lang="en-GB" sz="2000" dirty="0"/>
              <a:t>4. What do we do at </a:t>
            </a:r>
            <a:r>
              <a:rPr lang="en-GB" sz="2000" dirty="0" err="1"/>
              <a:t>Tet</a:t>
            </a:r>
            <a:r>
              <a:rPr lang="en-GB" sz="2000" dirty="0" smtClean="0"/>
              <a:t>?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2443386" y="5316190"/>
            <a:ext cx="399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1. They are talking about </a:t>
            </a:r>
            <a:r>
              <a:rPr lang="en-GB" b="1" dirty="0" err="1">
                <a:solidFill>
                  <a:srgbClr val="FF0000"/>
                </a:solidFill>
              </a:rPr>
              <a:t>Tet</a:t>
            </a:r>
            <a:r>
              <a:rPr lang="en-GB" b="1" dirty="0">
                <a:solidFill>
                  <a:srgbClr val="FF0000"/>
                </a:solidFill>
              </a:rPr>
              <a:t>/ New Year.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2716" y="5685522"/>
            <a:ext cx="2780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2. It’s in January/ February.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0874" y="6394708"/>
            <a:ext cx="579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4. We </a:t>
            </a:r>
            <a:r>
              <a:rPr lang="en-GB" b="1" dirty="0">
                <a:solidFill>
                  <a:srgbClr val="FF0000"/>
                </a:solidFill>
              </a:rPr>
              <a:t>clean our houses, decorate them, meet relatives,…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213" y="5316190"/>
            <a:ext cx="2223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*</a:t>
            </a:r>
            <a:r>
              <a:rPr lang="en-GB" b="1" u="sng" dirty="0">
                <a:solidFill>
                  <a:srgbClr val="7030A0"/>
                </a:solidFill>
              </a:rPr>
              <a:t> Suggested answers: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2716" y="6047988"/>
            <a:ext cx="1286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3. Yes</a:t>
            </a:r>
            <a:r>
              <a:rPr lang="en-GB" b="1" dirty="0">
                <a:solidFill>
                  <a:srgbClr val="FF0000"/>
                </a:solidFill>
              </a:rPr>
              <a:t>, it is.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 err="1"/>
              <a:t>Phong</a:t>
            </a:r>
            <a:r>
              <a:rPr lang="en-US" sz="2200" dirty="0"/>
              <a:t>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we do. We have </a:t>
            </a:r>
            <a:r>
              <a:rPr lang="en-US" sz="2200" dirty="0" err="1"/>
              <a:t>Tet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When is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What do you do at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Is </a:t>
            </a:r>
            <a:r>
              <a:rPr lang="en-US" sz="2200" dirty="0" err="1"/>
              <a:t>Tet</a:t>
            </a:r>
            <a:r>
              <a:rPr lang="en-US" sz="2200" dirty="0"/>
              <a:t>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another good thing about </a:t>
            </a:r>
            <a:r>
              <a:rPr lang="en-US" sz="2200" dirty="0" err="1"/>
              <a:t>Tet</a:t>
            </a:r>
            <a:r>
              <a:rPr lang="en-US" sz="2200" dirty="0"/>
              <a:t>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5551" y="305236"/>
            <a:ext cx="527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6A41B368-5F79-44E7-82A4-D54669CFE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586" y="43286"/>
            <a:ext cx="436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read.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85005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7625" y="712028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</a:t>
            </a:r>
            <a:r>
              <a:rPr lang="en-US" sz="26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talking </a:t>
            </a:r>
            <a:r>
              <a:rPr lang="en-US" sz="20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16454" y="15117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6454" y="24646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6454" y="34175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827313" y="2472187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1472</TotalTime>
  <Words>725</Words>
  <Application>Microsoft Office PowerPoint</Application>
  <PresentationFormat>On-screen Show (4:3)</PresentationFormat>
  <Paragraphs>135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.VnBodoniH</vt:lpstr>
      <vt:lpstr>.VnVogue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 </vt:lpstr>
      <vt:lpstr>PowerPoint Presentation</vt:lpstr>
      <vt:lpstr>* Vocabulary</vt:lpstr>
      <vt:lpstr>* Checking vocab: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P231120</cp:lastModifiedBy>
  <cp:revision>91</cp:revision>
  <dcterms:created xsi:type="dcterms:W3CDTF">2020-12-09T02:04:09Z</dcterms:created>
  <dcterms:modified xsi:type="dcterms:W3CDTF">2023-12-01T14:15:24Z</dcterms:modified>
</cp:coreProperties>
</file>