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6" r:id="rId2"/>
    <p:sldId id="287" r:id="rId3"/>
    <p:sldId id="257" r:id="rId4"/>
    <p:sldId id="288" r:id="rId5"/>
    <p:sldId id="258" r:id="rId6"/>
    <p:sldId id="260" r:id="rId7"/>
    <p:sldId id="272" r:id="rId8"/>
    <p:sldId id="289" r:id="rId9"/>
    <p:sldId id="261" r:id="rId10"/>
    <p:sldId id="262" r:id="rId11"/>
    <p:sldId id="285" r:id="rId12"/>
    <p:sldId id="263" r:id="rId13"/>
    <p:sldId id="291" r:id="rId14"/>
    <p:sldId id="292" r:id="rId15"/>
    <p:sldId id="2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E1E"/>
    <a:srgbClr val="BCE6DE"/>
    <a:srgbClr val="A1DBD0"/>
    <a:srgbClr val="73C9B8"/>
    <a:srgbClr val="FFD9F0"/>
    <a:srgbClr val="EF008D"/>
    <a:srgbClr val="8CB862"/>
    <a:srgbClr val="0084B1"/>
    <a:srgbClr val="E2F4F6"/>
    <a:srgbClr val="D6E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showGuides="1">
      <p:cViewPr varScale="1">
        <p:scale>
          <a:sx n="83" d="100"/>
          <a:sy n="83" d="100"/>
        </p:scale>
        <p:origin x="1387" y="86"/>
      </p:cViewPr>
      <p:guideLst>
        <p:guide orient="horz" pos="2184"/>
        <p:guide pos="28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59B0C-0AAE-4606-971D-B75423D08DCA}" type="datetimeFigureOut">
              <a:rPr lang="en-US" smtClean="0"/>
              <a:t>05/11/2023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BA9B6-A501-480A-80EC-7FBE4F2534C7}" type="slidenum">
              <a:rPr lang="en-US" smtClean="0"/>
              <a:t>‹#›</a:t>
            </a:fld>
            <a:endParaRPr lang="en-US"/>
          </a:p>
        </p:txBody>
      </p:sp>
    </p:spTree>
    <p:extLst>
      <p:ext uri="{BB962C8B-B14F-4D97-AF65-F5344CB8AC3E}">
        <p14:creationId xmlns:p14="http://schemas.microsoft.com/office/powerpoint/2010/main" val="45252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a:t>
            </a:r>
            <a:r>
              <a:rPr lang="en-US" dirty="0" err="1"/>
              <a:t>này</a:t>
            </a:r>
            <a:r>
              <a:rPr lang="en-US" dirty="0"/>
              <a:t> </a:t>
            </a:r>
            <a:r>
              <a:rPr lang="en-US" dirty="0" err="1"/>
              <a:t>không</a:t>
            </a:r>
            <a:r>
              <a:rPr lang="en-US" dirty="0"/>
              <a:t> </a:t>
            </a:r>
            <a:r>
              <a:rPr lang="en-US" dirty="0" err="1"/>
              <a:t>đúng</a:t>
            </a:r>
            <a:r>
              <a:rPr lang="en-US" dirty="0"/>
              <a:t>.</a:t>
            </a:r>
          </a:p>
        </p:txBody>
      </p:sp>
      <p:sp>
        <p:nvSpPr>
          <p:cNvPr id="4" name="Slide Number Placeholder 3"/>
          <p:cNvSpPr>
            <a:spLocks noGrp="1"/>
          </p:cNvSpPr>
          <p:nvPr>
            <p:ph type="sldNum" sz="quarter" idx="5"/>
          </p:nvPr>
        </p:nvSpPr>
        <p:spPr/>
        <p:txBody>
          <a:bodyPr/>
          <a:lstStyle/>
          <a:p>
            <a:fld id="{943BA9B6-A501-480A-80EC-7FBE4F2534C7}" type="slidenum">
              <a:rPr lang="en-US" smtClean="0"/>
              <a:t>5</a:t>
            </a:fld>
            <a:endParaRPr lang="en-US"/>
          </a:p>
        </p:txBody>
      </p:sp>
    </p:spTree>
    <p:extLst>
      <p:ext uri="{BB962C8B-B14F-4D97-AF65-F5344CB8AC3E}">
        <p14:creationId xmlns:p14="http://schemas.microsoft.com/office/powerpoint/2010/main" val="389038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landmarks </a:t>
            </a:r>
            <a:r>
              <a:rPr lang="en-US" dirty="0" err="1"/>
              <a:t>phải</a:t>
            </a:r>
            <a:r>
              <a:rPr lang="en-US" dirty="0"/>
              <a:t> ở </a:t>
            </a:r>
            <a:r>
              <a:rPr lang="en-US" dirty="0" err="1"/>
              <a:t>trên</a:t>
            </a:r>
            <a:r>
              <a:rPr lang="en-US" dirty="0"/>
              <a:t> </a:t>
            </a:r>
            <a:r>
              <a:rPr lang="en-US" dirty="0" err="1"/>
              <a:t>mục</a:t>
            </a:r>
            <a:r>
              <a:rPr lang="en-US" dirty="0"/>
              <a:t> 3</a:t>
            </a:r>
          </a:p>
        </p:txBody>
      </p:sp>
      <p:sp>
        <p:nvSpPr>
          <p:cNvPr id="4" name="Slide Number Placeholder 3"/>
          <p:cNvSpPr>
            <a:spLocks noGrp="1"/>
          </p:cNvSpPr>
          <p:nvPr>
            <p:ph type="sldNum" sz="quarter" idx="5"/>
          </p:nvPr>
        </p:nvSpPr>
        <p:spPr/>
        <p:txBody>
          <a:bodyPr/>
          <a:lstStyle/>
          <a:p>
            <a:fld id="{943BA9B6-A501-480A-80EC-7FBE4F2534C7}" type="slidenum">
              <a:rPr lang="en-US" smtClean="0"/>
              <a:t>9</a:t>
            </a:fld>
            <a:endParaRPr lang="en-US"/>
          </a:p>
        </p:txBody>
      </p:sp>
    </p:spTree>
    <p:extLst>
      <p:ext uri="{BB962C8B-B14F-4D97-AF65-F5344CB8AC3E}">
        <p14:creationId xmlns:p14="http://schemas.microsoft.com/office/powerpoint/2010/main" val="86037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1"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1"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14FD97-08AD-4A9D-AE32-960B413D43B6}" type="slidenum">
              <a:rPr lang="en-US" altLang="en-US"/>
              <a:pPr>
                <a:defRPr/>
              </a:pPr>
              <a:t>‹#›</a:t>
            </a:fld>
            <a:endParaRPr lang="en-US" altLang="en-US"/>
          </a:p>
        </p:txBody>
      </p:sp>
    </p:spTree>
    <p:extLst>
      <p:ext uri="{BB962C8B-B14F-4D97-AF65-F5344CB8AC3E}">
        <p14:creationId xmlns:p14="http://schemas.microsoft.com/office/powerpoint/2010/main" val="236839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05/11/2023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1.gif"/><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gif"/><Relationship Id="rId5" Type="http://schemas.openxmlformats.org/officeDocument/2006/relationships/image" Target="../media/image23.jpeg"/><Relationship Id="rId10" Type="http://schemas.openxmlformats.org/officeDocument/2006/relationships/image" Target="../media/image28.gif"/><Relationship Id="rId4" Type="http://schemas.openxmlformats.org/officeDocument/2006/relationships/image" Target="../media/image22.png"/><Relationship Id="rId9" Type="http://schemas.openxmlformats.org/officeDocument/2006/relationships/image" Target="../media/image2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s://znews-photo.zadn.vn/w660/Uploaded/jaroin/2017_08_25/hoi_an_dem.jp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71" name="Text Box 6"/>
          <p:cNvSpPr txBox="1">
            <a:spLocks noChangeArrowheads="1"/>
          </p:cNvSpPr>
          <p:nvPr/>
        </p:nvSpPr>
        <p:spPr bwMode="auto">
          <a:xfrm>
            <a:off x="276225" y="5532438"/>
            <a:ext cx="8791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3600" b="1" dirty="0" smtClean="0">
                <a:solidFill>
                  <a:schemeClr val="accent6"/>
                </a:solidFill>
                <a:latin typeface="Arial" charset="0"/>
              </a:rPr>
              <a:t>Nguyen </a:t>
            </a:r>
            <a:r>
              <a:rPr lang="en-US" altLang="en-US" sz="3600" b="1" dirty="0" err="1" smtClean="0">
                <a:solidFill>
                  <a:schemeClr val="accent6"/>
                </a:solidFill>
                <a:latin typeface="Arial" charset="0"/>
              </a:rPr>
              <a:t>Binh</a:t>
            </a:r>
            <a:r>
              <a:rPr lang="en-US" altLang="en-US" sz="3600" b="1" dirty="0" smtClean="0">
                <a:solidFill>
                  <a:schemeClr val="accent6"/>
                </a:solidFill>
                <a:latin typeface="Arial" charset="0"/>
              </a:rPr>
              <a:t> </a:t>
            </a:r>
            <a:r>
              <a:rPr lang="en-US" altLang="en-US" sz="3600" b="1" dirty="0" err="1" smtClean="0">
                <a:solidFill>
                  <a:schemeClr val="accent6"/>
                </a:solidFill>
                <a:latin typeface="Arial" charset="0"/>
              </a:rPr>
              <a:t>Khiem</a:t>
            </a:r>
            <a:r>
              <a:rPr lang="en-US" altLang="en-US" sz="3600" b="1" dirty="0" smtClean="0">
                <a:solidFill>
                  <a:schemeClr val="accent6"/>
                </a:solidFill>
                <a:latin typeface="Arial" charset="0"/>
              </a:rPr>
              <a:t> Secondary </a:t>
            </a:r>
            <a:r>
              <a:rPr lang="en-US" altLang="en-US" sz="3600" b="1" dirty="0">
                <a:solidFill>
                  <a:schemeClr val="accent6"/>
                </a:solidFill>
                <a:latin typeface="Arial" charset="0"/>
              </a:rPr>
              <a:t>School</a:t>
            </a:r>
          </a:p>
        </p:txBody>
      </p:sp>
      <p:sp>
        <p:nvSpPr>
          <p:cNvPr id="7172" name="WordArt 7"/>
          <p:cNvSpPr>
            <a:spLocks noChangeArrowheads="1" noChangeShapeType="1" noTextEdit="1"/>
          </p:cNvSpPr>
          <p:nvPr/>
        </p:nvSpPr>
        <p:spPr bwMode="auto">
          <a:xfrm>
            <a:off x="276225" y="1820863"/>
            <a:ext cx="6858000" cy="2895600"/>
          </a:xfrm>
          <a:prstGeom prst="rect">
            <a:avLst/>
          </a:prstGeom>
        </p:spPr>
        <p:txBody>
          <a:bodyPr wrap="none" fromWordArt="1">
            <a:prstTxWarp prst="textWave1">
              <a:avLst>
                <a:gd name="adj1" fmla="val 13005"/>
                <a:gd name="adj2" fmla="val 0"/>
              </a:avLst>
            </a:prstTxWarp>
          </a:bodyPr>
          <a:lstStyle/>
          <a:p>
            <a:pPr algn="ctr"/>
            <a:r>
              <a:rPr lang="en-GB" sz="3600" kern="10" dirty="0">
                <a:ln w="38100">
                  <a:solidFill>
                    <a:schemeClr val="accent2"/>
                  </a:solidFill>
                  <a:round/>
                  <a:headEnd/>
                  <a:tailEnd/>
                </a:ln>
                <a:solidFill>
                  <a:srgbClr val="00B050"/>
                </a:solidFill>
                <a:effectLst>
                  <a:outerShdw dist="53882" dir="2700000" algn="ctr" rotWithShape="0">
                    <a:srgbClr val="C0C0C0">
                      <a:alpha val="79999"/>
                    </a:srgbClr>
                  </a:outerShdw>
                </a:effectLst>
                <a:latin typeface="Times New Roman"/>
                <a:cs typeface="Times New Roman"/>
              </a:rPr>
              <a:t>Warmly welcome to our class </a:t>
            </a:r>
          </a:p>
          <a:p>
            <a:pPr algn="ctr"/>
            <a:r>
              <a:rPr lang="en-GB" sz="3600" kern="10" dirty="0">
                <a:ln w="38100">
                  <a:solidFill>
                    <a:schemeClr val="accent2"/>
                  </a:solidFill>
                  <a:round/>
                  <a:headEnd/>
                  <a:tailEnd/>
                </a:ln>
                <a:solidFill>
                  <a:srgbClr val="00B050"/>
                </a:solidFill>
                <a:effectLst>
                  <a:outerShdw dist="53882" dir="2700000" algn="ctr" rotWithShape="0">
                    <a:srgbClr val="C0C0C0">
                      <a:alpha val="79999"/>
                    </a:srgbClr>
                  </a:outerShdw>
                </a:effectLst>
                <a:latin typeface="Times New Roman"/>
                <a:cs typeface="Times New Roman"/>
              </a:rPr>
              <a:t>            English 6 A</a:t>
            </a:r>
          </a:p>
        </p:txBody>
      </p:sp>
    </p:spTree>
    <p:extLst>
      <p:ext uri="{BB962C8B-B14F-4D97-AF65-F5344CB8AC3E}">
        <p14:creationId xmlns:p14="http://schemas.microsoft.com/office/powerpoint/2010/main" val="2245479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865203" y="42732"/>
            <a:ext cx="7753017" cy="861774"/>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Look at the map below and create an audio guide for District 1 of Ho Chi Minh City.</a:t>
            </a:r>
          </a:p>
        </p:txBody>
      </p:sp>
      <p:sp>
        <p:nvSpPr>
          <p:cNvPr id="3" name="TextBox 2"/>
          <p:cNvSpPr txBox="1"/>
          <p:nvPr/>
        </p:nvSpPr>
        <p:spPr>
          <a:xfrm>
            <a:off x="723017" y="1223379"/>
            <a:ext cx="3790926" cy="584775"/>
          </a:xfrm>
          <a:prstGeom prst="rect">
            <a:avLst/>
          </a:prstGeom>
          <a:noFill/>
        </p:spPr>
        <p:txBody>
          <a:bodyPr wrap="square" rtlCol="0">
            <a:spAutoFit/>
          </a:bodyPr>
          <a:lstStyle/>
          <a:p>
            <a:r>
              <a:rPr lang="en-US" sz="3200" b="1" dirty="0" smtClean="0"/>
              <a:t>* Remember </a:t>
            </a:r>
            <a:r>
              <a:rPr lang="en-US" sz="3200" b="1" dirty="0"/>
              <a:t>to:</a:t>
            </a:r>
          </a:p>
        </p:txBody>
      </p:sp>
      <p:sp>
        <p:nvSpPr>
          <p:cNvPr id="4" name="TextBox 3"/>
          <p:cNvSpPr txBox="1"/>
          <p:nvPr/>
        </p:nvSpPr>
        <p:spPr>
          <a:xfrm>
            <a:off x="513698" y="1808154"/>
            <a:ext cx="7748953" cy="1964512"/>
          </a:xfrm>
          <a:prstGeom prst="rect">
            <a:avLst/>
          </a:prstGeom>
          <a:noFill/>
        </p:spPr>
        <p:txBody>
          <a:bodyPr wrap="square" rtlCol="0">
            <a:spAutoFit/>
          </a:bodyPr>
          <a:lstStyle/>
          <a:p>
            <a:pPr marL="285750" indent="-285750">
              <a:lnSpc>
                <a:spcPct val="150000"/>
              </a:lnSpc>
              <a:buFontTx/>
              <a:buChar char="-"/>
            </a:pPr>
            <a:r>
              <a:rPr lang="en-US" sz="2800" dirty="0"/>
              <a:t>give directions to at least three different places;</a:t>
            </a:r>
          </a:p>
          <a:p>
            <a:pPr marL="285750" indent="-285750">
              <a:lnSpc>
                <a:spcPct val="150000"/>
              </a:lnSpc>
              <a:buFontTx/>
              <a:buChar char="-"/>
            </a:pPr>
            <a:r>
              <a:rPr lang="en-US" sz="2800" dirty="0"/>
              <a:t>use </a:t>
            </a:r>
            <a:r>
              <a:rPr lang="en-US" sz="2800" i="1" dirty="0"/>
              <a:t>first</a:t>
            </a:r>
            <a:r>
              <a:rPr lang="en-US" sz="2800" dirty="0"/>
              <a:t>, </a:t>
            </a:r>
            <a:r>
              <a:rPr lang="en-US" sz="2800" i="1" dirty="0"/>
              <a:t>then</a:t>
            </a:r>
            <a:r>
              <a:rPr lang="en-US" sz="2800" dirty="0"/>
              <a:t>, after that and </a:t>
            </a:r>
            <a:r>
              <a:rPr lang="en-US" sz="2800" i="1" dirty="0"/>
              <a:t>finally</a:t>
            </a:r>
            <a:r>
              <a:rPr lang="en-US" sz="2800" dirty="0"/>
              <a:t> to link your directions.</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0874" y="359723"/>
            <a:ext cx="4968855" cy="5583092"/>
            <a:chOff x="112115" y="352541"/>
            <a:chExt cx="5231066" cy="5849956"/>
          </a:xfrm>
        </p:grpSpPr>
        <p:grpSp>
          <p:nvGrpSpPr>
            <p:cNvPr id="2" name="Group 1"/>
            <p:cNvGrpSpPr/>
            <p:nvPr/>
          </p:nvGrpSpPr>
          <p:grpSpPr>
            <a:xfrm>
              <a:off x="112115" y="352541"/>
              <a:ext cx="5231066" cy="5849956"/>
              <a:chOff x="519739" y="3413265"/>
              <a:chExt cx="5231066" cy="5719543"/>
            </a:xfrm>
          </p:grpSpPr>
          <p:sp>
            <p:nvSpPr>
              <p:cNvPr id="5" name="Rounded Rectangle 4"/>
              <p:cNvSpPr/>
              <p:nvPr/>
            </p:nvSpPr>
            <p:spPr>
              <a:xfrm>
                <a:off x="519739" y="3413265"/>
                <a:ext cx="5231066" cy="5719543"/>
              </a:xfrm>
              <a:prstGeom prst="roundRect">
                <a:avLst>
                  <a:gd name="adj" fmla="val 12983"/>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9316" y="3774611"/>
                <a:ext cx="4439797" cy="1173570"/>
              </a:xfrm>
              <a:prstGeom prst="rect">
                <a:avLst/>
              </a:prstGeom>
              <a:noFill/>
            </p:spPr>
            <p:txBody>
              <a:bodyPr wrap="square" rtlCol="0">
                <a:spAutoFit/>
              </a:bodyPr>
              <a:lstStyle/>
              <a:p>
                <a:r>
                  <a:rPr lang="en-US" sz="2400"/>
                  <a:t>Let’s start our tour in Ho Chi Minh City. We are in Hai Ba Trung street now. First, go to</a:t>
                </a:r>
              </a:p>
            </p:txBody>
          </p:sp>
        </p:grpSp>
        <p:cxnSp>
          <p:nvCxnSpPr>
            <p:cNvPr id="15" name="Straight Connector 14"/>
            <p:cNvCxnSpPr/>
            <p:nvPr/>
          </p:nvCxnSpPr>
          <p:spPr>
            <a:xfrm>
              <a:off x="561862" y="2389039"/>
              <a:ext cx="4114800"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1862" y="3039378"/>
              <a:ext cx="4114800"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1862" y="3679916"/>
              <a:ext cx="4114800"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0725" y="4249054"/>
              <a:ext cx="4114800"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0725" y="4899393"/>
              <a:ext cx="4114800"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0725" y="5539931"/>
              <a:ext cx="4114800"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8734" y="591918"/>
            <a:ext cx="3282409" cy="5002644"/>
          </a:xfrm>
          <a:prstGeom prst="rect">
            <a:avLst/>
          </a:prstGeom>
          <a:ln w="19050">
            <a:solidFill>
              <a:srgbClr val="0070C0"/>
            </a:solidFill>
          </a:ln>
        </p:spPr>
      </p:pic>
    </p:spTree>
    <p:extLst>
      <p:ext uri="{BB962C8B-B14F-4D97-AF65-F5344CB8AC3E}">
        <p14:creationId xmlns:p14="http://schemas.microsoft.com/office/powerpoint/2010/main" val="3700641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0" name="TextBox 9"/>
          <p:cNvSpPr txBox="1"/>
          <p:nvPr/>
        </p:nvSpPr>
        <p:spPr>
          <a:xfrm>
            <a:off x="942836" y="245547"/>
            <a:ext cx="7499169" cy="461665"/>
          </a:xfrm>
          <a:prstGeom prst="rect">
            <a:avLst/>
          </a:prstGeom>
          <a:noFill/>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Now present your audio guide to your class.</a:t>
            </a:r>
          </a:p>
        </p:txBody>
      </p:sp>
      <p:sp>
        <p:nvSpPr>
          <p:cNvPr id="2" name="Rectangle 1"/>
          <p:cNvSpPr/>
          <p:nvPr/>
        </p:nvSpPr>
        <p:spPr>
          <a:xfrm>
            <a:off x="807403" y="1346430"/>
            <a:ext cx="6972254" cy="5262979"/>
          </a:xfrm>
          <a:prstGeom prst="rect">
            <a:avLst/>
          </a:prstGeom>
        </p:spPr>
        <p:txBody>
          <a:bodyPr wrap="square">
            <a:spAutoFit/>
          </a:bodyPr>
          <a:lstStyle/>
          <a:p>
            <a:r>
              <a:rPr lang="en-GB" sz="2400" dirty="0">
                <a:latin typeface="Times New Roman" pitchFamily="18" charset="0"/>
                <a:cs typeface="Times New Roman" pitchFamily="18" charset="0"/>
              </a:rPr>
              <a:t>Let's start our tour in </a:t>
            </a:r>
            <a:r>
              <a:rPr lang="en-GB" sz="2400" dirty="0" err="1">
                <a:latin typeface="Times New Roman" pitchFamily="18" charset="0"/>
                <a:cs typeface="Times New Roman" pitchFamily="18" charset="0"/>
              </a:rPr>
              <a:t>Ho</a:t>
            </a:r>
            <a:r>
              <a:rPr lang="en-GB" sz="2400" dirty="0">
                <a:latin typeface="Times New Roman" pitchFamily="18" charset="0"/>
                <a:cs typeface="Times New Roman" pitchFamily="18" charset="0"/>
              </a:rPr>
              <a:t> Chi Minh City. We are in </a:t>
            </a:r>
            <a:r>
              <a:rPr lang="en-GB" sz="2400" dirty="0" err="1">
                <a:latin typeface="Times New Roman" pitchFamily="18" charset="0"/>
                <a:cs typeface="Times New Roman" pitchFamily="18" charset="0"/>
              </a:rPr>
              <a:t>Hai</a:t>
            </a:r>
            <a:r>
              <a:rPr lang="en-GB" sz="2400" dirty="0">
                <a:latin typeface="Times New Roman" pitchFamily="18" charset="0"/>
                <a:cs typeface="Times New Roman" pitchFamily="18" charset="0"/>
              </a:rPr>
              <a:t> Ba </a:t>
            </a:r>
            <a:r>
              <a:rPr lang="en-GB" sz="2400" dirty="0" err="1">
                <a:latin typeface="Times New Roman" pitchFamily="18" charset="0"/>
                <a:cs typeface="Times New Roman" pitchFamily="18" charset="0"/>
              </a:rPr>
              <a:t>Trung</a:t>
            </a:r>
            <a:r>
              <a:rPr lang="en-GB" sz="2400" dirty="0">
                <a:latin typeface="Times New Roman" pitchFamily="18" charset="0"/>
                <a:cs typeface="Times New Roman" pitchFamily="18" charset="0"/>
              </a:rPr>
              <a:t> Street now. First, go to </a:t>
            </a:r>
            <a:r>
              <a:rPr lang="en-GB" sz="2400" dirty="0" err="1">
                <a:latin typeface="Times New Roman" pitchFamily="18" charset="0"/>
                <a:cs typeface="Times New Roman" pitchFamily="18" charset="0"/>
              </a:rPr>
              <a:t>Duc</a:t>
            </a:r>
            <a:r>
              <a:rPr lang="en-GB" sz="2400" dirty="0">
                <a:latin typeface="Times New Roman" pitchFamily="18" charset="0"/>
                <a:cs typeface="Times New Roman" pitchFamily="18" charset="0"/>
              </a:rPr>
              <a:t> Ba cathedral. To get there, go straight along the street for 2 minutes then take the first turning on the right, keep going straight, </a:t>
            </a:r>
            <a:r>
              <a:rPr lang="en-GB" sz="2400" dirty="0" err="1">
                <a:latin typeface="Times New Roman" pitchFamily="18" charset="0"/>
                <a:cs typeface="Times New Roman" pitchFamily="18" charset="0"/>
              </a:rPr>
              <a:t>Duc</a:t>
            </a:r>
            <a:r>
              <a:rPr lang="en-GB" sz="2400" dirty="0">
                <a:latin typeface="Times New Roman" pitchFamily="18" charset="0"/>
                <a:cs typeface="Times New Roman" pitchFamily="18" charset="0"/>
              </a:rPr>
              <a:t> Ba cathedral is in front of your eyes. </a:t>
            </a:r>
            <a:endParaRPr lang="en-GB"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Next</a:t>
            </a:r>
            <a:r>
              <a:rPr lang="en-GB" sz="2400" dirty="0">
                <a:latin typeface="Times New Roman" pitchFamily="18" charset="0"/>
                <a:cs typeface="Times New Roman" pitchFamily="18" charset="0"/>
              </a:rPr>
              <a:t>, we go to Thong </a:t>
            </a:r>
            <a:r>
              <a:rPr lang="en-GB" sz="2400" dirty="0" err="1">
                <a:latin typeface="Times New Roman" pitchFamily="18" charset="0"/>
                <a:cs typeface="Times New Roman" pitchFamily="18" charset="0"/>
              </a:rPr>
              <a:t>Nhat</a:t>
            </a:r>
            <a:r>
              <a:rPr lang="en-GB" sz="2400" dirty="0">
                <a:latin typeface="Times New Roman" pitchFamily="18" charset="0"/>
                <a:cs typeface="Times New Roman" pitchFamily="18" charset="0"/>
              </a:rPr>
              <a:t> palace. Go straight along Nguyen Du street then take the first turning on the right, go straight and it's on your right. </a:t>
            </a:r>
            <a:endParaRPr lang="en-GB"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Finally</a:t>
            </a:r>
            <a:r>
              <a:rPr lang="en-GB" sz="2400" dirty="0">
                <a:latin typeface="Times New Roman" pitchFamily="18" charset="0"/>
                <a:cs typeface="Times New Roman" pitchFamily="18" charset="0"/>
              </a:rPr>
              <a:t>, go to the </a:t>
            </a:r>
            <a:r>
              <a:rPr lang="en-GB" sz="2400" dirty="0" err="1">
                <a:latin typeface="Times New Roman" pitchFamily="18" charset="0"/>
                <a:cs typeface="Times New Roman" pitchFamily="18" charset="0"/>
              </a:rPr>
              <a:t>Sai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Gon</a:t>
            </a:r>
            <a:r>
              <a:rPr lang="en-GB" sz="2400" dirty="0">
                <a:latin typeface="Times New Roman" pitchFamily="18" charset="0"/>
                <a:cs typeface="Times New Roman" pitchFamily="18" charset="0"/>
              </a:rPr>
              <a:t> opera house. Go straight along Le </a:t>
            </a:r>
            <a:r>
              <a:rPr lang="en-GB" sz="2400" dirty="0" err="1">
                <a:latin typeface="Times New Roman" pitchFamily="18" charset="0"/>
                <a:cs typeface="Times New Roman" pitchFamily="18" charset="0"/>
              </a:rPr>
              <a:t>Duan</a:t>
            </a:r>
            <a:r>
              <a:rPr lang="en-GB" sz="2400" dirty="0">
                <a:latin typeface="Times New Roman" pitchFamily="18" charset="0"/>
                <a:cs typeface="Times New Roman" pitchFamily="18" charset="0"/>
              </a:rPr>
              <a:t> street and take the second turning on the right, keep going straight for 10 minutes, the </a:t>
            </a:r>
            <a:r>
              <a:rPr lang="en-GB" sz="2400" dirty="0" err="1">
                <a:latin typeface="Times New Roman" pitchFamily="18" charset="0"/>
                <a:cs typeface="Times New Roman" pitchFamily="18" charset="0"/>
              </a:rPr>
              <a:t>Sai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Gon</a:t>
            </a:r>
            <a:r>
              <a:rPr lang="en-GB" sz="2400" dirty="0">
                <a:latin typeface="Times New Roman" pitchFamily="18" charset="0"/>
                <a:cs typeface="Times New Roman" pitchFamily="18" charset="0"/>
              </a:rPr>
              <a:t> opera house is on your right.</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endParaRPr lang="en-GB" sz="2400" dirty="0">
              <a:latin typeface="Times New Roman" pitchFamily="18" charset="0"/>
              <a:cs typeface="Times New Roman" pitchFamily="18" charset="0"/>
            </a:endParaRPr>
          </a:p>
        </p:txBody>
      </p:sp>
      <p:sp>
        <p:nvSpPr>
          <p:cNvPr id="3" name="TextBox 2"/>
          <p:cNvSpPr txBox="1"/>
          <p:nvPr/>
        </p:nvSpPr>
        <p:spPr>
          <a:xfrm>
            <a:off x="653143" y="928914"/>
            <a:ext cx="1770743"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Example:</a:t>
            </a:r>
            <a:endParaRPr lang="en-GB"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9402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910" y="224100"/>
            <a:ext cx="4516374" cy="1325563"/>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smtClean="0"/>
              <a:t>* </a:t>
            </a:r>
            <a:r>
              <a:rPr lang="en-US" b="1" smtClean="0"/>
              <a:t>HOMEWORK</a:t>
            </a:r>
            <a:r>
              <a:rPr lang="en-US" b="1" dirty="0" smtClean="0"/>
              <a:t>:</a:t>
            </a:r>
            <a:endParaRPr lang="en-GB" b="1" dirty="0"/>
          </a:p>
        </p:txBody>
      </p:sp>
      <p:pic>
        <p:nvPicPr>
          <p:cNvPr id="4" name="Picture 2" descr="img006">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2712" y="1639811"/>
            <a:ext cx="2231136" cy="1533144"/>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745778" y="3460355"/>
            <a:ext cx="5903251"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600" b="1" dirty="0" smtClean="0">
                <a:latin typeface="Times New Roman" pitchFamily="18" charset="0"/>
                <a:cs typeface="Times New Roman" pitchFamily="18" charset="0"/>
              </a:rPr>
              <a:t>- Do </a:t>
            </a:r>
            <a:r>
              <a:rPr lang="en-US" sz="3600" b="1" dirty="0">
                <a:latin typeface="Times New Roman" pitchFamily="18" charset="0"/>
                <a:cs typeface="Times New Roman" pitchFamily="18" charset="0"/>
              </a:rPr>
              <a:t>Ex </a:t>
            </a:r>
            <a:r>
              <a:rPr lang="en-US" sz="3600" b="1" dirty="0" smtClean="0">
                <a:latin typeface="Times New Roman" pitchFamily="18" charset="0"/>
                <a:cs typeface="Times New Roman" pitchFamily="18" charset="0"/>
              </a:rPr>
              <a:t>in WB</a:t>
            </a:r>
            <a:endParaRPr lang="en-US" sz="3600" b="1" dirty="0">
              <a:latin typeface="Times New Roman" pitchFamily="18" charset="0"/>
              <a:cs typeface="Times New Roman" pitchFamily="18" charset="0"/>
            </a:endParaRPr>
          </a:p>
          <a:p>
            <a:pPr eaLnBrk="0" hangingPunct="0">
              <a:buFontTx/>
              <a:buChar char="-"/>
            </a:pPr>
            <a:r>
              <a:rPr lang="en-US" sz="3600" b="1" dirty="0" smtClean="0">
                <a:latin typeface="Times New Roman" pitchFamily="18" charset="0"/>
                <a:cs typeface="Times New Roman" pitchFamily="18" charset="0"/>
              </a:rPr>
              <a:t> Prepare</a:t>
            </a:r>
            <a:r>
              <a:rPr lang="en-US" sz="3600" b="1" dirty="0">
                <a:latin typeface="Times New Roman" pitchFamily="18" charset="0"/>
                <a:cs typeface="Times New Roman" pitchFamily="18" charset="0"/>
              </a:rPr>
              <a:t>:  Skills  </a:t>
            </a:r>
            <a:r>
              <a:rPr lang="en-US" sz="3600" b="1" dirty="0" smtClean="0">
                <a:latin typeface="Times New Roman" pitchFamily="18" charset="0"/>
                <a:cs typeface="Times New Roman" pitchFamily="18" charset="0"/>
              </a:rPr>
              <a:t>1</a:t>
            </a:r>
            <a:endParaRPr lang="en-GB" sz="3600" b="1" dirty="0"/>
          </a:p>
        </p:txBody>
      </p:sp>
    </p:spTree>
    <p:extLst>
      <p:ext uri="{BB962C8B-B14F-4D97-AF65-F5344CB8AC3E}">
        <p14:creationId xmlns:p14="http://schemas.microsoft.com/office/powerpoint/2010/main" val="1895217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opy of KHUNG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2347913" y="2211389"/>
            <a:ext cx="3398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800">
              <a:latin typeface="Verdana" panose="020B0604030504040204" pitchFamily="34" charset="0"/>
            </a:endParaRPr>
          </a:p>
        </p:txBody>
      </p:sp>
      <p:pic>
        <p:nvPicPr>
          <p:cNvPr id="21508" name="Picture 4" descr="button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438" y="2133600"/>
            <a:ext cx="435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button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048000"/>
            <a:ext cx="42481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button1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0600" y="3860800"/>
            <a:ext cx="42481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button1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0750" y="4737100"/>
            <a:ext cx="24384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8"/>
          <p:cNvSpPr>
            <a:spLocks noChangeArrowheads="1"/>
          </p:cNvSpPr>
          <p:nvPr/>
        </p:nvSpPr>
        <p:spPr bwMode="auto">
          <a:xfrm>
            <a:off x="2743201" y="2286000"/>
            <a:ext cx="3079750" cy="457200"/>
          </a:xfrm>
          <a:prstGeom prst="rect">
            <a:avLst/>
          </a:prstGeom>
          <a:noFill/>
          <a:ln w="9525">
            <a:noFill/>
            <a:miter lim="800000"/>
            <a:headEnd/>
            <a:tailEnd/>
          </a:ln>
          <a:effectLst/>
        </p:spPr>
        <p:txBody>
          <a:bodyPr anchor="ctr"/>
          <a:lstStyle/>
          <a:p>
            <a:pPr eaLnBrk="1" hangingPunct="1">
              <a:defRPr/>
            </a:pPr>
            <a:endParaRPr lang="en-US" sz="4400" b="1">
              <a:solidFill>
                <a:schemeClr val="accent2"/>
              </a:solidFill>
              <a:effectLst>
                <a:outerShdw blurRad="38100" dist="38100" dir="2700000" algn="tl">
                  <a:srgbClr val="C0C0C0"/>
                </a:outerShdw>
              </a:effectLst>
              <a:latin typeface="Times New Roman" pitchFamily="18" charset="0"/>
              <a:cs typeface="Arial" charset="0"/>
            </a:endParaRPr>
          </a:p>
        </p:txBody>
      </p:sp>
      <p:sp>
        <p:nvSpPr>
          <p:cNvPr id="16393" name="Rectangle 9"/>
          <p:cNvSpPr>
            <a:spLocks noChangeArrowheads="1"/>
          </p:cNvSpPr>
          <p:nvPr/>
        </p:nvSpPr>
        <p:spPr bwMode="auto">
          <a:xfrm>
            <a:off x="2667001" y="3125788"/>
            <a:ext cx="3079750" cy="457200"/>
          </a:xfrm>
          <a:prstGeom prst="rect">
            <a:avLst/>
          </a:prstGeom>
          <a:noFill/>
          <a:ln w="9525">
            <a:noFill/>
            <a:miter lim="800000"/>
            <a:headEnd/>
            <a:tailEnd/>
          </a:ln>
          <a:effectLst/>
        </p:spPr>
        <p:txBody>
          <a:bodyPr anchor="ctr"/>
          <a:lstStyle/>
          <a:p>
            <a:pPr eaLnBrk="1" hangingPunct="1">
              <a:defRPr/>
            </a:pPr>
            <a:endParaRPr lang="en-US" sz="3600" b="1">
              <a:solidFill>
                <a:schemeClr val="accent2"/>
              </a:solidFill>
              <a:effectLst>
                <a:outerShdw blurRad="38100" dist="38100" dir="2700000" algn="tl">
                  <a:srgbClr val="C0C0C0"/>
                </a:outerShdw>
              </a:effectLst>
              <a:latin typeface="Times New Roman" pitchFamily="18" charset="0"/>
              <a:cs typeface="Arial" charset="0"/>
            </a:endParaRPr>
          </a:p>
        </p:txBody>
      </p:sp>
      <p:pic>
        <p:nvPicPr>
          <p:cNvPr id="21514" name="Picture 10" descr="tough_guy_drumming_hc"/>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505200"/>
            <a:ext cx="225425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gypsy_woman_guitar_si_a_hc"/>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90914" y="2516188"/>
            <a:ext cx="1385887"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bassist_lights_hc"/>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667001" y="3430588"/>
            <a:ext cx="1547813"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Bemua"/>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572001" y="4649788"/>
            <a:ext cx="205740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Bemua"/>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4649788"/>
            <a:ext cx="205740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Orange_2"/>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4419600"/>
            <a:ext cx="17526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A5-"/>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66801" y="4192588"/>
            <a:ext cx="2427288"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WordArt 17"/>
          <p:cNvSpPr>
            <a:spLocks noChangeArrowheads="1" noChangeShapeType="1" noTextEdit="1"/>
          </p:cNvSpPr>
          <p:nvPr/>
        </p:nvSpPr>
        <p:spPr bwMode="auto">
          <a:xfrm>
            <a:off x="1295400" y="609600"/>
            <a:ext cx="6248400" cy="4114800"/>
          </a:xfrm>
          <a:prstGeom prst="rect">
            <a:avLst/>
          </a:prstGeom>
        </p:spPr>
        <p:txBody>
          <a:bodyPr spcFirstLastPara="1" wrap="none" fromWordArt="1">
            <a:prstTxWarp prst="textArchUp">
              <a:avLst>
                <a:gd name="adj" fmla="val 11616380"/>
              </a:avLst>
            </a:prstTxWarp>
          </a:bodyPr>
          <a:lstStyle/>
          <a:p>
            <a:pPr algn="ctr"/>
            <a:r>
              <a:rPr lang="en-US" sz="3600" b="1" kern="10">
                <a:ln w="9525">
                  <a:solidFill>
                    <a:srgbClr val="FF00FF"/>
                  </a:solidFill>
                  <a:round/>
                  <a:headEnd/>
                  <a:tailEnd/>
                </a:ln>
                <a:solidFill>
                  <a:srgbClr val="0000FF"/>
                </a:solidFill>
                <a:latin typeface="Arial Black" panose="020B0A04020102020204" pitchFamily="34" charset="0"/>
              </a:rPr>
              <a:t>THANK YOU FOR ATTENTION!</a:t>
            </a:r>
          </a:p>
        </p:txBody>
      </p:sp>
      <p:sp>
        <p:nvSpPr>
          <p:cNvPr id="16402" name="WordArt 18"/>
          <p:cNvSpPr>
            <a:spLocks noChangeArrowheads="1" noChangeShapeType="1" noTextEdit="1"/>
          </p:cNvSpPr>
          <p:nvPr/>
        </p:nvSpPr>
        <p:spPr bwMode="auto">
          <a:xfrm rot="5400000">
            <a:off x="-685800" y="3505200"/>
            <a:ext cx="33528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3600" b="1" kern="10">
                <a:solidFill>
                  <a:srgbClr val="800080"/>
                </a:solidFill>
                <a:effectLst>
                  <a:outerShdw dist="99190" dir="7788334" algn="ctr" rotWithShape="0">
                    <a:srgbClr val="000080">
                      <a:alpha val="79999"/>
                    </a:srgbClr>
                  </a:outerShdw>
                </a:effectLst>
                <a:latin typeface=".VnArial"/>
              </a:rPr>
              <a:t>the end</a:t>
            </a:r>
          </a:p>
        </p:txBody>
      </p:sp>
      <p:sp>
        <p:nvSpPr>
          <p:cNvPr id="16403" name="WordArt 19"/>
          <p:cNvSpPr>
            <a:spLocks noChangeArrowheads="1" noChangeShapeType="1" noTextEdit="1"/>
          </p:cNvSpPr>
          <p:nvPr/>
        </p:nvSpPr>
        <p:spPr bwMode="auto">
          <a:xfrm rot="5400000">
            <a:off x="6442869" y="3091657"/>
            <a:ext cx="3459163" cy="1485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3600" b="1" kern="10">
                <a:solidFill>
                  <a:srgbClr val="FF00FF"/>
                </a:solidFill>
                <a:effectLst>
                  <a:outerShdw dist="99190" dir="7788334" algn="ctr" rotWithShape="0">
                    <a:srgbClr val="000080">
                      <a:alpha val="79999"/>
                    </a:srgbClr>
                  </a:outerShdw>
                </a:effectLst>
                <a:latin typeface=".VnArial"/>
              </a:rPr>
              <a:t>GOOD BYE!</a:t>
            </a:r>
          </a:p>
        </p:txBody>
      </p:sp>
    </p:spTree>
    <p:extLst>
      <p:ext uri="{BB962C8B-B14F-4D97-AF65-F5344CB8AC3E}">
        <p14:creationId xmlns:p14="http://schemas.microsoft.com/office/powerpoint/2010/main" val="3151417075"/>
      </p:ext>
    </p:extLst>
  </p:cSld>
  <p:clrMapOvr>
    <a:masterClrMapping/>
  </p:clrMapOvr>
  <p:transition>
    <p:sndAc>
      <p:stSnd>
        <p:snd r:embed="rId2" name="lemon tree"/>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3000" fill="hold" grpId="0" nodeType="afterEffect">
                                  <p:stCondLst>
                                    <p:cond delay="0"/>
                                  </p:stCondLst>
                                  <p:childTnLst>
                                    <p:set>
                                      <p:cBhvr>
                                        <p:cTn id="6" dur="1" fill="hold">
                                          <p:stCondLst>
                                            <p:cond delay="0"/>
                                          </p:stCondLst>
                                        </p:cTn>
                                        <p:tgtEl>
                                          <p:spTgt spid="16401"/>
                                        </p:tgtEl>
                                        <p:attrNameLst>
                                          <p:attrName>style.visibility</p:attrName>
                                        </p:attrNameLst>
                                      </p:cBhvr>
                                      <p:to>
                                        <p:strVal val="visible"/>
                                      </p:to>
                                    </p:set>
                                    <p:animEffect transition="in" filter="fade">
                                      <p:cBhvr>
                                        <p:cTn id="7" dur="2000"/>
                                        <p:tgtEl>
                                          <p:spTgt spid="16401"/>
                                        </p:tgtEl>
                                      </p:cBhvr>
                                    </p:animEffect>
                                  </p:childTnLst>
                                </p:cTn>
                              </p:par>
                            </p:childTnLst>
                          </p:cTn>
                        </p:par>
                        <p:par>
                          <p:cTn id="8" fill="hold" nodeType="afterGroup">
                            <p:stCondLst>
                              <p:cond delay="6000"/>
                            </p:stCondLst>
                            <p:childTnLst>
                              <p:par>
                                <p:cTn id="9" presetID="22" presetClass="entr" presetSubtype="1" fill="hold" grpId="0" nodeType="afterEffect">
                                  <p:stCondLst>
                                    <p:cond delay="0"/>
                                  </p:stCondLst>
                                  <p:childTnLst>
                                    <p:set>
                                      <p:cBhvr>
                                        <p:cTn id="10" dur="1" fill="hold">
                                          <p:stCondLst>
                                            <p:cond delay="0"/>
                                          </p:stCondLst>
                                        </p:cTn>
                                        <p:tgtEl>
                                          <p:spTgt spid="16402"/>
                                        </p:tgtEl>
                                        <p:attrNameLst>
                                          <p:attrName>style.visibility</p:attrName>
                                        </p:attrNameLst>
                                      </p:cBhvr>
                                      <p:to>
                                        <p:strVal val="visible"/>
                                      </p:to>
                                    </p:set>
                                    <p:animEffect transition="in" filter="wipe(up)">
                                      <p:cBhvr>
                                        <p:cTn id="11" dur="3000"/>
                                        <p:tgtEl>
                                          <p:spTgt spid="16402"/>
                                        </p:tgtEl>
                                      </p:cBhvr>
                                    </p:animEffect>
                                  </p:childTnLst>
                                </p:cTn>
                              </p:par>
                            </p:childTnLst>
                          </p:cTn>
                        </p:par>
                        <p:par>
                          <p:cTn id="12" fill="hold" nodeType="afterGroup">
                            <p:stCondLst>
                              <p:cond delay="9000"/>
                            </p:stCondLst>
                            <p:childTnLst>
                              <p:par>
                                <p:cTn id="13" presetID="22" presetClass="entr" presetSubtype="1" fill="hold" grpId="0" nodeType="afterEffect">
                                  <p:stCondLst>
                                    <p:cond delay="0"/>
                                  </p:stCondLst>
                                  <p:childTnLst>
                                    <p:set>
                                      <p:cBhvr>
                                        <p:cTn id="14" dur="1" fill="hold">
                                          <p:stCondLst>
                                            <p:cond delay="0"/>
                                          </p:stCondLst>
                                        </p:cTn>
                                        <p:tgtEl>
                                          <p:spTgt spid="16403"/>
                                        </p:tgtEl>
                                        <p:attrNameLst>
                                          <p:attrName>style.visibility</p:attrName>
                                        </p:attrNameLst>
                                      </p:cBhvr>
                                      <p:to>
                                        <p:strVal val="visible"/>
                                      </p:to>
                                    </p:set>
                                    <p:animEffect transition="in" filter="wipe(up)">
                                      <p:cBhvr>
                                        <p:cTn id="15" dur="30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1" grpId="0" animBg="1"/>
      <p:bldP spid="16402" grpId="0" animBg="1"/>
      <p:bldP spid="1640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505184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7045" y="381000"/>
            <a:ext cx="7968010" cy="7186736"/>
          </a:xfrm>
          <a:prstGeom prst="rect">
            <a:avLst/>
          </a:prstGeom>
          <a:noFill/>
        </p:spPr>
        <p:txBody>
          <a:bodyPr spcFirstLastPara="1">
            <a:prstTxWarp prst="textArchUp">
              <a:avLst>
                <a:gd name="adj" fmla="val 11191768"/>
              </a:avLst>
            </a:prstTxWarp>
            <a:spAutoFit/>
          </a:bodyPr>
          <a:lstStyle/>
          <a:p>
            <a:pPr fontAlgn="auto">
              <a:spcBef>
                <a:spcPts val="0"/>
              </a:spcBef>
              <a:spcAft>
                <a:spcPts val="0"/>
              </a:spcAft>
              <a:defRPr/>
            </a:pPr>
            <a:r>
              <a:rPr lang="en-US" sz="6600" b="1" dirty="0" smtClean="0">
                <a:ln w="38100">
                  <a:solidFill>
                    <a:srgbClr val="FF0000"/>
                  </a:solidFill>
                </a:ln>
                <a:solidFill>
                  <a:srgbClr val="FFFF00"/>
                </a:solidFill>
                <a:latin typeface="+mn-lt"/>
                <a:cs typeface="Arial" charset="0"/>
              </a:rPr>
              <a:t>     WELCOME  </a:t>
            </a:r>
            <a:r>
              <a:rPr lang="en-US" sz="6600" b="1" dirty="0">
                <a:ln w="38100">
                  <a:solidFill>
                    <a:srgbClr val="FF0000"/>
                  </a:solidFill>
                </a:ln>
                <a:solidFill>
                  <a:srgbClr val="FFFF00"/>
                </a:solidFill>
                <a:latin typeface="+mn-lt"/>
                <a:cs typeface="Arial" charset="0"/>
              </a:rPr>
              <a:t>TO </a:t>
            </a:r>
            <a:r>
              <a:rPr lang="en-US" sz="6600" b="1" dirty="0" smtClean="0">
                <a:ln w="38100">
                  <a:solidFill>
                    <a:srgbClr val="FF0000"/>
                  </a:solidFill>
                </a:ln>
                <a:solidFill>
                  <a:srgbClr val="FFFF00"/>
                </a:solidFill>
                <a:latin typeface="+mn-lt"/>
                <a:cs typeface="Arial" charset="0"/>
              </a:rPr>
              <a:t> </a:t>
            </a:r>
            <a:r>
              <a:rPr lang="en-US" sz="6600" b="1" dirty="0">
                <a:ln w="38100">
                  <a:solidFill>
                    <a:srgbClr val="FF0000"/>
                  </a:solidFill>
                </a:ln>
                <a:solidFill>
                  <a:srgbClr val="FFFF00"/>
                </a:solidFill>
                <a:latin typeface="+mn-lt"/>
                <a:cs typeface="Arial" charset="0"/>
              </a:rPr>
              <a:t>OUR </a:t>
            </a:r>
            <a:r>
              <a:rPr lang="en-US" sz="6600" b="1" dirty="0" smtClean="0">
                <a:ln w="38100">
                  <a:solidFill>
                    <a:srgbClr val="FF0000"/>
                  </a:solidFill>
                </a:ln>
                <a:solidFill>
                  <a:srgbClr val="FFFF00"/>
                </a:solidFill>
                <a:latin typeface="+mn-lt"/>
                <a:cs typeface="Arial" charset="0"/>
              </a:rPr>
              <a:t> </a:t>
            </a:r>
            <a:r>
              <a:rPr lang="en-US" sz="6600" b="1" dirty="0">
                <a:ln w="38100">
                  <a:solidFill>
                    <a:srgbClr val="FF0000"/>
                  </a:solidFill>
                </a:ln>
                <a:solidFill>
                  <a:srgbClr val="FFFF00"/>
                </a:solidFill>
                <a:latin typeface="+mn-lt"/>
                <a:cs typeface="Arial" charset="0"/>
              </a:rPr>
              <a:t>CLASS</a:t>
            </a:r>
          </a:p>
        </p:txBody>
      </p:sp>
      <p:sp>
        <p:nvSpPr>
          <p:cNvPr id="2" name="TextBox 1"/>
          <p:cNvSpPr txBox="1"/>
          <p:nvPr/>
        </p:nvSpPr>
        <p:spPr>
          <a:xfrm>
            <a:off x="1185769" y="4275579"/>
            <a:ext cx="4051498" cy="923330"/>
          </a:xfrm>
          <a:prstGeom prst="rect">
            <a:avLst/>
          </a:prstGeom>
          <a:noFill/>
        </p:spPr>
        <p:txBody>
          <a:bodyPr>
            <a:spAutoFit/>
          </a:bodyPr>
          <a:lstStyle/>
          <a:p>
            <a:pPr fontAlgn="auto">
              <a:spcBef>
                <a:spcPts val="0"/>
              </a:spcBef>
              <a:spcAft>
                <a:spcPts val="0"/>
              </a:spcAft>
              <a:defRPr/>
            </a:pPr>
            <a:r>
              <a:rPr lang="en-US" sz="5400" b="1" dirty="0">
                <a:ln w="38100">
                  <a:solidFill>
                    <a:srgbClr val="FA00AD"/>
                  </a:solidFill>
                </a:ln>
                <a:solidFill>
                  <a:srgbClr val="FFFF00"/>
                </a:solidFill>
                <a:latin typeface="+mn-lt"/>
                <a:cs typeface="Arial" charset="0"/>
              </a:rPr>
              <a:t>Unit </a:t>
            </a:r>
            <a:r>
              <a:rPr lang="en-US" sz="5400" b="1" dirty="0" smtClean="0">
                <a:ln w="38100">
                  <a:solidFill>
                    <a:srgbClr val="FA00AD"/>
                  </a:solidFill>
                </a:ln>
                <a:solidFill>
                  <a:srgbClr val="FFFF00"/>
                </a:solidFill>
                <a:latin typeface="+mn-lt"/>
                <a:cs typeface="Arial" charset="0"/>
              </a:rPr>
              <a:t>4:</a:t>
            </a:r>
            <a:endParaRPr lang="en-US" sz="5400" b="1" dirty="0">
              <a:ln w="38100">
                <a:solidFill>
                  <a:srgbClr val="FA00AD"/>
                </a:solidFill>
              </a:ln>
              <a:solidFill>
                <a:srgbClr val="FFFF00"/>
              </a:solidFill>
              <a:latin typeface="+mn-lt"/>
              <a:cs typeface="Arial" charset="0"/>
            </a:endParaRPr>
          </a:p>
        </p:txBody>
      </p:sp>
      <p:sp>
        <p:nvSpPr>
          <p:cNvPr id="4" name="TextBox 3"/>
          <p:cNvSpPr txBox="1"/>
          <p:nvPr/>
        </p:nvSpPr>
        <p:spPr>
          <a:xfrm>
            <a:off x="1810248" y="4352522"/>
            <a:ext cx="7224024" cy="769441"/>
          </a:xfrm>
          <a:prstGeom prst="rect">
            <a:avLst/>
          </a:prstGeom>
          <a:noFill/>
        </p:spPr>
        <p:txBody>
          <a:bodyPr wrap="square">
            <a:spAutoFit/>
          </a:bodyPr>
          <a:lstStyle/>
          <a:p>
            <a:pPr algn="ctr" fontAlgn="auto">
              <a:spcBef>
                <a:spcPts val="0"/>
              </a:spcBef>
              <a:spcAft>
                <a:spcPts val="0"/>
              </a:spcAft>
              <a:defRPr/>
            </a:pPr>
            <a:r>
              <a:rPr lang="en-US" sz="4400" b="1" dirty="0" smtClean="0">
                <a:ln w="38100">
                  <a:solidFill>
                    <a:srgbClr val="FF0000"/>
                  </a:solidFill>
                </a:ln>
                <a:solidFill>
                  <a:srgbClr val="00FF00"/>
                </a:solidFill>
                <a:latin typeface="+mn-lt"/>
                <a:cs typeface="Arial" charset="0"/>
              </a:rPr>
              <a:t>            MY NEIGHBOURHOOD</a:t>
            </a:r>
            <a:endParaRPr lang="en-US" sz="4400" b="1" dirty="0">
              <a:ln w="38100">
                <a:solidFill>
                  <a:srgbClr val="FF0000"/>
                </a:solidFill>
              </a:ln>
              <a:solidFill>
                <a:srgbClr val="00FF00"/>
              </a:solidFill>
              <a:latin typeface="+mn-lt"/>
              <a:cs typeface="Arial" charset="0"/>
            </a:endParaRPr>
          </a:p>
        </p:txBody>
      </p:sp>
      <p:sp>
        <p:nvSpPr>
          <p:cNvPr id="6150" name="WordArt 13"/>
          <p:cNvSpPr>
            <a:spLocks noChangeArrowheads="1" noChangeShapeType="1" noTextEdit="1"/>
          </p:cNvSpPr>
          <p:nvPr/>
        </p:nvSpPr>
        <p:spPr bwMode="auto">
          <a:xfrm rot="154665">
            <a:off x="4130675" y="2727325"/>
            <a:ext cx="1139825"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6722"/>
              </a:avLst>
            </a:prstTxWarp>
          </a:bodyPr>
          <a:lstStyle/>
          <a:p>
            <a:pPr algn="ctr"/>
            <a:r>
              <a:rPr lang="en-GB" sz="3600" kern="10" spc="720" dirty="0">
                <a:gradFill rotWithShape="1">
                  <a:gsLst>
                    <a:gs pos="0">
                      <a:srgbClr val="FFFF66"/>
                    </a:gs>
                    <a:gs pos="100000">
                      <a:srgbClr val="FFCC00"/>
                    </a:gs>
                  </a:gsLst>
                  <a:lin ang="5400000" scaled="1"/>
                </a:gradFill>
                <a:effectLst>
                  <a:outerShdw dist="45791" dir="3378596" algn="ctr" rotWithShape="0">
                    <a:srgbClr val="4D4D4D">
                      <a:alpha val="79999"/>
                    </a:srgbClr>
                  </a:outerShdw>
                </a:effectLst>
                <a:latin typeface="Arial"/>
                <a:cs typeface="Arial"/>
              </a:rPr>
              <a:t>ENGLISH 6</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518" y="1189383"/>
            <a:ext cx="2390503" cy="302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230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515" y="2077808"/>
            <a:ext cx="4176100" cy="768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632" y="2106375"/>
            <a:ext cx="961782" cy="777611"/>
          </a:xfrm>
          <a:prstGeom prst="rect">
            <a:avLst/>
          </a:prstGeom>
        </p:spPr>
      </p:pic>
      <p:sp>
        <p:nvSpPr>
          <p:cNvPr id="2" name="TextBox 1"/>
          <p:cNvSpPr txBox="1"/>
          <p:nvPr/>
        </p:nvSpPr>
        <p:spPr>
          <a:xfrm>
            <a:off x="2431687" y="2971615"/>
            <a:ext cx="3525883" cy="646331"/>
          </a:xfrm>
          <a:prstGeom prst="rect">
            <a:avLst/>
          </a:prstGeom>
          <a:noFill/>
        </p:spPr>
        <p:txBody>
          <a:bodyPr wrap="square" rtlCol="0">
            <a:spAutoFit/>
          </a:bodyPr>
          <a:lstStyle/>
          <a:p>
            <a:r>
              <a:rPr lang="en-US" sz="3600" b="1" dirty="0">
                <a:solidFill>
                  <a:srgbClr val="0FB7BD"/>
                </a:solidFill>
              </a:rPr>
              <a:t>Everyday English</a:t>
            </a:r>
          </a:p>
        </p:txBody>
      </p:sp>
      <p:sp>
        <p:nvSpPr>
          <p:cNvPr id="21" name="TextBox 20"/>
          <p:cNvSpPr txBox="1"/>
          <p:nvPr/>
        </p:nvSpPr>
        <p:spPr>
          <a:xfrm>
            <a:off x="2015414" y="3820740"/>
            <a:ext cx="4781168" cy="584775"/>
          </a:xfrm>
          <a:prstGeom prst="rect">
            <a:avLst/>
          </a:prstGeom>
          <a:noFill/>
        </p:spPr>
        <p:txBody>
          <a:bodyPr wrap="square" rtlCol="0">
            <a:spAutoFit/>
          </a:bodyPr>
          <a:lstStyle/>
          <a:p>
            <a:r>
              <a:rPr lang="en-US" sz="3200" b="1" dirty="0">
                <a:solidFill>
                  <a:srgbClr val="0FB7BD"/>
                </a:solidFill>
              </a:rPr>
              <a:t>An audio guide to a place</a:t>
            </a:r>
          </a:p>
        </p:txBody>
      </p:sp>
      <p:sp>
        <p:nvSpPr>
          <p:cNvPr id="24" name="TextBox 23"/>
          <p:cNvSpPr txBox="1"/>
          <p:nvPr/>
        </p:nvSpPr>
        <p:spPr>
          <a:xfrm>
            <a:off x="561290" y="705065"/>
            <a:ext cx="4051498" cy="923330"/>
          </a:xfrm>
          <a:prstGeom prst="rect">
            <a:avLst/>
          </a:prstGeom>
          <a:noFill/>
        </p:spPr>
        <p:txBody>
          <a:bodyPr>
            <a:spAutoFit/>
          </a:bodyPr>
          <a:lstStyle/>
          <a:p>
            <a:pPr fontAlgn="auto">
              <a:spcBef>
                <a:spcPts val="0"/>
              </a:spcBef>
              <a:spcAft>
                <a:spcPts val="0"/>
              </a:spcAft>
              <a:defRPr/>
            </a:pPr>
            <a:r>
              <a:rPr lang="en-US" sz="5400" b="1" dirty="0">
                <a:ln w="38100">
                  <a:solidFill>
                    <a:srgbClr val="FA00AD"/>
                  </a:solidFill>
                </a:ln>
                <a:solidFill>
                  <a:srgbClr val="FFFF00"/>
                </a:solidFill>
                <a:latin typeface="+mn-lt"/>
                <a:cs typeface="Arial" charset="0"/>
              </a:rPr>
              <a:t>Unit </a:t>
            </a:r>
            <a:r>
              <a:rPr lang="en-US" sz="5400" b="1" dirty="0" smtClean="0">
                <a:ln w="38100">
                  <a:solidFill>
                    <a:srgbClr val="FA00AD"/>
                  </a:solidFill>
                </a:ln>
                <a:solidFill>
                  <a:srgbClr val="FFFF00"/>
                </a:solidFill>
                <a:latin typeface="+mn-lt"/>
                <a:cs typeface="Arial" charset="0"/>
              </a:rPr>
              <a:t>4:</a:t>
            </a:r>
            <a:endParaRPr lang="en-US" sz="5400" b="1" dirty="0">
              <a:ln w="38100">
                <a:solidFill>
                  <a:srgbClr val="FA00AD"/>
                </a:solidFill>
              </a:ln>
              <a:solidFill>
                <a:srgbClr val="FFFF00"/>
              </a:solidFill>
              <a:latin typeface="+mn-lt"/>
              <a:cs typeface="Arial" charset="0"/>
            </a:endParaRPr>
          </a:p>
        </p:txBody>
      </p:sp>
      <p:sp>
        <p:nvSpPr>
          <p:cNvPr id="25" name="TextBox 24"/>
          <p:cNvSpPr txBox="1"/>
          <p:nvPr/>
        </p:nvSpPr>
        <p:spPr>
          <a:xfrm>
            <a:off x="1185769" y="782008"/>
            <a:ext cx="7224024" cy="769441"/>
          </a:xfrm>
          <a:prstGeom prst="rect">
            <a:avLst/>
          </a:prstGeom>
          <a:noFill/>
        </p:spPr>
        <p:txBody>
          <a:bodyPr wrap="square">
            <a:spAutoFit/>
          </a:bodyPr>
          <a:lstStyle/>
          <a:p>
            <a:pPr algn="ctr" fontAlgn="auto">
              <a:spcBef>
                <a:spcPts val="0"/>
              </a:spcBef>
              <a:spcAft>
                <a:spcPts val="0"/>
              </a:spcAft>
              <a:defRPr/>
            </a:pPr>
            <a:r>
              <a:rPr lang="en-US" sz="4400" b="1" dirty="0" smtClean="0">
                <a:ln w="38100">
                  <a:solidFill>
                    <a:srgbClr val="FF0000"/>
                  </a:solidFill>
                </a:ln>
                <a:solidFill>
                  <a:srgbClr val="00FF00"/>
                </a:solidFill>
                <a:latin typeface="+mn-lt"/>
                <a:cs typeface="Arial" charset="0"/>
              </a:rPr>
              <a:t>            MY NEIGHBOURHOOD</a:t>
            </a:r>
            <a:endParaRPr lang="en-US" sz="4400" b="1" dirty="0">
              <a:ln w="38100">
                <a:solidFill>
                  <a:srgbClr val="FF0000"/>
                </a:solidFill>
              </a:ln>
              <a:solidFill>
                <a:srgbClr val="00FF00"/>
              </a:solidFill>
              <a:latin typeface="+mn-lt"/>
              <a:cs typeface="Arial" charset="0"/>
            </a:endParaRPr>
          </a:p>
        </p:txBody>
      </p:sp>
      <p:sp>
        <p:nvSpPr>
          <p:cNvPr id="3" name="Rectangle 2"/>
          <p:cNvSpPr/>
          <p:nvPr/>
        </p:nvSpPr>
        <p:spPr>
          <a:xfrm>
            <a:off x="1968388" y="4434506"/>
            <a:ext cx="5100948" cy="523220"/>
          </a:xfrm>
          <a:prstGeom prst="rect">
            <a:avLst/>
          </a:prstGeom>
        </p:spPr>
        <p:txBody>
          <a:bodyPr wrap="none">
            <a:spAutoFit/>
          </a:bodyPr>
          <a:lstStyle/>
          <a:p>
            <a:pPr algn="ctr"/>
            <a:r>
              <a:rPr lang="en-US" sz="2800" b="1" dirty="0">
                <a:latin typeface="Times New Roman" pitchFamily="18" charset="0"/>
                <a:cs typeface="Times New Roman" pitchFamily="18" charset="0"/>
              </a:rPr>
              <a:t>Asking for and giving directions</a:t>
            </a:r>
          </a:p>
        </p:txBody>
      </p:sp>
    </p:spTree>
    <p:extLst>
      <p:ext uri="{BB962C8B-B14F-4D97-AF65-F5344CB8AC3E}">
        <p14:creationId xmlns:p14="http://schemas.microsoft.com/office/powerpoint/2010/main" val="860456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428" y="101377"/>
            <a:ext cx="4782457" cy="584775"/>
          </a:xfrm>
          <a:prstGeom prst="rect">
            <a:avLst/>
          </a:prstGeom>
          <a:solidFill>
            <a:srgbClr val="00B0F0"/>
          </a:solidFill>
        </p:spPr>
        <p:txBody>
          <a:bodyPr wrap="square">
            <a:spAutoFit/>
          </a:bodyPr>
          <a:lstStyle/>
          <a:p>
            <a:r>
              <a:rPr lang="vi-VN" sz="3200" b="1" dirty="0">
                <a:latin typeface="+mj-lt"/>
              </a:rPr>
              <a:t>Game: </a:t>
            </a:r>
            <a:r>
              <a:rPr lang="en-AU" sz="3200" b="1" dirty="0">
                <a:latin typeface="+mj-lt"/>
              </a:rPr>
              <a:t>Guessing </a:t>
            </a:r>
            <a:r>
              <a:rPr lang="en-AU" sz="3200" b="1" dirty="0" smtClean="0">
                <a:latin typeface="+mj-lt"/>
              </a:rPr>
              <a:t>game</a:t>
            </a:r>
            <a:endParaRPr lang="en-GB" sz="3200" b="1" dirty="0">
              <a:latin typeface="+mj-lt"/>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descr="Bạn biết gì về Phố Hội - nơi khách Tây &amp;#39;đi hoài không chán&amp;#39; - Du lịch - Ẩm  thực"/>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78971" y="1725389"/>
            <a:ext cx="2540000" cy="22043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1714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8" name="Picture 4" descr="Phố cổ Hội An mở cửa đón khách tham quan trở lại, giảm 50% giá vé | Du lịch  | Thanh Niê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1690687"/>
            <a:ext cx="2659016" cy="222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8263" y="1690687"/>
            <a:ext cx="2868023" cy="222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200400" y="915182"/>
            <a:ext cx="4309292" cy="584775"/>
          </a:xfrm>
          <a:prstGeom prst="rect">
            <a:avLst/>
          </a:prstGeom>
        </p:spPr>
        <p:txBody>
          <a:bodyPr wrap="square">
            <a:spAutoFit/>
          </a:bodyPr>
          <a:lstStyle/>
          <a:p>
            <a:r>
              <a:rPr lang="en-US" sz="3200" dirty="0" smtClean="0">
                <a:latin typeface="Times New Roman" pitchFamily="18" charset="0"/>
                <a:cs typeface="Times New Roman" pitchFamily="18" charset="0"/>
              </a:rPr>
              <a:t>* Which </a:t>
            </a:r>
            <a:r>
              <a:rPr lang="en-US" sz="3200" dirty="0">
                <a:latin typeface="Times New Roman" pitchFamily="18" charset="0"/>
                <a:cs typeface="Times New Roman" pitchFamily="18" charset="0"/>
              </a:rPr>
              <a:t>city is </a:t>
            </a:r>
            <a:r>
              <a:rPr lang="en-US" sz="3200" dirty="0" smtClean="0">
                <a:latin typeface="Times New Roman" pitchFamily="18" charset="0"/>
                <a:cs typeface="Times New Roman" pitchFamily="18" charset="0"/>
              </a:rPr>
              <a:t>this?</a:t>
            </a:r>
            <a:endParaRPr lang="en-GB" sz="3200" dirty="0">
              <a:latin typeface="Times New Roman" pitchFamily="18" charset="0"/>
              <a:cs typeface="Times New Roman" pitchFamily="18" charset="0"/>
            </a:endParaRPr>
          </a:p>
        </p:txBody>
      </p:sp>
      <p:sp>
        <p:nvSpPr>
          <p:cNvPr id="8" name="Rectangle 7"/>
          <p:cNvSpPr/>
          <p:nvPr/>
        </p:nvSpPr>
        <p:spPr>
          <a:xfrm>
            <a:off x="3091542" y="4092806"/>
            <a:ext cx="1872343" cy="523220"/>
          </a:xfrm>
          <a:prstGeom prst="rect">
            <a:avLst/>
          </a:prstGeom>
        </p:spPr>
        <p:txBody>
          <a:bodyPr wrap="square">
            <a:spAutoFit/>
          </a:bodyPr>
          <a:lstStyle/>
          <a:p>
            <a:r>
              <a:rPr lang="en-US" sz="2800" b="1" dirty="0">
                <a:latin typeface="Times New Roman" pitchFamily="18" charset="0"/>
                <a:cs typeface="Times New Roman" pitchFamily="18" charset="0"/>
              </a:rPr>
              <a:t>=&gt; Hoi </a:t>
            </a:r>
            <a:r>
              <a:rPr lang="en-US" sz="2800" b="1" dirty="0" smtClean="0">
                <a:latin typeface="Times New Roman" pitchFamily="18" charset="0"/>
                <a:cs typeface="Times New Roman" pitchFamily="18" charset="0"/>
              </a:rPr>
              <a:t>An</a:t>
            </a:r>
            <a:endParaRPr lang="en-GB" sz="2800" b="1" dirty="0">
              <a:latin typeface="Times New Roman" pitchFamily="18" charset="0"/>
              <a:cs typeface="Times New Roman" pitchFamily="18" charset="0"/>
            </a:endParaRPr>
          </a:p>
        </p:txBody>
      </p:sp>
      <p:sp>
        <p:nvSpPr>
          <p:cNvPr id="10" name="Rectangle 9"/>
          <p:cNvSpPr/>
          <p:nvPr/>
        </p:nvSpPr>
        <p:spPr>
          <a:xfrm>
            <a:off x="391884" y="4876578"/>
            <a:ext cx="6328229" cy="954107"/>
          </a:xfrm>
          <a:prstGeom prst="rect">
            <a:avLst/>
          </a:prstGeom>
        </p:spPr>
        <p:txBody>
          <a:bodyPr wrap="square">
            <a:spAutoFit/>
          </a:bodyPr>
          <a:lstStyle/>
          <a:p>
            <a:pPr hangingPunct="0"/>
            <a:r>
              <a:rPr lang="en-US" sz="2800" b="1" i="1" dirty="0">
                <a:latin typeface="Times New Roman" pitchFamily="18" charset="0"/>
                <a:cs typeface="Times New Roman" pitchFamily="18" charset="0"/>
              </a:rPr>
              <a:t>- </a:t>
            </a:r>
            <a:r>
              <a:rPr lang="vi-VN" sz="2800" b="1" i="1" dirty="0">
                <a:latin typeface="Times New Roman" pitchFamily="18" charset="0"/>
                <a:cs typeface="Times New Roman" pitchFamily="18" charset="0"/>
              </a:rPr>
              <a:t>Have you ever been to Hoi An?</a:t>
            </a:r>
            <a:endParaRPr lang="en-GB" sz="2800" b="1" dirty="0">
              <a:latin typeface="Times New Roman" pitchFamily="18" charset="0"/>
              <a:cs typeface="Times New Roman" pitchFamily="18" charset="0"/>
            </a:endParaRPr>
          </a:p>
          <a:p>
            <a:pPr hangingPunct="0"/>
            <a:r>
              <a:rPr lang="en-US" sz="2800" b="1" i="1" dirty="0">
                <a:latin typeface="Times New Roman" pitchFamily="18" charset="0"/>
                <a:cs typeface="Times New Roman" pitchFamily="18" charset="0"/>
              </a:rPr>
              <a:t>- </a:t>
            </a:r>
            <a:r>
              <a:rPr lang="vi-VN" sz="2800" b="1" i="1" dirty="0">
                <a:latin typeface="Times New Roman" pitchFamily="18" charset="0"/>
                <a:cs typeface="Times New Roman" pitchFamily="18" charset="0"/>
              </a:rPr>
              <a:t>What do you know about this place?</a:t>
            </a:r>
            <a:endParaRPr lang="en-GB"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59116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ircle(in)">
                                      <p:cBhvr>
                                        <p:cTn id="10" dur="2000"/>
                                        <p:tgtEl>
                                          <p:spTgt spid="1028"/>
                                        </p:tgtEl>
                                      </p:cBhvr>
                                    </p:animEffect>
                                  </p:childTnLst>
                                </p:cTn>
                              </p:par>
                              <p:par>
                                <p:cTn id="11" presetID="6" presetClass="entr" presetSubtype="16" fill="hold" nodeType="with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circle(in)">
                                      <p:cBhvr>
                                        <p:cTn id="13" dur="2000"/>
                                        <p:tgtEl>
                                          <p:spTgt spid="1025"/>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2" name="TextBox 11"/>
          <p:cNvSpPr txBox="1"/>
          <p:nvPr/>
        </p:nvSpPr>
        <p:spPr>
          <a:xfrm>
            <a:off x="948498" y="184760"/>
            <a:ext cx="7710897" cy="492443"/>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Listen and read the conversations.</a:t>
            </a:r>
          </a:p>
        </p:txBody>
      </p:sp>
      <p:sp>
        <p:nvSpPr>
          <p:cNvPr id="3" name="Rectangle 2"/>
          <p:cNvSpPr/>
          <p:nvPr/>
        </p:nvSpPr>
        <p:spPr>
          <a:xfrm>
            <a:off x="82627" y="1198574"/>
            <a:ext cx="8978747" cy="2093205"/>
          </a:xfrm>
          <a:prstGeom prst="rect">
            <a:avLst/>
          </a:prstGeom>
          <a:solidFill>
            <a:srgbClr val="FFD9F0"/>
          </a:solidFill>
          <a:ln>
            <a:solidFill>
              <a:srgbClr val="FFD9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627" y="3796719"/>
            <a:ext cx="8978747" cy="209320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9853" y="1499398"/>
            <a:ext cx="8544293" cy="1468992"/>
          </a:xfrm>
          <a:prstGeom prst="rect">
            <a:avLst/>
          </a:prstGeom>
          <a:noFill/>
        </p:spPr>
        <p:txBody>
          <a:bodyPr wrap="square" rtlCol="0">
            <a:spAutoFit/>
          </a:bodyPr>
          <a:lstStyle/>
          <a:p>
            <a:r>
              <a:rPr lang="en-US" sz="2800" b="1" i="1" dirty="0"/>
              <a:t>A: </a:t>
            </a:r>
            <a:r>
              <a:rPr lang="en-US" sz="2800" dirty="0"/>
              <a:t>Excuse me. Could you tell me the way to the cinema,</a:t>
            </a:r>
          </a:p>
          <a:p>
            <a:r>
              <a:rPr lang="en-US" sz="2800" dirty="0"/>
              <a:t>     please?</a:t>
            </a:r>
          </a:p>
          <a:p>
            <a:pPr>
              <a:lnSpc>
                <a:spcPct val="130000"/>
              </a:lnSpc>
            </a:pPr>
            <a:r>
              <a:rPr lang="en-US" sz="2800" b="1" i="1" dirty="0"/>
              <a:t>B: </a:t>
            </a:r>
            <a:r>
              <a:rPr lang="en-US" sz="2800" dirty="0"/>
              <a:t>Go along this street. It’s on your left.</a:t>
            </a:r>
          </a:p>
        </p:txBody>
      </p:sp>
      <p:sp>
        <p:nvSpPr>
          <p:cNvPr id="9" name="TextBox 8"/>
          <p:cNvSpPr txBox="1"/>
          <p:nvPr/>
        </p:nvSpPr>
        <p:spPr>
          <a:xfrm>
            <a:off x="299853" y="4138859"/>
            <a:ext cx="8686831" cy="1318181"/>
          </a:xfrm>
          <a:prstGeom prst="rect">
            <a:avLst/>
          </a:prstGeom>
          <a:noFill/>
        </p:spPr>
        <p:txBody>
          <a:bodyPr wrap="square" rtlCol="0">
            <a:spAutoFit/>
          </a:bodyPr>
          <a:lstStyle/>
          <a:p>
            <a:pPr>
              <a:lnSpc>
                <a:spcPct val="150000"/>
              </a:lnSpc>
            </a:pPr>
            <a:r>
              <a:rPr lang="en-US" sz="2800" b="1" i="1" dirty="0"/>
              <a:t>A: </a:t>
            </a:r>
            <a:r>
              <a:rPr lang="en-US" sz="2800" dirty="0"/>
              <a:t>Excuse me. Where’s the nearest post office, please?</a:t>
            </a:r>
          </a:p>
          <a:p>
            <a:pPr>
              <a:lnSpc>
                <a:spcPct val="150000"/>
              </a:lnSpc>
            </a:pPr>
            <a:r>
              <a:rPr lang="en-US" sz="2800" b="1" i="1" dirty="0"/>
              <a:t>B: </a:t>
            </a:r>
            <a:r>
              <a:rPr lang="en-US" sz="2800" dirty="0"/>
              <a:t>Go out of the station. Take the first turning on the right.</a:t>
            </a:r>
          </a:p>
        </p:txBody>
      </p:sp>
      <p:pic>
        <p:nvPicPr>
          <p:cNvPr id="2" name="Bản sao của B1_27">
            <a:hlinkClick r:id="" action="ppaction://media"/>
            <a:extLst>
              <a:ext uri="{FF2B5EF4-FFF2-40B4-BE49-F238E27FC236}">
                <a16:creationId xmlns:a16="http://schemas.microsoft.com/office/drawing/2014/main" id="{E5119982-B780-41CC-89F4-68DD849437B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65925" y="198628"/>
            <a:ext cx="487363" cy="487363"/>
          </a:xfrm>
          <a:prstGeom prst="rect">
            <a:avLst/>
          </a:prstGeom>
        </p:spPr>
      </p:pic>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5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1027397" y="104779"/>
            <a:ext cx="7642878" cy="830997"/>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Work in pairs. Make similar conversations to ask for and give directions to places near your school.</a:t>
            </a:r>
          </a:p>
        </p:txBody>
      </p:sp>
      <p:sp>
        <p:nvSpPr>
          <p:cNvPr id="2" name="Rectangle 1"/>
          <p:cNvSpPr/>
          <p:nvPr/>
        </p:nvSpPr>
        <p:spPr>
          <a:xfrm>
            <a:off x="682171" y="1720840"/>
            <a:ext cx="8113486" cy="2062103"/>
          </a:xfrm>
          <a:prstGeom prst="rect">
            <a:avLst/>
          </a:prstGeom>
        </p:spPr>
        <p:txBody>
          <a:bodyPr wrap="square">
            <a:spAutoFit/>
          </a:bodyPr>
          <a:lstStyle/>
          <a:p>
            <a:r>
              <a:rPr lang="en-GB" sz="3200" b="1" dirty="0">
                <a:latin typeface="Times New Roman" pitchFamily="18" charset="0"/>
                <a:cs typeface="Times New Roman" pitchFamily="18" charset="0"/>
              </a:rPr>
              <a:t>A:</a:t>
            </a:r>
            <a:r>
              <a:rPr lang="en-GB" sz="3200" dirty="0">
                <a:latin typeface="Times New Roman" pitchFamily="18" charset="0"/>
                <a:cs typeface="Times New Roman" pitchFamily="18" charset="0"/>
              </a:rPr>
              <a:t> Excuse me. Could you tell me the way to </a:t>
            </a:r>
            <a:r>
              <a:rPr lang="en-GB" sz="3200" u="sng" dirty="0" smtClean="0">
                <a:latin typeface="Times New Roman" pitchFamily="18" charset="0"/>
                <a:cs typeface="Times New Roman" pitchFamily="18" charset="0"/>
              </a:rPr>
              <a:t>Song </a:t>
            </a:r>
            <a:r>
              <a:rPr lang="en-GB" sz="3200" u="sng" dirty="0" err="1" smtClean="0">
                <a:latin typeface="Times New Roman" pitchFamily="18" charset="0"/>
                <a:cs typeface="Times New Roman" pitchFamily="18" charset="0"/>
              </a:rPr>
              <a:t>Ve</a:t>
            </a:r>
            <a:r>
              <a:rPr lang="en-GB" sz="3200" u="sng" dirty="0" smtClean="0">
                <a:latin typeface="Times New Roman" pitchFamily="18" charset="0"/>
                <a:cs typeface="Times New Roman" pitchFamily="18" charset="0"/>
              </a:rPr>
              <a:t> market</a:t>
            </a:r>
            <a:r>
              <a:rPr lang="en-GB" sz="3200" dirty="0" smtClean="0">
                <a:latin typeface="Times New Roman" pitchFamily="18" charset="0"/>
                <a:cs typeface="Times New Roman" pitchFamily="18" charset="0"/>
              </a:rPr>
              <a:t>, </a:t>
            </a:r>
            <a:r>
              <a:rPr lang="en-GB" sz="3200" dirty="0">
                <a:latin typeface="Times New Roman" pitchFamily="18" charset="0"/>
                <a:cs typeface="Times New Roman" pitchFamily="18" charset="0"/>
              </a:rPr>
              <a:t>please?</a:t>
            </a:r>
          </a:p>
          <a:p>
            <a:r>
              <a:rPr lang="en-GB" sz="3200" b="1" dirty="0" smtClean="0">
                <a:latin typeface="Times New Roman" pitchFamily="18" charset="0"/>
                <a:cs typeface="Times New Roman" pitchFamily="18" charset="0"/>
              </a:rPr>
              <a:t>B</a:t>
            </a:r>
            <a:r>
              <a:rPr lang="en-GB" sz="3200" b="1" dirty="0">
                <a:latin typeface="Times New Roman" pitchFamily="18" charset="0"/>
                <a:cs typeface="Times New Roman" pitchFamily="18" charset="0"/>
              </a:rPr>
              <a:t>:</a:t>
            </a:r>
            <a:r>
              <a:rPr lang="en-GB" sz="3200" dirty="0">
                <a:latin typeface="Times New Roman" pitchFamily="18" charset="0"/>
                <a:cs typeface="Times New Roman" pitchFamily="18" charset="0"/>
              </a:rPr>
              <a:t> Go straight and then take the second turning on the right</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p:txBody>
      </p:sp>
      <p:sp>
        <p:nvSpPr>
          <p:cNvPr id="3" name="TextBox 2"/>
          <p:cNvSpPr txBox="1"/>
          <p:nvPr/>
        </p:nvSpPr>
        <p:spPr>
          <a:xfrm>
            <a:off x="513698" y="1161143"/>
            <a:ext cx="2156931"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 Example:</a:t>
            </a:r>
            <a:endParaRPr lang="en-GB"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9564" y="97371"/>
            <a:ext cx="5319609" cy="1438123"/>
            <a:chOff x="2094743" y="1811975"/>
            <a:chExt cx="5319609" cy="1438123"/>
          </a:xfrm>
        </p:grpSpPr>
        <p:grpSp>
          <p:nvGrpSpPr>
            <p:cNvPr id="12" name="Group 11"/>
            <p:cNvGrpSpPr/>
            <p:nvPr/>
          </p:nvGrpSpPr>
          <p:grpSpPr>
            <a:xfrm>
              <a:off x="2094743" y="1811975"/>
              <a:ext cx="4954515" cy="792473"/>
              <a:chOff x="2100847" y="1811975"/>
              <a:chExt cx="4954515" cy="79247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11975"/>
                <a:ext cx="4176100" cy="7689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399164" y="2603767"/>
              <a:ext cx="5015188" cy="646331"/>
            </a:xfrm>
            <a:prstGeom prst="rect">
              <a:avLst/>
            </a:prstGeom>
            <a:noFill/>
          </p:spPr>
          <p:txBody>
            <a:bodyPr wrap="square" rtlCol="0">
              <a:spAutoFit/>
            </a:bodyPr>
            <a:lstStyle/>
            <a:p>
              <a:r>
                <a:rPr lang="en-US" sz="3600" b="1" dirty="0">
                  <a:solidFill>
                    <a:srgbClr val="0FB7BD"/>
                  </a:solidFill>
                </a:rPr>
                <a:t>An audio guide to a place</a:t>
              </a:r>
            </a:p>
          </p:txBody>
        </p:sp>
      </p:grpSp>
      <p:sp>
        <p:nvSpPr>
          <p:cNvPr id="2" name="Rectangle 1"/>
          <p:cNvSpPr/>
          <p:nvPr/>
        </p:nvSpPr>
        <p:spPr>
          <a:xfrm>
            <a:off x="472615" y="1433896"/>
            <a:ext cx="6492483" cy="584775"/>
          </a:xfrm>
          <a:prstGeom prst="rect">
            <a:avLst/>
          </a:prstGeom>
        </p:spPr>
        <p:txBody>
          <a:bodyPr wrap="none">
            <a:spAutoFit/>
          </a:bodyPr>
          <a:lstStyle/>
          <a:p>
            <a:r>
              <a:rPr lang="en-US" sz="3200" dirty="0" smtClean="0">
                <a:solidFill>
                  <a:srgbClr val="FF0000"/>
                </a:solidFill>
                <a:latin typeface="Times New Roman" pitchFamily="18" charset="0"/>
                <a:cs typeface="Times New Roman" pitchFamily="18" charset="0"/>
              </a:rPr>
              <a:t>* Listen and  </a:t>
            </a:r>
            <a:r>
              <a:rPr lang="en-US" sz="3200" dirty="0">
                <a:solidFill>
                  <a:srgbClr val="FF0000"/>
                </a:solidFill>
                <a:latin typeface="Times New Roman" pitchFamily="18" charset="0"/>
                <a:cs typeface="Times New Roman" pitchFamily="18" charset="0"/>
              </a:rPr>
              <a:t>order of </a:t>
            </a:r>
            <a:r>
              <a:rPr lang="en-US" sz="3200" dirty="0" smtClean="0">
                <a:solidFill>
                  <a:srgbClr val="FF0000"/>
                </a:solidFill>
                <a:latin typeface="Times New Roman" pitchFamily="18" charset="0"/>
                <a:cs typeface="Times New Roman" pitchFamily="18" charset="0"/>
              </a:rPr>
              <a:t>pictures’ </a:t>
            </a:r>
            <a:r>
              <a:rPr lang="en-US" sz="3200" dirty="0">
                <a:solidFill>
                  <a:srgbClr val="FF0000"/>
                </a:solidFill>
                <a:latin typeface="Times New Roman" pitchFamily="18" charset="0"/>
                <a:cs typeface="Times New Roman" pitchFamily="18" charset="0"/>
              </a:rPr>
              <a:t>names </a:t>
            </a:r>
            <a:endParaRPr lang="en-GB" sz="3200" dirty="0">
              <a:solidFill>
                <a:srgbClr val="FF0000"/>
              </a:solidFill>
              <a:latin typeface="Times New Roman" pitchFamily="18" charset="0"/>
              <a:cs typeface="Times New Roman" pitchFamily="18" charset="0"/>
            </a:endParaRPr>
          </a:p>
        </p:txBody>
      </p:sp>
      <p:pic>
        <p:nvPicPr>
          <p:cNvPr id="18" name="Picture 17" descr="Chua Ong pagoda, Hoi An, Vietnam Stock Photo - Alam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286" y="2249714"/>
            <a:ext cx="2685141" cy="1814286"/>
          </a:xfrm>
          <a:prstGeom prst="rect">
            <a:avLst/>
          </a:prstGeom>
          <a:noFill/>
          <a:ln>
            <a:noFill/>
          </a:ln>
        </p:spPr>
      </p:pic>
      <p:pic>
        <p:nvPicPr>
          <p:cNvPr id="19" name="Picture 18"/>
          <p:cNvPicPr/>
          <p:nvPr/>
        </p:nvPicPr>
        <p:blipFill>
          <a:blip r:embed="rId5">
            <a:extLst>
              <a:ext uri="{28A0092B-C50C-407E-A947-70E740481C1C}">
                <a14:useLocalDpi xmlns:a14="http://schemas.microsoft.com/office/drawing/2010/main" val="0"/>
              </a:ext>
            </a:extLst>
          </a:blip>
          <a:srcRect/>
          <a:stretch>
            <a:fillRect/>
          </a:stretch>
        </p:blipFill>
        <p:spPr bwMode="auto">
          <a:xfrm>
            <a:off x="949654" y="2249716"/>
            <a:ext cx="2769201" cy="1698170"/>
          </a:xfrm>
          <a:prstGeom prst="rect">
            <a:avLst/>
          </a:prstGeom>
          <a:noFill/>
          <a:ln>
            <a:noFill/>
          </a:ln>
        </p:spPr>
      </p:pic>
      <p:pic>
        <p:nvPicPr>
          <p:cNvPr id="20" name="Picture 19"/>
          <p:cNvPicPr/>
          <p:nvPr/>
        </p:nvPicPr>
        <p:blipFill>
          <a:blip r:embed="rId6">
            <a:extLst>
              <a:ext uri="{28A0092B-C50C-407E-A947-70E740481C1C}">
                <a14:useLocalDpi xmlns:a14="http://schemas.microsoft.com/office/drawing/2010/main" val="0"/>
              </a:ext>
            </a:extLst>
          </a:blip>
          <a:srcRect/>
          <a:stretch>
            <a:fillRect/>
          </a:stretch>
        </p:blipFill>
        <p:spPr bwMode="auto">
          <a:xfrm>
            <a:off x="996397" y="4455886"/>
            <a:ext cx="2722459" cy="1683657"/>
          </a:xfrm>
          <a:prstGeom prst="rect">
            <a:avLst/>
          </a:prstGeom>
          <a:noFill/>
          <a:ln>
            <a:noFill/>
          </a:ln>
        </p:spPr>
      </p:pic>
      <p:pic>
        <p:nvPicPr>
          <p:cNvPr id="21" name="Picture 20" descr="Description: The immortal beauty of Tan Ky Old House in Hoi An - VNExplorer"/>
          <p:cNvPicPr/>
          <p:nvPr/>
        </p:nvPicPr>
        <p:blipFill>
          <a:blip r:embed="rId7">
            <a:extLst>
              <a:ext uri="{28A0092B-C50C-407E-A947-70E740481C1C}">
                <a14:useLocalDpi xmlns:a14="http://schemas.microsoft.com/office/drawing/2010/main" val="0"/>
              </a:ext>
            </a:extLst>
          </a:blip>
          <a:srcRect/>
          <a:stretch>
            <a:fillRect/>
          </a:stretch>
        </p:blipFill>
        <p:spPr bwMode="auto">
          <a:xfrm>
            <a:off x="4862286" y="4455886"/>
            <a:ext cx="2685141" cy="1683657"/>
          </a:xfrm>
          <a:prstGeom prst="rect">
            <a:avLst/>
          </a:prstGeom>
          <a:noFill/>
          <a:ln>
            <a:noFill/>
          </a:ln>
        </p:spPr>
      </p:pic>
    </p:spTree>
    <p:extLst>
      <p:ext uri="{BB962C8B-B14F-4D97-AF65-F5344CB8AC3E}">
        <p14:creationId xmlns:p14="http://schemas.microsoft.com/office/powerpoint/2010/main" val="735214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89564" y="97371"/>
            <a:ext cx="5319609" cy="1438123"/>
            <a:chOff x="2094743" y="1811975"/>
            <a:chExt cx="5319609" cy="1438123"/>
          </a:xfrm>
        </p:grpSpPr>
        <p:grpSp>
          <p:nvGrpSpPr>
            <p:cNvPr id="12" name="Group 11"/>
            <p:cNvGrpSpPr/>
            <p:nvPr/>
          </p:nvGrpSpPr>
          <p:grpSpPr>
            <a:xfrm>
              <a:off x="2094743" y="1811975"/>
              <a:ext cx="4954515" cy="792473"/>
              <a:chOff x="2100847" y="1811975"/>
              <a:chExt cx="4954515" cy="79247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11975"/>
                <a:ext cx="4176100" cy="7689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399164" y="2603767"/>
              <a:ext cx="5015188" cy="646331"/>
            </a:xfrm>
            <a:prstGeom prst="rect">
              <a:avLst/>
            </a:prstGeom>
            <a:noFill/>
          </p:spPr>
          <p:txBody>
            <a:bodyPr wrap="square" rtlCol="0">
              <a:spAutoFit/>
            </a:bodyPr>
            <a:lstStyle/>
            <a:p>
              <a:r>
                <a:rPr lang="en-US" sz="3600" b="1" dirty="0">
                  <a:solidFill>
                    <a:srgbClr val="0FB7BD"/>
                  </a:solidFill>
                </a:rPr>
                <a:t>An audio guide to a place</a:t>
              </a:r>
            </a:p>
          </p:txBody>
        </p:sp>
      </p:grpSp>
      <p:sp>
        <p:nvSpPr>
          <p:cNvPr id="2" name="Rectangle 1"/>
          <p:cNvSpPr/>
          <p:nvPr/>
        </p:nvSpPr>
        <p:spPr>
          <a:xfrm>
            <a:off x="472615" y="1433896"/>
            <a:ext cx="6492483" cy="584775"/>
          </a:xfrm>
          <a:prstGeom prst="rect">
            <a:avLst/>
          </a:prstGeom>
        </p:spPr>
        <p:txBody>
          <a:bodyPr wrap="none">
            <a:spAutoFit/>
          </a:bodyPr>
          <a:lstStyle/>
          <a:p>
            <a:r>
              <a:rPr lang="en-US" sz="3200" dirty="0" smtClean="0">
                <a:solidFill>
                  <a:srgbClr val="FF0000"/>
                </a:solidFill>
                <a:latin typeface="Times New Roman" pitchFamily="18" charset="0"/>
                <a:cs typeface="Times New Roman" pitchFamily="18" charset="0"/>
              </a:rPr>
              <a:t>* Listen and  </a:t>
            </a:r>
            <a:r>
              <a:rPr lang="en-US" sz="3200" dirty="0">
                <a:solidFill>
                  <a:srgbClr val="FF0000"/>
                </a:solidFill>
                <a:latin typeface="Times New Roman" pitchFamily="18" charset="0"/>
                <a:cs typeface="Times New Roman" pitchFamily="18" charset="0"/>
              </a:rPr>
              <a:t>order of </a:t>
            </a:r>
            <a:r>
              <a:rPr lang="en-US" sz="3200" dirty="0" smtClean="0">
                <a:solidFill>
                  <a:srgbClr val="FF0000"/>
                </a:solidFill>
                <a:latin typeface="Times New Roman" pitchFamily="18" charset="0"/>
                <a:cs typeface="Times New Roman" pitchFamily="18" charset="0"/>
              </a:rPr>
              <a:t>pictures’ </a:t>
            </a:r>
            <a:r>
              <a:rPr lang="en-US" sz="3200" dirty="0">
                <a:solidFill>
                  <a:srgbClr val="FF0000"/>
                </a:solidFill>
                <a:latin typeface="Times New Roman" pitchFamily="18" charset="0"/>
                <a:cs typeface="Times New Roman" pitchFamily="18" charset="0"/>
              </a:rPr>
              <a:t>names </a:t>
            </a:r>
            <a:endParaRPr lang="en-GB" sz="3200" dirty="0">
              <a:solidFill>
                <a:srgbClr val="FF0000"/>
              </a:solidFill>
              <a:latin typeface="Times New Roman" pitchFamily="18" charset="0"/>
              <a:cs typeface="Times New Roman" pitchFamily="18" charset="0"/>
            </a:endParaRPr>
          </a:p>
        </p:txBody>
      </p:sp>
      <p:pic>
        <p:nvPicPr>
          <p:cNvPr id="18" name="Picture 17" descr="Chua Ong pagoda, Hoi An, Vietnam Stock Photo - Alam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884" y="2018671"/>
            <a:ext cx="2685141" cy="1814286"/>
          </a:xfrm>
          <a:prstGeom prst="rect">
            <a:avLst/>
          </a:prstGeom>
          <a:noFill/>
          <a:ln>
            <a:noFill/>
          </a:ln>
        </p:spPr>
      </p:pic>
      <p:pic>
        <p:nvPicPr>
          <p:cNvPr id="19" name="Picture 18"/>
          <p:cNvPicPr/>
          <p:nvPr/>
        </p:nvPicPr>
        <p:blipFill>
          <a:blip r:embed="rId5">
            <a:extLst>
              <a:ext uri="{28A0092B-C50C-407E-A947-70E740481C1C}">
                <a14:useLocalDpi xmlns:a14="http://schemas.microsoft.com/office/drawing/2010/main" val="0"/>
              </a:ext>
            </a:extLst>
          </a:blip>
          <a:srcRect/>
          <a:stretch>
            <a:fillRect/>
          </a:stretch>
        </p:blipFill>
        <p:spPr bwMode="auto">
          <a:xfrm>
            <a:off x="4195897" y="2076729"/>
            <a:ext cx="2769201" cy="1698170"/>
          </a:xfrm>
          <a:prstGeom prst="rect">
            <a:avLst/>
          </a:prstGeom>
          <a:noFill/>
          <a:ln>
            <a:noFill/>
          </a:ln>
        </p:spPr>
      </p:pic>
      <p:pic>
        <p:nvPicPr>
          <p:cNvPr id="20" name="Picture 19"/>
          <p:cNvPicPr/>
          <p:nvPr/>
        </p:nvPicPr>
        <p:blipFill>
          <a:blip r:embed="rId6">
            <a:extLst>
              <a:ext uri="{28A0092B-C50C-407E-A947-70E740481C1C}">
                <a14:useLocalDpi xmlns:a14="http://schemas.microsoft.com/office/drawing/2010/main" val="0"/>
              </a:ext>
            </a:extLst>
          </a:blip>
          <a:srcRect/>
          <a:stretch>
            <a:fillRect/>
          </a:stretch>
        </p:blipFill>
        <p:spPr bwMode="auto">
          <a:xfrm>
            <a:off x="996397" y="4455886"/>
            <a:ext cx="2722459" cy="1683657"/>
          </a:xfrm>
          <a:prstGeom prst="rect">
            <a:avLst/>
          </a:prstGeom>
          <a:noFill/>
          <a:ln>
            <a:noFill/>
          </a:ln>
        </p:spPr>
      </p:pic>
      <p:pic>
        <p:nvPicPr>
          <p:cNvPr id="21" name="Picture 20" descr="Description: The immortal beauty of Tan Ky Old House in Hoi An - VNExplorer"/>
          <p:cNvPicPr/>
          <p:nvPr/>
        </p:nvPicPr>
        <p:blipFill>
          <a:blip r:embed="rId7">
            <a:extLst>
              <a:ext uri="{28A0092B-C50C-407E-A947-70E740481C1C}">
                <a14:useLocalDpi xmlns:a14="http://schemas.microsoft.com/office/drawing/2010/main" val="0"/>
              </a:ext>
            </a:extLst>
          </a:blip>
          <a:srcRect/>
          <a:stretch>
            <a:fillRect/>
          </a:stretch>
        </p:blipFill>
        <p:spPr bwMode="auto">
          <a:xfrm>
            <a:off x="4862286" y="4455886"/>
            <a:ext cx="2685141" cy="1683657"/>
          </a:xfrm>
          <a:prstGeom prst="rect">
            <a:avLst/>
          </a:prstGeom>
          <a:noFill/>
          <a:ln>
            <a:noFill/>
          </a:ln>
        </p:spPr>
      </p:pic>
      <p:sp>
        <p:nvSpPr>
          <p:cNvPr id="3" name="TextBox 2"/>
          <p:cNvSpPr txBox="1"/>
          <p:nvPr/>
        </p:nvSpPr>
        <p:spPr>
          <a:xfrm>
            <a:off x="996397" y="3947886"/>
            <a:ext cx="2487032" cy="369332"/>
          </a:xfrm>
          <a:prstGeom prst="rect">
            <a:avLst/>
          </a:prstGeom>
          <a:noFill/>
        </p:spPr>
        <p:txBody>
          <a:bodyPr wrap="square" rtlCol="0">
            <a:spAutoFit/>
          </a:bodyPr>
          <a:lstStyle/>
          <a:p>
            <a:r>
              <a:rPr lang="en-US" b="1" i="1" dirty="0" smtClean="0">
                <a:latin typeface="Times New Roman" pitchFamily="18" charset="0"/>
                <a:cs typeface="Times New Roman" pitchFamily="18" charset="0"/>
              </a:rPr>
              <a:t>a) </a:t>
            </a:r>
            <a:r>
              <a:rPr lang="en-US" b="1" i="1" dirty="0" err="1" smtClean="0">
                <a:latin typeface="Times New Roman" pitchFamily="18" charset="0"/>
                <a:cs typeface="Times New Roman" pitchFamily="18" charset="0"/>
              </a:rPr>
              <a:t>Ong</a:t>
            </a:r>
            <a:r>
              <a:rPr lang="en-US" b="1" i="1" dirty="0" smtClean="0">
                <a:latin typeface="Times New Roman" pitchFamily="18" charset="0"/>
                <a:cs typeface="Times New Roman" pitchFamily="18" charset="0"/>
              </a:rPr>
              <a:t> pagoda</a:t>
            </a:r>
            <a:endParaRPr lang="en-GB" b="1" i="1" dirty="0">
              <a:latin typeface="Times New Roman" pitchFamily="18" charset="0"/>
              <a:cs typeface="Times New Roman" pitchFamily="18" charset="0"/>
            </a:endParaRPr>
          </a:p>
        </p:txBody>
      </p:sp>
      <p:sp>
        <p:nvSpPr>
          <p:cNvPr id="14" name="TextBox 13"/>
          <p:cNvSpPr txBox="1"/>
          <p:nvPr/>
        </p:nvSpPr>
        <p:spPr>
          <a:xfrm>
            <a:off x="4336980" y="3947886"/>
            <a:ext cx="3631363"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b)</a:t>
            </a:r>
            <a:r>
              <a:rPr lang="en-US" b="1" i="1" dirty="0"/>
              <a:t> Museum of Sa Huynh </a:t>
            </a:r>
            <a:r>
              <a:rPr lang="en-US" b="1" i="1" dirty="0" err="1"/>
              <a:t>Cultre</a:t>
            </a:r>
            <a:r>
              <a:rPr lang="en-US" b="1" i="1" dirty="0"/>
              <a:t> </a:t>
            </a:r>
            <a:endParaRPr lang="en-GB" b="1" dirty="0">
              <a:latin typeface="Times New Roman" pitchFamily="18" charset="0"/>
              <a:cs typeface="Times New Roman" pitchFamily="18" charset="0"/>
            </a:endParaRPr>
          </a:p>
        </p:txBody>
      </p:sp>
      <p:sp>
        <p:nvSpPr>
          <p:cNvPr id="7" name="Rectangle 6"/>
          <p:cNvSpPr/>
          <p:nvPr/>
        </p:nvSpPr>
        <p:spPr>
          <a:xfrm>
            <a:off x="1097837" y="6292334"/>
            <a:ext cx="2334935" cy="369332"/>
          </a:xfrm>
          <a:prstGeom prst="rect">
            <a:avLst/>
          </a:prstGeom>
        </p:spPr>
        <p:txBody>
          <a:bodyPr wrap="none">
            <a:spAutoFit/>
          </a:bodyPr>
          <a:lstStyle/>
          <a:p>
            <a:r>
              <a:rPr lang="en-US" b="1" i="1" dirty="0"/>
              <a:t>c)</a:t>
            </a:r>
            <a:r>
              <a:rPr lang="en-US" b="1" i="1" dirty="0" err="1"/>
              <a:t>Hoa</a:t>
            </a:r>
            <a:r>
              <a:rPr lang="en-US" b="1" i="1" dirty="0"/>
              <a:t> </a:t>
            </a:r>
            <a:r>
              <a:rPr lang="en-US" b="1" i="1" dirty="0" err="1"/>
              <a:t>Nhap</a:t>
            </a:r>
            <a:r>
              <a:rPr lang="en-US" b="1" i="1" dirty="0"/>
              <a:t> Workshop</a:t>
            </a:r>
            <a:endParaRPr lang="en-GB" b="1" dirty="0"/>
          </a:p>
        </p:txBody>
      </p:sp>
      <p:sp>
        <p:nvSpPr>
          <p:cNvPr id="15" name="Rectangle 14"/>
          <p:cNvSpPr/>
          <p:nvPr/>
        </p:nvSpPr>
        <p:spPr>
          <a:xfrm>
            <a:off x="4985193" y="6304002"/>
            <a:ext cx="1646926" cy="369332"/>
          </a:xfrm>
          <a:prstGeom prst="rect">
            <a:avLst/>
          </a:prstGeom>
        </p:spPr>
        <p:txBody>
          <a:bodyPr wrap="none">
            <a:spAutoFit/>
          </a:bodyPr>
          <a:lstStyle/>
          <a:p>
            <a:r>
              <a:rPr lang="en-US" b="1" i="1" dirty="0" smtClean="0"/>
              <a:t>c) Tan </a:t>
            </a:r>
            <a:r>
              <a:rPr lang="en-US" b="1" i="1" dirty="0" err="1" smtClean="0"/>
              <a:t>Ky</a:t>
            </a:r>
            <a:r>
              <a:rPr lang="en-US" b="1" i="1" dirty="0" smtClean="0"/>
              <a:t> house</a:t>
            </a:r>
            <a:endParaRPr lang="en-GB" b="1" dirty="0"/>
          </a:p>
        </p:txBody>
      </p:sp>
    </p:spTree>
    <p:extLst>
      <p:ext uri="{BB962C8B-B14F-4D97-AF65-F5344CB8AC3E}">
        <p14:creationId xmlns:p14="http://schemas.microsoft.com/office/powerpoint/2010/main" val="943073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946650" y="77215"/>
            <a:ext cx="7534410"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Nick is listening to an audio guide to Hoi An. Listen and fill the blanks.</a:t>
            </a:r>
          </a:p>
        </p:txBody>
      </p:sp>
      <p:sp>
        <p:nvSpPr>
          <p:cNvPr id="4" name="Rectangle 3"/>
          <p:cNvSpPr/>
          <p:nvPr/>
        </p:nvSpPr>
        <p:spPr>
          <a:xfrm>
            <a:off x="333828" y="1806766"/>
            <a:ext cx="8534401" cy="4579520"/>
          </a:xfrm>
          <a:prstGeom prst="rect">
            <a:avLst/>
          </a:prstGeom>
          <a:solidFill>
            <a:srgbClr val="BC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811" y="761949"/>
            <a:ext cx="4957934" cy="1044817"/>
          </a:xfrm>
          <a:prstGeom prst="rect">
            <a:avLst/>
          </a:prstGeom>
        </p:spPr>
      </p:pic>
      <p:sp>
        <p:nvSpPr>
          <p:cNvPr id="15" name="TextBox 14"/>
          <p:cNvSpPr txBox="1"/>
          <p:nvPr/>
        </p:nvSpPr>
        <p:spPr>
          <a:xfrm>
            <a:off x="523301" y="2326842"/>
            <a:ext cx="8060260" cy="3539430"/>
          </a:xfrm>
          <a:prstGeom prst="rect">
            <a:avLst/>
          </a:prstGeom>
          <a:noFill/>
        </p:spPr>
        <p:txBody>
          <a:bodyPr wrap="square" rtlCol="0">
            <a:spAutoFit/>
          </a:bodyPr>
          <a:lstStyle/>
          <a:p>
            <a:pPr algn="just"/>
            <a:r>
              <a:rPr lang="en-US" sz="2800" dirty="0"/>
              <a:t> Let’s start our tour in Hoi An. We are in Tran </a:t>
            </a:r>
            <a:r>
              <a:rPr lang="en-US" sz="2800" dirty="0" err="1"/>
              <a:t>Phu</a:t>
            </a:r>
            <a:r>
              <a:rPr lang="en-US" sz="2800" dirty="0"/>
              <a:t> Street now. First, go to Ong Pagoda. To get there, go  (1)              along the street for five minutes. It’s on your left. Next, go to the Museum of Sa Huynh Culture. Take the (2)               turning on your left. Turn (3)             and it’s on your right. Finally, go to </a:t>
            </a:r>
            <a:r>
              <a:rPr lang="en-US" sz="2800" dirty="0" err="1"/>
              <a:t>Hoa</a:t>
            </a:r>
            <a:r>
              <a:rPr lang="en-US" sz="2800" dirty="0"/>
              <a:t> </a:t>
            </a:r>
            <a:r>
              <a:rPr lang="en-US" sz="2800" dirty="0" err="1"/>
              <a:t>Nhap</a:t>
            </a:r>
            <a:r>
              <a:rPr lang="en-US" sz="2800" dirty="0"/>
              <a:t> Workshop to buy some presents. Turn left and then right. It’s (4)                Tan Ky House. </a:t>
            </a:r>
          </a:p>
        </p:txBody>
      </p:sp>
      <p:pic>
        <p:nvPicPr>
          <p:cNvPr id="9" name="Bản sao của B1_28">
            <a:hlinkClick r:id="" action="ppaction://media"/>
            <a:extLst>
              <a:ext uri="{FF2B5EF4-FFF2-40B4-BE49-F238E27FC236}">
                <a16:creationId xmlns:a16="http://schemas.microsoft.com/office/drawing/2014/main" id="{2FEEEA80-CB37-4B18-83F3-589EAFB5E7F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52064" y="518268"/>
            <a:ext cx="487363" cy="487363"/>
          </a:xfrm>
          <a:prstGeom prst="rect">
            <a:avLst/>
          </a:prstGeom>
        </p:spPr>
      </p:pic>
      <p:sp>
        <p:nvSpPr>
          <p:cNvPr id="10" name="TextBox 9">
            <a:extLst>
              <a:ext uri="{FF2B5EF4-FFF2-40B4-BE49-F238E27FC236}">
                <a16:creationId xmlns:a16="http://schemas.microsoft.com/office/drawing/2014/main" id="{5D4F34D2-47BB-49DD-A71D-D5CD16AF9B9D}"/>
              </a:ext>
            </a:extLst>
          </p:cNvPr>
          <p:cNvSpPr txBox="1"/>
          <p:nvPr/>
        </p:nvSpPr>
        <p:spPr>
          <a:xfrm>
            <a:off x="1189701" y="3192569"/>
            <a:ext cx="1287212" cy="523220"/>
          </a:xfrm>
          <a:prstGeom prst="rect">
            <a:avLst/>
          </a:prstGeom>
          <a:noFill/>
        </p:spPr>
        <p:txBody>
          <a:bodyPr wrap="none" rtlCol="0">
            <a:spAutoFit/>
          </a:bodyPr>
          <a:lstStyle/>
          <a:p>
            <a:r>
              <a:rPr lang="en-US" sz="2800" dirty="0">
                <a:solidFill>
                  <a:srgbClr val="FF0000"/>
                </a:solidFill>
              </a:rPr>
              <a:t>straight</a:t>
            </a:r>
          </a:p>
        </p:txBody>
      </p:sp>
      <p:sp>
        <p:nvSpPr>
          <p:cNvPr id="12" name="TextBox 11">
            <a:extLst>
              <a:ext uri="{FF2B5EF4-FFF2-40B4-BE49-F238E27FC236}">
                <a16:creationId xmlns:a16="http://schemas.microsoft.com/office/drawing/2014/main" id="{E9CD32D2-233E-48E7-98C3-A044E0D174C8}"/>
              </a:ext>
            </a:extLst>
          </p:cNvPr>
          <p:cNvSpPr txBox="1"/>
          <p:nvPr/>
        </p:nvSpPr>
        <p:spPr>
          <a:xfrm>
            <a:off x="3594065" y="4038119"/>
            <a:ext cx="1220462" cy="523220"/>
          </a:xfrm>
          <a:prstGeom prst="rect">
            <a:avLst/>
          </a:prstGeom>
          <a:noFill/>
        </p:spPr>
        <p:txBody>
          <a:bodyPr wrap="none" rtlCol="0">
            <a:spAutoFit/>
          </a:bodyPr>
          <a:lstStyle/>
          <a:p>
            <a:r>
              <a:rPr lang="en-US" sz="2800" dirty="0">
                <a:solidFill>
                  <a:srgbClr val="FF0000"/>
                </a:solidFill>
              </a:rPr>
              <a:t>second</a:t>
            </a:r>
          </a:p>
        </p:txBody>
      </p:sp>
      <p:sp>
        <p:nvSpPr>
          <p:cNvPr id="13" name="TextBox 12">
            <a:extLst>
              <a:ext uri="{FF2B5EF4-FFF2-40B4-BE49-F238E27FC236}">
                <a16:creationId xmlns:a16="http://schemas.microsoft.com/office/drawing/2014/main" id="{67FD7483-F360-4995-9E9C-FE4DD5F469C9}"/>
              </a:ext>
            </a:extLst>
          </p:cNvPr>
          <p:cNvSpPr txBox="1"/>
          <p:nvPr/>
        </p:nvSpPr>
        <p:spPr>
          <a:xfrm>
            <a:off x="1369074" y="4452149"/>
            <a:ext cx="865814" cy="523220"/>
          </a:xfrm>
          <a:prstGeom prst="rect">
            <a:avLst/>
          </a:prstGeom>
          <a:noFill/>
        </p:spPr>
        <p:txBody>
          <a:bodyPr wrap="none" rtlCol="0">
            <a:spAutoFit/>
          </a:bodyPr>
          <a:lstStyle/>
          <a:p>
            <a:r>
              <a:rPr lang="en-US" sz="2800" dirty="0">
                <a:solidFill>
                  <a:srgbClr val="FF0000"/>
                </a:solidFill>
              </a:rPr>
              <a:t>right</a:t>
            </a:r>
          </a:p>
        </p:txBody>
      </p:sp>
      <p:sp>
        <p:nvSpPr>
          <p:cNvPr id="14" name="TextBox 13">
            <a:extLst>
              <a:ext uri="{FF2B5EF4-FFF2-40B4-BE49-F238E27FC236}">
                <a16:creationId xmlns:a16="http://schemas.microsoft.com/office/drawing/2014/main" id="{BA4EFDA7-5CCE-4ED0-850C-ED5EDD74730D}"/>
              </a:ext>
            </a:extLst>
          </p:cNvPr>
          <p:cNvSpPr txBox="1"/>
          <p:nvPr/>
        </p:nvSpPr>
        <p:spPr>
          <a:xfrm>
            <a:off x="3194616" y="5308821"/>
            <a:ext cx="1253933" cy="523220"/>
          </a:xfrm>
          <a:prstGeom prst="rect">
            <a:avLst/>
          </a:prstGeom>
          <a:noFill/>
        </p:spPr>
        <p:txBody>
          <a:bodyPr wrap="none" rtlCol="0">
            <a:spAutoFit/>
          </a:bodyPr>
          <a:lstStyle/>
          <a:p>
            <a:r>
              <a:rPr lang="en-US" sz="2800" dirty="0">
                <a:solidFill>
                  <a:srgbClr val="FF0000"/>
                </a:solidFill>
              </a:rPr>
              <a:t>next to</a:t>
            </a:r>
          </a:p>
        </p:txBody>
      </p:sp>
      <p:cxnSp>
        <p:nvCxnSpPr>
          <p:cNvPr id="16" name="Straight Connector 15">
            <a:extLst>
              <a:ext uri="{FF2B5EF4-FFF2-40B4-BE49-F238E27FC236}">
                <a16:creationId xmlns:a16="http://schemas.microsoft.com/office/drawing/2014/main" id="{357E1F59-E6A7-4AE8-A889-568CE02FC90C}"/>
              </a:ext>
            </a:extLst>
          </p:cNvPr>
          <p:cNvCxnSpPr/>
          <p:nvPr/>
        </p:nvCxnSpPr>
        <p:spPr>
          <a:xfrm>
            <a:off x="1189701" y="3606575"/>
            <a:ext cx="12093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36DC6A-FF06-4254-9A14-2C34AAEC4C0B}"/>
              </a:ext>
            </a:extLst>
          </p:cNvPr>
          <p:cNvCxnSpPr/>
          <p:nvPr/>
        </p:nvCxnSpPr>
        <p:spPr>
          <a:xfrm>
            <a:off x="3623031" y="4452149"/>
            <a:ext cx="12093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21486E-7562-451E-97A9-FA1B13F75548}"/>
              </a:ext>
            </a:extLst>
          </p:cNvPr>
          <p:cNvCxnSpPr/>
          <p:nvPr/>
        </p:nvCxnSpPr>
        <p:spPr>
          <a:xfrm>
            <a:off x="1195634" y="4884768"/>
            <a:ext cx="12093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0AB38F-CEAE-4BF8-94D2-390E2AC9CFE3}"/>
              </a:ext>
            </a:extLst>
          </p:cNvPr>
          <p:cNvCxnSpPr/>
          <p:nvPr/>
        </p:nvCxnSpPr>
        <p:spPr>
          <a:xfrm>
            <a:off x="3194616" y="5740174"/>
            <a:ext cx="12093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59913" fill="hold"/>
                                        <p:tgtEl>
                                          <p:spTgt spid="9"/>
                                        </p:tgtEl>
                                      </p:cBhvr>
                                    </p:cmd>
                                  </p:childTnLst>
                                </p:cTn>
                              </p:par>
                            </p:childTnLst>
                          </p:cTn>
                        </p:par>
                      </p:childTnLst>
                    </p:cTn>
                  </p:par>
                </p:childTnLst>
              </p:cTn>
              <p:nextCondLst>
                <p:cond evt="onClick" delay="0">
                  <p:tgtEl>
                    <p:spTgt spid="9"/>
                  </p:tgtEl>
                </p:cond>
              </p:nextCondLst>
            </p:seq>
            <p:audio>
              <p:cMediaNode vol="80000">
                <p:cTn id="32" fill="hold" display="0">
                  <p:stCondLst>
                    <p:cond delay="indefinite"/>
                  </p:stCondLst>
                  <p:endCondLst>
                    <p:cond evt="onStopAudio" delay="0">
                      <p:tgtEl>
                        <p:sldTgt/>
                      </p:tgtEl>
                    </p:cond>
                  </p:endCondLst>
                </p:cTn>
                <p:tgtEl>
                  <p:spTgt spid="9"/>
                </p:tgtEl>
              </p:cMediaNode>
            </p:audio>
          </p:childTnLst>
        </p:cTn>
      </p:par>
    </p:tnLst>
    <p:bldLst>
      <p:bldP spid="10" grpId="0"/>
      <p:bldP spid="12" grpId="0"/>
      <p:bldP spid="13" grpId="0"/>
      <p:bldP spid="1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1602</TotalTime>
  <Words>590</Words>
  <Application>Microsoft Office PowerPoint</Application>
  <PresentationFormat>On-screen Show (4:3)</PresentationFormat>
  <Paragraphs>61</Paragraphs>
  <Slides>15</Slides>
  <Notes>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.VnArial</vt:lpstr>
      <vt:lpstr>Arial</vt:lpstr>
      <vt:lpstr>Arial Black</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HOMEWORK: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P231120</cp:lastModifiedBy>
  <cp:revision>93</cp:revision>
  <dcterms:created xsi:type="dcterms:W3CDTF">2020-12-09T02:04:09Z</dcterms:created>
  <dcterms:modified xsi:type="dcterms:W3CDTF">2023-11-05T02:34:57Z</dcterms:modified>
</cp:coreProperties>
</file>