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gif" ContentType="image/gif"/>
  <Default Extension="ti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9"/>
  </p:notesMasterIdLst>
  <p:sldIdLst>
    <p:sldId id="293" r:id="rId2"/>
    <p:sldId id="294" r:id="rId3"/>
    <p:sldId id="311" r:id="rId4"/>
    <p:sldId id="298" r:id="rId5"/>
    <p:sldId id="300" r:id="rId6"/>
    <p:sldId id="301" r:id="rId7"/>
    <p:sldId id="310" r:id="rId8"/>
    <p:sldId id="302" r:id="rId9"/>
    <p:sldId id="303" r:id="rId10"/>
    <p:sldId id="304" r:id="rId11"/>
    <p:sldId id="307" r:id="rId12"/>
    <p:sldId id="308" r:id="rId13"/>
    <p:sldId id="309" r:id="rId14"/>
    <p:sldId id="295" r:id="rId15"/>
    <p:sldId id="264" r:id="rId16"/>
    <p:sldId id="285" r:id="rId17"/>
    <p:sldId id="286" r:id="rId18"/>
    <p:sldId id="315" r:id="rId19"/>
    <p:sldId id="317" r:id="rId20"/>
    <p:sldId id="258" r:id="rId21"/>
    <p:sldId id="314" r:id="rId22"/>
    <p:sldId id="287" r:id="rId23"/>
    <p:sldId id="288" r:id="rId24"/>
    <p:sldId id="289" r:id="rId25"/>
    <p:sldId id="290" r:id="rId26"/>
    <p:sldId id="291" r:id="rId27"/>
    <p:sldId id="318" r:id="rId28"/>
    <p:sldId id="319" r:id="rId29"/>
    <p:sldId id="320" r:id="rId30"/>
    <p:sldId id="260" r:id="rId31"/>
    <p:sldId id="292" r:id="rId32"/>
    <p:sldId id="261" r:id="rId33"/>
    <p:sldId id="321" r:id="rId34"/>
    <p:sldId id="262" r:id="rId35"/>
    <p:sldId id="312" r:id="rId36"/>
    <p:sldId id="322" r:id="rId37"/>
    <p:sldId id="31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DA"/>
    <a:srgbClr val="00B0F0"/>
    <a:srgbClr val="F16649"/>
    <a:srgbClr val="FFFFFF"/>
    <a:srgbClr val="FF0000"/>
    <a:srgbClr val="1DC4FF"/>
    <a:srgbClr val="B7ECFF"/>
    <a:srgbClr val="97E4FF"/>
    <a:srgbClr val="61D6FF"/>
    <a:srgbClr val="FDE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87" y="67"/>
      </p:cViewPr>
      <p:guideLst>
        <p:guide orient="horz" pos="21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  <a:t>05/11/2023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5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86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36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4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71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2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0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6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1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8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9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unit%208%20-%20write\Spice%20Girls%20-%20Mama.mp3" TargetMode="Externa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13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slide" Target="slide23.xml"/><Relationship Id="rId18" Type="http://schemas.openxmlformats.org/officeDocument/2006/relationships/slide" Target="slide29.xml"/><Relationship Id="rId3" Type="http://schemas.openxmlformats.org/officeDocument/2006/relationships/audio" Target="../media/audio3.wav"/><Relationship Id="rId21" Type="http://schemas.openxmlformats.org/officeDocument/2006/relationships/image" Target="../media/image25.gif"/><Relationship Id="rId7" Type="http://schemas.openxmlformats.org/officeDocument/2006/relationships/audio" Target="../media/audio7.wav"/><Relationship Id="rId12" Type="http://schemas.openxmlformats.org/officeDocument/2006/relationships/slide" Target="slide22.xml"/><Relationship Id="rId17" Type="http://schemas.openxmlformats.org/officeDocument/2006/relationships/slide" Target="slide26.xml"/><Relationship Id="rId25" Type="http://schemas.openxmlformats.org/officeDocument/2006/relationships/slide" Target="slide30.xml"/><Relationship Id="rId2" Type="http://schemas.openxmlformats.org/officeDocument/2006/relationships/audio" Target="../media/audio2.wav"/><Relationship Id="rId16" Type="http://schemas.openxmlformats.org/officeDocument/2006/relationships/slide" Target="slide25.xml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audio" Target="../media/audio1.wav"/><Relationship Id="rId24" Type="http://schemas.openxmlformats.org/officeDocument/2006/relationships/image" Target="../media/image28.png"/><Relationship Id="rId5" Type="http://schemas.openxmlformats.org/officeDocument/2006/relationships/audio" Target="../media/audio5.wav"/><Relationship Id="rId15" Type="http://schemas.openxmlformats.org/officeDocument/2006/relationships/slide" Target="slide28.xml"/><Relationship Id="rId23" Type="http://schemas.openxmlformats.org/officeDocument/2006/relationships/image" Target="../media/image27.png"/><Relationship Id="rId10" Type="http://schemas.openxmlformats.org/officeDocument/2006/relationships/audio" Target="../media/audio10.wav"/><Relationship Id="rId19" Type="http://schemas.openxmlformats.org/officeDocument/2006/relationships/slide" Target="slide27.xml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slide" Target="slide24.xml"/><Relationship Id="rId2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969"/>
            <a:ext cx="9144000" cy="68490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88666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11034" y="2615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7</a:t>
            </a:r>
            <a:r>
              <a:rPr lang="en-US" dirty="0" smtClean="0"/>
              <a:t>. The city is crowed. It is…………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017520" y="1516371"/>
            <a:ext cx="22468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NOISY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83326" y="3920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8</a:t>
            </a:r>
            <a:r>
              <a:rPr lang="en-US" dirty="0" smtClean="0"/>
              <a:t>. ……………#  </a:t>
            </a:r>
            <a:r>
              <a:rPr lang="en-US" dirty="0" smtClean="0">
                <a:solidFill>
                  <a:srgbClr val="0070C0"/>
                </a:solidFill>
              </a:rPr>
              <a:t>cheap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9246" y="1920780"/>
            <a:ext cx="304364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EXPENSIVE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9. I don’t like living in the </a:t>
            </a:r>
            <a:r>
              <a:rPr lang="en-US" dirty="0" smtClean="0"/>
              <a:t>countryside </a:t>
            </a:r>
            <a:r>
              <a:rPr lang="en-US" dirty="0" smtClean="0"/>
              <a:t>because it is…………….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317966" y="2274723"/>
            <a:ext cx="22468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BORING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10…………………….# HISTORIC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317966" y="2274723"/>
            <a:ext cx="22468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MODERN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78307" y="123687"/>
            <a:ext cx="8965693" cy="1548107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FF0000"/>
                </a:solidFill>
                <a:latin typeface=".VnBlackH" pitchFamily="34" charset="0"/>
              </a:rPr>
              <a:t>UNIT 4: MY </a:t>
            </a:r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</a:rPr>
              <a:t>NEIGHBOURHOOD</a:t>
            </a:r>
            <a:endParaRPr lang="en-US" sz="4400" b="1" dirty="0">
              <a:ln w="38100">
                <a:solidFill>
                  <a:srgbClr val="FF0000"/>
                </a:solidFill>
              </a:ln>
              <a:solidFill>
                <a:srgbClr val="FF000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03811" y="2087695"/>
            <a:ext cx="3100737" cy="5788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rabia" pitchFamily="34" charset="0"/>
              </a:rPr>
              <a:t>LESSON 3</a:t>
            </a:r>
            <a:endParaRPr lang="en-GB" sz="4000" b="1" dirty="0">
              <a:solidFill>
                <a:srgbClr val="FF0000"/>
              </a:solidFill>
              <a:latin typeface=".VnArabi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1" y="4202375"/>
            <a:ext cx="961782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7169" y="2087695"/>
            <a:ext cx="3357154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smtClean="0"/>
              <a:t>A CLOSER LOOK  2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468582" y="4277251"/>
            <a:ext cx="7444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understand and use comparative adjectives to make sentences, dialogues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27315" y="3281207"/>
            <a:ext cx="235283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OBJECTIVES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9373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1227" y="359433"/>
            <a:ext cx="437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FB7BD"/>
                </a:solidFill>
              </a:rPr>
              <a:t>*</a:t>
            </a:r>
            <a:r>
              <a:rPr lang="en-US" sz="3600" b="1" dirty="0" smtClean="0">
                <a:solidFill>
                  <a:srgbClr val="0FB7BD"/>
                </a:solidFill>
                <a:latin typeface=".VnBodoniH" pitchFamily="34" charset="0"/>
              </a:rPr>
              <a:t>Grammar</a:t>
            </a:r>
            <a:endParaRPr lang="en-US" sz="3600" b="1" dirty="0">
              <a:solidFill>
                <a:srgbClr val="0FB7BD"/>
              </a:solidFill>
              <a:latin typeface=".VnBodoniH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714" y="1132798"/>
            <a:ext cx="3664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Comparative adjectives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001960-56EA-411B-B6BE-1C957DC0539C}"/>
              </a:ext>
            </a:extLst>
          </p:cNvPr>
          <p:cNvGrpSpPr/>
          <p:nvPr/>
        </p:nvGrpSpPr>
        <p:grpSpPr>
          <a:xfrm>
            <a:off x="140171" y="1851537"/>
            <a:ext cx="8760993" cy="2372954"/>
            <a:chOff x="140171" y="2452435"/>
            <a:chExt cx="8760993" cy="2372954"/>
          </a:xfrm>
        </p:grpSpPr>
        <p:sp>
          <p:nvSpPr>
            <p:cNvPr id="9" name="Rectangle 8"/>
            <p:cNvSpPr/>
            <p:nvPr/>
          </p:nvSpPr>
          <p:spPr>
            <a:xfrm>
              <a:off x="891714" y="3195023"/>
              <a:ext cx="8009450" cy="1630366"/>
            </a:xfrm>
            <a:prstGeom prst="rect">
              <a:avLst/>
            </a:prstGeom>
            <a:solidFill>
              <a:srgbClr val="FDE1D8"/>
            </a:solidFill>
            <a:ln>
              <a:solidFill>
                <a:srgbClr val="FDE1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71" y="2452435"/>
              <a:ext cx="4097553" cy="104855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28499" y="3530113"/>
              <a:ext cx="71046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We can use comparative adjectives to compare two people or things.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424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446" y="1214335"/>
            <a:ext cx="3831039" cy="4650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851" y="190939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4447" y="452549"/>
            <a:ext cx="408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Tom is </a:t>
            </a:r>
            <a:r>
              <a:rPr lang="en-US" sz="2800" b="1" dirty="0"/>
              <a:t>taller than </a:t>
            </a:r>
            <a:r>
              <a:rPr lang="en-US" sz="2800" dirty="0"/>
              <a:t>Mary.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6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48">
            <a:off x="763937" y="1984137"/>
            <a:ext cx="4467434" cy="297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3851" y="190939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4356" y="714159"/>
            <a:ext cx="6732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 house in a city is normally </a:t>
            </a:r>
            <a:r>
              <a:rPr lang="en-US" sz="2800" b="1"/>
              <a:t>more expensive than</a:t>
            </a:r>
            <a:r>
              <a:rPr lang="en-US" sz="2800"/>
              <a:t> a house in the countryside.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16" y="4134481"/>
            <a:ext cx="4252511" cy="258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151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399" y="1512614"/>
            <a:ext cx="73543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+ </a:t>
            </a:r>
            <a:r>
              <a:rPr lang="en-GB" sz="3200" b="1" u="sng" dirty="0" smtClean="0">
                <a:solidFill>
                  <a:srgbClr val="00A1DA"/>
                </a:solidFill>
              </a:rPr>
              <a:t>Short </a:t>
            </a:r>
            <a:r>
              <a:rPr lang="en-GB" sz="3200" b="1" u="sng" dirty="0" err="1" smtClean="0">
                <a:solidFill>
                  <a:srgbClr val="00A1DA"/>
                </a:solidFill>
              </a:rPr>
              <a:t>Adj</a:t>
            </a:r>
            <a:r>
              <a:rPr lang="en-GB" sz="3200" b="1" u="sng" dirty="0" smtClean="0">
                <a:solidFill>
                  <a:srgbClr val="00A1DA"/>
                </a:solidFill>
              </a:rPr>
              <a:t>:</a:t>
            </a:r>
          </a:p>
          <a:p>
            <a:r>
              <a:rPr lang="en-GB" sz="3200" dirty="0" smtClean="0"/>
              <a:t>               </a:t>
            </a:r>
            <a:r>
              <a:rPr lang="en-GB" sz="3200" dirty="0" err="1" smtClean="0"/>
              <a:t>S1</a:t>
            </a:r>
            <a:r>
              <a:rPr lang="en-GB" sz="3200" dirty="0" smtClean="0"/>
              <a:t> + be + </a:t>
            </a:r>
            <a:r>
              <a:rPr lang="en-GB" sz="3200" dirty="0" err="1" smtClean="0"/>
              <a:t>adj</a:t>
            </a:r>
            <a:r>
              <a:rPr lang="en-GB" sz="3200" dirty="0" smtClean="0"/>
              <a:t>-ER  + than + </a:t>
            </a:r>
            <a:r>
              <a:rPr lang="en-GB" sz="3200" smtClean="0"/>
              <a:t>S2.</a:t>
            </a:r>
            <a:endParaRPr lang="en-GB" sz="3200" dirty="0" smtClean="0"/>
          </a:p>
          <a:p>
            <a:r>
              <a:rPr lang="en-GB" sz="3200" dirty="0" smtClean="0"/>
              <a:t>+</a:t>
            </a:r>
            <a:r>
              <a:rPr lang="en-GB" sz="3200" dirty="0"/>
              <a:t> </a:t>
            </a:r>
            <a:r>
              <a:rPr lang="en-GB" sz="3200" dirty="0" smtClean="0"/>
              <a:t> </a:t>
            </a:r>
            <a:r>
              <a:rPr lang="en-GB" sz="3200" b="1" dirty="0" smtClean="0">
                <a:solidFill>
                  <a:srgbClr val="00A1DA"/>
                </a:solidFill>
              </a:rPr>
              <a:t>Long </a:t>
            </a:r>
            <a:r>
              <a:rPr lang="en-GB" sz="3200" b="1" dirty="0" err="1" smtClean="0">
                <a:solidFill>
                  <a:srgbClr val="00A1DA"/>
                </a:solidFill>
              </a:rPr>
              <a:t>Adj</a:t>
            </a:r>
            <a:r>
              <a:rPr lang="en-GB" sz="3200" b="1" dirty="0" smtClean="0">
                <a:solidFill>
                  <a:srgbClr val="00A1DA"/>
                </a:solidFill>
              </a:rPr>
              <a:t>: </a:t>
            </a:r>
          </a:p>
          <a:p>
            <a:r>
              <a:rPr lang="en-GB" sz="3200" dirty="0" smtClean="0"/>
              <a:t>               </a:t>
            </a:r>
            <a:r>
              <a:rPr lang="en-GB" sz="3200" dirty="0" err="1" smtClean="0"/>
              <a:t>S1</a:t>
            </a:r>
            <a:r>
              <a:rPr lang="en-GB" sz="3200" dirty="0" smtClean="0"/>
              <a:t> + be + MORE + </a:t>
            </a:r>
            <a:r>
              <a:rPr lang="en-GB" sz="3200" dirty="0" err="1" smtClean="0"/>
              <a:t>adj</a:t>
            </a:r>
            <a:r>
              <a:rPr lang="en-GB" sz="3200" dirty="0" smtClean="0"/>
              <a:t> + than + </a:t>
            </a:r>
            <a:r>
              <a:rPr lang="en-GB" sz="3200" dirty="0" err="1" smtClean="0"/>
              <a:t>S2</a:t>
            </a:r>
            <a:r>
              <a:rPr lang="en-GB" sz="3200" dirty="0" smtClean="0"/>
              <a:t>.</a:t>
            </a:r>
          </a:p>
          <a:p>
            <a:endParaRPr lang="en-GB" sz="3200" dirty="0"/>
          </a:p>
        </p:txBody>
      </p:sp>
      <p:sp>
        <p:nvSpPr>
          <p:cNvPr id="3" name="Rectangle 2"/>
          <p:cNvSpPr/>
          <p:nvPr/>
        </p:nvSpPr>
        <p:spPr>
          <a:xfrm>
            <a:off x="605853" y="344379"/>
            <a:ext cx="1637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srgbClr val="FF0000"/>
                </a:solidFill>
              </a:rPr>
              <a:t>* Form: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7817" y="467490"/>
            <a:ext cx="66557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</a:rPr>
              <a:t>Comparative </a:t>
            </a:r>
            <a:r>
              <a:rPr lang="en-US" sz="2800" b="1" dirty="0" smtClean="0">
                <a:solidFill>
                  <a:srgbClr val="FF0000"/>
                </a:solidFill>
              </a:rPr>
              <a:t>adjectives: </a:t>
            </a:r>
            <a:r>
              <a:rPr lang="en-US" i="1" dirty="0" smtClean="0"/>
              <a:t>(</a:t>
            </a:r>
            <a:r>
              <a:rPr lang="en-US" i="1" dirty="0" err="1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Cấp</a:t>
            </a:r>
            <a:r>
              <a:rPr lang="en-US" i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so </a:t>
            </a:r>
            <a:r>
              <a:rPr lang="en-US" i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sánh</a:t>
            </a:r>
            <a:r>
              <a:rPr lang="en-US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i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hơn</a:t>
            </a:r>
            <a:r>
              <a:rPr lang="en-US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i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của</a:t>
            </a:r>
            <a:r>
              <a:rPr lang="en-US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i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tính</a:t>
            </a:r>
            <a:r>
              <a:rPr lang="en-US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i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từ</a:t>
            </a:r>
            <a:r>
              <a:rPr lang="en-US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).</a:t>
            </a:r>
            <a:endParaRPr lang="en-GB" i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81897" y="2442754"/>
            <a:ext cx="535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74377" y="3444240"/>
            <a:ext cx="535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10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940027"/>
              </p:ext>
            </p:extLst>
          </p:nvPr>
        </p:nvGraphicFramePr>
        <p:xfrm>
          <a:off x="232951" y="703209"/>
          <a:ext cx="8305801" cy="5181600"/>
        </p:xfrm>
        <a:graphic>
          <a:graphicData uri="http://schemas.openxmlformats.org/drawingml/2006/table">
            <a:tbl>
              <a:tblPr/>
              <a:tblGrid>
                <a:gridCol w="1764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9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91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syllable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Positive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Comparative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Arial" charset="0"/>
                        </a:rPr>
                        <a:t>Rule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334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kern="1200" dirty="0" smtClean="0">
                          <a:solidFill>
                            <a:srgbClr val="80000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58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800" b="1" kern="1200" dirty="0" smtClean="0">
                        <a:solidFill>
                          <a:srgbClr val="FF0000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26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400" b="1" kern="1200" dirty="0" smtClean="0">
                        <a:solidFill>
                          <a:srgbClr val="800000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400" b="1" kern="1200" dirty="0" smtClean="0">
                        <a:solidFill>
                          <a:srgbClr val="800000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385351" y="2151009"/>
            <a:ext cx="1600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800000"/>
                </a:solidFill>
              </a:rPr>
              <a:t>one</a:t>
            </a:r>
          </a:p>
          <a:p>
            <a:pPr algn="ctr"/>
            <a:r>
              <a:rPr lang="en-US" sz="2800" b="1">
                <a:solidFill>
                  <a:srgbClr val="800000"/>
                </a:solidFill>
              </a:rPr>
              <a:t>syllable </a:t>
            </a:r>
          </a:p>
        </p:txBody>
      </p:sp>
      <p:sp>
        <p:nvSpPr>
          <p:cNvPr id="9" name="Rectangle 56"/>
          <p:cNvSpPr>
            <a:spLocks noChangeArrowheads="1"/>
          </p:cNvSpPr>
          <p:nvPr/>
        </p:nvSpPr>
        <p:spPr bwMode="auto">
          <a:xfrm>
            <a:off x="2137951" y="1617609"/>
            <a:ext cx="152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/>
              <a:t>fast</a:t>
            </a:r>
            <a:endParaRPr lang="en-US" sz="2800" b="1" u="sng"/>
          </a:p>
        </p:txBody>
      </p:sp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4271551" y="1693809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/>
              <a:t>fast</a:t>
            </a:r>
            <a:r>
              <a:rPr lang="en-US" sz="2800" b="1" u="sng">
                <a:solidFill>
                  <a:srgbClr val="FF0000"/>
                </a:solidFill>
              </a:rPr>
              <a:t>er</a:t>
            </a: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2137951" y="2836809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larg</a:t>
            </a:r>
            <a:r>
              <a:rPr lang="en-US" sz="2800" b="1" u="sng"/>
              <a:t>e</a:t>
            </a: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4195351" y="2760609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/>
              <a:t>large</a:t>
            </a:r>
            <a:r>
              <a:rPr lang="en-US" sz="2800" b="1" u="sng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6" name="Rectangle 63"/>
          <p:cNvSpPr>
            <a:spLocks noChangeArrowheads="1"/>
          </p:cNvSpPr>
          <p:nvPr/>
        </p:nvSpPr>
        <p:spPr bwMode="auto">
          <a:xfrm>
            <a:off x="2137951" y="3751209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 u="sng"/>
              <a:t>big</a:t>
            </a:r>
          </a:p>
        </p:txBody>
      </p:sp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4119151" y="3827409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/>
              <a:t>big</a:t>
            </a:r>
            <a:r>
              <a:rPr lang="en-US" sz="2800" b="1" u="sng">
                <a:solidFill>
                  <a:srgbClr val="FF0000"/>
                </a:solidFill>
              </a:rPr>
              <a:t>ger</a:t>
            </a:r>
          </a:p>
        </p:txBody>
      </p:sp>
      <p:sp>
        <p:nvSpPr>
          <p:cNvPr id="11" name="Rectangle 57"/>
          <p:cNvSpPr>
            <a:spLocks noChangeArrowheads="1"/>
          </p:cNvSpPr>
          <p:nvPr/>
        </p:nvSpPr>
        <p:spPr bwMode="auto">
          <a:xfrm>
            <a:off x="7014751" y="1617609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+ </a:t>
            </a:r>
            <a:r>
              <a:rPr lang="en-US" sz="2800" b="1">
                <a:solidFill>
                  <a:srgbClr val="FF0000"/>
                </a:solidFill>
                <a:sym typeface="Wingdings" pitchFamily="2" charset="2"/>
              </a:rPr>
              <a:t>er</a:t>
            </a:r>
            <a:endParaRPr lang="en-US" sz="2800" b="1" u="sng">
              <a:solidFill>
                <a:srgbClr val="FF0000"/>
              </a:solidFill>
            </a:endParaRPr>
          </a:p>
        </p:txBody>
      </p:sp>
      <p:sp>
        <p:nvSpPr>
          <p:cNvPr id="14" name="Rectangle 60"/>
          <p:cNvSpPr>
            <a:spLocks noChangeArrowheads="1"/>
          </p:cNvSpPr>
          <p:nvPr/>
        </p:nvSpPr>
        <p:spPr bwMode="auto">
          <a:xfrm>
            <a:off x="6786151" y="1693809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" name="Rectangle 60"/>
          <p:cNvSpPr>
            <a:spLocks noChangeArrowheads="1"/>
          </p:cNvSpPr>
          <p:nvPr/>
        </p:nvSpPr>
        <p:spPr bwMode="auto">
          <a:xfrm>
            <a:off x="7090951" y="2760609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+ r</a:t>
            </a:r>
          </a:p>
        </p:txBody>
      </p:sp>
      <p:sp>
        <p:nvSpPr>
          <p:cNvPr id="20" name="Rectangle 60"/>
          <p:cNvSpPr>
            <a:spLocks noChangeArrowheads="1"/>
          </p:cNvSpPr>
          <p:nvPr/>
        </p:nvSpPr>
        <p:spPr bwMode="auto">
          <a:xfrm>
            <a:off x="7014751" y="3827409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  + ...er</a:t>
            </a:r>
          </a:p>
        </p:txBody>
      </p:sp>
      <p:sp>
        <p:nvSpPr>
          <p:cNvPr id="18" name="Rectangle 52"/>
          <p:cNvSpPr>
            <a:spLocks noChangeArrowheads="1"/>
          </p:cNvSpPr>
          <p:nvPr/>
        </p:nvSpPr>
        <p:spPr bwMode="auto">
          <a:xfrm>
            <a:off x="156751" y="4818009"/>
            <a:ext cx="1828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800000"/>
                </a:solidFill>
              </a:rPr>
              <a:t>two </a:t>
            </a:r>
          </a:p>
          <a:p>
            <a:pPr algn="ctr"/>
            <a:r>
              <a:rPr lang="en-US" sz="2800" b="1">
                <a:solidFill>
                  <a:srgbClr val="800000"/>
                </a:solidFill>
              </a:rPr>
              <a:t>syllables </a:t>
            </a:r>
          </a:p>
        </p:txBody>
      </p:sp>
      <p:sp>
        <p:nvSpPr>
          <p:cNvPr id="22" name="Rectangle 63"/>
          <p:cNvSpPr>
            <a:spLocks noChangeArrowheads="1"/>
          </p:cNvSpPr>
          <p:nvPr/>
        </p:nvSpPr>
        <p:spPr bwMode="auto">
          <a:xfrm>
            <a:off x="2137951" y="5046609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/>
              <a:t>nois</a:t>
            </a:r>
            <a:r>
              <a:rPr lang="en-US" sz="2800" b="1" u="sng"/>
              <a:t>y</a:t>
            </a:r>
          </a:p>
        </p:txBody>
      </p:sp>
      <p:sp>
        <p:nvSpPr>
          <p:cNvPr id="23" name="Rectangle 64"/>
          <p:cNvSpPr>
            <a:spLocks noChangeArrowheads="1"/>
          </p:cNvSpPr>
          <p:nvPr/>
        </p:nvSpPr>
        <p:spPr bwMode="auto">
          <a:xfrm>
            <a:off x="4119151" y="4970409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/>
              <a:t>nois</a:t>
            </a:r>
            <a:r>
              <a:rPr lang="en-US" sz="2800" b="1" u="sng">
                <a:solidFill>
                  <a:srgbClr val="FF0000"/>
                </a:solidFill>
              </a:rPr>
              <a:t>ier</a:t>
            </a:r>
          </a:p>
        </p:txBody>
      </p:sp>
      <p:sp>
        <p:nvSpPr>
          <p:cNvPr id="24" name="Rectangle 60"/>
          <p:cNvSpPr>
            <a:spLocks noChangeArrowheads="1"/>
          </p:cNvSpPr>
          <p:nvPr/>
        </p:nvSpPr>
        <p:spPr bwMode="auto">
          <a:xfrm>
            <a:off x="7014751" y="5046609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5" name="Rectangle 57"/>
          <p:cNvSpPr>
            <a:spLocks noChangeArrowheads="1"/>
          </p:cNvSpPr>
          <p:nvPr/>
        </p:nvSpPr>
        <p:spPr bwMode="auto">
          <a:xfrm>
            <a:off x="7014751" y="5046609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</a:rPr>
              <a:t>y </a:t>
            </a:r>
            <a:r>
              <a:rPr lang="en-US" sz="2800" b="1">
                <a:solidFill>
                  <a:srgbClr val="FF0000"/>
                </a:solidFill>
                <a:sym typeface="Wingdings" pitchFamily="2" charset="2"/>
              </a:rPr>
              <a:t> ier</a:t>
            </a:r>
            <a:endParaRPr lang="en-US" sz="2800" b="1" u="sng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159" y="78376"/>
            <a:ext cx="1752601" cy="523220"/>
          </a:xfrm>
          <a:prstGeom prst="rect">
            <a:avLst/>
          </a:prstGeom>
          <a:solidFill>
            <a:srgbClr val="00A1DA">
              <a:alpha val="72000"/>
            </a:srgb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* Note: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6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2" grpId="0"/>
      <p:bldP spid="13" grpId="0"/>
      <p:bldP spid="16" grpId="0"/>
      <p:bldP spid="17" grpId="0"/>
      <p:bldP spid="11" grpId="0"/>
      <p:bldP spid="14" grpId="0"/>
      <p:bldP spid="15" grpId="0"/>
      <p:bldP spid="20" grpId="0"/>
      <p:bldP spid="18" grpId="0"/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 altLang="en-US" smtClean="0"/>
          </a:p>
        </p:txBody>
      </p:sp>
      <p:pic>
        <p:nvPicPr>
          <p:cNvPr id="2052" name="Picture 4" descr="tinh-mau-tu-fiap-h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000"/>
                    </a14:imgEffect>
                    <a14:imgEffect>
                      <a14:brightnessContrast bright="32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Spice Girls - Mam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6"/>
          <p:cNvSpPr>
            <a:spLocks noChangeArrowheads="1" noChangeShapeType="1"/>
          </p:cNvSpPr>
          <p:nvPr/>
        </p:nvSpPr>
        <p:spPr bwMode="auto">
          <a:xfrm>
            <a:off x="1590964" y="701676"/>
            <a:ext cx="5771606" cy="990600"/>
          </a:xfrm>
          <a:prstGeom prst="rect">
            <a:avLst/>
          </a:prstGeom>
          <a:solidFill>
            <a:srgbClr val="1DC4FF">
              <a:alpha val="69000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Welcome to our </a:t>
            </a:r>
            <a:r>
              <a:rPr lang="en-GB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lesson</a:t>
            </a:r>
            <a:r>
              <a:rPr lang="en-GB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57304441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115" fill="hold"/>
                                        <p:tgtEl>
                                          <p:spTgt spid="4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  <p:bldLst>
      <p:bldP spid="410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89291" y="74839"/>
            <a:ext cx="795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comparative form of the adjectives in brackets. Number </a:t>
            </a:r>
            <a:r>
              <a:rPr lang="en-US" sz="2400" b="1" dirty="0">
                <a:solidFill>
                  <a:srgbClr val="00A1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grpSp>
        <p:nvGrpSpPr>
          <p:cNvPr id="4" name="Group 3"/>
          <p:cNvGrpSpPr/>
          <p:nvPr/>
        </p:nvGrpSpPr>
        <p:grpSpPr>
          <a:xfrm rot="21119433">
            <a:off x="343982" y="1805452"/>
            <a:ext cx="2323511" cy="1757605"/>
            <a:chOff x="-234768" y="2500829"/>
            <a:chExt cx="3429659" cy="25943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Group 6"/>
          <p:cNvGrpSpPr/>
          <p:nvPr/>
        </p:nvGrpSpPr>
        <p:grpSpPr>
          <a:xfrm>
            <a:off x="3346241" y="1565651"/>
            <a:ext cx="2601040" cy="1812039"/>
            <a:chOff x="4086199" y="3893945"/>
            <a:chExt cx="2898495" cy="20192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605880" y="4246427"/>
            <a:ext cx="3430341" cy="1301947"/>
            <a:chOff x="513698" y="4533680"/>
            <a:chExt cx="3853529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98" y="4665001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2" name="Group 31"/>
          <p:cNvGrpSpPr/>
          <p:nvPr/>
        </p:nvGrpSpPr>
        <p:grpSpPr>
          <a:xfrm>
            <a:off x="6483696" y="1699672"/>
            <a:ext cx="2619064" cy="2222030"/>
            <a:chOff x="6323681" y="2104200"/>
            <a:chExt cx="2619064" cy="22220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681" y="2104200"/>
              <a:ext cx="1746043" cy="11601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702" y="3162056"/>
              <a:ext cx="1746043" cy="11641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5" name="Group 34"/>
          <p:cNvGrpSpPr/>
          <p:nvPr/>
        </p:nvGrpSpPr>
        <p:grpSpPr>
          <a:xfrm>
            <a:off x="4520767" y="4363327"/>
            <a:ext cx="4434640" cy="1672054"/>
            <a:chOff x="4413730" y="4841923"/>
            <a:chExt cx="4434640" cy="167205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1447800" y="2127660"/>
            <a:ext cx="1371600" cy="132715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solidFill>
                  <a:srgbClr val="FFFF00"/>
                </a:solidFill>
                <a:latin typeface=".VnTime" pitchFamily="34" charset="0"/>
              </a:rPr>
              <a:t>1</a:t>
            </a:r>
          </a:p>
        </p:txBody>
      </p:sp>
      <p:sp>
        <p:nvSpPr>
          <p:cNvPr id="30723" name="Rectangle 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204139" y="2127660"/>
            <a:ext cx="1371600" cy="13716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solidFill>
                  <a:srgbClr val="990033"/>
                </a:solidFill>
                <a:latin typeface=".VnTime" pitchFamily="34" charset="0"/>
              </a:rPr>
              <a:t>2</a:t>
            </a:r>
          </a:p>
        </p:txBody>
      </p:sp>
      <p:sp>
        <p:nvSpPr>
          <p:cNvPr id="30724" name="Rectangle 4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4773613" y="2057400"/>
            <a:ext cx="1371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solidFill>
                  <a:srgbClr val="FFFF00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30725" name="Rectangle 5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6475413" y="2057400"/>
            <a:ext cx="1371600" cy="1371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latin typeface=".VnTime" pitchFamily="34" charset="0"/>
              </a:rPr>
              <a:t>4</a:t>
            </a:r>
          </a:p>
        </p:txBody>
      </p:sp>
      <p:sp>
        <p:nvSpPr>
          <p:cNvPr id="30726" name="Rectangle 6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1408113" y="3848100"/>
            <a:ext cx="1371600" cy="1371600"/>
          </a:xfrm>
          <a:prstGeom prst="rect">
            <a:avLst/>
          </a:prstGeom>
          <a:solidFill>
            <a:srgbClr val="B0EEC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solidFill>
                  <a:srgbClr val="990033"/>
                </a:solidFill>
                <a:latin typeface=".VnTime" pitchFamily="34" charset="0"/>
              </a:rPr>
              <a:t>5</a:t>
            </a:r>
          </a:p>
        </p:txBody>
      </p:sp>
      <p:sp>
        <p:nvSpPr>
          <p:cNvPr id="30727" name="Rectangle 7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3135313" y="3848100"/>
            <a:ext cx="1371600" cy="1371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latin typeface=".VnTime" pitchFamily="34" charset="0"/>
              </a:rPr>
              <a:t>6</a:t>
            </a:r>
          </a:p>
        </p:txBody>
      </p:sp>
      <p:sp>
        <p:nvSpPr>
          <p:cNvPr id="30728" name="Rectangle 8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4824413" y="3848100"/>
            <a:ext cx="1371600" cy="1371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latin typeface=".VnTime" pitchFamily="34" charset="0"/>
              </a:rPr>
              <a:t>7</a:t>
            </a:r>
          </a:p>
        </p:txBody>
      </p:sp>
      <p:sp>
        <p:nvSpPr>
          <p:cNvPr id="30729" name="Rectangle 9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6526213" y="3848100"/>
            <a:ext cx="13716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latin typeface=".VnTime" pitchFamily="34" charset="0"/>
              </a:rPr>
              <a:t>8</a:t>
            </a:r>
          </a:p>
        </p:txBody>
      </p:sp>
      <p:sp>
        <p:nvSpPr>
          <p:cNvPr id="193546" name="Rectangle 10"/>
          <p:cNvSpPr>
            <a:spLocks noChangeArrowheads="1"/>
          </p:cNvSpPr>
          <p:nvPr/>
        </p:nvSpPr>
        <p:spPr bwMode="auto">
          <a:xfrm>
            <a:off x="3810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7" name="Rectangle 11"/>
          <p:cNvSpPr>
            <a:spLocks noChangeArrowheads="1"/>
          </p:cNvSpPr>
          <p:nvPr/>
        </p:nvSpPr>
        <p:spPr bwMode="auto">
          <a:xfrm>
            <a:off x="7620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8" name="Rectangle 12"/>
          <p:cNvSpPr>
            <a:spLocks noChangeArrowheads="1"/>
          </p:cNvSpPr>
          <p:nvPr/>
        </p:nvSpPr>
        <p:spPr bwMode="auto">
          <a:xfrm>
            <a:off x="12954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9" name="Rectangle 13"/>
          <p:cNvSpPr>
            <a:spLocks noChangeArrowheads="1"/>
          </p:cNvSpPr>
          <p:nvPr/>
        </p:nvSpPr>
        <p:spPr bwMode="auto">
          <a:xfrm>
            <a:off x="16764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0" name="Rectangle 14"/>
          <p:cNvSpPr>
            <a:spLocks noChangeArrowheads="1"/>
          </p:cNvSpPr>
          <p:nvPr/>
        </p:nvSpPr>
        <p:spPr bwMode="auto">
          <a:xfrm>
            <a:off x="1676400" y="6172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>
            <a:off x="1219200" y="6172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2057400" y="58674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3" name="AutoShape 17"/>
          <p:cNvSpPr>
            <a:spLocks noChangeArrowheads="1"/>
          </p:cNvSpPr>
          <p:nvPr/>
        </p:nvSpPr>
        <p:spPr bwMode="auto">
          <a:xfrm>
            <a:off x="1600200" y="304800"/>
            <a:ext cx="5791200" cy="1219200"/>
          </a:xfrm>
          <a:prstGeom prst="ribbon">
            <a:avLst>
              <a:gd name="adj1" fmla="val 12500"/>
              <a:gd name="adj2" fmla="val 71491"/>
            </a:avLst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solidFill>
                <a:srgbClr val="990033"/>
              </a:solidFill>
              <a:latin typeface=".VnBodoniH" pitchFamily="34" charset="0"/>
            </a:endParaRPr>
          </a:p>
        </p:txBody>
      </p:sp>
      <p:sp>
        <p:nvSpPr>
          <p:cNvPr id="30738" name="AutoShape 18"/>
          <p:cNvSpPr>
            <a:spLocks noChangeArrowheads="1"/>
          </p:cNvSpPr>
          <p:nvPr/>
        </p:nvSpPr>
        <p:spPr bwMode="auto">
          <a:xfrm>
            <a:off x="152400" y="304800"/>
            <a:ext cx="1371600" cy="1371600"/>
          </a:xfrm>
          <a:prstGeom prst="star5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490538" y="760413"/>
            <a:ext cx="68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10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566738" y="760413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20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566738" y="760413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30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566738" y="684213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40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609600" y="762000"/>
            <a:ext cx="60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50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566738" y="760413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60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566738" y="760413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70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566738" y="760413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80</a:t>
            </a:r>
          </a:p>
        </p:txBody>
      </p:sp>
      <p:sp>
        <p:nvSpPr>
          <p:cNvPr id="193563" name="WordArt 27"/>
          <p:cNvSpPr>
            <a:spLocks noChangeArrowheads="1" noChangeShapeType="1" noTextEdit="1"/>
          </p:cNvSpPr>
          <p:nvPr/>
        </p:nvSpPr>
        <p:spPr bwMode="auto">
          <a:xfrm>
            <a:off x="457200" y="152400"/>
            <a:ext cx="990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1664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Tom</a:t>
            </a:r>
          </a:p>
        </p:txBody>
      </p:sp>
      <p:sp>
        <p:nvSpPr>
          <p:cNvPr id="30748" name="AutoShape 28"/>
          <p:cNvSpPr>
            <a:spLocks noChangeArrowheads="1"/>
          </p:cNvSpPr>
          <p:nvPr/>
        </p:nvSpPr>
        <p:spPr bwMode="auto">
          <a:xfrm>
            <a:off x="7464561" y="234950"/>
            <a:ext cx="1524000" cy="1524000"/>
          </a:xfrm>
          <a:prstGeom prst="star5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7745413" y="768350"/>
            <a:ext cx="91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10</a:t>
            </a: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7974013" y="768350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20</a:t>
            </a: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7974013" y="768350"/>
            <a:ext cx="68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30</a:t>
            </a:r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7897813" y="768350"/>
            <a:ext cx="83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40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7974013" y="844550"/>
            <a:ext cx="83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50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8042275" y="782638"/>
            <a:ext cx="9985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60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7974012" y="762000"/>
            <a:ext cx="7127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.VnTime" pitchFamily="34" charset="0"/>
              </a:rPr>
              <a:t>70</a:t>
            </a:r>
          </a:p>
        </p:txBody>
      </p:sp>
      <p:sp>
        <p:nvSpPr>
          <p:cNvPr id="193572" name="WordArt 36"/>
          <p:cNvSpPr>
            <a:spLocks noChangeArrowheads="1" noChangeShapeType="1" noTextEdit="1"/>
          </p:cNvSpPr>
          <p:nvPr/>
        </p:nvSpPr>
        <p:spPr bwMode="auto">
          <a:xfrm>
            <a:off x="7772400" y="152400"/>
            <a:ext cx="1066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Jerry</a:t>
            </a:r>
          </a:p>
        </p:txBody>
      </p:sp>
      <p:sp>
        <p:nvSpPr>
          <p:cNvPr id="193573" name="WordArt 37"/>
          <p:cNvSpPr>
            <a:spLocks noChangeArrowheads="1" noChangeShapeType="1" noTextEdit="1"/>
          </p:cNvSpPr>
          <p:nvPr/>
        </p:nvSpPr>
        <p:spPr bwMode="auto">
          <a:xfrm>
            <a:off x="2590800" y="609600"/>
            <a:ext cx="3810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rial Narrow"/>
              </a:rPr>
              <a:t>Lucky Numbers</a:t>
            </a:r>
          </a:p>
        </p:txBody>
      </p:sp>
      <p:pic>
        <p:nvPicPr>
          <p:cNvPr id="193574" name="Picture 39" descr="smilefem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86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5" name="Picture 41" descr="smile5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261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6" name="Picture 44" descr="Picture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48413"/>
            <a:ext cx="85915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7" name="Picture 45" descr="Picture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3849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8" name="Picture 46" descr="Picture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0"/>
            <a:ext cx="228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25" action="ppaction://hlinksldjump"/>
          </p:cNvPr>
          <p:cNvSpPr/>
          <p:nvPr/>
        </p:nvSpPr>
        <p:spPr>
          <a:xfrm>
            <a:off x="4206467" y="6137366"/>
            <a:ext cx="1134291" cy="495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83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7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7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7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0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2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6" dur="500"/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0" dur="500"/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4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8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2" dur="500"/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6" dur="500"/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1" dur="500"/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5" dur="500"/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4" dur="500"/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3" dur="500"/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8"/>
                  </p:tgtEl>
                </p:cond>
              </p:nextCondLst>
            </p:seq>
          </p:childTnLst>
        </p:cTn>
      </p:par>
    </p:tnLst>
    <p:bldLst>
      <p:bldP spid="30722" grpId="0" animBg="1"/>
      <p:bldP spid="30722" grpId="1" animBg="1"/>
      <p:bldP spid="30723" grpId="0" animBg="1"/>
      <p:bldP spid="30723" grpId="1" animBg="1"/>
      <p:bldP spid="30724" grpId="0" animBg="1"/>
      <p:bldP spid="30724" grpId="1" animBg="1"/>
      <p:bldP spid="30725" grpId="0" animBg="1"/>
      <p:bldP spid="30725" grpId="1" animBg="1"/>
      <p:bldP spid="30726" grpId="0" animBg="1"/>
      <p:bldP spid="30726" grpId="1" animBg="1"/>
      <p:bldP spid="30727" grpId="0" animBg="1"/>
      <p:bldP spid="30727" grpId="1" animBg="1"/>
      <p:bldP spid="30728" grpId="0" animBg="1"/>
      <p:bldP spid="30728" grpId="1" animBg="1"/>
      <p:bldP spid="30729" grpId="0" animBg="1"/>
      <p:bldP spid="30729" grpId="1" animBg="1"/>
      <p:bldP spid="30739" grpId="0"/>
      <p:bldP spid="30739" grpId="1"/>
      <p:bldP spid="30740" grpId="0"/>
      <p:bldP spid="30740" grpId="1"/>
      <p:bldP spid="30741" grpId="0"/>
      <p:bldP spid="30741" grpId="1"/>
      <p:bldP spid="30742" grpId="0"/>
      <p:bldP spid="30742" grpId="1"/>
      <p:bldP spid="30743" grpId="0"/>
      <p:bldP spid="30743" grpId="1"/>
      <p:bldP spid="30744" grpId="0"/>
      <p:bldP spid="30744" grpId="1"/>
      <p:bldP spid="30745" grpId="0"/>
      <p:bldP spid="30745" grpId="1"/>
      <p:bldP spid="30746" grpId="0"/>
      <p:bldP spid="30746" grpId="1"/>
      <p:bldP spid="30749" grpId="0"/>
      <p:bldP spid="30749" grpId="1"/>
      <p:bldP spid="30750" grpId="0" build="allAtOnce"/>
      <p:bldP spid="30751" grpId="0"/>
      <p:bldP spid="30751" grpId="1"/>
      <p:bldP spid="30752" grpId="0" build="allAtOnce"/>
      <p:bldP spid="30753" grpId="0" build="allAtOnce"/>
      <p:bldP spid="30754" grpId="0" build="allAtOnce"/>
      <p:bldP spid="30755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building </a:t>
            </a:r>
            <a:r>
              <a:rPr lang="en-US" sz="2800" dirty="0" smtClean="0"/>
              <a:t>is…. ……….than </a:t>
            </a:r>
            <a:r>
              <a:rPr lang="en-US" sz="2800" dirty="0"/>
              <a:t>that building. (tall)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11769" y="402134"/>
            <a:ext cx="5483333" cy="4147832"/>
            <a:chOff x="-234768" y="2500829"/>
            <a:chExt cx="3429659" cy="25943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" name="Rectangle 1"/>
          <p:cNvSpPr/>
          <p:nvPr/>
        </p:nvSpPr>
        <p:spPr>
          <a:xfrm>
            <a:off x="3820273" y="5148743"/>
            <a:ext cx="1172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taller</a:t>
            </a:r>
            <a:r>
              <a:rPr lang="en-US" sz="3200" dirty="0" smtClean="0"/>
              <a:t> </a:t>
            </a:r>
            <a:endParaRPr lang="en-GB" sz="3200" dirty="0"/>
          </a:p>
        </p:txBody>
      </p:sp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0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1769" y="5282591"/>
            <a:ext cx="7422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My </a:t>
            </a:r>
            <a:r>
              <a:rPr lang="en-US" sz="2800" dirty="0" err="1"/>
              <a:t>neighbourhood</a:t>
            </a:r>
            <a:r>
              <a:rPr lang="en-US" sz="2800" dirty="0"/>
              <a:t> is               than your </a:t>
            </a:r>
            <a:r>
              <a:rPr lang="en-US" sz="2800" dirty="0" err="1"/>
              <a:t>neighbourhood</a:t>
            </a:r>
            <a:r>
              <a:rPr lang="en-US" sz="2800" dirty="0"/>
              <a:t>. (noisy)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11769" y="407624"/>
            <a:ext cx="6515306" cy="4538949"/>
            <a:chOff x="4086199" y="3893945"/>
            <a:chExt cx="2898495" cy="20192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cxnSp>
        <p:nvCxnSpPr>
          <p:cNvPr id="13" name="Straight Connector 12"/>
          <p:cNvCxnSpPr/>
          <p:nvPr/>
        </p:nvCxnSpPr>
        <p:spPr>
          <a:xfrm>
            <a:off x="4748709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613E8E-7683-43E2-9D3B-3F81E9343D74}"/>
              </a:ext>
            </a:extLst>
          </p:cNvPr>
          <p:cNvSpPr txBox="1"/>
          <p:nvPr/>
        </p:nvSpPr>
        <p:spPr>
          <a:xfrm>
            <a:off x="4704954" y="5282591"/>
            <a:ext cx="124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noisier</a:t>
            </a:r>
          </a:p>
        </p:txBody>
      </p:sp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99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39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2944" y="5180925"/>
            <a:ext cx="7422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square in Ha </a:t>
            </a:r>
            <a:r>
              <a:rPr lang="en-US" sz="2800" dirty="0" err="1"/>
              <a:t>Noi</a:t>
            </a:r>
            <a:r>
              <a:rPr lang="en-US" sz="2800" dirty="0"/>
              <a:t> is              than the square in Hoi An. (big)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945478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98144" y="1489278"/>
            <a:ext cx="8547711" cy="3021318"/>
            <a:chOff x="229441" y="4533680"/>
            <a:chExt cx="4137786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1" y="4697118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346B70-8F65-4ABC-9F26-3DE91E929BD5}"/>
              </a:ext>
            </a:extLst>
          </p:cNvPr>
          <p:cNvSpPr txBox="1"/>
          <p:nvPr/>
        </p:nvSpPr>
        <p:spPr>
          <a:xfrm>
            <a:off x="4898353" y="5236424"/>
            <a:ext cx="124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bigger</a:t>
            </a:r>
          </a:p>
        </p:txBody>
      </p:sp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7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158" y="52825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0575" y="5272366"/>
            <a:ext cx="4044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Living in the countryside is</a:t>
            </a:r>
          </a:p>
          <a:p>
            <a:r>
              <a:rPr lang="en-US" sz="2800" dirty="0"/>
              <a:t>in a city. (peaceful)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154916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54302" y="1604074"/>
            <a:ext cx="8680377" cy="3183118"/>
            <a:chOff x="4923272" y="2888940"/>
            <a:chExt cx="3784148" cy="13876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272" y="3025974"/>
              <a:ext cx="1882269" cy="12506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129" y="2888940"/>
              <a:ext cx="1861291" cy="12410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E8A903E-329D-49FB-B855-DB706D8ECD86}"/>
              </a:ext>
            </a:extLst>
          </p:cNvPr>
          <p:cNvSpPr txBox="1"/>
          <p:nvPr/>
        </p:nvSpPr>
        <p:spPr>
          <a:xfrm>
            <a:off x="4994126" y="5282591"/>
            <a:ext cx="2329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more peaceful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BB770D-970E-4A42-82C1-E3DA718958A8}"/>
              </a:ext>
            </a:extLst>
          </p:cNvPr>
          <p:cNvSpPr txBox="1"/>
          <p:nvPr/>
        </p:nvSpPr>
        <p:spPr>
          <a:xfrm>
            <a:off x="7203465" y="5272759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sp>
        <p:nvSpPr>
          <p:cNvPr id="10" name="Action Button: Home 9">
            <a:hlinkClick r:id="rId4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2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6591" y="5396369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8987" y="5269486"/>
            <a:ext cx="4371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living in a city</a:t>
            </a:r>
          </a:p>
          <a:p>
            <a:r>
              <a:rPr lang="en-US" sz="2800" dirty="0"/>
              <a:t>in the countryside? (exciting)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257929" y="56579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32908" y="1353405"/>
            <a:ext cx="8384108" cy="3161177"/>
            <a:chOff x="4413730" y="4841923"/>
            <a:chExt cx="4434640" cy="16720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DC5050-2876-4781-AAF7-1E0963D9CA4D}"/>
              </a:ext>
            </a:extLst>
          </p:cNvPr>
          <p:cNvSpPr txBox="1"/>
          <p:nvPr/>
        </p:nvSpPr>
        <p:spPr>
          <a:xfrm>
            <a:off x="6144714" y="5259696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EE121E-4307-4359-B44A-5E894814D6DE}"/>
              </a:ext>
            </a:extLst>
          </p:cNvPr>
          <p:cNvSpPr txBox="1"/>
          <p:nvPr/>
        </p:nvSpPr>
        <p:spPr>
          <a:xfrm>
            <a:off x="3808950" y="5236382"/>
            <a:ext cx="2329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more exciting</a:t>
            </a:r>
          </a:p>
        </p:txBody>
      </p:sp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" y="1397726"/>
            <a:ext cx="7859486" cy="502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436211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/>
              <a:t>Things in this shop is </a:t>
            </a:r>
            <a:r>
              <a:rPr lang="en-US" sz="2400" dirty="0" smtClean="0"/>
              <a:t>………………than </a:t>
            </a:r>
            <a:r>
              <a:rPr lang="en-US" sz="2400" dirty="0"/>
              <a:t>things in the </a:t>
            </a:r>
            <a:r>
              <a:rPr lang="en-US" sz="2400" dirty="0" smtClean="0"/>
              <a:t>supermarket ( expensive).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3424798" y="436211"/>
            <a:ext cx="1745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</a:rPr>
              <a:t>more expensive </a:t>
            </a:r>
          </a:p>
        </p:txBody>
      </p:sp>
      <p:sp>
        <p:nvSpPr>
          <p:cNvPr id="8" name="Action Button: Home 7">
            <a:hlinkClick r:id="rId3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626925"/>
            <a:ext cx="6768752" cy="9732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  <a:endParaRPr lang="en-US" sz="6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AutoShape 2" descr="VỎ HỘP QUÀ TẶNG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19400"/>
            <a:ext cx="3962400" cy="36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626925"/>
            <a:ext cx="6768752" cy="9732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  <a:endParaRPr lang="en-US" sz="6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AutoShape 2" descr="VỎ HỘP QUÀ TẶNG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19400"/>
            <a:ext cx="3962400" cy="36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7837715" y="6165669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349286"/>
              </p:ext>
            </p:extLst>
          </p:nvPr>
        </p:nvGraphicFramePr>
        <p:xfrm>
          <a:off x="3596148" y="685800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V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967670"/>
              </p:ext>
            </p:extLst>
          </p:nvPr>
        </p:nvGraphicFramePr>
        <p:xfrm>
          <a:off x="1524000" y="1219200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P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063634"/>
              </p:ext>
            </p:extLst>
          </p:nvPr>
        </p:nvGraphicFramePr>
        <p:xfrm>
          <a:off x="2558844" y="1752600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P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826534"/>
              </p:ext>
            </p:extLst>
          </p:nvPr>
        </p:nvGraphicFramePr>
        <p:xfrm>
          <a:off x="3598608" y="2286000"/>
          <a:ext cx="414528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239735"/>
              </p:ext>
            </p:extLst>
          </p:nvPr>
        </p:nvGraphicFramePr>
        <p:xfrm>
          <a:off x="3079956" y="2819892"/>
          <a:ext cx="469244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71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H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932873"/>
              </p:ext>
            </p:extLst>
          </p:nvPr>
        </p:nvGraphicFramePr>
        <p:xfrm>
          <a:off x="1524000" y="3291348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Q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U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A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GB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E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810101"/>
              </p:ext>
            </p:extLst>
          </p:nvPr>
        </p:nvGraphicFramePr>
        <p:xfrm>
          <a:off x="2561304" y="3825240"/>
          <a:ext cx="25908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Y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381480"/>
              </p:ext>
            </p:extLst>
          </p:nvPr>
        </p:nvGraphicFramePr>
        <p:xfrm>
          <a:off x="1007820" y="4297188"/>
          <a:ext cx="466344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P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V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078717"/>
              </p:ext>
            </p:extLst>
          </p:nvPr>
        </p:nvGraphicFramePr>
        <p:xfrm>
          <a:off x="1005348" y="5349240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609731"/>
              </p:ext>
            </p:extLst>
          </p:nvPr>
        </p:nvGraphicFramePr>
        <p:xfrm>
          <a:off x="3079956" y="4815840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G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Oval 14">
            <a:hlinkClick r:id="rId2" action="ppaction://hlinksldjump"/>
          </p:cNvPr>
          <p:cNvSpPr/>
          <p:nvPr/>
        </p:nvSpPr>
        <p:spPr>
          <a:xfrm>
            <a:off x="228600" y="624841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GB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581263"/>
              </p:ext>
            </p:extLst>
          </p:nvPr>
        </p:nvGraphicFramePr>
        <p:xfrm>
          <a:off x="3591794" y="712910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501392"/>
              </p:ext>
            </p:extLst>
          </p:nvPr>
        </p:nvGraphicFramePr>
        <p:xfrm>
          <a:off x="1521823" y="1233948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984423"/>
              </p:ext>
            </p:extLst>
          </p:nvPr>
        </p:nvGraphicFramePr>
        <p:xfrm>
          <a:off x="2547258" y="1769526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845692"/>
              </p:ext>
            </p:extLst>
          </p:nvPr>
        </p:nvGraphicFramePr>
        <p:xfrm>
          <a:off x="3594254" y="2304893"/>
          <a:ext cx="414528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386826"/>
              </p:ext>
            </p:extLst>
          </p:nvPr>
        </p:nvGraphicFramePr>
        <p:xfrm>
          <a:off x="3088665" y="2847000"/>
          <a:ext cx="469244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71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439875"/>
              </p:ext>
            </p:extLst>
          </p:nvPr>
        </p:nvGraphicFramePr>
        <p:xfrm>
          <a:off x="1532709" y="3340230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457246"/>
              </p:ext>
            </p:extLst>
          </p:nvPr>
        </p:nvGraphicFramePr>
        <p:xfrm>
          <a:off x="2583076" y="3847996"/>
          <a:ext cx="2590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415421"/>
              </p:ext>
            </p:extLst>
          </p:nvPr>
        </p:nvGraphicFramePr>
        <p:xfrm>
          <a:off x="1018902" y="4330337"/>
          <a:ext cx="466344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6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94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428989"/>
              </p:ext>
            </p:extLst>
          </p:nvPr>
        </p:nvGraphicFramePr>
        <p:xfrm>
          <a:off x="1014057" y="5371996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603311"/>
              </p:ext>
            </p:extLst>
          </p:nvPr>
        </p:nvGraphicFramePr>
        <p:xfrm>
          <a:off x="3088665" y="4851659"/>
          <a:ext cx="3181506" cy="450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038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" name="Oval 50">
            <a:hlinkClick r:id="rId3" action="ppaction://hlinksldjump"/>
          </p:cNvPr>
          <p:cNvSpPr/>
          <p:nvPr/>
        </p:nvSpPr>
        <p:spPr>
          <a:xfrm>
            <a:off x="263433" y="1182194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2" name="Oval 51">
            <a:hlinkClick r:id="rId4" action="ppaction://hlinksldjump"/>
          </p:cNvPr>
          <p:cNvSpPr/>
          <p:nvPr/>
        </p:nvSpPr>
        <p:spPr>
          <a:xfrm>
            <a:off x="259077" y="1739547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3" name="Oval 52">
            <a:hlinkClick r:id="rId5" action="ppaction://hlinksldjump"/>
          </p:cNvPr>
          <p:cNvSpPr/>
          <p:nvPr/>
        </p:nvSpPr>
        <p:spPr>
          <a:xfrm>
            <a:off x="276496" y="2292549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4" name="Oval 53">
            <a:hlinkClick r:id="rId6" action="ppaction://hlinksldjump"/>
          </p:cNvPr>
          <p:cNvSpPr/>
          <p:nvPr/>
        </p:nvSpPr>
        <p:spPr>
          <a:xfrm>
            <a:off x="311329" y="2823776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5" name="Oval 54">
            <a:hlinkClick r:id="rId7" action="ppaction://hlinksldjump"/>
          </p:cNvPr>
          <p:cNvSpPr/>
          <p:nvPr/>
        </p:nvSpPr>
        <p:spPr>
          <a:xfrm>
            <a:off x="306973" y="3328877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6" name="Oval 55">
            <a:hlinkClick r:id="rId8" action="ppaction://hlinksldjump"/>
          </p:cNvPr>
          <p:cNvSpPr/>
          <p:nvPr/>
        </p:nvSpPr>
        <p:spPr>
          <a:xfrm>
            <a:off x="306973" y="3851397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7" name="Oval 56">
            <a:hlinkClick r:id="rId9" action="ppaction://hlinksldjump"/>
          </p:cNvPr>
          <p:cNvSpPr/>
          <p:nvPr/>
        </p:nvSpPr>
        <p:spPr>
          <a:xfrm>
            <a:off x="324392" y="4378273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8" name="Oval 57">
            <a:hlinkClick r:id="rId10" action="ppaction://hlinksldjump"/>
          </p:cNvPr>
          <p:cNvSpPr/>
          <p:nvPr/>
        </p:nvSpPr>
        <p:spPr>
          <a:xfrm>
            <a:off x="359225" y="4883374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9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59" name="Oval 58">
            <a:hlinkClick r:id="rId11" action="ppaction://hlinksldjump"/>
          </p:cNvPr>
          <p:cNvSpPr/>
          <p:nvPr/>
        </p:nvSpPr>
        <p:spPr>
          <a:xfrm>
            <a:off x="120828" y="5340574"/>
            <a:ext cx="907868" cy="646658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10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7040880" y="6296297"/>
            <a:ext cx="1071154" cy="470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06718" y="6676"/>
            <a:ext cx="812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324"/>
            <a:ext cx="9144000" cy="521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977" y="1828800"/>
            <a:ext cx="172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Dear Nick,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977" y="2272308"/>
            <a:ext cx="218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 are you?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8975" y="2715816"/>
            <a:ext cx="8185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Ha </a:t>
            </a:r>
            <a:r>
              <a:rPr lang="en-US" sz="2400" dirty="0" err="1"/>
              <a:t>Noi</a:t>
            </a:r>
            <a:r>
              <a:rPr lang="en-US" sz="2400" dirty="0"/>
              <a:t> is beautiful but it’s too busy for me. I’m having a great time at </a:t>
            </a:r>
            <a:r>
              <a:rPr lang="en-US" sz="2400" dirty="0" err="1"/>
              <a:t>Cua</a:t>
            </a:r>
            <a:r>
              <a:rPr lang="en-US" sz="2400" dirty="0"/>
              <a:t> Lo Beach now. The weather is (1. hot) </a:t>
            </a:r>
            <a:r>
              <a:rPr lang="en-US" sz="2400" dirty="0">
                <a:solidFill>
                  <a:srgbClr val="F16649"/>
                </a:solidFill>
              </a:rPr>
              <a:t>hotter</a:t>
            </a:r>
            <a:r>
              <a:rPr lang="en-US" sz="2400" dirty="0"/>
              <a:t> than that in Ha </a:t>
            </a:r>
            <a:r>
              <a:rPr lang="en-US" sz="2400" dirty="0" err="1"/>
              <a:t>Noi</a:t>
            </a:r>
            <a:r>
              <a:rPr lang="en-US" sz="2400" dirty="0"/>
              <a:t>. The houses and buildings are (2. small) _______ and (3. old) _______ than those in Ha </a:t>
            </a:r>
            <a:r>
              <a:rPr lang="en-US" sz="2400" dirty="0" err="1"/>
              <a:t>Noi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/>
              <a:t> The streets are (4. wide) _______ with less traffic. the seafood here is (5. delicious) _______ and (6. cheap) _______ than the seafood in Ha </a:t>
            </a:r>
            <a:r>
              <a:rPr lang="en-US" sz="2400" dirty="0" err="1"/>
              <a:t>Noi</a:t>
            </a:r>
            <a:r>
              <a:rPr lang="en-US" sz="2400" dirty="0"/>
              <a:t>.  </a:t>
            </a:r>
          </a:p>
          <a:p>
            <a:pPr algn="just"/>
            <a:r>
              <a:rPr lang="en-US" sz="2400" dirty="0"/>
              <a:t>See you soon,</a:t>
            </a:r>
          </a:p>
          <a:p>
            <a:pPr algn="just"/>
            <a:r>
              <a:rPr lang="en-US" sz="2400" i="1" dirty="0" err="1"/>
              <a:t>Vy</a:t>
            </a:r>
            <a:endParaRPr lang="en-US" sz="24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23888" y="104779"/>
            <a:ext cx="812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292"/>
            <a:ext cx="9144000" cy="521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977" y="1828800"/>
            <a:ext cx="172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Dear Nick,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977" y="2272308"/>
            <a:ext cx="218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 are you?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8975" y="2715816"/>
            <a:ext cx="8185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Ha </a:t>
            </a:r>
            <a:r>
              <a:rPr lang="en-US" sz="2400" dirty="0" err="1"/>
              <a:t>Noi</a:t>
            </a:r>
            <a:r>
              <a:rPr lang="en-US" sz="2400" dirty="0"/>
              <a:t> is beautiful but it’s too busy for me. I’m having a great time at </a:t>
            </a:r>
            <a:r>
              <a:rPr lang="en-US" sz="2400" dirty="0" err="1"/>
              <a:t>Cua</a:t>
            </a:r>
            <a:r>
              <a:rPr lang="en-US" sz="2400" dirty="0"/>
              <a:t> Lo Beach now. The weather is (1. hot) </a:t>
            </a:r>
            <a:r>
              <a:rPr lang="en-US" sz="2400" dirty="0">
                <a:solidFill>
                  <a:srgbClr val="FF0000"/>
                </a:solidFill>
              </a:rPr>
              <a:t>hotter</a:t>
            </a:r>
            <a:r>
              <a:rPr lang="en-US" sz="2400" dirty="0"/>
              <a:t> than that in Ha </a:t>
            </a:r>
            <a:r>
              <a:rPr lang="en-US" sz="2400" dirty="0" err="1"/>
              <a:t>Noi</a:t>
            </a:r>
            <a:r>
              <a:rPr lang="en-US" sz="2400" dirty="0"/>
              <a:t>. The houses and buildings are (2. small) </a:t>
            </a:r>
            <a:r>
              <a:rPr lang="en-US" sz="2400" dirty="0">
                <a:solidFill>
                  <a:srgbClr val="FF0000"/>
                </a:solidFill>
              </a:rPr>
              <a:t>smaller</a:t>
            </a:r>
            <a:r>
              <a:rPr lang="en-US" sz="2400" dirty="0"/>
              <a:t> and (3. old) </a:t>
            </a:r>
            <a:r>
              <a:rPr lang="en-US" sz="2400" dirty="0">
                <a:solidFill>
                  <a:srgbClr val="FF0000"/>
                </a:solidFill>
              </a:rPr>
              <a:t>older</a:t>
            </a:r>
            <a:r>
              <a:rPr lang="en-US" sz="2400" dirty="0"/>
              <a:t> than those in Ha </a:t>
            </a:r>
            <a:r>
              <a:rPr lang="en-US" sz="2400" dirty="0" err="1"/>
              <a:t>Noi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/>
              <a:t> The streets are (4. wide) </a:t>
            </a:r>
            <a:r>
              <a:rPr lang="en-US" sz="2400" dirty="0">
                <a:solidFill>
                  <a:srgbClr val="FF0000"/>
                </a:solidFill>
              </a:rPr>
              <a:t>wider</a:t>
            </a:r>
            <a:r>
              <a:rPr lang="en-US" sz="2400" dirty="0"/>
              <a:t> with less traffic. the seafood here is (5. delicious) </a:t>
            </a:r>
            <a:r>
              <a:rPr lang="en-US" sz="2400" dirty="0">
                <a:solidFill>
                  <a:srgbClr val="FF0000"/>
                </a:solidFill>
              </a:rPr>
              <a:t>more delicious</a:t>
            </a:r>
            <a:r>
              <a:rPr lang="en-US" sz="2400" dirty="0"/>
              <a:t> and (6. cheap) </a:t>
            </a:r>
            <a:r>
              <a:rPr lang="en-US" sz="2400" dirty="0">
                <a:solidFill>
                  <a:srgbClr val="FF0000"/>
                </a:solidFill>
              </a:rPr>
              <a:t>cheaper</a:t>
            </a:r>
            <a:r>
              <a:rPr lang="en-US" sz="2400" dirty="0"/>
              <a:t> than the seafood in Ha </a:t>
            </a:r>
            <a:r>
              <a:rPr lang="en-US" sz="2400" dirty="0" err="1"/>
              <a:t>Noi</a:t>
            </a:r>
            <a:r>
              <a:rPr lang="en-US" sz="2400" dirty="0"/>
              <a:t>.  </a:t>
            </a:r>
          </a:p>
          <a:p>
            <a:pPr algn="just"/>
            <a:r>
              <a:rPr lang="en-US" sz="2400" dirty="0"/>
              <a:t>See you soon,</a:t>
            </a:r>
          </a:p>
          <a:p>
            <a:pPr algn="just"/>
            <a:r>
              <a:rPr lang="en-US" sz="2400" i="1" dirty="0" err="1"/>
              <a:t>Vy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97207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789291" y="0"/>
            <a:ext cx="83365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Look at the pictures of the two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neighbourhoods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Minh and Long Son. Compare two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neighbourhoods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You can use the adjectives below.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62397" y="1526869"/>
            <a:ext cx="7219207" cy="1101436"/>
            <a:chOff x="1184564" y="1631373"/>
            <a:chExt cx="7219207" cy="1101436"/>
          </a:xfrm>
          <a:solidFill>
            <a:srgbClr val="92D050"/>
          </a:solidFill>
        </p:grpSpPr>
        <p:sp>
          <p:nvSpPr>
            <p:cNvPr id="10" name="Rounded Rectangle 9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08018" y="1724891"/>
              <a:ext cx="1007917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8017" y="2169238"/>
              <a:ext cx="132143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crowded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5258" y="1724891"/>
              <a:ext cx="1007917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quiet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7" y="2169238"/>
              <a:ext cx="132143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2497" y="1724891"/>
              <a:ext cx="1253721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2496" y="2169238"/>
              <a:ext cx="1007917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busy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09737" y="1724891"/>
              <a:ext cx="132143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boring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9213" y="2907158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48247" y="2937935"/>
            <a:ext cx="4563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Binh Minh is noisier than Long Son.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2" y="3560658"/>
            <a:ext cx="3676912" cy="2818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0" y="3594662"/>
            <a:ext cx="3612952" cy="2784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57003" y="6379059"/>
            <a:ext cx="1573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Binh Minh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09631" y="6379058"/>
            <a:ext cx="1573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Long Son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960" y="522514"/>
            <a:ext cx="81120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3200" b="1" dirty="0" smtClean="0">
                <a:solidFill>
                  <a:srgbClr val="0070C0"/>
                </a:solidFill>
              </a:rPr>
              <a:t>BM  is more modern than </a:t>
            </a:r>
            <a:r>
              <a:rPr lang="en-GB" sz="3200" b="1" dirty="0" err="1" smtClean="0">
                <a:solidFill>
                  <a:srgbClr val="0070C0"/>
                </a:solidFill>
              </a:rPr>
              <a:t>LS</a:t>
            </a:r>
            <a:endParaRPr lang="en-GB" sz="3200" b="1" dirty="0" smtClean="0">
              <a:solidFill>
                <a:srgbClr val="0070C0"/>
              </a:solidFill>
            </a:endParaRPr>
          </a:p>
          <a:p>
            <a:pPr marL="514350" indent="-514350">
              <a:buAutoNum type="arabicPeriod"/>
            </a:pPr>
            <a:r>
              <a:rPr lang="en-GB" sz="3200" b="1" dirty="0" err="1" smtClean="0">
                <a:solidFill>
                  <a:srgbClr val="0070C0"/>
                </a:solidFill>
              </a:rPr>
              <a:t>LS</a:t>
            </a:r>
            <a:r>
              <a:rPr lang="en-GB" sz="3200" b="1" dirty="0" smtClean="0">
                <a:solidFill>
                  <a:srgbClr val="0070C0"/>
                </a:solidFill>
              </a:rPr>
              <a:t> is more peaceful than BM</a:t>
            </a:r>
          </a:p>
          <a:p>
            <a:pPr marL="514350" indent="-514350">
              <a:buAutoNum type="arabicPeriod"/>
            </a:pPr>
            <a:r>
              <a:rPr lang="en-GB" sz="3200" b="1" dirty="0" smtClean="0">
                <a:solidFill>
                  <a:srgbClr val="0070C0"/>
                </a:solidFill>
              </a:rPr>
              <a:t>BM is busier than </a:t>
            </a:r>
            <a:r>
              <a:rPr lang="en-GB" sz="3200" b="1" dirty="0" err="1" smtClean="0">
                <a:solidFill>
                  <a:srgbClr val="0070C0"/>
                </a:solidFill>
              </a:rPr>
              <a:t>LS</a:t>
            </a:r>
            <a:endParaRPr lang="en-GB" sz="3200" b="1" dirty="0" smtClean="0">
              <a:solidFill>
                <a:srgbClr val="0070C0"/>
              </a:solidFill>
            </a:endParaRPr>
          </a:p>
          <a:p>
            <a:pPr marL="514350" indent="-514350">
              <a:buAutoNum type="arabicPeriod"/>
            </a:pPr>
            <a:r>
              <a:rPr lang="en-GB" sz="3200" b="1" dirty="0" err="1" smtClean="0">
                <a:solidFill>
                  <a:srgbClr val="0070C0"/>
                </a:solidFill>
              </a:rPr>
              <a:t>LS</a:t>
            </a:r>
            <a:r>
              <a:rPr lang="en-GB" sz="3200" b="1" dirty="0" smtClean="0">
                <a:solidFill>
                  <a:srgbClr val="0070C0"/>
                </a:solidFill>
              </a:rPr>
              <a:t> is more boring than BM.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5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8" name="TextBox 7"/>
          <p:cNvSpPr txBox="1"/>
          <p:nvPr/>
        </p:nvSpPr>
        <p:spPr>
          <a:xfrm>
            <a:off x="881745" y="76967"/>
            <a:ext cx="7896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Minh and Long Son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using the pictures in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4448" y="3224687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1745" y="3710221"/>
            <a:ext cx="7111714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</a:t>
            </a:r>
            <a:r>
              <a:rPr lang="en-US" sz="2800" dirty="0" err="1"/>
              <a:t>Binh</a:t>
            </a:r>
            <a:r>
              <a:rPr lang="en-US" sz="2800" dirty="0"/>
              <a:t> Minh noisier than Long Son?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it is.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Long Son more modern than </a:t>
            </a:r>
            <a:r>
              <a:rPr lang="en-US" sz="2800" dirty="0" err="1"/>
              <a:t>Binh</a:t>
            </a:r>
            <a:r>
              <a:rPr lang="en-US" sz="2800" dirty="0"/>
              <a:t> Minh?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No, it isn’t.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115044" y="1277296"/>
            <a:ext cx="4114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/>
              <a:t>1. Yen </a:t>
            </a:r>
            <a:r>
              <a:rPr lang="en-US" b="1" dirty="0" err="1"/>
              <a:t>Binh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/ </a:t>
            </a:r>
            <a:r>
              <a:rPr lang="en-US" b="1" dirty="0">
                <a:solidFill>
                  <a:srgbClr val="0000FF"/>
                </a:solidFill>
              </a:rPr>
              <a:t>crowded </a:t>
            </a:r>
            <a:r>
              <a:rPr lang="en-US" b="1" dirty="0"/>
              <a:t>/ Long Son?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/>
              <a:t>2. Long Son </a:t>
            </a:r>
            <a:r>
              <a:rPr lang="en-US" b="1" dirty="0">
                <a:solidFill>
                  <a:srgbClr val="C00000"/>
                </a:solidFill>
              </a:rPr>
              <a:t>/ </a:t>
            </a:r>
            <a:r>
              <a:rPr lang="en-US" b="1" dirty="0">
                <a:solidFill>
                  <a:srgbClr val="0000FF"/>
                </a:solidFill>
              </a:rPr>
              <a:t>modern </a:t>
            </a:r>
            <a:r>
              <a:rPr lang="en-US" b="1" dirty="0"/>
              <a:t>/ Yen </a:t>
            </a:r>
            <a:r>
              <a:rPr lang="en-US" b="1" dirty="0" err="1"/>
              <a:t>Binh</a:t>
            </a:r>
            <a:r>
              <a:rPr lang="en-US" b="1" dirty="0"/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/>
              <a:t>3. Yen </a:t>
            </a:r>
            <a:r>
              <a:rPr lang="en-US" b="1" dirty="0" err="1"/>
              <a:t>Binh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/</a:t>
            </a:r>
            <a:r>
              <a:rPr lang="en-US" b="1" dirty="0"/>
              <a:t> </a:t>
            </a:r>
            <a:r>
              <a:rPr lang="en-US" b="1" dirty="0">
                <a:solidFill>
                  <a:srgbClr val="0000FF"/>
                </a:solidFill>
              </a:rPr>
              <a:t>noisy /</a:t>
            </a:r>
            <a:r>
              <a:rPr lang="en-US" b="1" dirty="0"/>
              <a:t> Long Son?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/>
              <a:t>4. Long Son </a:t>
            </a:r>
            <a:r>
              <a:rPr lang="en-US" b="1" dirty="0">
                <a:solidFill>
                  <a:srgbClr val="C00000"/>
                </a:solidFill>
              </a:rPr>
              <a:t>/ </a:t>
            </a:r>
            <a:r>
              <a:rPr lang="en-US" b="1" dirty="0">
                <a:solidFill>
                  <a:srgbClr val="0000FF"/>
                </a:solidFill>
              </a:rPr>
              <a:t>beautiful </a:t>
            </a:r>
            <a:r>
              <a:rPr lang="en-US" b="1" dirty="0"/>
              <a:t>/ Yen </a:t>
            </a:r>
            <a:r>
              <a:rPr lang="en-US" b="1" dirty="0" err="1"/>
              <a:t>Binh</a:t>
            </a:r>
            <a:r>
              <a:rPr lang="en-US" b="1" dirty="0"/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/>
              <a:t>5. Long Son </a:t>
            </a:r>
            <a:r>
              <a:rPr lang="en-US" b="1" dirty="0">
                <a:solidFill>
                  <a:srgbClr val="C00000"/>
                </a:solidFill>
              </a:rPr>
              <a:t>/</a:t>
            </a:r>
            <a:r>
              <a:rPr lang="en-US" b="1" dirty="0">
                <a:solidFill>
                  <a:srgbClr val="0000FF"/>
                </a:solidFill>
              </a:rPr>
              <a:t> peaceful </a:t>
            </a:r>
            <a:r>
              <a:rPr lang="en-US" b="1" dirty="0"/>
              <a:t>/ Yen </a:t>
            </a:r>
            <a:r>
              <a:rPr lang="en-US" b="1" dirty="0" err="1"/>
              <a:t>Binh</a:t>
            </a:r>
            <a:r>
              <a:rPr lang="en-U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5494" y="342019"/>
            <a:ext cx="4164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CC00CC"/>
                </a:solidFill>
                <a:latin typeface=".VnArabiaH" pitchFamily="34" charset="0"/>
                <a:cs typeface="Arial" pitchFamily="34" charset="0"/>
              </a:rPr>
              <a:t>WRAP-UP</a:t>
            </a:r>
            <a:endParaRPr lang="en-US" altLang="en-US" sz="4000" b="1" dirty="0">
              <a:solidFill>
                <a:srgbClr val="CC00CC"/>
              </a:solidFill>
              <a:latin typeface=".VnArabiaH" pitchFamily="34" charset="0"/>
              <a:cs typeface="Arial" pitchFamily="34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396321" y="1395371"/>
            <a:ext cx="6382871" cy="2862594"/>
          </a:xfrm>
          <a:prstGeom prst="cloud">
            <a:avLst/>
          </a:prstGeom>
          <a:solidFill>
            <a:srgbClr val="D6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FontTx/>
              <a:buChar char="-"/>
            </a:pPr>
            <a:r>
              <a:rPr lang="en-US" altLang="en-US" sz="2800" b="1" dirty="0" smtClean="0">
                <a:latin typeface=".VnTime" pitchFamily="34" charset="0"/>
                <a:cs typeface="Arial" pitchFamily="34" charset="0"/>
              </a:rPr>
              <a:t>Learn about form and usage of Comparative Adjectives</a:t>
            </a:r>
            <a:endParaRPr lang="en-US" altLang="en-US" sz="2800" b="1" dirty="0">
              <a:latin typeface=".VnTime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707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g00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35" y="174811"/>
            <a:ext cx="2931459" cy="2439759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5494" y="342019"/>
            <a:ext cx="4164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CC00CC"/>
                </a:solidFill>
                <a:latin typeface=".VnArabiaH" pitchFamily="34" charset="0"/>
                <a:cs typeface="Arial" pitchFamily="34" charset="0"/>
              </a:rPr>
              <a:t>* Home </a:t>
            </a:r>
            <a:r>
              <a:rPr lang="en-US" altLang="en-US" sz="4000" b="1" dirty="0">
                <a:solidFill>
                  <a:srgbClr val="CC00CC"/>
                </a:solidFill>
                <a:latin typeface=".VnArabiaH" pitchFamily="34" charset="0"/>
                <a:cs typeface="Arial" pitchFamily="34" charset="0"/>
              </a:rPr>
              <a:t>work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555811" y="2614570"/>
            <a:ext cx="6382871" cy="3597971"/>
          </a:xfrm>
          <a:prstGeom prst="cloudCallout">
            <a:avLst>
              <a:gd name="adj1" fmla="val -31338"/>
              <a:gd name="adj2" fmla="val 47583"/>
            </a:avLst>
          </a:prstGeom>
          <a:solidFill>
            <a:srgbClr val="D6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FontTx/>
              <a:buChar char="-"/>
            </a:pPr>
            <a:r>
              <a:rPr lang="en-US" altLang="en-US" sz="2800" dirty="0">
                <a:latin typeface=".VnTime" pitchFamily="34" charset="0"/>
                <a:cs typeface="Arial" pitchFamily="34" charset="0"/>
              </a:rPr>
              <a:t> </a:t>
            </a:r>
            <a:r>
              <a:rPr lang="en-US" altLang="en-US" sz="2800" dirty="0" smtClean="0">
                <a:latin typeface=".VnTime" pitchFamily="34" charset="0"/>
                <a:cs typeface="Arial" pitchFamily="34" charset="0"/>
              </a:rPr>
              <a:t>Learn by heart grammar.</a:t>
            </a:r>
          </a:p>
          <a:p>
            <a:pPr algn="ctr" eaLnBrk="1" hangingPunct="1">
              <a:buFontTx/>
              <a:buChar char="-"/>
            </a:pPr>
            <a:r>
              <a:rPr lang="en-US" altLang="en-US" sz="2800" dirty="0" smtClean="0">
                <a:latin typeface=".VnTime" pitchFamily="34" charset="0"/>
                <a:cs typeface="Arial" pitchFamily="34" charset="0"/>
              </a:rPr>
              <a:t>Do exercise in workbook.</a:t>
            </a:r>
            <a:endParaRPr lang="en-US" altLang="en-US" sz="2800" dirty="0">
              <a:latin typeface=".VnTime" pitchFamily="34" charset="0"/>
              <a:cs typeface="Arial" pitchFamily="34" charset="0"/>
            </a:endParaRPr>
          </a:p>
          <a:p>
            <a:pPr algn="ctr" eaLnBrk="1" hangingPunct="1">
              <a:buFontTx/>
              <a:buChar char="-"/>
            </a:pPr>
            <a:r>
              <a:rPr lang="en-US" altLang="en-US" sz="2800" dirty="0">
                <a:latin typeface=".VnTime" pitchFamily="34" charset="0"/>
                <a:cs typeface="Arial" pitchFamily="34" charset="0"/>
              </a:rPr>
              <a:t>Prepare new lesson: </a:t>
            </a:r>
          </a:p>
          <a:p>
            <a:pPr algn="ctr" eaLnBrk="1" hangingPunct="1"/>
            <a:r>
              <a:rPr lang="en-US" altLang="en-US" sz="2800" b="1" dirty="0">
                <a:latin typeface=".VnTime" pitchFamily="34" charset="0"/>
                <a:cs typeface="Arial" pitchFamily="34" charset="0"/>
              </a:rPr>
              <a:t>Unit </a:t>
            </a:r>
            <a:r>
              <a:rPr lang="en-US" altLang="en-US" sz="2800" b="1" dirty="0" smtClean="0">
                <a:latin typeface=".VnTime" pitchFamily="34" charset="0"/>
                <a:cs typeface="Arial" pitchFamily="34" charset="0"/>
              </a:rPr>
              <a:t>4. </a:t>
            </a:r>
            <a:r>
              <a:rPr lang="en-US" altLang="en-US" sz="2800" b="1" dirty="0">
                <a:latin typeface=".VnTime" pitchFamily="34" charset="0"/>
                <a:cs typeface="Arial" pitchFamily="34" charset="0"/>
              </a:rPr>
              <a:t>Lesson 4.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575984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ha giao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24291" name="WordArt 3"/>
          <p:cNvSpPr>
            <a:spLocks noChangeArrowheads="1" noChangeShapeType="1" noTextEdit="1"/>
          </p:cNvSpPr>
          <p:nvPr/>
        </p:nvSpPr>
        <p:spPr bwMode="auto">
          <a:xfrm>
            <a:off x="609600" y="1752600"/>
            <a:ext cx="80010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9525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>
                    <a:alpha val="98822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 very much.</a:t>
            </a:r>
          </a:p>
        </p:txBody>
      </p:sp>
    </p:spTree>
    <p:extLst>
      <p:ext uri="{BB962C8B-B14F-4D97-AF65-F5344CB8AC3E}">
        <p14:creationId xmlns:p14="http://schemas.microsoft.com/office/powerpoint/2010/main" val="3093020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3326" y="496707"/>
            <a:ext cx="8660674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1. He always get good marks. He does exercises at school  quickly. He is…………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317966" y="2274723"/>
            <a:ext cx="22468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CLEVER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4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2. What is this?</a:t>
            </a:r>
            <a:endParaRPr lang="en-GB" dirty="0"/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952205" y="5473337"/>
            <a:ext cx="22468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Bus stop</a:t>
            </a:r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2" y="1288994"/>
            <a:ext cx="5381898" cy="381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68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135086" y="4754174"/>
            <a:ext cx="22468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TEMPLE</a:t>
            </a:r>
            <a:endParaRPr lang="en-GB" sz="40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89166" y="1162594"/>
            <a:ext cx="5368834" cy="3082835"/>
            <a:chOff x="98989" y="1241497"/>
            <a:chExt cx="3257150" cy="21726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44" y="1302036"/>
              <a:ext cx="3168195" cy="2112129"/>
            </a:xfrm>
            <a:prstGeom prst="round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a</a:t>
              </a:r>
            </a:p>
          </p:txBody>
        </p:sp>
      </p:grpSp>
      <p:sp>
        <p:nvSpPr>
          <p:cNvPr id="9" name="Title 2"/>
          <p:cNvSpPr txBox="1">
            <a:spLocks/>
          </p:cNvSpPr>
          <p:nvPr/>
        </p:nvSpPr>
        <p:spPr>
          <a:xfrm>
            <a:off x="483326" y="1054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3</a:t>
            </a:r>
            <a:r>
              <a:rPr lang="en-US" dirty="0" smtClean="0"/>
              <a:t>. What is this?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97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1.11111E-6 L 0.06163 0.000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4. ……………#  </a:t>
            </a:r>
            <a:r>
              <a:rPr lang="en-US" b="1" dirty="0" smtClean="0">
                <a:solidFill>
                  <a:srgbClr val="0070C0"/>
                </a:solidFill>
              </a:rPr>
              <a:t>NOISY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317966" y="2274723"/>
            <a:ext cx="31612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PEACEFUL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9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409406" y="5163161"/>
            <a:ext cx="339634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CATHEDRAL</a:t>
            </a:r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95" y="770708"/>
            <a:ext cx="5486400" cy="415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483326" y="1054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5. What is this?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496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7968343" y="548640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592286" y="5331431"/>
            <a:ext cx="22468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SQUARE</a:t>
            </a:r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37" y="1097280"/>
            <a:ext cx="5329646" cy="399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483326" y="1054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6</a:t>
            </a:r>
            <a:r>
              <a:rPr lang="en-US" dirty="0" smtClean="0"/>
              <a:t>. What is this?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11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1751</TotalTime>
  <Words>941</Words>
  <Application>Microsoft Office PowerPoint</Application>
  <PresentationFormat>On-screen Show (4:3)</PresentationFormat>
  <Paragraphs>245</Paragraphs>
  <Slides>37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.VnArabia</vt:lpstr>
      <vt:lpstr>.VnArabiaH</vt:lpstr>
      <vt:lpstr>.VnArial Narrow</vt:lpstr>
      <vt:lpstr>.VnBlackH</vt:lpstr>
      <vt:lpstr>.VnBodoniH</vt:lpstr>
      <vt:lpstr>.VnTime</vt:lpstr>
      <vt:lpstr>Arial</vt:lpstr>
      <vt:lpstr>Arial Black</vt:lpstr>
      <vt:lpstr>Calibri</vt:lpstr>
      <vt:lpstr>Impact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1. He always get good marks. He does exercises at school  quickly. He is…………</vt:lpstr>
      <vt:lpstr>2. What is this?</vt:lpstr>
      <vt:lpstr>PowerPoint Presentation</vt:lpstr>
      <vt:lpstr>4. ……………#  NOISY</vt:lpstr>
      <vt:lpstr>PowerPoint Presentation</vt:lpstr>
      <vt:lpstr>PowerPoint Presentation</vt:lpstr>
      <vt:lpstr>PowerPoint Presentation</vt:lpstr>
      <vt:lpstr>PowerPoint Presentation</vt:lpstr>
      <vt:lpstr>9. I don’t like living in the countryside because it is…………….</vt:lpstr>
      <vt:lpstr>10…………………….# HISTORIC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P231120</cp:lastModifiedBy>
  <cp:revision>122</cp:revision>
  <dcterms:created xsi:type="dcterms:W3CDTF">2020-12-09T02:04:09Z</dcterms:created>
  <dcterms:modified xsi:type="dcterms:W3CDTF">2023-11-05T02:33:33Z</dcterms:modified>
</cp:coreProperties>
</file>