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73" r:id="rId3"/>
    <p:sldId id="280" r:id="rId4"/>
    <p:sldId id="279" r:id="rId5"/>
    <p:sldId id="257" r:id="rId6"/>
    <p:sldId id="267" r:id="rId7"/>
    <p:sldId id="258" r:id="rId8"/>
    <p:sldId id="260" r:id="rId9"/>
    <p:sldId id="261" r:id="rId10"/>
    <p:sldId id="262" r:id="rId11"/>
    <p:sldId id="269" r:id="rId12"/>
    <p:sldId id="270" r:id="rId13"/>
    <p:sldId id="271" r:id="rId14"/>
    <p:sldId id="274" r:id="rId15"/>
    <p:sldId id="278" r:id="rId16"/>
    <p:sldId id="275" r:id="rId17"/>
    <p:sldId id="281"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E7FF"/>
    <a:srgbClr val="F16649"/>
    <a:srgbClr val="009900"/>
    <a:srgbClr val="0D9FA3"/>
    <a:srgbClr val="53C3C9"/>
    <a:srgbClr val="F7A9A7"/>
    <a:srgbClr val="EF008D"/>
    <a:srgbClr val="E2EFDA"/>
    <a:srgbClr val="87D5D9"/>
    <a:srgbClr val="F47A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30" autoAdjust="0"/>
  </p:normalViewPr>
  <p:slideViewPr>
    <p:cSldViewPr snapToGrid="0" showGuides="1">
      <p:cViewPr varScale="1">
        <p:scale>
          <a:sx n="59" d="100"/>
          <a:sy n="59" d="100"/>
        </p:scale>
        <p:origin x="1444" y="52"/>
      </p:cViewPr>
      <p:guideLst>
        <p:guide orient="horz" pos="2208"/>
        <p:guide pos="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9/10/2023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9/10/2023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9/10/2023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object 2"/>
          <p:cNvPicPr/>
          <p:nvPr/>
        </p:nvPicPr>
        <p:blipFill>
          <a:blip r:embed="rId2" cstate="print"/>
          <a:stretch>
            <a:fillRect/>
          </a:stretch>
        </p:blipFill>
        <p:spPr>
          <a:xfrm>
            <a:off x="0" y="8969"/>
            <a:ext cx="9144000" cy="6849031"/>
          </a:xfrm>
          <a:prstGeom prst="rect">
            <a:avLst/>
          </a:prstGeom>
          <a:effectLst>
            <a:softEdge rad="317500"/>
          </a:effectLst>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2503459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style>
          <a:lnRef idx="2">
            <a:schemeClr val="accent1"/>
          </a:lnRef>
          <a:fillRef idx="1">
            <a:schemeClr val="lt1"/>
          </a:fillRef>
          <a:effectRef idx="0">
            <a:schemeClr val="accent1"/>
          </a:effectRef>
          <a:fontRef idx="minor">
            <a:schemeClr val="dk1"/>
          </a:fontRef>
        </p:style>
      </p:pic>
      <p:sp>
        <p:nvSpPr>
          <p:cNvPr id="8" name="TextBox 7"/>
          <p:cNvSpPr txBox="1"/>
          <p:nvPr/>
        </p:nvSpPr>
        <p:spPr>
          <a:xfrm>
            <a:off x="865204" y="42732"/>
            <a:ext cx="7712740" cy="892552"/>
          </a:xfrm>
          <a:prstGeom prst="rect">
            <a:avLst/>
          </a:prstGeom>
          <a:solidFill>
            <a:srgbClr val="53C3C9"/>
          </a:solidFill>
        </p:spPr>
        <p:txBody>
          <a:bodyPr wrap="square" rtlCol="0">
            <a:spAutoFit/>
          </a:bodyPr>
          <a:lstStyle/>
          <a:p>
            <a:pPr algn="just"/>
            <a:r>
              <a:rPr lang="en-US" sz="2600" b="1" dirty="0">
                <a:effectLst>
                  <a:glow rad="88900">
                    <a:schemeClr val="bg1"/>
                  </a:glow>
                </a:effectLst>
                <a:latin typeface="Arial" panose="020B0604020202020204" pitchFamily="34" charset="0"/>
                <a:cs typeface="Arial" panose="020B0604020202020204" pitchFamily="34" charset="0"/>
              </a:rPr>
              <a:t>Complete the text with the correct form of the verbs in brackets.</a:t>
            </a:r>
          </a:p>
        </p:txBody>
      </p:sp>
      <p:sp>
        <p:nvSpPr>
          <p:cNvPr id="4" name="TextBox 3"/>
          <p:cNvSpPr txBox="1"/>
          <p:nvPr/>
        </p:nvSpPr>
        <p:spPr>
          <a:xfrm>
            <a:off x="219994" y="1490424"/>
            <a:ext cx="8663940" cy="1494204"/>
          </a:xfrm>
          <a:prstGeom prst="rect">
            <a:avLst/>
          </a:prstGeom>
          <a:noFill/>
        </p:spPr>
        <p:txBody>
          <a:bodyPr wrap="square" rtlCol="0">
            <a:spAutoFit/>
          </a:bodyPr>
          <a:lstStyle/>
          <a:p>
            <a:pPr algn="just"/>
            <a:r>
              <a:rPr lang="en-US" sz="2600" dirty="0"/>
              <a:t>Hoang lives in a small house in the </a:t>
            </a:r>
            <a:r>
              <a:rPr lang="en-US" sz="2600" dirty="0" err="1"/>
              <a:t>centre</a:t>
            </a:r>
            <a:r>
              <a:rPr lang="en-US" sz="2600" dirty="0"/>
              <a:t> of his village. His house (1. be)…..near his new school. Every day, he (2. have)    ….breakfast at 6 o’clock. Then he (3. walk)…… to school with his friends. Hoang and his friends (4. study) ………in grade 6 at An Son School. Hoang (5. like) ……… his new school.</a:t>
            </a:r>
          </a:p>
        </p:txBody>
      </p:sp>
      <p:sp>
        <p:nvSpPr>
          <p:cNvPr id="13" name="TextBox 12"/>
          <p:cNvSpPr txBox="1"/>
          <p:nvPr/>
        </p:nvSpPr>
        <p:spPr>
          <a:xfrm>
            <a:off x="89961" y="4141151"/>
            <a:ext cx="8924006" cy="209288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2600" dirty="0"/>
              <a:t>Hoang lives in a small house in the </a:t>
            </a:r>
            <a:r>
              <a:rPr lang="en-US" sz="2600" dirty="0" err="1"/>
              <a:t>centre</a:t>
            </a:r>
            <a:r>
              <a:rPr lang="en-US" sz="2600" dirty="0"/>
              <a:t> of his village. His house   </a:t>
            </a:r>
            <a:r>
              <a:rPr lang="en-US" sz="2600" b="1" dirty="0">
                <a:solidFill>
                  <a:srgbClr val="FF0000"/>
                </a:solidFill>
              </a:rPr>
              <a:t>is </a:t>
            </a:r>
            <a:r>
              <a:rPr lang="en-US" sz="2600" dirty="0"/>
              <a:t>     near his new school. Every day, he   </a:t>
            </a:r>
            <a:r>
              <a:rPr lang="en-US" sz="2600" b="1" dirty="0">
                <a:solidFill>
                  <a:srgbClr val="FF0000"/>
                </a:solidFill>
              </a:rPr>
              <a:t>has</a:t>
            </a:r>
            <a:r>
              <a:rPr lang="en-US" sz="2600" dirty="0"/>
              <a:t>   breakfast at 6 o’clock. Then he </a:t>
            </a:r>
            <a:r>
              <a:rPr lang="en-US" sz="2600" b="1" dirty="0">
                <a:solidFill>
                  <a:srgbClr val="FF0000"/>
                </a:solidFill>
              </a:rPr>
              <a:t>walks </a:t>
            </a:r>
            <a:r>
              <a:rPr lang="en-US" sz="2600" dirty="0"/>
              <a:t>      to school with his friends. Hoang and his friends  </a:t>
            </a:r>
            <a:r>
              <a:rPr lang="en-US" sz="2600" b="1" dirty="0">
                <a:solidFill>
                  <a:srgbClr val="FF0000"/>
                </a:solidFill>
              </a:rPr>
              <a:t>study </a:t>
            </a:r>
            <a:r>
              <a:rPr lang="en-US" sz="2600" dirty="0"/>
              <a:t>  in grade 6 at An Son School. Hoang </a:t>
            </a:r>
            <a:r>
              <a:rPr lang="en-US" sz="2600" b="1" dirty="0">
                <a:solidFill>
                  <a:srgbClr val="FF0000"/>
                </a:solidFill>
              </a:rPr>
              <a:t>likes</a:t>
            </a:r>
            <a:r>
              <a:rPr lang="en-US" sz="2600" dirty="0"/>
              <a:t>   his new school.</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9" name="TextBox 8"/>
          <p:cNvSpPr txBox="1"/>
          <p:nvPr/>
        </p:nvSpPr>
        <p:spPr>
          <a:xfrm>
            <a:off x="902494" y="60331"/>
            <a:ext cx="7578566" cy="892552"/>
          </a:xfrm>
          <a:prstGeom prst="rect">
            <a:avLst/>
          </a:prstGeom>
          <a:solidFill>
            <a:srgbClr val="53C3C9"/>
          </a:solid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Put the adverb in brackets in the correct place in each sentence. </a:t>
            </a:r>
          </a:p>
        </p:txBody>
      </p:sp>
      <p:grpSp>
        <p:nvGrpSpPr>
          <p:cNvPr id="14" name="Group 13"/>
          <p:cNvGrpSpPr/>
          <p:nvPr/>
        </p:nvGrpSpPr>
        <p:grpSpPr>
          <a:xfrm>
            <a:off x="-28757" y="1242949"/>
            <a:ext cx="9022673" cy="5711057"/>
            <a:chOff x="193701" y="1590291"/>
            <a:chExt cx="8653859" cy="5137079"/>
          </a:xfrm>
        </p:grpSpPr>
        <p:sp>
          <p:nvSpPr>
            <p:cNvPr id="20" name="Rounded Rectangle 19"/>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336117" y="1788127"/>
            <a:ext cx="6264833" cy="470318"/>
            <a:chOff x="363373" y="1262747"/>
            <a:chExt cx="6264833" cy="470318"/>
          </a:xfrm>
        </p:grpSpPr>
        <p:sp>
          <p:nvSpPr>
            <p:cNvPr id="24" name="TextBox 23"/>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25" name="TextBox 24"/>
            <p:cNvSpPr txBox="1"/>
            <p:nvPr/>
          </p:nvSpPr>
          <p:spPr>
            <a:xfrm>
              <a:off x="827314" y="1271400"/>
              <a:ext cx="5800892" cy="461665"/>
            </a:xfrm>
            <a:prstGeom prst="rect">
              <a:avLst/>
            </a:prstGeom>
            <a:noFill/>
          </p:spPr>
          <p:txBody>
            <a:bodyPr wrap="square" rtlCol="0">
              <a:spAutoFit/>
            </a:bodyPr>
            <a:lstStyle/>
            <a:p>
              <a:r>
                <a:rPr lang="en-US" sz="2400"/>
                <a:t>I remember to do my homework. (always)</a:t>
              </a:r>
              <a:endParaRPr lang="en-US" sz="2400" i="1"/>
            </a:p>
          </p:txBody>
        </p:sp>
      </p:grpSp>
      <p:grpSp>
        <p:nvGrpSpPr>
          <p:cNvPr id="26" name="Group 25"/>
          <p:cNvGrpSpPr/>
          <p:nvPr/>
        </p:nvGrpSpPr>
        <p:grpSpPr>
          <a:xfrm>
            <a:off x="1336117" y="2785146"/>
            <a:ext cx="6471767" cy="461665"/>
            <a:chOff x="369902" y="2142097"/>
            <a:chExt cx="6471767" cy="461665"/>
          </a:xfrm>
        </p:grpSpPr>
        <p:sp>
          <p:nvSpPr>
            <p:cNvPr id="27" name="TextBox 26"/>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28" name="TextBox 27"/>
            <p:cNvSpPr txBox="1"/>
            <p:nvPr/>
          </p:nvSpPr>
          <p:spPr>
            <a:xfrm>
              <a:off x="844733" y="2142097"/>
              <a:ext cx="5996936" cy="461665"/>
            </a:xfrm>
            <a:prstGeom prst="rect">
              <a:avLst/>
            </a:prstGeom>
            <a:noFill/>
          </p:spPr>
          <p:txBody>
            <a:bodyPr wrap="square" rtlCol="0">
              <a:spAutoFit/>
            </a:bodyPr>
            <a:lstStyle/>
            <a:p>
              <a:r>
                <a:rPr lang="en-US" sz="2400"/>
                <a:t>Nick gets good marks in exams. (usually)</a:t>
              </a:r>
              <a:endParaRPr lang="en-US" sz="2400" dirty="0"/>
            </a:p>
          </p:txBody>
        </p:sp>
      </p:grpSp>
      <p:grpSp>
        <p:nvGrpSpPr>
          <p:cNvPr id="29" name="Group 28"/>
          <p:cNvGrpSpPr/>
          <p:nvPr/>
        </p:nvGrpSpPr>
        <p:grpSpPr>
          <a:xfrm>
            <a:off x="1336117" y="3773512"/>
            <a:ext cx="5727623" cy="470318"/>
            <a:chOff x="363373" y="4026312"/>
            <a:chExt cx="5727623" cy="470318"/>
          </a:xfrm>
        </p:grpSpPr>
        <p:sp>
          <p:nvSpPr>
            <p:cNvPr id="30" name="TextBox 29"/>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31" name="TextBox 30"/>
            <p:cNvSpPr txBox="1"/>
            <p:nvPr/>
          </p:nvSpPr>
          <p:spPr>
            <a:xfrm>
              <a:off x="838204" y="4026312"/>
              <a:ext cx="5252792" cy="461665"/>
            </a:xfrm>
            <a:prstGeom prst="rect">
              <a:avLst/>
            </a:prstGeom>
            <a:noFill/>
          </p:spPr>
          <p:txBody>
            <a:bodyPr wrap="square" rtlCol="0">
              <a:spAutoFit/>
            </a:bodyPr>
            <a:lstStyle/>
            <a:p>
              <a:r>
                <a:rPr lang="en-US" sz="2400" dirty="0"/>
                <a:t>We do not see a rabbit in town. (often)</a:t>
              </a:r>
            </a:p>
          </p:txBody>
        </p:sp>
      </p:grpSp>
      <p:grpSp>
        <p:nvGrpSpPr>
          <p:cNvPr id="32" name="Group 31"/>
          <p:cNvGrpSpPr/>
          <p:nvPr/>
        </p:nvGrpSpPr>
        <p:grpSpPr>
          <a:xfrm>
            <a:off x="1336117" y="4761878"/>
            <a:ext cx="6471767" cy="470318"/>
            <a:chOff x="363373" y="3312302"/>
            <a:chExt cx="6471767" cy="470318"/>
          </a:xfrm>
        </p:grpSpPr>
        <p:sp>
          <p:nvSpPr>
            <p:cNvPr id="33" name="TextBox 32"/>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34" name="TextBox 33"/>
            <p:cNvSpPr txBox="1"/>
            <p:nvPr/>
          </p:nvSpPr>
          <p:spPr>
            <a:xfrm>
              <a:off x="838204" y="3312302"/>
              <a:ext cx="5996936" cy="461665"/>
            </a:xfrm>
            <a:prstGeom prst="rect">
              <a:avLst/>
            </a:prstGeom>
            <a:noFill/>
          </p:spPr>
          <p:txBody>
            <a:bodyPr wrap="square" rtlCol="0">
              <a:spAutoFit/>
            </a:bodyPr>
            <a:lstStyle/>
            <a:p>
              <a:r>
                <a:rPr lang="en-US" sz="2400" dirty="0"/>
                <a:t>I read in bed at night. (rarely)</a:t>
              </a:r>
            </a:p>
          </p:txBody>
        </p:sp>
      </p:grpSp>
      <p:grpSp>
        <p:nvGrpSpPr>
          <p:cNvPr id="35" name="Group 34"/>
          <p:cNvGrpSpPr/>
          <p:nvPr/>
        </p:nvGrpSpPr>
        <p:grpSpPr>
          <a:xfrm>
            <a:off x="1336117" y="5767550"/>
            <a:ext cx="6471767" cy="470318"/>
            <a:chOff x="363373" y="5669935"/>
            <a:chExt cx="6471767" cy="470318"/>
          </a:xfrm>
        </p:grpSpPr>
        <p:sp>
          <p:nvSpPr>
            <p:cNvPr id="36" name="TextBox 35"/>
            <p:cNvSpPr txBox="1"/>
            <p:nvPr/>
          </p:nvSpPr>
          <p:spPr>
            <a:xfrm>
              <a:off x="363373" y="5678588"/>
              <a:ext cx="474830" cy="461665"/>
            </a:xfrm>
            <a:prstGeom prst="rect">
              <a:avLst/>
            </a:prstGeom>
            <a:noFill/>
          </p:spPr>
          <p:txBody>
            <a:bodyPr wrap="square" rtlCol="0">
              <a:spAutoFit/>
            </a:bodyPr>
            <a:lstStyle/>
            <a:p>
              <a:r>
                <a:rPr lang="en-US" sz="2400" b="1">
                  <a:solidFill>
                    <a:srgbClr val="0070C0"/>
                  </a:solidFill>
                </a:rPr>
                <a:t>5.</a:t>
              </a:r>
            </a:p>
          </p:txBody>
        </p:sp>
        <p:sp>
          <p:nvSpPr>
            <p:cNvPr id="37" name="TextBox 36"/>
            <p:cNvSpPr txBox="1"/>
            <p:nvPr/>
          </p:nvSpPr>
          <p:spPr>
            <a:xfrm>
              <a:off x="838204" y="5669935"/>
              <a:ext cx="5996936" cy="461665"/>
            </a:xfrm>
            <a:prstGeom prst="rect">
              <a:avLst/>
            </a:prstGeom>
            <a:noFill/>
          </p:spPr>
          <p:txBody>
            <a:bodyPr wrap="square" rtlCol="0">
              <a:spAutoFit/>
            </a:bodyPr>
            <a:lstStyle/>
            <a:p>
              <a:r>
                <a:rPr lang="en-US" sz="2400" dirty="0"/>
                <a:t>Do you sing in the shower? (sometimes)</a:t>
              </a:r>
            </a:p>
          </p:txBody>
        </p:sp>
      </p:grpSp>
      <p:cxnSp>
        <p:nvCxnSpPr>
          <p:cNvPr id="38" name="Straight Connector 37"/>
          <p:cNvCxnSpPr/>
          <p:nvPr/>
        </p:nvCxnSpPr>
        <p:spPr>
          <a:xfrm flipV="1">
            <a:off x="1607505" y="2626331"/>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607505" y="3693131"/>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611630" y="4700750"/>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611630" y="5767550"/>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611630" y="6674330"/>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347547" y="2491740"/>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347547" y="3592830"/>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347547" y="4541520"/>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347547" y="5642610"/>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347547" y="6549390"/>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350162" y="2314828"/>
            <a:ext cx="6264833" cy="470318"/>
            <a:chOff x="363373" y="1262747"/>
            <a:chExt cx="6264833" cy="470318"/>
          </a:xfrm>
        </p:grpSpPr>
        <p:sp>
          <p:nvSpPr>
            <p:cNvPr id="49" name="TextBox 48"/>
            <p:cNvSpPr txBox="1"/>
            <p:nvPr/>
          </p:nvSpPr>
          <p:spPr>
            <a:xfrm>
              <a:off x="363373" y="1262747"/>
              <a:ext cx="474830" cy="461665"/>
            </a:xfrm>
            <a:prstGeom prst="rect">
              <a:avLst/>
            </a:prstGeom>
            <a:noFill/>
          </p:spPr>
          <p:txBody>
            <a:bodyPr wrap="square" rtlCol="0">
              <a:spAutoFit/>
            </a:bodyPr>
            <a:lstStyle/>
            <a:p>
              <a:r>
                <a:rPr lang="en-US" sz="2400" b="1" dirty="0">
                  <a:solidFill>
                    <a:srgbClr val="0070C0"/>
                  </a:solidFill>
                </a:rPr>
                <a:t>.</a:t>
              </a:r>
            </a:p>
          </p:txBody>
        </p:sp>
        <p:sp>
          <p:nvSpPr>
            <p:cNvPr id="50" name="TextBox 49"/>
            <p:cNvSpPr txBox="1"/>
            <p:nvPr/>
          </p:nvSpPr>
          <p:spPr>
            <a:xfrm>
              <a:off x="827314" y="1271400"/>
              <a:ext cx="5800892" cy="461665"/>
            </a:xfrm>
            <a:prstGeom prst="rect">
              <a:avLst/>
            </a:prstGeom>
            <a:noFill/>
          </p:spPr>
          <p:txBody>
            <a:bodyPr wrap="square" rtlCol="0">
              <a:spAutoFit/>
            </a:bodyPr>
            <a:lstStyle/>
            <a:p>
              <a:r>
                <a:rPr lang="en-US" sz="2400" b="1" dirty="0">
                  <a:solidFill>
                    <a:srgbClr val="FF0000"/>
                  </a:solidFill>
                </a:rPr>
                <a:t>I always remember to do my homework. </a:t>
              </a:r>
              <a:endParaRPr lang="en-US" sz="2400" b="1" i="1" dirty="0">
                <a:solidFill>
                  <a:srgbClr val="FF0000"/>
                </a:solidFill>
              </a:endParaRPr>
            </a:p>
          </p:txBody>
        </p:sp>
      </p:grpSp>
      <p:sp>
        <p:nvSpPr>
          <p:cNvPr id="53" name="TextBox 52"/>
          <p:cNvSpPr txBox="1"/>
          <p:nvPr/>
        </p:nvSpPr>
        <p:spPr>
          <a:xfrm>
            <a:off x="1845780" y="3277184"/>
            <a:ext cx="6860359" cy="461665"/>
          </a:xfrm>
          <a:prstGeom prst="rect">
            <a:avLst/>
          </a:prstGeom>
          <a:noFill/>
        </p:spPr>
        <p:txBody>
          <a:bodyPr wrap="square" rtlCol="0">
            <a:spAutoFit/>
          </a:bodyPr>
          <a:lstStyle/>
          <a:p>
            <a:r>
              <a:rPr lang="en-US" sz="2400" b="1" dirty="0">
                <a:solidFill>
                  <a:srgbClr val="FF0000"/>
                </a:solidFill>
              </a:rPr>
              <a:t>Nick usually gets good marks in exams.  </a:t>
            </a:r>
          </a:p>
        </p:txBody>
      </p:sp>
      <p:sp>
        <p:nvSpPr>
          <p:cNvPr id="54" name="TextBox 53"/>
          <p:cNvSpPr txBox="1"/>
          <p:nvPr/>
        </p:nvSpPr>
        <p:spPr>
          <a:xfrm>
            <a:off x="1800058" y="4281142"/>
            <a:ext cx="5252792" cy="461665"/>
          </a:xfrm>
          <a:prstGeom prst="rect">
            <a:avLst/>
          </a:prstGeom>
          <a:noFill/>
        </p:spPr>
        <p:txBody>
          <a:bodyPr wrap="square" rtlCol="0">
            <a:spAutoFit/>
          </a:bodyPr>
          <a:lstStyle/>
          <a:p>
            <a:r>
              <a:rPr lang="en-US" sz="2400" b="1" dirty="0">
                <a:solidFill>
                  <a:srgbClr val="FF0000"/>
                </a:solidFill>
              </a:rPr>
              <a:t>We do not  often see a rabbit in town. </a:t>
            </a:r>
          </a:p>
        </p:txBody>
      </p:sp>
      <p:sp>
        <p:nvSpPr>
          <p:cNvPr id="55" name="TextBox 54"/>
          <p:cNvSpPr txBox="1"/>
          <p:nvPr/>
        </p:nvSpPr>
        <p:spPr>
          <a:xfrm>
            <a:off x="1800058" y="5330245"/>
            <a:ext cx="5996936" cy="461665"/>
          </a:xfrm>
          <a:prstGeom prst="rect">
            <a:avLst/>
          </a:prstGeom>
          <a:noFill/>
        </p:spPr>
        <p:txBody>
          <a:bodyPr wrap="square" rtlCol="0">
            <a:spAutoFit/>
          </a:bodyPr>
          <a:lstStyle/>
          <a:p>
            <a:r>
              <a:rPr lang="en-US" sz="2400" b="1" dirty="0">
                <a:solidFill>
                  <a:srgbClr val="FF0000"/>
                </a:solidFill>
              </a:rPr>
              <a:t>I rarely read in bed at night. </a:t>
            </a:r>
          </a:p>
        </p:txBody>
      </p:sp>
      <p:sp>
        <p:nvSpPr>
          <p:cNvPr id="56" name="TextBox 55"/>
          <p:cNvSpPr txBox="1"/>
          <p:nvPr/>
        </p:nvSpPr>
        <p:spPr>
          <a:xfrm>
            <a:off x="1793529" y="6207336"/>
            <a:ext cx="5996936" cy="461665"/>
          </a:xfrm>
          <a:prstGeom prst="rect">
            <a:avLst/>
          </a:prstGeom>
          <a:noFill/>
        </p:spPr>
        <p:txBody>
          <a:bodyPr wrap="square" rtlCol="0">
            <a:spAutoFit/>
          </a:bodyPr>
          <a:lstStyle/>
          <a:p>
            <a:r>
              <a:rPr lang="en-US" sz="2400" b="1" dirty="0">
                <a:solidFill>
                  <a:srgbClr val="FF0000"/>
                </a:solidFill>
              </a:rPr>
              <a:t>Do you sometimes sing in the shower? </a:t>
            </a:r>
          </a:p>
        </p:txBody>
      </p:sp>
    </p:spTree>
    <p:extLst>
      <p:ext uri="{BB962C8B-B14F-4D97-AF65-F5344CB8AC3E}">
        <p14:creationId xmlns:p14="http://schemas.microsoft.com/office/powerpoint/2010/main" val="160412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circle(in)">
                                      <p:cBhvr>
                                        <p:cTn id="17" dur="20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circle(in)">
                                      <p:cBhvr>
                                        <p:cTn id="22" dur="20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circle(in)">
                                      <p:cBhvr>
                                        <p:cTn id="27"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sp>
          <p:nvSpPr>
            <p:cNvPr id="4" name="Rectangle 3"/>
            <p:cNvSpPr/>
            <p:nvPr/>
          </p:nvSpPr>
          <p:spPr>
            <a:xfrm>
              <a:off x="0" y="0"/>
              <a:ext cx="9144000" cy="6858000"/>
            </a:xfrm>
            <a:prstGeom prst="rect">
              <a:avLst/>
            </a:prstGeom>
            <a:solidFill>
              <a:srgbClr val="F7A9A7"/>
            </a:solidFill>
            <a:ln>
              <a:solidFill>
                <a:srgbClr val="F7A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1450" y="160020"/>
              <a:ext cx="8801100" cy="6480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2890" y="262889"/>
              <a:ext cx="8618220" cy="6297931"/>
            </a:xfrm>
            <a:prstGeom prst="rect">
              <a:avLst/>
            </a:prstGeom>
            <a:solidFill>
              <a:srgbClr val="F7A9A7"/>
            </a:solidFill>
            <a:ln>
              <a:solidFill>
                <a:srgbClr val="F7A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4-Point Star 7"/>
          <p:cNvSpPr/>
          <p:nvPr/>
        </p:nvSpPr>
        <p:spPr>
          <a:xfrm>
            <a:off x="7863840" y="434340"/>
            <a:ext cx="320584" cy="35433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0216" y="354330"/>
            <a:ext cx="2477018" cy="1700829"/>
          </a:xfrm>
          <a:prstGeom prst="rect">
            <a:avLst/>
          </a:prstGeom>
        </p:spPr>
      </p:pic>
      <p:sp>
        <p:nvSpPr>
          <p:cNvPr id="14" name="4-Point Star 13"/>
          <p:cNvSpPr/>
          <p:nvPr/>
        </p:nvSpPr>
        <p:spPr>
          <a:xfrm>
            <a:off x="5400675" y="417194"/>
            <a:ext cx="480060" cy="48577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8052843" y="2859810"/>
            <a:ext cx="263162" cy="26629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4147593" y="4829580"/>
            <a:ext cx="263162" cy="26629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431157"/>
            <a:ext cx="3703320" cy="242194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 y="4013120"/>
            <a:ext cx="3703321" cy="243602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242" y="367789"/>
            <a:ext cx="3916622" cy="656492"/>
          </a:xfrm>
          <a:prstGeom prst="rect">
            <a:avLst/>
          </a:prstGeom>
          <a:effectLst>
            <a:glow rad="50800">
              <a:schemeClr val="bg1"/>
            </a:glow>
          </a:effectLst>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060" y="307229"/>
            <a:ext cx="961782" cy="777611"/>
          </a:xfrm>
          <a:prstGeom prst="rect">
            <a:avLst/>
          </a:prstGeom>
          <a:effectLst>
            <a:glow rad="50800">
              <a:schemeClr val="bg1"/>
            </a:glow>
          </a:effectLst>
        </p:spPr>
      </p:pic>
      <p:sp>
        <p:nvSpPr>
          <p:cNvPr id="21" name="TextBox 20"/>
          <p:cNvSpPr txBox="1"/>
          <p:nvPr/>
        </p:nvSpPr>
        <p:spPr>
          <a:xfrm>
            <a:off x="4572000" y="1954749"/>
            <a:ext cx="3297963" cy="492443"/>
          </a:xfrm>
          <a:prstGeom prst="rect">
            <a:avLst/>
          </a:prstGeom>
          <a:noFill/>
        </p:spPr>
        <p:txBody>
          <a:bodyPr wrap="square" rtlCol="0">
            <a:spAutoFit/>
          </a:bodyPr>
          <a:lstStyle/>
          <a:p>
            <a:r>
              <a:rPr lang="en-US" sz="2600" b="1">
                <a:solidFill>
                  <a:srgbClr val="0070C0"/>
                </a:solidFill>
                <a:latin typeface="Comic Sans MS" panose="030F0702030302020204" pitchFamily="66" charset="0"/>
              </a:rPr>
              <a:t>Work in groups.</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7141" y="2412903"/>
            <a:ext cx="474860" cy="515954"/>
          </a:xfrm>
          <a:prstGeom prst="rect">
            <a:avLst/>
          </a:prstGeom>
        </p:spPr>
      </p:pic>
      <p:sp>
        <p:nvSpPr>
          <p:cNvPr id="23" name="TextBox 22"/>
          <p:cNvSpPr txBox="1"/>
          <p:nvPr/>
        </p:nvSpPr>
        <p:spPr>
          <a:xfrm>
            <a:off x="4697730" y="2447192"/>
            <a:ext cx="3355113" cy="769441"/>
          </a:xfrm>
          <a:prstGeom prst="rect">
            <a:avLst/>
          </a:prstGeom>
          <a:noFill/>
        </p:spPr>
        <p:txBody>
          <a:bodyPr wrap="square" rtlCol="0">
            <a:spAutoFit/>
          </a:bodyPr>
          <a:lstStyle/>
          <a:p>
            <a:r>
              <a:rPr lang="en-US" sz="2200" b="1" dirty="0"/>
              <a:t>Design your dream school. What does it look likes?</a:t>
            </a:r>
          </a:p>
        </p:txBody>
      </p:sp>
      <p:sp>
        <p:nvSpPr>
          <p:cNvPr id="24" name="TextBox 23"/>
          <p:cNvSpPr txBox="1"/>
          <p:nvPr/>
        </p:nvSpPr>
        <p:spPr>
          <a:xfrm>
            <a:off x="4697730" y="3216633"/>
            <a:ext cx="880110" cy="400110"/>
          </a:xfrm>
          <a:prstGeom prst="rect">
            <a:avLst/>
          </a:prstGeom>
          <a:noFill/>
        </p:spPr>
        <p:txBody>
          <a:bodyPr wrap="square" rtlCol="0">
            <a:spAutoFit/>
          </a:bodyPr>
          <a:lstStyle/>
          <a:p>
            <a:r>
              <a:rPr lang="en-US" sz="2000" b="1"/>
              <a:t>Is it:</a:t>
            </a:r>
          </a:p>
        </p:txBody>
      </p:sp>
      <p:sp>
        <p:nvSpPr>
          <p:cNvPr id="25" name="TextBox 24"/>
          <p:cNvSpPr txBox="1"/>
          <p:nvPr/>
        </p:nvSpPr>
        <p:spPr>
          <a:xfrm>
            <a:off x="4697730" y="3608666"/>
            <a:ext cx="3486694" cy="1015663"/>
          </a:xfrm>
          <a:prstGeom prst="rect">
            <a:avLst/>
          </a:prstGeom>
          <a:noFill/>
        </p:spPr>
        <p:txBody>
          <a:bodyPr wrap="square" rtlCol="0">
            <a:spAutoFit/>
          </a:bodyPr>
          <a:lstStyle/>
          <a:p>
            <a:pPr marL="285750" indent="-285750">
              <a:buFont typeface="Arial" panose="020B0604020202020204" pitchFamily="34" charset="0"/>
              <a:buChar char="•"/>
            </a:pPr>
            <a:r>
              <a:rPr lang="en-US" sz="2000"/>
              <a:t>in a town or in the country?</a:t>
            </a:r>
          </a:p>
          <a:p>
            <a:pPr marL="285750" indent="-285750">
              <a:buFont typeface="Arial" panose="020B0604020202020204" pitchFamily="34" charset="0"/>
              <a:buChar char="•"/>
            </a:pPr>
            <a:r>
              <a:rPr lang="en-US" sz="2000"/>
              <a:t>a boarding school?</a:t>
            </a:r>
          </a:p>
          <a:p>
            <a:pPr marL="285750" indent="-285750">
              <a:buFont typeface="Arial" panose="020B0604020202020204" pitchFamily="34" charset="0"/>
              <a:buChar char="•"/>
            </a:pPr>
            <a:r>
              <a:rPr lang="en-US" sz="2000"/>
              <a:t>an international school?</a:t>
            </a:r>
          </a:p>
        </p:txBody>
      </p:sp>
      <p:sp>
        <p:nvSpPr>
          <p:cNvPr id="26" name="TextBox 25"/>
          <p:cNvSpPr txBox="1"/>
          <p:nvPr/>
        </p:nvSpPr>
        <p:spPr>
          <a:xfrm>
            <a:off x="4697730" y="4707659"/>
            <a:ext cx="1817370" cy="400110"/>
          </a:xfrm>
          <a:prstGeom prst="rect">
            <a:avLst/>
          </a:prstGeom>
          <a:noFill/>
        </p:spPr>
        <p:txBody>
          <a:bodyPr wrap="square" rtlCol="0">
            <a:spAutoFit/>
          </a:bodyPr>
          <a:lstStyle/>
          <a:p>
            <a:r>
              <a:rPr lang="en-US" sz="2000" b="1"/>
              <a:t>Does it have:</a:t>
            </a:r>
          </a:p>
        </p:txBody>
      </p:sp>
      <p:sp>
        <p:nvSpPr>
          <p:cNvPr id="27" name="TextBox 26"/>
          <p:cNvSpPr txBox="1"/>
          <p:nvPr/>
        </p:nvSpPr>
        <p:spPr>
          <a:xfrm>
            <a:off x="4697730" y="5099692"/>
            <a:ext cx="3486694" cy="1015663"/>
          </a:xfrm>
          <a:prstGeom prst="rect">
            <a:avLst/>
          </a:prstGeom>
          <a:noFill/>
        </p:spPr>
        <p:txBody>
          <a:bodyPr wrap="square" rtlCol="0">
            <a:spAutoFit/>
          </a:bodyPr>
          <a:lstStyle/>
          <a:p>
            <a:pPr marL="285750" indent="-285750">
              <a:buFont typeface="Arial" panose="020B0604020202020204" pitchFamily="34" charset="0"/>
              <a:buChar char="•"/>
            </a:pPr>
            <a:r>
              <a:rPr lang="en-US" sz="2000"/>
              <a:t>a swimming pool?</a:t>
            </a:r>
          </a:p>
          <a:p>
            <a:pPr marL="285750" indent="-285750">
              <a:buFont typeface="Arial" panose="020B0604020202020204" pitchFamily="34" charset="0"/>
              <a:buChar char="•"/>
            </a:pPr>
            <a:r>
              <a:rPr lang="en-US" sz="2000"/>
              <a:t>a video game room?</a:t>
            </a:r>
          </a:p>
          <a:p>
            <a:pPr marL="285750" indent="-285750">
              <a:buFont typeface="Arial" panose="020B0604020202020204" pitchFamily="34" charset="0"/>
              <a:buChar char="•"/>
            </a:pPr>
            <a:r>
              <a:rPr lang="en-US" sz="2000"/>
              <a:t>a greenhouse and a farm?</a:t>
            </a:r>
          </a:p>
        </p:txBody>
      </p:sp>
    </p:spTree>
    <p:extLst>
      <p:ext uri="{BB962C8B-B14F-4D97-AF65-F5344CB8AC3E}">
        <p14:creationId xmlns:p14="http://schemas.microsoft.com/office/powerpoint/2010/main" val="48390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sp>
          <p:nvSpPr>
            <p:cNvPr id="4" name="Rectangle 3"/>
            <p:cNvSpPr/>
            <p:nvPr/>
          </p:nvSpPr>
          <p:spPr>
            <a:xfrm>
              <a:off x="0" y="0"/>
              <a:ext cx="9144000" cy="6858000"/>
            </a:xfrm>
            <a:prstGeom prst="rect">
              <a:avLst/>
            </a:prstGeom>
            <a:solidFill>
              <a:srgbClr val="F7A9A7"/>
            </a:solidFill>
            <a:ln>
              <a:solidFill>
                <a:srgbClr val="F7A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1450" y="160020"/>
              <a:ext cx="8801100" cy="6480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2890" y="262889"/>
              <a:ext cx="8618220" cy="6297931"/>
            </a:xfrm>
            <a:prstGeom prst="rect">
              <a:avLst/>
            </a:prstGeom>
            <a:solidFill>
              <a:srgbClr val="F7A9A7"/>
            </a:solidFill>
            <a:ln>
              <a:solidFill>
                <a:srgbClr val="F7A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4-Point Star 7"/>
          <p:cNvSpPr/>
          <p:nvPr/>
        </p:nvSpPr>
        <p:spPr>
          <a:xfrm>
            <a:off x="7863840" y="434340"/>
            <a:ext cx="320584" cy="35433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0216" y="354330"/>
            <a:ext cx="2477018" cy="1700829"/>
          </a:xfrm>
          <a:prstGeom prst="rect">
            <a:avLst/>
          </a:prstGeom>
        </p:spPr>
      </p:pic>
      <p:sp>
        <p:nvSpPr>
          <p:cNvPr id="14" name="4-Point Star 13"/>
          <p:cNvSpPr/>
          <p:nvPr/>
        </p:nvSpPr>
        <p:spPr>
          <a:xfrm>
            <a:off x="5400675" y="417194"/>
            <a:ext cx="480060" cy="48577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8052843" y="2859810"/>
            <a:ext cx="263162" cy="26629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4147593" y="4829580"/>
            <a:ext cx="263162" cy="26629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431157"/>
            <a:ext cx="3703320" cy="242194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 y="4013120"/>
            <a:ext cx="3703321" cy="243602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242" y="367789"/>
            <a:ext cx="3916622" cy="656492"/>
          </a:xfrm>
          <a:prstGeom prst="rect">
            <a:avLst/>
          </a:prstGeom>
          <a:effectLst>
            <a:glow rad="50800">
              <a:schemeClr val="bg1"/>
            </a:glow>
          </a:effectLst>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060" y="307229"/>
            <a:ext cx="961782" cy="777611"/>
          </a:xfrm>
          <a:prstGeom prst="rect">
            <a:avLst/>
          </a:prstGeom>
          <a:effectLst>
            <a:glow rad="50800">
              <a:schemeClr val="bg1"/>
            </a:glow>
          </a:effectLst>
        </p:spPr>
      </p:pic>
      <p:sp>
        <p:nvSpPr>
          <p:cNvPr id="21" name="TextBox 20"/>
          <p:cNvSpPr txBox="1"/>
          <p:nvPr/>
        </p:nvSpPr>
        <p:spPr>
          <a:xfrm>
            <a:off x="4572000" y="1954749"/>
            <a:ext cx="3297963" cy="492443"/>
          </a:xfrm>
          <a:prstGeom prst="rect">
            <a:avLst/>
          </a:prstGeom>
          <a:noFill/>
        </p:spPr>
        <p:txBody>
          <a:bodyPr wrap="square" rtlCol="0">
            <a:spAutoFit/>
          </a:bodyPr>
          <a:lstStyle/>
          <a:p>
            <a:r>
              <a:rPr lang="en-US" sz="2600" b="1">
                <a:solidFill>
                  <a:srgbClr val="0070C0"/>
                </a:solidFill>
                <a:latin typeface="Comic Sans MS" panose="030F0702030302020204" pitchFamily="66" charset="0"/>
              </a:rPr>
              <a:t>Work in groups.</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7141" y="2755610"/>
            <a:ext cx="474860" cy="470620"/>
          </a:xfrm>
          <a:prstGeom prst="rect">
            <a:avLst/>
          </a:prstGeom>
        </p:spPr>
      </p:pic>
      <p:sp>
        <p:nvSpPr>
          <p:cNvPr id="23" name="TextBox 22"/>
          <p:cNvSpPr txBox="1"/>
          <p:nvPr/>
        </p:nvSpPr>
        <p:spPr>
          <a:xfrm>
            <a:off x="4697730" y="2767232"/>
            <a:ext cx="3355113" cy="769441"/>
          </a:xfrm>
          <a:prstGeom prst="rect">
            <a:avLst/>
          </a:prstGeom>
          <a:noFill/>
        </p:spPr>
        <p:txBody>
          <a:bodyPr wrap="square" rtlCol="0">
            <a:spAutoFit/>
          </a:bodyPr>
          <a:lstStyle/>
          <a:p>
            <a:r>
              <a:rPr lang="en-US" sz="2200" b="1" dirty="0"/>
              <a:t>Draw a picture of your dream school.</a:t>
            </a:r>
          </a:p>
        </p:txBody>
      </p:sp>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2214" y="3898016"/>
            <a:ext cx="444714" cy="470620"/>
          </a:xfrm>
          <a:prstGeom prst="rect">
            <a:avLst/>
          </a:prstGeom>
        </p:spPr>
      </p:pic>
      <p:sp>
        <p:nvSpPr>
          <p:cNvPr id="29" name="TextBox 28"/>
          <p:cNvSpPr txBox="1"/>
          <p:nvPr/>
        </p:nvSpPr>
        <p:spPr>
          <a:xfrm>
            <a:off x="4697730" y="3909638"/>
            <a:ext cx="3355113" cy="430887"/>
          </a:xfrm>
          <a:prstGeom prst="rect">
            <a:avLst/>
          </a:prstGeom>
          <a:noFill/>
        </p:spPr>
        <p:txBody>
          <a:bodyPr wrap="square" rtlCol="0">
            <a:spAutoFit/>
          </a:bodyPr>
          <a:lstStyle/>
          <a:p>
            <a:r>
              <a:rPr lang="en-US" sz="2200" b="1" dirty="0"/>
              <a:t>Present it to the class.</a:t>
            </a:r>
          </a:p>
        </p:txBody>
      </p:sp>
    </p:spTree>
    <p:extLst>
      <p:ext uri="{BB962C8B-B14F-4D97-AF65-F5344CB8AC3E}">
        <p14:creationId xmlns:p14="http://schemas.microsoft.com/office/powerpoint/2010/main" val="415633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544" y="4388745"/>
            <a:ext cx="3355113" cy="430887"/>
          </a:xfrm>
          <a:prstGeom prst="rect">
            <a:avLst/>
          </a:prstGeom>
          <a:noFill/>
        </p:spPr>
        <p:txBody>
          <a:bodyPr wrap="square" rtlCol="0">
            <a:spAutoFit/>
          </a:bodyPr>
          <a:lstStyle/>
          <a:p>
            <a:r>
              <a:rPr lang="en-US" sz="2200" b="1" dirty="0"/>
              <a:t>Present it to the class.</a:t>
            </a:r>
          </a:p>
        </p:txBody>
      </p:sp>
      <p:sp>
        <p:nvSpPr>
          <p:cNvPr id="7" name="Rectangle 6"/>
          <p:cNvSpPr/>
          <p:nvPr/>
        </p:nvSpPr>
        <p:spPr>
          <a:xfrm>
            <a:off x="217714" y="912818"/>
            <a:ext cx="5729015" cy="5509200"/>
          </a:xfrm>
          <a:prstGeom prst="rect">
            <a:avLst/>
          </a:prstGeom>
        </p:spPr>
        <p:txBody>
          <a:bodyPr wrap="square">
            <a:spAutoFit/>
          </a:bodyPr>
          <a:lstStyle/>
          <a:p>
            <a:pPr algn="just"/>
            <a:r>
              <a:rPr lang="en-GB" sz="2200" b="1" dirty="0">
                <a:solidFill>
                  <a:srgbClr val="FF0000"/>
                </a:solidFill>
                <a:latin typeface="Times New Roman" panose="02020603050405020304" pitchFamily="18" charset="0"/>
                <a:cs typeface="Times New Roman" panose="02020603050405020304" pitchFamily="18" charset="0"/>
              </a:rPr>
              <a:t>Model:</a:t>
            </a:r>
            <a:br>
              <a:rPr lang="en-GB" sz="2200" b="1" dirty="0">
                <a:solidFill>
                  <a:srgbClr val="FF0000"/>
                </a:solidFill>
                <a:latin typeface="Times New Roman" panose="02020603050405020304" pitchFamily="18" charset="0"/>
                <a:cs typeface="Times New Roman" panose="02020603050405020304" pitchFamily="18" charset="0"/>
              </a:rPr>
            </a:br>
            <a:r>
              <a:rPr lang="en-US" sz="2200" b="1" dirty="0">
                <a:latin typeface="Times New Roman" pitchFamily="18" charset="0"/>
                <a:cs typeface="Times New Roman" pitchFamily="18" charset="0"/>
              </a:rPr>
              <a:t>My dream school is big and beautiful. It’s has a lot of trees around the school and has enough the stadiums of for students to play. The school has many students and teachers are friendly. The classrooms are beautiful and have modern equipment. It’s have a big library , there are a lot of good and rewarding books for students. It's has a great learning environment. The school has many clubs such as: English club, Art club, Science club, Football club, Physics Club... My dream school has a big canteen with lots of healthy food so I can eat healthy foods every lunch. The school has many native teacher and well qualified teachers. That’s all.</a:t>
            </a:r>
            <a:endParaRPr lang="en-GB" sz="2200" b="1" dirty="0">
              <a:latin typeface="Times New Roman" pitchFamily="18" charset="0"/>
              <a:cs typeface="Times New Roman" pitchFamily="18" charset="0"/>
            </a:endParaRPr>
          </a:p>
        </p:txBody>
      </p:sp>
      <p:sp>
        <p:nvSpPr>
          <p:cNvPr id="12" name="Rounded Rectangle 11"/>
          <p:cNvSpPr/>
          <p:nvPr/>
        </p:nvSpPr>
        <p:spPr>
          <a:xfrm>
            <a:off x="2076994" y="76200"/>
            <a:ext cx="4924697" cy="718457"/>
          </a:xfrm>
          <a:prstGeom prst="roundRect">
            <a:avLst/>
          </a:prstGeom>
          <a:solidFill>
            <a:srgbClr val="53C3C9"/>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a:latin typeface="Times New Roman" pitchFamily="18" charset="0"/>
                <a:cs typeface="Times New Roman" pitchFamily="18" charset="0"/>
              </a:rPr>
              <a:t>YOUR DREAM SCHOOL.</a:t>
            </a:r>
            <a:endParaRPr lang="en-GB" sz="2800" b="1" dirty="0">
              <a:latin typeface="Times New Roman" pitchFamily="18" charset="0"/>
              <a:cs typeface="Times New Roman" pitchFamily="18" charset="0"/>
            </a:endParaRPr>
          </a:p>
        </p:txBody>
      </p:sp>
      <p:pic>
        <p:nvPicPr>
          <p:cNvPr id="1026" name="Picture 2" descr="Project - Unit 1: My new school - Giải bài tập SGK Tiếng Anh lớp 6 - Sách  mới - TiếngAnh123 - Học tiếng Anh trực tuyến - Phiên bản tablet">
            <a:extLst>
              <a:ext uri="{FF2B5EF4-FFF2-40B4-BE49-F238E27FC236}">
                <a16:creationId xmlns:a16="http://schemas.microsoft.com/office/drawing/2014/main" id="{FAECCD9F-EDF2-BA51-5713-492C5D79B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543" y="1402837"/>
            <a:ext cx="2938599" cy="261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14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818" y="764180"/>
            <a:ext cx="5602559" cy="123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444135" y="241664"/>
            <a:ext cx="2181497" cy="483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Practice</a:t>
            </a:r>
            <a:endParaRPr lang="en-GB" sz="2800" b="1" dirty="0">
              <a:solidFill>
                <a:srgbClr val="FF0000"/>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593901478"/>
              </p:ext>
            </p:extLst>
          </p:nvPr>
        </p:nvGraphicFramePr>
        <p:xfrm>
          <a:off x="287382" y="2204719"/>
          <a:ext cx="8660675" cy="1899195"/>
        </p:xfrm>
        <a:graphic>
          <a:graphicData uri="http://schemas.openxmlformats.org/drawingml/2006/table">
            <a:tbl>
              <a:tblPr firstRow="1" firstCol="1" lastRow="1" lastCol="1" bandRow="1" bandCol="1">
                <a:tableStyleId>{5C22544A-7EE6-4342-B048-85BDC9FD1C3A}</a:tableStyleId>
              </a:tblPr>
              <a:tblGrid>
                <a:gridCol w="4544961">
                  <a:extLst>
                    <a:ext uri="{9D8B030D-6E8A-4147-A177-3AD203B41FA5}">
                      <a16:colId xmlns:a16="http://schemas.microsoft.com/office/drawing/2014/main" val="20000"/>
                    </a:ext>
                  </a:extLst>
                </a:gridCol>
                <a:gridCol w="4115714">
                  <a:extLst>
                    <a:ext uri="{9D8B030D-6E8A-4147-A177-3AD203B41FA5}">
                      <a16:colId xmlns:a16="http://schemas.microsoft.com/office/drawing/2014/main" val="20001"/>
                    </a:ext>
                  </a:extLst>
                </a:gridCol>
              </a:tblGrid>
              <a:tr h="1899195">
                <a:tc>
                  <a:txBody>
                    <a:bodyPr/>
                    <a:lstStyle/>
                    <a:p>
                      <a:pPr marL="0" marR="0" lvl="0" indent="0">
                        <a:lnSpc>
                          <a:spcPts val="1445"/>
                        </a:lnSpc>
                        <a:spcBef>
                          <a:spcPts val="0"/>
                        </a:spcBef>
                        <a:spcAft>
                          <a:spcPts val="0"/>
                        </a:spcAft>
                        <a:buClr>
                          <a:srgbClr val="00AEEF"/>
                        </a:buClr>
                        <a:buSzPts val="1200"/>
                        <a:buFont typeface="Tahoma"/>
                        <a:buNone/>
                        <a:tabLst>
                          <a:tab pos="343535" algn="l"/>
                        </a:tabLst>
                      </a:pPr>
                      <a:r>
                        <a:rPr lang="en-US" sz="1800" dirty="0">
                          <a:solidFill>
                            <a:schemeClr val="tx1"/>
                          </a:solidFill>
                          <a:effectLst/>
                        </a:rPr>
                        <a:t>1. </a:t>
                      </a:r>
                      <a:r>
                        <a:rPr lang="vi-VN" sz="1800" dirty="0">
                          <a:solidFill>
                            <a:schemeClr val="tx1"/>
                          </a:solidFill>
                          <a:effectLst/>
                        </a:rPr>
                        <a:t>IT</a:t>
                      </a:r>
                      <a:r>
                        <a:rPr lang="vi-VN" sz="1800" spc="-90" dirty="0">
                          <a:solidFill>
                            <a:schemeClr val="tx1"/>
                          </a:solidFill>
                          <a:effectLst/>
                        </a:rPr>
                        <a:t> </a:t>
                      </a:r>
                      <a:r>
                        <a:rPr lang="vi-VN" sz="1800" dirty="0">
                          <a:solidFill>
                            <a:schemeClr val="tx1"/>
                          </a:solidFill>
                          <a:effectLst/>
                        </a:rPr>
                        <a:t>/</a:t>
                      </a:r>
                      <a:r>
                        <a:rPr lang="vi-VN" sz="1800" spc="-90" dirty="0">
                          <a:solidFill>
                            <a:schemeClr val="tx1"/>
                          </a:solidFill>
                          <a:effectLst/>
                        </a:rPr>
                        <a:t> </a:t>
                      </a:r>
                      <a:r>
                        <a:rPr lang="vi-VN" sz="1800" dirty="0">
                          <a:solidFill>
                            <a:schemeClr val="tx1"/>
                          </a:solidFill>
                          <a:effectLst/>
                        </a:rPr>
                        <a:t>Trong’s</a:t>
                      </a:r>
                      <a:r>
                        <a:rPr lang="vi-VN" sz="1800" spc="-55" dirty="0">
                          <a:solidFill>
                            <a:schemeClr val="tx1"/>
                          </a:solidFill>
                          <a:effectLst/>
                        </a:rPr>
                        <a:t> </a:t>
                      </a:r>
                      <a:r>
                        <a:rPr lang="vi-VN" sz="1800" dirty="0">
                          <a:solidFill>
                            <a:schemeClr val="tx1"/>
                          </a:solidFill>
                          <a:effectLst/>
                        </a:rPr>
                        <a:t>favourite</a:t>
                      </a:r>
                      <a:r>
                        <a:rPr lang="vi-VN" sz="1800" spc="-50" dirty="0">
                          <a:solidFill>
                            <a:schemeClr val="tx1"/>
                          </a:solidFill>
                          <a:effectLst/>
                        </a:rPr>
                        <a:t> </a:t>
                      </a:r>
                      <a:r>
                        <a:rPr lang="vi-VN" sz="1800" dirty="0">
                          <a:solidFill>
                            <a:schemeClr val="tx1"/>
                          </a:solidFill>
                          <a:effectLst/>
                        </a:rPr>
                        <a:t>subject.</a:t>
                      </a:r>
                      <a:endParaRPr lang="en-US" sz="1800" dirty="0">
                        <a:solidFill>
                          <a:schemeClr val="tx1"/>
                        </a:solidFill>
                        <a:effectLst/>
                      </a:endParaRPr>
                    </a:p>
                    <a:p>
                      <a:pPr marL="0" marR="0" lvl="0" indent="0">
                        <a:lnSpc>
                          <a:spcPts val="1445"/>
                        </a:lnSpc>
                        <a:spcBef>
                          <a:spcPts val="0"/>
                        </a:spcBef>
                        <a:spcAft>
                          <a:spcPts val="0"/>
                        </a:spcAft>
                        <a:buClr>
                          <a:srgbClr val="00AEEF"/>
                        </a:buClr>
                        <a:buSzPts val="1200"/>
                        <a:buFont typeface="Tahoma"/>
                        <a:buNone/>
                        <a:tabLst>
                          <a:tab pos="343535" algn="l"/>
                        </a:tabLst>
                      </a:pPr>
                      <a:endParaRPr lang="en-US" sz="1800" dirty="0">
                        <a:solidFill>
                          <a:schemeClr val="tx1"/>
                        </a:solidFill>
                        <a:effectLst/>
                      </a:endParaRPr>
                    </a:p>
                    <a:p>
                      <a:pPr marL="0" marR="0" lvl="0" indent="0">
                        <a:lnSpc>
                          <a:spcPts val="1445"/>
                        </a:lnSpc>
                        <a:spcBef>
                          <a:spcPts val="0"/>
                        </a:spcBef>
                        <a:spcAft>
                          <a:spcPts val="0"/>
                        </a:spcAft>
                        <a:buClr>
                          <a:srgbClr val="00AEEF"/>
                        </a:buClr>
                        <a:buSzPts val="1200"/>
                        <a:buFont typeface="Tahoma"/>
                        <a:buNone/>
                        <a:tabLst>
                          <a:tab pos="343535" algn="l"/>
                        </a:tabLst>
                      </a:pPr>
                      <a:endParaRPr lang="en-GB" sz="1800" dirty="0">
                        <a:solidFill>
                          <a:schemeClr val="tx1"/>
                        </a:solidFill>
                        <a:effectLst/>
                      </a:endParaRPr>
                    </a:p>
                    <a:p>
                      <a:pPr marL="0" marR="0">
                        <a:spcBef>
                          <a:spcPts val="40"/>
                        </a:spcBef>
                        <a:spcAft>
                          <a:spcPts val="0"/>
                        </a:spcAft>
                      </a:pPr>
                      <a:r>
                        <a:rPr lang="en-US" sz="1800" dirty="0">
                          <a:solidFill>
                            <a:schemeClr val="tx1"/>
                          </a:solidFill>
                          <a:effectLst/>
                        </a:rPr>
                        <a:t>2.</a:t>
                      </a:r>
                      <a:r>
                        <a:rPr lang="en-US" sz="1800" baseline="0" dirty="0">
                          <a:solidFill>
                            <a:schemeClr val="tx1"/>
                          </a:solidFill>
                          <a:effectLst/>
                        </a:rPr>
                        <a:t> </a:t>
                      </a:r>
                      <a:r>
                        <a:rPr lang="en-GB" sz="1800" dirty="0">
                          <a:solidFill>
                            <a:schemeClr val="tx1"/>
                          </a:solidFill>
                          <a:effectLst/>
                        </a:rPr>
                        <a:t>.</a:t>
                      </a:r>
                      <a:r>
                        <a:rPr lang="en-GB" sz="1800" baseline="0" dirty="0">
                          <a:solidFill>
                            <a:schemeClr val="tx1"/>
                          </a:solidFill>
                          <a:effectLst/>
                        </a:rPr>
                        <a:t> </a:t>
                      </a:r>
                      <a:r>
                        <a:rPr lang="vi-VN" sz="1800" dirty="0">
                          <a:solidFill>
                            <a:schemeClr val="tx1"/>
                          </a:solidFill>
                          <a:effectLst/>
                        </a:rPr>
                        <a:t>Mrs</a:t>
                      </a:r>
                      <a:r>
                        <a:rPr lang="vi-VN" sz="1800" spc="-55" dirty="0">
                          <a:solidFill>
                            <a:schemeClr val="tx1"/>
                          </a:solidFill>
                          <a:effectLst/>
                        </a:rPr>
                        <a:t> </a:t>
                      </a:r>
                      <a:r>
                        <a:rPr lang="vi-VN" sz="1800" dirty="0">
                          <a:solidFill>
                            <a:schemeClr val="tx1"/>
                          </a:solidFill>
                          <a:effectLst/>
                        </a:rPr>
                        <a:t>Hoa</a:t>
                      </a:r>
                      <a:r>
                        <a:rPr lang="vi-VN" sz="1800" spc="-55" dirty="0">
                          <a:solidFill>
                            <a:schemeClr val="tx1"/>
                          </a:solidFill>
                          <a:effectLst/>
                        </a:rPr>
                        <a:t> </a:t>
                      </a:r>
                      <a:r>
                        <a:rPr lang="vi-VN" sz="1800" dirty="0">
                          <a:solidFill>
                            <a:schemeClr val="tx1"/>
                          </a:solidFill>
                          <a:effectLst/>
                        </a:rPr>
                        <a:t>/</a:t>
                      </a:r>
                      <a:r>
                        <a:rPr lang="vi-VN" sz="1800" spc="-50" dirty="0">
                          <a:solidFill>
                            <a:schemeClr val="tx1"/>
                          </a:solidFill>
                          <a:effectLst/>
                        </a:rPr>
                        <a:t> </a:t>
                      </a:r>
                      <a:r>
                        <a:rPr lang="vi-VN" sz="1800" dirty="0">
                          <a:solidFill>
                            <a:schemeClr val="tx1"/>
                          </a:solidFill>
                          <a:effectLst/>
                        </a:rPr>
                        <a:t>our</a:t>
                      </a:r>
                      <a:r>
                        <a:rPr lang="vi-VN" sz="1800" spc="-100" dirty="0">
                          <a:solidFill>
                            <a:schemeClr val="tx1"/>
                          </a:solidFill>
                          <a:effectLst/>
                        </a:rPr>
                        <a:t> </a:t>
                      </a:r>
                      <a:r>
                        <a:rPr lang="vi-VN" sz="1800" dirty="0">
                          <a:solidFill>
                            <a:schemeClr val="tx1"/>
                          </a:solidFill>
                          <a:effectLst/>
                        </a:rPr>
                        <a:t>teacher</a:t>
                      </a:r>
                      <a:r>
                        <a:rPr lang="vi-VN" sz="1800" spc="-85" dirty="0">
                          <a:solidFill>
                            <a:schemeClr val="tx1"/>
                          </a:solidFill>
                          <a:effectLst/>
                        </a:rPr>
                        <a:t> </a:t>
                      </a:r>
                      <a:r>
                        <a:rPr lang="vi-VN" sz="1800" dirty="0">
                          <a:solidFill>
                            <a:schemeClr val="tx1"/>
                          </a:solidFill>
                          <a:effectLst/>
                        </a:rPr>
                        <a:t>/</a:t>
                      </a:r>
                      <a:r>
                        <a:rPr lang="vi-VN" sz="1800" spc="-50" dirty="0">
                          <a:solidFill>
                            <a:schemeClr val="tx1"/>
                          </a:solidFill>
                          <a:effectLst/>
                        </a:rPr>
                        <a:t> </a:t>
                      </a:r>
                      <a:r>
                        <a:rPr lang="vi-VN" sz="1800" dirty="0">
                          <a:solidFill>
                            <a:schemeClr val="tx1"/>
                          </a:solidFill>
                          <a:effectLst/>
                        </a:rPr>
                        <a:t>English.</a:t>
                      </a:r>
                      <a:endParaRPr lang="en-GB" sz="1800" dirty="0">
                        <a:solidFill>
                          <a:schemeClr val="tx1"/>
                        </a:solidFill>
                        <a:effectLst/>
                      </a:endParaRPr>
                    </a:p>
                    <a:p>
                      <a:pPr marL="0" marR="0">
                        <a:spcBef>
                          <a:spcPts val="40"/>
                        </a:spcBef>
                        <a:spcAft>
                          <a:spcPts val="0"/>
                        </a:spcAft>
                      </a:pPr>
                      <a:r>
                        <a:rPr lang="vi-VN" sz="1800" dirty="0">
                          <a:solidFill>
                            <a:schemeClr val="tx1"/>
                          </a:solidFill>
                          <a:effectLst/>
                        </a:rPr>
                        <a:t> </a:t>
                      </a:r>
                      <a:endParaRPr lang="en-GB" sz="1800" dirty="0">
                        <a:solidFill>
                          <a:schemeClr val="tx1"/>
                        </a:solidFill>
                        <a:effectLst/>
                      </a:endParaRPr>
                    </a:p>
                    <a:p>
                      <a:pPr marL="0" marR="216535" lvl="0" indent="0">
                        <a:lnSpc>
                          <a:spcPct val="106000"/>
                        </a:lnSpc>
                        <a:spcBef>
                          <a:spcPts val="280"/>
                        </a:spcBef>
                        <a:spcAft>
                          <a:spcPts val="0"/>
                        </a:spcAft>
                        <a:buClr>
                          <a:srgbClr val="00AEEF"/>
                        </a:buClr>
                        <a:buSzPts val="1200"/>
                        <a:buFont typeface="Tahoma"/>
                        <a:buNone/>
                        <a:tabLst>
                          <a:tab pos="343535" algn="l"/>
                        </a:tabLst>
                      </a:pPr>
                      <a:r>
                        <a:rPr lang="en-US" sz="1800" dirty="0">
                          <a:solidFill>
                            <a:schemeClr val="tx1"/>
                          </a:solidFill>
                          <a:effectLst/>
                        </a:rPr>
                        <a:t>3. </a:t>
                      </a:r>
                      <a:r>
                        <a:rPr lang="vi-VN" sz="1800" dirty="0">
                          <a:solidFill>
                            <a:schemeClr val="tx1"/>
                          </a:solidFill>
                          <a:effectLst/>
                        </a:rPr>
                        <a:t>There</a:t>
                      </a:r>
                      <a:r>
                        <a:rPr lang="vi-VN" sz="1800" spc="50" dirty="0">
                          <a:solidFill>
                            <a:schemeClr val="tx1"/>
                          </a:solidFill>
                          <a:effectLst/>
                        </a:rPr>
                        <a:t> </a:t>
                      </a:r>
                      <a:r>
                        <a:rPr lang="vi-VN" sz="1800" dirty="0">
                          <a:solidFill>
                            <a:schemeClr val="tx1"/>
                          </a:solidFill>
                          <a:effectLst/>
                        </a:rPr>
                        <a:t>/</a:t>
                      </a:r>
                      <a:r>
                        <a:rPr lang="vi-VN" sz="1800" spc="55" dirty="0">
                          <a:solidFill>
                            <a:schemeClr val="tx1"/>
                          </a:solidFill>
                          <a:effectLst/>
                        </a:rPr>
                        <a:t> </a:t>
                      </a:r>
                      <a:r>
                        <a:rPr lang="vi-VN" sz="1800" dirty="0">
                          <a:solidFill>
                            <a:schemeClr val="tx1"/>
                          </a:solidFill>
                          <a:effectLst/>
                        </a:rPr>
                        <a:t>six</a:t>
                      </a:r>
                      <a:r>
                        <a:rPr lang="vi-VN" sz="1800" spc="55" dirty="0">
                          <a:solidFill>
                            <a:schemeClr val="tx1"/>
                          </a:solidFill>
                          <a:effectLst/>
                        </a:rPr>
                        <a:t> </a:t>
                      </a:r>
                      <a:r>
                        <a:rPr lang="vi-VN" sz="1800" dirty="0">
                          <a:solidFill>
                            <a:schemeClr val="tx1"/>
                          </a:solidFill>
                          <a:effectLst/>
                        </a:rPr>
                        <a:t>coloured</a:t>
                      </a:r>
                      <a:r>
                        <a:rPr lang="vi-VN" sz="1800" spc="50" dirty="0">
                          <a:solidFill>
                            <a:schemeClr val="tx1"/>
                          </a:solidFill>
                          <a:effectLst/>
                        </a:rPr>
                        <a:t> </a:t>
                      </a:r>
                      <a:r>
                        <a:rPr lang="vi-VN" sz="1800" dirty="0">
                          <a:solidFill>
                            <a:schemeClr val="tx1"/>
                          </a:solidFill>
                          <a:effectLst/>
                        </a:rPr>
                        <a:t>pencils</a:t>
                      </a:r>
                      <a:r>
                        <a:rPr lang="vi-VN" sz="1800" spc="55" dirty="0">
                          <a:solidFill>
                            <a:schemeClr val="tx1"/>
                          </a:solidFill>
                          <a:effectLst/>
                        </a:rPr>
                        <a:t> </a:t>
                      </a:r>
                      <a:r>
                        <a:rPr lang="vi-VN" sz="1800" dirty="0">
                          <a:solidFill>
                            <a:schemeClr val="tx1"/>
                          </a:solidFill>
                          <a:effectLst/>
                        </a:rPr>
                        <a:t>/</a:t>
                      </a:r>
                      <a:r>
                        <a:rPr lang="vi-VN" sz="1800" spc="55" dirty="0">
                          <a:solidFill>
                            <a:schemeClr val="tx1"/>
                          </a:solidFill>
                          <a:effectLst/>
                        </a:rPr>
                        <a:t> </a:t>
                      </a:r>
                      <a:r>
                        <a:rPr lang="vi-VN" sz="1800" dirty="0">
                          <a:solidFill>
                            <a:schemeClr val="tx1"/>
                          </a:solidFill>
                          <a:effectLst/>
                        </a:rPr>
                        <a:t>my</a:t>
                      </a:r>
                      <a:r>
                        <a:rPr lang="vi-VN" sz="1800" spc="-345" dirty="0">
                          <a:solidFill>
                            <a:schemeClr val="tx1"/>
                          </a:solidFill>
                          <a:effectLst/>
                        </a:rPr>
                        <a:t> </a:t>
                      </a:r>
                      <a:r>
                        <a:rPr lang="vi-VN" sz="1800" dirty="0">
                          <a:solidFill>
                            <a:schemeClr val="tx1"/>
                          </a:solidFill>
                          <a:effectLst/>
                        </a:rPr>
                        <a:t>friend’s</a:t>
                      </a:r>
                      <a:r>
                        <a:rPr lang="vi-VN" sz="1800" spc="-50" dirty="0">
                          <a:solidFill>
                            <a:schemeClr val="tx1"/>
                          </a:solidFill>
                          <a:effectLst/>
                        </a:rPr>
                        <a:t> </a:t>
                      </a:r>
                      <a:r>
                        <a:rPr lang="vi-VN" sz="1800" dirty="0">
                          <a:solidFill>
                            <a:schemeClr val="tx1"/>
                          </a:solidFill>
                          <a:effectLst/>
                        </a:rPr>
                        <a:t>box.</a:t>
                      </a:r>
                      <a:endParaRPr lang="en-GB" sz="1800" dirty="0">
                        <a:solidFill>
                          <a:schemeClr val="tx1"/>
                        </a:solidFill>
                        <a:effectLst/>
                        <a:latin typeface="Trebuchet MS"/>
                        <a:ea typeface="Tahoma"/>
                        <a:cs typeface="Trebuchet MS"/>
                      </a:endParaRPr>
                    </a:p>
                  </a:txBody>
                  <a:tcPr marL="0" marR="0" marT="0" marB="0">
                    <a:solidFill>
                      <a:schemeClr val="accent1">
                        <a:alpha val="45000"/>
                      </a:schemeClr>
                    </a:solidFill>
                  </a:tcPr>
                </a:tc>
                <a:tc>
                  <a:txBody>
                    <a:bodyPr/>
                    <a:lstStyle/>
                    <a:p>
                      <a:pPr marL="0" marR="0" lvl="0" indent="0">
                        <a:lnSpc>
                          <a:spcPts val="1445"/>
                        </a:lnSpc>
                        <a:spcBef>
                          <a:spcPts val="0"/>
                        </a:spcBef>
                        <a:spcAft>
                          <a:spcPts val="0"/>
                        </a:spcAft>
                        <a:buClr>
                          <a:srgbClr val="00AEEF"/>
                        </a:buClr>
                        <a:buSzPts val="1200"/>
                        <a:buFont typeface="Tahoma"/>
                        <a:buNone/>
                        <a:tabLst>
                          <a:tab pos="382905" algn="l"/>
                        </a:tabLst>
                      </a:pPr>
                      <a:r>
                        <a:rPr lang="en-US" sz="1800" dirty="0">
                          <a:solidFill>
                            <a:schemeClr val="tx1"/>
                          </a:solidFill>
                          <a:effectLst/>
                        </a:rPr>
                        <a:t>4. </a:t>
                      </a:r>
                      <a:r>
                        <a:rPr lang="vi-VN" sz="1800" dirty="0">
                          <a:solidFill>
                            <a:schemeClr val="tx1"/>
                          </a:solidFill>
                          <a:effectLst/>
                        </a:rPr>
                        <a:t>Where</a:t>
                      </a:r>
                      <a:r>
                        <a:rPr lang="vi-VN" sz="1800" spc="-45" dirty="0">
                          <a:solidFill>
                            <a:schemeClr val="tx1"/>
                          </a:solidFill>
                          <a:effectLst/>
                        </a:rPr>
                        <a:t> </a:t>
                      </a:r>
                      <a:r>
                        <a:rPr lang="vi-VN" sz="1800" dirty="0">
                          <a:solidFill>
                            <a:schemeClr val="tx1"/>
                          </a:solidFill>
                          <a:effectLst/>
                        </a:rPr>
                        <a:t>/</a:t>
                      </a:r>
                      <a:r>
                        <a:rPr lang="vi-VN" sz="1800" spc="-40" dirty="0">
                          <a:solidFill>
                            <a:schemeClr val="tx1"/>
                          </a:solidFill>
                          <a:effectLst/>
                        </a:rPr>
                        <a:t> </a:t>
                      </a:r>
                      <a:r>
                        <a:rPr lang="vi-VN" sz="1800" dirty="0">
                          <a:solidFill>
                            <a:schemeClr val="tx1"/>
                          </a:solidFill>
                          <a:effectLst/>
                        </a:rPr>
                        <a:t>Ms</a:t>
                      </a:r>
                      <a:r>
                        <a:rPr lang="vi-VN" sz="1800" spc="-40" dirty="0">
                          <a:solidFill>
                            <a:schemeClr val="tx1"/>
                          </a:solidFill>
                          <a:effectLst/>
                        </a:rPr>
                        <a:t> </a:t>
                      </a:r>
                      <a:r>
                        <a:rPr lang="vi-VN" sz="1800" dirty="0">
                          <a:solidFill>
                            <a:schemeClr val="tx1"/>
                          </a:solidFill>
                          <a:effectLst/>
                        </a:rPr>
                        <a:t>Lan</a:t>
                      </a:r>
                      <a:r>
                        <a:rPr lang="vi-VN" sz="1800" spc="-40" dirty="0">
                          <a:solidFill>
                            <a:schemeClr val="tx1"/>
                          </a:solidFill>
                          <a:effectLst/>
                        </a:rPr>
                        <a:t> </a:t>
                      </a:r>
                      <a:r>
                        <a:rPr lang="vi-VN" sz="1800" dirty="0">
                          <a:solidFill>
                            <a:schemeClr val="tx1"/>
                          </a:solidFill>
                          <a:effectLst/>
                        </a:rPr>
                        <a:t>/</a:t>
                      </a:r>
                      <a:r>
                        <a:rPr lang="vi-VN" sz="1800" spc="-40" dirty="0">
                          <a:solidFill>
                            <a:schemeClr val="tx1"/>
                          </a:solidFill>
                          <a:effectLst/>
                        </a:rPr>
                        <a:t> </a:t>
                      </a:r>
                      <a:r>
                        <a:rPr lang="vi-VN" sz="1800" dirty="0">
                          <a:solidFill>
                            <a:schemeClr val="tx1"/>
                          </a:solidFill>
                          <a:effectLst/>
                        </a:rPr>
                        <a:t>live?</a:t>
                      </a:r>
                      <a:endParaRPr lang="en-GB" sz="1800" dirty="0">
                        <a:solidFill>
                          <a:schemeClr val="tx1"/>
                        </a:solidFill>
                        <a:effectLst/>
                      </a:endParaRPr>
                    </a:p>
                    <a:p>
                      <a:pPr marL="0" marR="0">
                        <a:spcBef>
                          <a:spcPts val="40"/>
                        </a:spcBef>
                        <a:spcAft>
                          <a:spcPts val="0"/>
                        </a:spcAft>
                      </a:pPr>
                      <a:r>
                        <a:rPr lang="vi-VN" sz="1800" dirty="0">
                          <a:solidFill>
                            <a:schemeClr val="tx1"/>
                          </a:solidFill>
                          <a:effectLst/>
                        </a:rPr>
                        <a:t> </a:t>
                      </a:r>
                      <a:endParaRPr lang="en-GB" sz="1800" dirty="0">
                        <a:solidFill>
                          <a:schemeClr val="tx1"/>
                        </a:solidFill>
                        <a:effectLst/>
                      </a:endParaRPr>
                    </a:p>
                    <a:p>
                      <a:pPr marL="0" marR="0">
                        <a:spcBef>
                          <a:spcPts val="40"/>
                        </a:spcBef>
                        <a:spcAft>
                          <a:spcPts val="0"/>
                        </a:spcAft>
                      </a:pPr>
                      <a:endParaRPr lang="en-GB" sz="1800" dirty="0">
                        <a:solidFill>
                          <a:schemeClr val="tx1"/>
                        </a:solidFill>
                        <a:effectLst/>
                      </a:endParaRPr>
                    </a:p>
                    <a:p>
                      <a:pPr marL="0" marR="0">
                        <a:spcBef>
                          <a:spcPts val="40"/>
                        </a:spcBef>
                        <a:spcAft>
                          <a:spcPts val="0"/>
                        </a:spcAft>
                      </a:pPr>
                      <a:r>
                        <a:rPr lang="en-GB" sz="1800" dirty="0">
                          <a:solidFill>
                            <a:schemeClr val="tx1"/>
                          </a:solidFill>
                          <a:effectLst/>
                        </a:rPr>
                        <a:t>5.</a:t>
                      </a:r>
                      <a:r>
                        <a:rPr lang="en-GB" sz="1800" baseline="0" dirty="0">
                          <a:solidFill>
                            <a:schemeClr val="tx1"/>
                          </a:solidFill>
                          <a:effectLst/>
                        </a:rPr>
                        <a:t> </a:t>
                      </a:r>
                      <a:r>
                        <a:rPr lang="vi-VN" sz="1800" dirty="0">
                          <a:solidFill>
                            <a:schemeClr val="tx1"/>
                          </a:solidFill>
                          <a:effectLst/>
                        </a:rPr>
                        <a:t>Shall</a:t>
                      </a:r>
                      <a:r>
                        <a:rPr lang="vi-VN" sz="1800" spc="75" dirty="0">
                          <a:solidFill>
                            <a:schemeClr val="tx1"/>
                          </a:solidFill>
                          <a:effectLst/>
                        </a:rPr>
                        <a:t> </a:t>
                      </a:r>
                      <a:r>
                        <a:rPr lang="vi-VN" sz="1800" dirty="0">
                          <a:solidFill>
                            <a:schemeClr val="tx1"/>
                          </a:solidFill>
                          <a:effectLst/>
                        </a:rPr>
                        <a:t>/</a:t>
                      </a:r>
                      <a:r>
                        <a:rPr lang="vi-VN" sz="1800" spc="75" dirty="0">
                          <a:solidFill>
                            <a:schemeClr val="tx1"/>
                          </a:solidFill>
                          <a:effectLst/>
                        </a:rPr>
                        <a:t> </a:t>
                      </a:r>
                      <a:r>
                        <a:rPr lang="vi-VN" sz="1800" dirty="0">
                          <a:solidFill>
                            <a:schemeClr val="tx1"/>
                          </a:solidFill>
                          <a:effectLst/>
                        </a:rPr>
                        <a:t>introduce</a:t>
                      </a:r>
                      <a:r>
                        <a:rPr lang="vi-VN" sz="1800" spc="50" dirty="0">
                          <a:solidFill>
                            <a:schemeClr val="tx1"/>
                          </a:solidFill>
                          <a:effectLst/>
                        </a:rPr>
                        <a:t> </a:t>
                      </a:r>
                      <a:r>
                        <a:rPr lang="vi-VN" sz="1800" dirty="0">
                          <a:solidFill>
                            <a:schemeClr val="tx1"/>
                          </a:solidFill>
                          <a:effectLst/>
                        </a:rPr>
                        <a:t>you</a:t>
                      </a:r>
                      <a:r>
                        <a:rPr lang="vi-VN" sz="1800" spc="75" dirty="0">
                          <a:solidFill>
                            <a:schemeClr val="tx1"/>
                          </a:solidFill>
                          <a:effectLst/>
                        </a:rPr>
                        <a:t> </a:t>
                      </a:r>
                      <a:r>
                        <a:rPr lang="vi-VN" sz="1800" dirty="0">
                          <a:solidFill>
                            <a:schemeClr val="tx1"/>
                          </a:solidFill>
                          <a:effectLst/>
                        </a:rPr>
                        <a:t>/</a:t>
                      </a:r>
                      <a:r>
                        <a:rPr lang="vi-VN" sz="1800" spc="75" dirty="0">
                          <a:solidFill>
                            <a:schemeClr val="tx1"/>
                          </a:solidFill>
                          <a:effectLst/>
                        </a:rPr>
                        <a:t> </a:t>
                      </a:r>
                      <a:r>
                        <a:rPr lang="vi-VN" sz="1800" dirty="0">
                          <a:solidFill>
                            <a:schemeClr val="tx1"/>
                          </a:solidFill>
                          <a:effectLst/>
                        </a:rPr>
                        <a:t>my</a:t>
                      </a:r>
                      <a:r>
                        <a:rPr lang="vi-VN" sz="1800" spc="55" dirty="0">
                          <a:solidFill>
                            <a:schemeClr val="tx1"/>
                          </a:solidFill>
                          <a:effectLst/>
                        </a:rPr>
                        <a:t> </a:t>
                      </a:r>
                      <a:r>
                        <a:rPr lang="vi-VN" sz="1800" dirty="0">
                          <a:solidFill>
                            <a:schemeClr val="tx1"/>
                          </a:solidFill>
                          <a:effectLst/>
                        </a:rPr>
                        <a:t>best</a:t>
                      </a:r>
                      <a:r>
                        <a:rPr lang="vi-VN" sz="1800" spc="-385" dirty="0">
                          <a:solidFill>
                            <a:schemeClr val="tx1"/>
                          </a:solidFill>
                          <a:effectLst/>
                        </a:rPr>
                        <a:t> </a:t>
                      </a:r>
                      <a:r>
                        <a:rPr lang="vi-VN" sz="1800" dirty="0">
                          <a:solidFill>
                            <a:schemeClr val="tx1"/>
                          </a:solidFill>
                          <a:effectLst/>
                        </a:rPr>
                        <a:t>friend,</a:t>
                      </a:r>
                      <a:r>
                        <a:rPr lang="vi-VN" sz="1800" spc="-105" dirty="0">
                          <a:solidFill>
                            <a:schemeClr val="tx1"/>
                          </a:solidFill>
                          <a:effectLst/>
                        </a:rPr>
                        <a:t> </a:t>
                      </a:r>
                      <a:r>
                        <a:rPr lang="vi-VN" sz="1800" dirty="0">
                          <a:solidFill>
                            <a:schemeClr val="tx1"/>
                          </a:solidFill>
                          <a:effectLst/>
                        </a:rPr>
                        <a:t>An</a:t>
                      </a:r>
                      <a:r>
                        <a:rPr lang="vi-VN" sz="1800" spc="-60" dirty="0">
                          <a:solidFill>
                            <a:schemeClr val="tx1"/>
                          </a:solidFill>
                          <a:effectLst/>
                        </a:rPr>
                        <a:t> </a:t>
                      </a:r>
                      <a:r>
                        <a:rPr lang="vi-VN" sz="1800" dirty="0">
                          <a:solidFill>
                            <a:schemeClr val="tx1"/>
                          </a:solidFill>
                          <a:effectLst/>
                        </a:rPr>
                        <a:t>Son?</a:t>
                      </a:r>
                      <a:endParaRPr lang="en-GB" sz="1800" dirty="0">
                        <a:solidFill>
                          <a:schemeClr val="tx1"/>
                        </a:solidFill>
                        <a:effectLst/>
                      </a:endParaRPr>
                    </a:p>
                    <a:p>
                      <a:pPr marL="382270" marR="0">
                        <a:spcBef>
                          <a:spcPts val="300"/>
                        </a:spcBef>
                        <a:spcAft>
                          <a:spcPts val="0"/>
                        </a:spcAft>
                        <a:tabLst>
                          <a:tab pos="2767330" algn="l"/>
                        </a:tabLst>
                      </a:pPr>
                      <a:r>
                        <a:rPr lang="vi-VN" sz="1800" u="sng" dirty="0">
                          <a:solidFill>
                            <a:schemeClr val="tx1"/>
                          </a:solidFill>
                          <a:effectLst/>
                          <a:uFill>
                            <a:solidFill>
                              <a:srgbClr val="929497"/>
                            </a:solidFill>
                          </a:uFill>
                        </a:rPr>
                        <a:t> </a:t>
                      </a:r>
                      <a:endParaRPr lang="en-GB" sz="1800" dirty="0">
                        <a:solidFill>
                          <a:schemeClr val="tx1"/>
                        </a:solidFill>
                        <a:effectLst/>
                        <a:latin typeface="Trebuchet MS"/>
                        <a:ea typeface="Trebuchet MS"/>
                        <a:cs typeface="Trebuchet MS"/>
                      </a:endParaRPr>
                    </a:p>
                  </a:txBody>
                  <a:tcPr marL="0" marR="0" marT="0" marB="0">
                    <a:solidFill>
                      <a:schemeClr val="accent1">
                        <a:alpha val="43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13992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D9FA3">
            <a:alpha val="24000"/>
          </a:srgbClr>
        </a:solidFill>
        <a:effectLst/>
      </p:bgPr>
    </p:bg>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685800" y="2514600"/>
            <a:ext cx="8001000" cy="2800767"/>
          </a:xfrm>
          <a:prstGeom prst="rect">
            <a:avLst/>
          </a:prstGeom>
          <a:noFill/>
          <a:ln w="9525">
            <a:noFill/>
            <a:miter lim="800000"/>
            <a:headEnd/>
            <a:tailEnd/>
          </a:ln>
        </p:spPr>
        <p:txBody>
          <a:bodyPr>
            <a:spAutoFit/>
          </a:bodyPr>
          <a:lstStyle/>
          <a:p>
            <a:pPr>
              <a:spcBef>
                <a:spcPct val="50000"/>
              </a:spcBef>
              <a:buFontTx/>
              <a:buChar char="-"/>
            </a:pPr>
            <a:r>
              <a:rPr lang="en-US" sz="3200" dirty="0">
                <a:solidFill>
                  <a:srgbClr val="C00000"/>
                </a:solidFill>
                <a:latin typeface="Times New Roman" pitchFamily="18" charset="0"/>
              </a:rPr>
              <a:t> Revise vocabulary in Unit 1.</a:t>
            </a:r>
          </a:p>
          <a:p>
            <a:pPr>
              <a:spcBef>
                <a:spcPct val="50000"/>
              </a:spcBef>
              <a:buFontTx/>
              <a:buChar char="-"/>
            </a:pPr>
            <a:r>
              <a:rPr lang="en-US" sz="3200" dirty="0">
                <a:solidFill>
                  <a:srgbClr val="C00000"/>
                </a:solidFill>
                <a:latin typeface="Times New Roman" pitchFamily="18" charset="0"/>
              </a:rPr>
              <a:t> Sounds /ɑ:/ and /ʌ/;</a:t>
            </a:r>
          </a:p>
          <a:p>
            <a:pPr>
              <a:spcBef>
                <a:spcPct val="50000"/>
              </a:spcBef>
              <a:buFontTx/>
              <a:buChar char="-"/>
            </a:pPr>
            <a:r>
              <a:rPr lang="en-US" sz="3200" dirty="0">
                <a:solidFill>
                  <a:srgbClr val="C00000"/>
                </a:solidFill>
                <a:latin typeface="Times New Roman" pitchFamily="18" charset="0"/>
              </a:rPr>
              <a:t> The present simple; Adverbs of frequency.</a:t>
            </a:r>
          </a:p>
          <a:p>
            <a:pPr>
              <a:spcBef>
                <a:spcPct val="50000"/>
              </a:spcBef>
              <a:buFontTx/>
              <a:buChar char="-"/>
            </a:pPr>
            <a:r>
              <a:rPr lang="en-US" sz="3200" dirty="0">
                <a:solidFill>
                  <a:srgbClr val="C00000"/>
                </a:solidFill>
                <a:latin typeface="Times New Roman" pitchFamily="18" charset="0"/>
              </a:rPr>
              <a:t> Make a project about your school.</a:t>
            </a:r>
          </a:p>
        </p:txBody>
      </p:sp>
      <p:sp>
        <p:nvSpPr>
          <p:cNvPr id="24579" name="AutoShape 4"/>
          <p:cNvSpPr>
            <a:spLocks noChangeArrowheads="1"/>
          </p:cNvSpPr>
          <p:nvPr/>
        </p:nvSpPr>
        <p:spPr bwMode="auto">
          <a:xfrm>
            <a:off x="685800" y="378823"/>
            <a:ext cx="7848600" cy="1678577"/>
          </a:xfrm>
          <a:prstGeom prst="ribbon">
            <a:avLst>
              <a:gd name="adj1" fmla="val 27708"/>
              <a:gd name="adj2" fmla="val 50000"/>
            </a:avLst>
          </a:prstGeom>
          <a:ln w="38100">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endParaRPr lang="en-US">
              <a:ln w="0"/>
              <a:solidFill>
                <a:schemeClr val="accent1"/>
              </a:solidFill>
              <a:effectLst>
                <a:outerShdw blurRad="38100" dist="25400" dir="5400000" algn="ctr" rotWithShape="0">
                  <a:srgbClr val="6E747A">
                    <a:alpha val="43000"/>
                  </a:srgbClr>
                </a:outerShdw>
              </a:effectLst>
              <a:latin typeface="Calibri" pitchFamily="34" charset="0"/>
            </a:endParaRPr>
          </a:p>
        </p:txBody>
      </p:sp>
      <p:sp>
        <p:nvSpPr>
          <p:cNvPr id="24580" name="WordArt 5"/>
          <p:cNvSpPr>
            <a:spLocks noChangeArrowheads="1" noChangeShapeType="1" noTextEdit="1"/>
          </p:cNvSpPr>
          <p:nvPr/>
        </p:nvSpPr>
        <p:spPr bwMode="auto">
          <a:xfrm>
            <a:off x="2901043" y="1045029"/>
            <a:ext cx="3570514" cy="762000"/>
          </a:xfrm>
          <a:prstGeom prst="rect">
            <a:avLst/>
          </a:prstGeom>
        </p:spPr>
        <p:txBody>
          <a:bodyPr wrap="none" fromWordArt="1">
            <a:prstTxWarp prst="textDoubleWave1">
              <a:avLst>
                <a:gd name="adj1" fmla="val 6500"/>
                <a:gd name="adj2" fmla="val 0"/>
              </a:avLst>
            </a:prstTxWarp>
          </a:bodyPr>
          <a:lstStyle/>
          <a:p>
            <a:pPr algn="ctr"/>
            <a:r>
              <a:rPr lang="en-US" sz="3200" kern="10" dirty="0">
                <a:ln w="0"/>
                <a:solidFill>
                  <a:schemeClr val="accent1"/>
                </a:solidFill>
                <a:effectLst>
                  <a:outerShdw blurRad="38100" dist="25400" dir="5400000" algn="ctr" rotWithShape="0">
                    <a:srgbClr val="6E747A">
                      <a:alpha val="43000"/>
                    </a:srgbClr>
                  </a:outerShdw>
                </a:effectLst>
                <a:latin typeface="Impact"/>
              </a:rPr>
              <a:t>Wrap-up</a:t>
            </a:r>
          </a:p>
        </p:txBody>
      </p:sp>
    </p:spTree>
    <p:extLst>
      <p:ext uri="{BB962C8B-B14F-4D97-AF65-F5344CB8AC3E}">
        <p14:creationId xmlns:p14="http://schemas.microsoft.com/office/powerpoint/2010/main" val="71235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ox(in)">
                                      <p:cBhvr>
                                        <p:cTn id="7"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D9FA3">
            <a:alpha val="24000"/>
          </a:srgbClr>
        </a:solidFill>
        <a:effectLst/>
      </p:bgPr>
    </p:bg>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685800" y="2514600"/>
            <a:ext cx="8001000" cy="1815882"/>
          </a:xfrm>
          <a:prstGeom prst="rect">
            <a:avLst/>
          </a:prstGeom>
          <a:noFill/>
          <a:ln w="9525">
            <a:noFill/>
            <a:miter lim="800000"/>
            <a:headEnd/>
            <a:tailEnd/>
          </a:ln>
        </p:spPr>
        <p:txBody>
          <a:bodyPr>
            <a:spAutoFit/>
          </a:bodyPr>
          <a:lstStyle/>
          <a:p>
            <a:pPr>
              <a:spcBef>
                <a:spcPct val="50000"/>
              </a:spcBef>
              <a:buFontTx/>
              <a:buChar char="-"/>
            </a:pPr>
            <a:r>
              <a:rPr lang="en-US" sz="3200" dirty="0">
                <a:solidFill>
                  <a:srgbClr val="C00000"/>
                </a:solidFill>
                <a:latin typeface="Times New Roman" pitchFamily="18" charset="0"/>
              </a:rPr>
              <a:t> Revise Unit 1 and finish exercises Unit 1 in the workbook.</a:t>
            </a:r>
          </a:p>
          <a:p>
            <a:pPr>
              <a:spcBef>
                <a:spcPct val="50000"/>
              </a:spcBef>
              <a:buFontTx/>
              <a:buChar char="-"/>
            </a:pPr>
            <a:r>
              <a:rPr lang="en-US" sz="3200" dirty="0">
                <a:solidFill>
                  <a:srgbClr val="C00000"/>
                </a:solidFill>
                <a:latin typeface="Times New Roman" pitchFamily="18" charset="0"/>
              </a:rPr>
              <a:t> Prepare Unit 2: Getting started </a:t>
            </a:r>
            <a:r>
              <a:rPr lang="en-US" sz="3200" dirty="0">
                <a:solidFill>
                  <a:srgbClr val="C00000"/>
                </a:solidFill>
                <a:latin typeface=".VnVogue" pitchFamily="34" charset="0"/>
              </a:rPr>
              <a:t> </a:t>
            </a:r>
          </a:p>
        </p:txBody>
      </p:sp>
      <p:sp>
        <p:nvSpPr>
          <p:cNvPr id="24579" name="AutoShape 4"/>
          <p:cNvSpPr>
            <a:spLocks noChangeArrowheads="1"/>
          </p:cNvSpPr>
          <p:nvPr/>
        </p:nvSpPr>
        <p:spPr bwMode="auto">
          <a:xfrm>
            <a:off x="685800" y="378823"/>
            <a:ext cx="7848600" cy="1678577"/>
          </a:xfrm>
          <a:prstGeom prst="ribbon">
            <a:avLst>
              <a:gd name="adj1" fmla="val 27708"/>
              <a:gd name="adj2" fmla="val 50000"/>
            </a:avLst>
          </a:prstGeom>
          <a:ln w="38100">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endParaRPr lang="en-US">
              <a:ln w="0"/>
              <a:solidFill>
                <a:schemeClr val="accent1"/>
              </a:solidFill>
              <a:effectLst>
                <a:outerShdw blurRad="38100" dist="25400" dir="5400000" algn="ctr" rotWithShape="0">
                  <a:srgbClr val="6E747A">
                    <a:alpha val="43000"/>
                  </a:srgbClr>
                </a:outerShdw>
              </a:effectLst>
              <a:latin typeface="Calibri" pitchFamily="34" charset="0"/>
            </a:endParaRPr>
          </a:p>
        </p:txBody>
      </p:sp>
      <p:sp>
        <p:nvSpPr>
          <p:cNvPr id="24580" name="WordArt 5"/>
          <p:cNvSpPr>
            <a:spLocks noChangeArrowheads="1" noChangeShapeType="1" noTextEdit="1"/>
          </p:cNvSpPr>
          <p:nvPr/>
        </p:nvSpPr>
        <p:spPr bwMode="auto">
          <a:xfrm>
            <a:off x="3200400" y="1219200"/>
            <a:ext cx="3200400" cy="762000"/>
          </a:xfrm>
          <a:prstGeom prst="rect">
            <a:avLst/>
          </a:prstGeom>
        </p:spPr>
        <p:txBody>
          <a:bodyPr wrap="none" fromWordArt="1">
            <a:prstTxWarp prst="textDoubleWave1">
              <a:avLst>
                <a:gd name="adj1" fmla="val 6500"/>
                <a:gd name="adj2" fmla="val 0"/>
              </a:avLst>
            </a:prstTxWarp>
          </a:bodyPr>
          <a:lstStyle/>
          <a:p>
            <a:pPr algn="ctr"/>
            <a:r>
              <a:rPr lang="en-US" sz="3200" kern="10" dirty="0">
                <a:ln w="0"/>
                <a:solidFill>
                  <a:schemeClr val="accent1"/>
                </a:solidFill>
                <a:effectLst>
                  <a:outerShdw blurRad="38100" dist="25400" dir="5400000" algn="ctr" rotWithShape="0">
                    <a:srgbClr val="6E747A">
                      <a:alpha val="43000"/>
                    </a:srgbClr>
                  </a:outerShdw>
                </a:effectLst>
                <a:latin typeface="Impact"/>
              </a:rPr>
              <a:t>Homework</a:t>
            </a:r>
          </a:p>
        </p:txBody>
      </p:sp>
    </p:spTree>
    <p:extLst>
      <p:ext uri="{BB962C8B-B14F-4D97-AF65-F5344CB8AC3E}">
        <p14:creationId xmlns:p14="http://schemas.microsoft.com/office/powerpoint/2010/main" val="3521957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ox(in)">
                                      <p:cBhvr>
                                        <p:cTn id="7"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p:cNvSpPr txBox="1">
            <a:spLocks noChangeArrowheads="1"/>
          </p:cNvSpPr>
          <p:nvPr/>
        </p:nvSpPr>
        <p:spPr bwMode="auto">
          <a:xfrm>
            <a:off x="971600" y="2276872"/>
            <a:ext cx="7488832"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defRPr/>
            </a:pPr>
            <a:r>
              <a:rPr lang="en-US" sz="6600" b="1" spc="400" dirty="0">
                <a:ln w="28575">
                  <a:solidFill>
                    <a:srgbClr val="FF0000"/>
                  </a:solidFill>
                </a:ln>
                <a:solidFill>
                  <a:srgbClr val="FFFF00"/>
                </a:solidFill>
                <a:latin typeface=".VnAvantH" pitchFamily="34" charset="0"/>
              </a:rPr>
              <a:t>Goodbye!</a:t>
            </a:r>
          </a:p>
          <a:p>
            <a:pPr algn="ctr" eaLnBrk="1" fontAlgn="auto" hangingPunct="1">
              <a:spcBef>
                <a:spcPct val="50000"/>
              </a:spcBef>
              <a:spcAft>
                <a:spcPts val="0"/>
              </a:spcAft>
              <a:defRPr/>
            </a:pPr>
            <a:r>
              <a:rPr lang="en-US" sz="6600" b="1" spc="400" dirty="0">
                <a:ln w="28575">
                  <a:solidFill>
                    <a:schemeClr val="bg1"/>
                  </a:solidFill>
                </a:ln>
                <a:solidFill>
                  <a:srgbClr val="00FF00"/>
                </a:solidFill>
                <a:latin typeface=".VnAvantH" pitchFamily="34" charset="0"/>
              </a:rPr>
              <a:t>See you again!</a:t>
            </a:r>
          </a:p>
        </p:txBody>
      </p:sp>
    </p:spTree>
    <p:extLst>
      <p:ext uri="{BB962C8B-B14F-4D97-AF65-F5344CB8AC3E}">
        <p14:creationId xmlns:p14="http://schemas.microsoft.com/office/powerpoint/2010/main" val="102829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79000"/>
          </a:schemeClr>
        </a:solidFill>
        <a:effectLst/>
      </p:bgPr>
    </p:bg>
    <p:spTree>
      <p:nvGrpSpPr>
        <p:cNvPr id="1" name=""/>
        <p:cNvGrpSpPr/>
        <p:nvPr/>
      </p:nvGrpSpPr>
      <p:grpSpPr>
        <a:xfrm>
          <a:off x="0" y="0"/>
          <a:ext cx="0" cy="0"/>
          <a:chOff x="0" y="0"/>
          <a:chExt cx="0" cy="0"/>
        </a:xfrm>
      </p:grpSpPr>
      <p:sp>
        <p:nvSpPr>
          <p:cNvPr id="4102" name="WordArt 6"/>
          <p:cNvSpPr>
            <a:spLocks noChangeArrowheads="1" noChangeShapeType="1" noTextEdit="1"/>
          </p:cNvSpPr>
          <p:nvPr/>
        </p:nvSpPr>
        <p:spPr bwMode="auto">
          <a:xfrm>
            <a:off x="750156" y="3506269"/>
            <a:ext cx="7467600" cy="1371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b="1" i="1" kern="10" dirty="0">
                <a:ln w="9525">
                  <a:round/>
                  <a:headEnd/>
                  <a:tailEnd/>
                </a:ln>
                <a:solidFill>
                  <a:srgbClr val="0000FF"/>
                </a:solidFill>
                <a:latin typeface="Arial Black"/>
              </a:rPr>
              <a:t>Lesson 7</a:t>
            </a:r>
          </a:p>
          <a:p>
            <a:pPr algn="ctr"/>
            <a:r>
              <a:rPr lang="en-US" sz="2800" b="1" i="1" kern="10" dirty="0">
                <a:ln w="9525">
                  <a:round/>
                  <a:headEnd/>
                  <a:tailEnd/>
                </a:ln>
                <a:solidFill>
                  <a:srgbClr val="0000FF"/>
                </a:solidFill>
                <a:latin typeface="Arial Black"/>
              </a:rPr>
              <a:t>LOOKING BACK +  PROJECT</a:t>
            </a:r>
          </a:p>
        </p:txBody>
      </p:sp>
      <p:sp>
        <p:nvSpPr>
          <p:cNvPr id="4103" name="WordArt 7"/>
          <p:cNvSpPr>
            <a:spLocks noChangeArrowheads="1" noChangeShapeType="1" noTextEdit="1"/>
          </p:cNvSpPr>
          <p:nvPr/>
        </p:nvSpPr>
        <p:spPr bwMode="auto">
          <a:xfrm rot="232019">
            <a:off x="900432" y="1342035"/>
            <a:ext cx="7167048" cy="1694010"/>
          </a:xfrm>
          <a:prstGeom prst="rect">
            <a:avLst/>
          </a:prstGeom>
        </p:spPr>
        <p:txBody>
          <a:bodyPr wrap="none" fromWordArt="1">
            <a:prstTxWarp prst="textCascadeUp">
              <a:avLst>
                <a:gd name="adj" fmla="val 53806"/>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160000" scaled="1"/>
                </a:gradFill>
                <a:latin typeface="Impact"/>
              </a:rPr>
              <a:t>Unit 1:   My new school.</a:t>
            </a:r>
          </a:p>
        </p:txBody>
      </p:sp>
    </p:spTree>
    <p:extLst>
      <p:ext uri="{BB962C8B-B14F-4D97-AF65-F5344CB8AC3E}">
        <p14:creationId xmlns:p14="http://schemas.microsoft.com/office/powerpoint/2010/main" val="2580789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plus(in)">
                                      <p:cBhvr>
                                        <p:cTn id="7" dur="3000"/>
                                        <p:tgtEl>
                                          <p:spTgt spid="4103"/>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4102"/>
                                        </p:tgtEl>
                                        <p:attrNameLst>
                                          <p:attrName>style.visibility</p:attrName>
                                        </p:attrNameLst>
                                      </p:cBhvr>
                                      <p:to>
                                        <p:strVal val="visible"/>
                                      </p:to>
                                    </p:set>
                                    <p:anim calcmode="lin" valueType="num">
                                      <p:cBhvr>
                                        <p:cTn id="10" dur="3000" fill="hold"/>
                                        <p:tgtEl>
                                          <p:spTgt spid="4102"/>
                                        </p:tgtEl>
                                        <p:attrNameLst>
                                          <p:attrName>ppt_w</p:attrName>
                                        </p:attrNameLst>
                                      </p:cBhvr>
                                      <p:tavLst>
                                        <p:tav tm="0">
                                          <p:val>
                                            <p:fltVal val="0"/>
                                          </p:val>
                                        </p:tav>
                                        <p:tav tm="100000">
                                          <p:val>
                                            <p:strVal val="#ppt_w"/>
                                          </p:val>
                                        </p:tav>
                                      </p:tavLst>
                                    </p:anim>
                                    <p:anim calcmode="lin" valueType="num">
                                      <p:cBhvr>
                                        <p:cTn id="11" dur="3000" fill="hold"/>
                                        <p:tgtEl>
                                          <p:spTgt spid="4102"/>
                                        </p:tgtEl>
                                        <p:attrNameLst>
                                          <p:attrName>ppt_h</p:attrName>
                                        </p:attrNameLst>
                                      </p:cBhvr>
                                      <p:tavLst>
                                        <p:tav tm="0">
                                          <p:val>
                                            <p:fltVal val="0"/>
                                          </p:val>
                                        </p:tav>
                                        <p:tav tm="100000">
                                          <p:val>
                                            <p:strVal val="#ppt_h"/>
                                          </p:val>
                                        </p:tav>
                                      </p:tavLst>
                                    </p:anim>
                                    <p:anim calcmode="lin" valueType="num">
                                      <p:cBhvr>
                                        <p:cTn id="12" dur="3000" fill="hold"/>
                                        <p:tgtEl>
                                          <p:spTgt spid="4102"/>
                                        </p:tgtEl>
                                        <p:attrNameLst>
                                          <p:attrName>style.rotation</p:attrName>
                                        </p:attrNameLst>
                                      </p:cBhvr>
                                      <p:tavLst>
                                        <p:tav tm="0">
                                          <p:val>
                                            <p:fltVal val="90"/>
                                          </p:val>
                                        </p:tav>
                                        <p:tav tm="100000">
                                          <p:val>
                                            <p:fltVal val="0"/>
                                          </p:val>
                                        </p:tav>
                                      </p:tavLst>
                                    </p:anim>
                                    <p:animEffect transition="in" filter="fade">
                                      <p:cBhvr>
                                        <p:cTn id="13" dur="3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79000"/>
          </a:schemeClr>
        </a:solidFill>
        <a:effectLst/>
      </p:bgPr>
    </p:bg>
    <p:spTree>
      <p:nvGrpSpPr>
        <p:cNvPr id="1" name=""/>
        <p:cNvGrpSpPr/>
        <p:nvPr/>
      </p:nvGrpSpPr>
      <p:grpSpPr>
        <a:xfrm>
          <a:off x="0" y="0"/>
          <a:ext cx="0" cy="0"/>
          <a:chOff x="0" y="0"/>
          <a:chExt cx="0" cy="0"/>
        </a:xfrm>
      </p:grpSpPr>
      <p:sp>
        <p:nvSpPr>
          <p:cNvPr id="4102" name="WordArt 6"/>
          <p:cNvSpPr>
            <a:spLocks noChangeArrowheads="1" noChangeShapeType="1" noTextEdit="1"/>
          </p:cNvSpPr>
          <p:nvPr/>
        </p:nvSpPr>
        <p:spPr bwMode="auto">
          <a:xfrm>
            <a:off x="2046514" y="1719943"/>
            <a:ext cx="5050971" cy="103414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b="1" i="1" kern="10" dirty="0">
                <a:ln w="9525">
                  <a:round/>
                  <a:headEnd/>
                  <a:tailEnd/>
                </a:ln>
                <a:solidFill>
                  <a:srgbClr val="0000FF"/>
                </a:solidFill>
                <a:latin typeface="Arial Black"/>
              </a:rPr>
              <a:t>Lesson 7</a:t>
            </a:r>
          </a:p>
          <a:p>
            <a:pPr algn="ctr"/>
            <a:r>
              <a:rPr lang="en-US" sz="2800" b="1" i="1" kern="10" dirty="0">
                <a:ln w="9525">
                  <a:round/>
                  <a:headEnd/>
                  <a:tailEnd/>
                </a:ln>
                <a:solidFill>
                  <a:srgbClr val="0000FF"/>
                </a:solidFill>
                <a:latin typeface="Arial Black"/>
              </a:rPr>
              <a:t>LOOKING BACK +  PROJECT</a:t>
            </a:r>
          </a:p>
        </p:txBody>
      </p:sp>
      <p:sp>
        <p:nvSpPr>
          <p:cNvPr id="4103" name="WordArt 7"/>
          <p:cNvSpPr>
            <a:spLocks noChangeArrowheads="1" noChangeShapeType="1" noTextEdit="1"/>
          </p:cNvSpPr>
          <p:nvPr/>
        </p:nvSpPr>
        <p:spPr bwMode="auto">
          <a:xfrm rot="232019">
            <a:off x="1359169" y="201109"/>
            <a:ext cx="6021208" cy="1694010"/>
          </a:xfrm>
          <a:prstGeom prst="rect">
            <a:avLst/>
          </a:prstGeom>
        </p:spPr>
        <p:txBody>
          <a:bodyPr wrap="none" fromWordArt="1">
            <a:prstTxWarp prst="textCascadeUp">
              <a:avLst>
                <a:gd name="adj" fmla="val 53806"/>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160000" scaled="1"/>
                </a:gradFill>
                <a:latin typeface="Impact"/>
              </a:rPr>
              <a:t>Unit 1:   My new school</a:t>
            </a:r>
          </a:p>
        </p:txBody>
      </p:sp>
      <p:sp>
        <p:nvSpPr>
          <p:cNvPr id="2" name="TextBox 1">
            <a:extLst>
              <a:ext uri="{FF2B5EF4-FFF2-40B4-BE49-F238E27FC236}">
                <a16:creationId xmlns:a16="http://schemas.microsoft.com/office/drawing/2014/main" id="{3E3499AD-D6B6-0FF9-FC72-4CA01F7168FE}"/>
              </a:ext>
            </a:extLst>
          </p:cNvPr>
          <p:cNvSpPr txBox="1"/>
          <p:nvPr/>
        </p:nvSpPr>
        <p:spPr>
          <a:xfrm>
            <a:off x="783772" y="2841171"/>
            <a:ext cx="7848600" cy="4108817"/>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Objectives:</a:t>
            </a:r>
          </a:p>
          <a:p>
            <a:pPr marL="0" marR="0">
              <a:lnSpc>
                <a:spcPct val="115000"/>
              </a:lnSpc>
              <a:spcBef>
                <a:spcPts val="0"/>
              </a:spcBef>
              <a:spcAft>
                <a:spcPts val="0"/>
              </a:spcAft>
            </a:pPr>
            <a:r>
              <a:rPr lang="en-US" sz="3600" kern="100" dirty="0">
                <a:effectLst/>
                <a:latin typeface="Times New Roman" panose="02020603050405020304" pitchFamily="18" charset="0"/>
                <a:ea typeface="Times New Roman" panose="02020603050405020304" pitchFamily="18" charset="0"/>
                <a:cs typeface="Times New Roman" panose="02020603050405020304" pitchFamily="18" charset="0"/>
              </a:rPr>
              <a:t>- review the vocabulary and grammar of </a:t>
            </a:r>
            <a:r>
              <a:rPr lang="en-US" sz="3600" i="1" kern="100" dirty="0">
                <a:effectLst/>
                <a:latin typeface="Times New Roman" panose="02020603050405020304" pitchFamily="18" charset="0"/>
                <a:ea typeface="Times New Roman" panose="02020603050405020304" pitchFamily="18" charset="0"/>
                <a:cs typeface="Times New Roman" panose="02020603050405020304" pitchFamily="18" charset="0"/>
              </a:rPr>
              <a:t>Unit 1</a:t>
            </a:r>
            <a:r>
              <a:rPr lang="en-US" sz="36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3600" kern="100" dirty="0">
                <a:effectLst/>
                <a:latin typeface="Times New Roman" panose="02020603050405020304" pitchFamily="18" charset="0"/>
                <a:ea typeface="Times New Roman" panose="02020603050405020304" pitchFamily="18" charset="0"/>
                <a:cs typeface="Times New Roman" panose="02020603050405020304" pitchFamily="18" charset="0"/>
              </a:rPr>
              <a:t>- apply what they have learnt (vocabulary and grammar) into practice through a project.</a:t>
            </a:r>
          </a:p>
          <a:p>
            <a:endParaRPr lang="en-US" dirty="0"/>
          </a:p>
        </p:txBody>
      </p:sp>
    </p:spTree>
    <p:extLst>
      <p:ext uri="{BB962C8B-B14F-4D97-AF65-F5344CB8AC3E}">
        <p14:creationId xmlns:p14="http://schemas.microsoft.com/office/powerpoint/2010/main" val="1410016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plus(in)">
                                      <p:cBhvr>
                                        <p:cTn id="7" dur="3000"/>
                                        <p:tgtEl>
                                          <p:spTgt spid="4103"/>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4102"/>
                                        </p:tgtEl>
                                        <p:attrNameLst>
                                          <p:attrName>style.visibility</p:attrName>
                                        </p:attrNameLst>
                                      </p:cBhvr>
                                      <p:to>
                                        <p:strVal val="visible"/>
                                      </p:to>
                                    </p:set>
                                    <p:anim calcmode="lin" valueType="num">
                                      <p:cBhvr>
                                        <p:cTn id="10" dur="3000" fill="hold"/>
                                        <p:tgtEl>
                                          <p:spTgt spid="4102"/>
                                        </p:tgtEl>
                                        <p:attrNameLst>
                                          <p:attrName>ppt_w</p:attrName>
                                        </p:attrNameLst>
                                      </p:cBhvr>
                                      <p:tavLst>
                                        <p:tav tm="0">
                                          <p:val>
                                            <p:fltVal val="0"/>
                                          </p:val>
                                        </p:tav>
                                        <p:tav tm="100000">
                                          <p:val>
                                            <p:strVal val="#ppt_w"/>
                                          </p:val>
                                        </p:tav>
                                      </p:tavLst>
                                    </p:anim>
                                    <p:anim calcmode="lin" valueType="num">
                                      <p:cBhvr>
                                        <p:cTn id="11" dur="3000" fill="hold"/>
                                        <p:tgtEl>
                                          <p:spTgt spid="4102"/>
                                        </p:tgtEl>
                                        <p:attrNameLst>
                                          <p:attrName>ppt_h</p:attrName>
                                        </p:attrNameLst>
                                      </p:cBhvr>
                                      <p:tavLst>
                                        <p:tav tm="0">
                                          <p:val>
                                            <p:fltVal val="0"/>
                                          </p:val>
                                        </p:tav>
                                        <p:tav tm="100000">
                                          <p:val>
                                            <p:strVal val="#ppt_h"/>
                                          </p:val>
                                        </p:tav>
                                      </p:tavLst>
                                    </p:anim>
                                    <p:anim calcmode="lin" valueType="num">
                                      <p:cBhvr>
                                        <p:cTn id="12" dur="3000" fill="hold"/>
                                        <p:tgtEl>
                                          <p:spTgt spid="4102"/>
                                        </p:tgtEl>
                                        <p:attrNameLst>
                                          <p:attrName>style.rotation</p:attrName>
                                        </p:attrNameLst>
                                      </p:cBhvr>
                                      <p:tavLst>
                                        <p:tav tm="0">
                                          <p:val>
                                            <p:fltVal val="90"/>
                                          </p:val>
                                        </p:tav>
                                        <p:tav tm="100000">
                                          <p:val>
                                            <p:fltVal val="0"/>
                                          </p:val>
                                        </p:tav>
                                      </p:tavLst>
                                    </p:anim>
                                    <p:animEffect transition="in" filter="fade">
                                      <p:cBhvr>
                                        <p:cTn id="13" dur="3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079" y="150950"/>
            <a:ext cx="5290457"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i="1" dirty="0">
                <a:latin typeface="Times New Roman" pitchFamily="18" charset="0"/>
                <a:cs typeface="Times New Roman" pitchFamily="18" charset="0"/>
              </a:rPr>
              <a:t>*  </a:t>
            </a:r>
            <a:r>
              <a:rPr lang="en-US" sz="3200" b="1" dirty="0">
                <a:latin typeface="Times New Roman" pitchFamily="18" charset="0"/>
                <a:cs typeface="Times New Roman" pitchFamily="18" charset="0"/>
              </a:rPr>
              <a:t> Game: </a:t>
            </a:r>
            <a:r>
              <a:rPr lang="en-US" sz="3200" b="1" i="1" dirty="0">
                <a:latin typeface="Times New Roman" pitchFamily="18" charset="0"/>
                <a:cs typeface="Times New Roman" pitchFamily="18" charset="0"/>
              </a:rPr>
              <a:t>Brainstorming</a:t>
            </a:r>
            <a:endParaRPr lang="en-GB" sz="3200" b="1" dirty="0">
              <a:latin typeface="Times New Roman" pitchFamily="18" charset="0"/>
              <a:cs typeface="Times New Roman" pitchFamily="18" charset="0"/>
            </a:endParaRPr>
          </a:p>
        </p:txBody>
      </p:sp>
      <p:sp>
        <p:nvSpPr>
          <p:cNvPr id="5" name="Rectangle 4"/>
          <p:cNvSpPr/>
          <p:nvPr/>
        </p:nvSpPr>
        <p:spPr>
          <a:xfrm>
            <a:off x="1031964" y="4634189"/>
            <a:ext cx="6988630" cy="830997"/>
          </a:xfrm>
          <a:prstGeom prst="rect">
            <a:avLst/>
          </a:prstGeom>
        </p:spPr>
        <p:txBody>
          <a:bodyPr wrap="square">
            <a:spAutoFit/>
          </a:bodyPr>
          <a:lstStyle/>
          <a:p>
            <a:r>
              <a:rPr lang="en-US" sz="2400" b="1" dirty="0">
                <a:latin typeface="Times New Roman" pitchFamily="18" charset="0"/>
                <a:cs typeface="Times New Roman" pitchFamily="18" charset="0"/>
              </a:rPr>
              <a:t>Suggested answers:</a:t>
            </a:r>
            <a:endParaRPr lang="en-GB" sz="2400" dirty="0">
              <a:latin typeface="Times New Roman" pitchFamily="18" charset="0"/>
              <a:cs typeface="Times New Roman" pitchFamily="18" charset="0"/>
            </a:endParaRPr>
          </a:p>
          <a:p>
            <a:r>
              <a:rPr lang="en-US" sz="2400" i="1" dirty="0">
                <a:latin typeface="Times New Roman" pitchFamily="18" charset="0"/>
                <a:cs typeface="Times New Roman" pitchFamily="18" charset="0"/>
              </a:rPr>
              <a:t>-  teacher, friends, subjects, school things,…</a:t>
            </a:r>
            <a:endParaRPr lang="en-GB" sz="2400" dirty="0">
              <a:latin typeface="Times New Roman" pitchFamily="18" charset="0"/>
              <a:cs typeface="Times New Roman" pitchFamily="18" charset="0"/>
            </a:endParaRPr>
          </a:p>
        </p:txBody>
      </p:sp>
      <p:sp>
        <p:nvSpPr>
          <p:cNvPr id="6" name="Explosion 1 5"/>
          <p:cNvSpPr/>
          <p:nvPr/>
        </p:nvSpPr>
        <p:spPr>
          <a:xfrm>
            <a:off x="2286000" y="1376346"/>
            <a:ext cx="4219302" cy="2844578"/>
          </a:xfrm>
          <a:prstGeom prst="irregularSeal1">
            <a:avLst/>
          </a:prstGeom>
          <a:solidFill>
            <a:srgbClr val="A3E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A new school</a:t>
            </a:r>
            <a:endParaRPr lang="en-GB" sz="2400" b="1" dirty="0">
              <a:solidFill>
                <a:srgbClr val="FF0000"/>
              </a:solidFill>
              <a:latin typeface="Times New Roman" pitchFamily="18" charset="0"/>
              <a:cs typeface="Times New Roman" pitchFamily="18" charset="0"/>
            </a:endParaRPr>
          </a:p>
        </p:txBody>
      </p:sp>
      <p:sp>
        <p:nvSpPr>
          <p:cNvPr id="12" name="Rectangle 11"/>
          <p:cNvSpPr/>
          <p:nvPr/>
        </p:nvSpPr>
        <p:spPr>
          <a:xfrm>
            <a:off x="5127359" y="1145513"/>
            <a:ext cx="1148071" cy="461665"/>
          </a:xfrm>
          <a:prstGeom prst="rect">
            <a:avLst/>
          </a:prstGeom>
        </p:spPr>
        <p:txBody>
          <a:bodyPr wrap="none">
            <a:spAutoFit/>
          </a:bodyPr>
          <a:lstStyle/>
          <a:p>
            <a:r>
              <a:rPr lang="en-GB" sz="2400" dirty="0">
                <a:latin typeface="Times New Roman" pitchFamily="18" charset="0"/>
                <a:cs typeface="Times New Roman" pitchFamily="18" charset="0"/>
              </a:rPr>
              <a:t> teacher</a:t>
            </a:r>
          </a:p>
        </p:txBody>
      </p:sp>
    </p:spTree>
    <p:extLst>
      <p:ext uri="{BB962C8B-B14F-4D97-AF65-F5344CB8AC3E}">
        <p14:creationId xmlns:p14="http://schemas.microsoft.com/office/powerpoint/2010/main" val="415744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995" y="2273026"/>
            <a:ext cx="3916623" cy="73298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269931"/>
            <a:ext cx="961782" cy="777611"/>
          </a:xfrm>
          <a:prstGeom prst="rect">
            <a:avLst/>
          </a:prstGeom>
        </p:spPr>
      </p:pic>
      <p:sp>
        <p:nvSpPr>
          <p:cNvPr id="2" name="TextBox 1"/>
          <p:cNvSpPr txBox="1"/>
          <p:nvPr/>
        </p:nvSpPr>
        <p:spPr>
          <a:xfrm>
            <a:off x="783046" y="3035706"/>
            <a:ext cx="2689497" cy="523220"/>
          </a:xfrm>
          <a:prstGeom prst="rect">
            <a:avLst/>
          </a:prstGeom>
          <a:noFill/>
        </p:spPr>
        <p:txBody>
          <a:bodyPr wrap="square" rtlCol="0">
            <a:spAutoFit/>
          </a:bodyPr>
          <a:lstStyle/>
          <a:p>
            <a:r>
              <a:rPr lang="en-US" sz="2800" b="1" dirty="0">
                <a:solidFill>
                  <a:srgbClr val="0FB7BD"/>
                </a:solidFill>
              </a:rPr>
              <a:t>Vocabulary</a:t>
            </a:r>
          </a:p>
        </p:txBody>
      </p:sp>
      <p:sp>
        <p:nvSpPr>
          <p:cNvPr id="21" name="TextBox 20"/>
          <p:cNvSpPr txBox="1"/>
          <p:nvPr/>
        </p:nvSpPr>
        <p:spPr>
          <a:xfrm>
            <a:off x="922402" y="3472010"/>
            <a:ext cx="2689497" cy="523220"/>
          </a:xfrm>
          <a:prstGeom prst="rect">
            <a:avLst/>
          </a:prstGeom>
          <a:noFill/>
        </p:spPr>
        <p:txBody>
          <a:bodyPr wrap="square" rtlCol="0">
            <a:spAutoFit/>
          </a:bodyPr>
          <a:lstStyle/>
          <a:p>
            <a:r>
              <a:rPr lang="en-US" sz="2800" b="1" dirty="0">
                <a:solidFill>
                  <a:srgbClr val="0FB7BD"/>
                </a:solidFill>
              </a:rPr>
              <a:t>Grammar</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624" y="4085115"/>
            <a:ext cx="3916623" cy="656492"/>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93" y="3994618"/>
            <a:ext cx="961782" cy="777611"/>
          </a:xfrm>
          <a:prstGeom prst="rect">
            <a:avLst/>
          </a:prstGeom>
        </p:spPr>
      </p:pic>
      <p:sp>
        <p:nvSpPr>
          <p:cNvPr id="23" name="TextBox 22"/>
          <p:cNvSpPr txBox="1"/>
          <p:nvPr/>
        </p:nvSpPr>
        <p:spPr>
          <a:xfrm>
            <a:off x="2894526" y="1378668"/>
            <a:ext cx="3291839" cy="523220"/>
          </a:xfrm>
          <a:prstGeom prst="rect">
            <a:avLst/>
          </a:prstGeom>
          <a:solidFill>
            <a:srgbClr val="79D1D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b="1">
                <a:solidFill>
                  <a:srgbClr val="FF0000"/>
                </a:solidFill>
                <a:latin typeface=".VnArial" pitchFamily="34" charset="0"/>
              </a:rPr>
              <a:t>LESSON 7 </a:t>
            </a:r>
            <a:endParaRPr lang="en-GB" sz="2800" b="1" dirty="0">
              <a:solidFill>
                <a:srgbClr val="FF0000"/>
              </a:solidFill>
              <a:latin typeface=".VnArial" pitchFamily="34" charset="0"/>
            </a:endParaRPr>
          </a:p>
        </p:txBody>
      </p:sp>
      <p:sp>
        <p:nvSpPr>
          <p:cNvPr id="24" name="Rounded Rectangle 23"/>
          <p:cNvSpPr/>
          <p:nvPr/>
        </p:nvSpPr>
        <p:spPr>
          <a:xfrm>
            <a:off x="248193" y="143691"/>
            <a:ext cx="8451669" cy="1058092"/>
          </a:xfrm>
          <a:prstGeom prst="roundRect">
            <a:avLst/>
          </a:prstGeom>
          <a:solidFill>
            <a:srgbClr val="0FB7BD"/>
          </a:solidFill>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a:solidFill>
                  <a:srgbClr val="FF0000"/>
                </a:solidFill>
              </a:rPr>
              <a:t>UNIT 1: MY NEW SCHOOL</a:t>
            </a:r>
            <a:endParaRPr lang="en-GB" sz="4000" b="1" dirty="0">
              <a:solidFill>
                <a:srgbClr val="FF0000"/>
              </a:solidFill>
            </a:endParaRPr>
          </a:p>
        </p:txBody>
      </p:sp>
    </p:spTree>
    <p:extLst>
      <p:ext uri="{BB962C8B-B14F-4D97-AF65-F5344CB8AC3E}">
        <p14:creationId xmlns:p14="http://schemas.microsoft.com/office/powerpoint/2010/main" val="86045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42160" y="104994"/>
            <a:ext cx="4824776" cy="1717040"/>
            <a:chOff x="2094743" y="1826837"/>
            <a:chExt cx="4824776" cy="1717040"/>
          </a:xfrm>
        </p:grpSpPr>
        <p:grpSp>
          <p:nvGrpSpPr>
            <p:cNvPr id="12" name="Group 11"/>
            <p:cNvGrpSpPr/>
            <p:nvPr/>
          </p:nvGrpSpPr>
          <p:grpSpPr>
            <a:xfrm>
              <a:off x="2094743" y="1826837"/>
              <a:ext cx="4824776" cy="777611"/>
              <a:chOff x="2100847" y="1826837"/>
              <a:chExt cx="4824776"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000" y="1829932"/>
                <a:ext cx="3916623" cy="7329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dirty="0">
                  <a:solidFill>
                    <a:srgbClr val="0084B1"/>
                  </a:solidFill>
                </a:rPr>
                <a:t>* Vocabulary</a:t>
              </a:r>
            </a:p>
          </p:txBody>
        </p:sp>
      </p:grpSp>
    </p:spTree>
    <p:extLst>
      <p:ext uri="{BB962C8B-B14F-4D97-AF65-F5344CB8AC3E}">
        <p14:creationId xmlns:p14="http://schemas.microsoft.com/office/powerpoint/2010/main" val="109083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827313" y="52061"/>
            <a:ext cx="7483310" cy="892552"/>
          </a:xfrm>
          <a:prstGeom prst="rect">
            <a:avLst/>
          </a:prstGeom>
          <a:solidFill>
            <a:srgbClr val="0D9FA3"/>
          </a:solidFill>
        </p:spPr>
        <p:txBody>
          <a:bodyPr wrap="square" rtlCol="0">
            <a:spAutoFit/>
          </a:bodyPr>
          <a:lstStyle/>
          <a:p>
            <a:pPr algn="just"/>
            <a:r>
              <a:rPr lang="en-US" sz="2600" b="1" dirty="0">
                <a:effectLst>
                  <a:glow rad="88900">
                    <a:schemeClr val="bg1"/>
                  </a:glow>
                </a:effectLst>
                <a:latin typeface="Arial" panose="020B0604020202020204" pitchFamily="34" charset="0"/>
                <a:cs typeface="Arial" panose="020B0604020202020204" pitchFamily="34" charset="0"/>
              </a:rPr>
              <a:t>Look at the pictures. Write the correct words in the gaps.</a:t>
            </a:r>
          </a:p>
        </p:txBody>
      </p:sp>
      <p:grpSp>
        <p:nvGrpSpPr>
          <p:cNvPr id="157" name="Group 156"/>
          <p:cNvGrpSpPr/>
          <p:nvPr/>
        </p:nvGrpSpPr>
        <p:grpSpPr>
          <a:xfrm>
            <a:off x="193701" y="1240546"/>
            <a:ext cx="8653859" cy="5699640"/>
            <a:chOff x="193701" y="1590291"/>
            <a:chExt cx="8653859" cy="5137079"/>
          </a:xfrm>
        </p:grpSpPr>
        <p:sp>
          <p:nvSpPr>
            <p:cNvPr id="158" name="Rounded Rectangle 157"/>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1" name="Picture 1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35" y="1409079"/>
            <a:ext cx="1203462" cy="1583241"/>
          </a:xfrm>
          <a:prstGeom prst="rect">
            <a:avLst/>
          </a:prstGeom>
        </p:spPr>
      </p:pic>
      <p:pic>
        <p:nvPicPr>
          <p:cNvPr id="162" name="Picture 1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35" y="3165411"/>
            <a:ext cx="877865" cy="1054979"/>
          </a:xfrm>
          <a:prstGeom prst="rect">
            <a:avLst/>
          </a:prstGeom>
        </p:spPr>
      </p:pic>
      <p:pic>
        <p:nvPicPr>
          <p:cNvPr id="163" name="Picture 1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0160" y="5058048"/>
            <a:ext cx="820732" cy="1057645"/>
          </a:xfrm>
          <a:prstGeom prst="rect">
            <a:avLst/>
          </a:prstGeom>
        </p:spPr>
      </p:pic>
      <p:pic>
        <p:nvPicPr>
          <p:cNvPr id="164" name="Picture 1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3013" y="1903288"/>
            <a:ext cx="1352641" cy="1344187"/>
          </a:xfrm>
          <a:prstGeom prst="rect">
            <a:avLst/>
          </a:prstGeom>
        </p:spPr>
      </p:pic>
      <p:pic>
        <p:nvPicPr>
          <p:cNvPr id="165" name="Picture 1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25795">
            <a:off x="6580563" y="3612656"/>
            <a:ext cx="1317748" cy="1543971"/>
          </a:xfrm>
          <a:prstGeom prst="rect">
            <a:avLst/>
          </a:prstGeom>
        </p:spPr>
      </p:pic>
      <p:pic>
        <p:nvPicPr>
          <p:cNvPr id="166" name="Picture 1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06801">
            <a:off x="6669053" y="5754534"/>
            <a:ext cx="1680129" cy="896215"/>
          </a:xfrm>
          <a:prstGeom prst="rect">
            <a:avLst/>
          </a:prstGeom>
        </p:spPr>
      </p:pic>
      <p:grpSp>
        <p:nvGrpSpPr>
          <p:cNvPr id="3" name="Group 2"/>
          <p:cNvGrpSpPr/>
          <p:nvPr/>
        </p:nvGrpSpPr>
        <p:grpSpPr>
          <a:xfrm>
            <a:off x="2419035" y="1699741"/>
            <a:ext cx="5090082" cy="467343"/>
            <a:chOff x="2053275" y="1699741"/>
            <a:chExt cx="3815091" cy="467343"/>
          </a:xfrm>
        </p:grpSpPr>
        <p:sp>
          <p:nvSpPr>
            <p:cNvPr id="179" name="TextBox 178"/>
            <p:cNvSpPr txBox="1"/>
            <p:nvPr/>
          </p:nvSpPr>
          <p:spPr>
            <a:xfrm>
              <a:off x="2053275" y="1699741"/>
              <a:ext cx="474830" cy="461665"/>
            </a:xfrm>
            <a:prstGeom prst="rect">
              <a:avLst/>
            </a:prstGeom>
            <a:noFill/>
          </p:spPr>
          <p:txBody>
            <a:bodyPr wrap="square" rtlCol="0">
              <a:spAutoFit/>
            </a:bodyPr>
            <a:lstStyle/>
            <a:p>
              <a:r>
                <a:rPr lang="en-US" sz="2400" b="1">
                  <a:solidFill>
                    <a:srgbClr val="0070C0"/>
                  </a:solidFill>
                </a:rPr>
                <a:t>1.</a:t>
              </a:r>
            </a:p>
          </p:txBody>
        </p:sp>
        <p:sp>
          <p:nvSpPr>
            <p:cNvPr id="180" name="TextBox 179"/>
            <p:cNvSpPr txBox="1"/>
            <p:nvPr/>
          </p:nvSpPr>
          <p:spPr>
            <a:xfrm>
              <a:off x="2528106" y="1705419"/>
              <a:ext cx="3340260" cy="461665"/>
            </a:xfrm>
            <a:prstGeom prst="rect">
              <a:avLst/>
            </a:prstGeom>
            <a:noFill/>
          </p:spPr>
          <p:txBody>
            <a:bodyPr wrap="square" rtlCol="0">
              <a:spAutoFit/>
            </a:bodyPr>
            <a:lstStyle/>
            <a:p>
              <a:r>
                <a:rPr lang="en-US" sz="2400" dirty="0"/>
                <a:t>Our new                    is very nice.</a:t>
              </a:r>
            </a:p>
          </p:txBody>
        </p:sp>
        <p:cxnSp>
          <p:nvCxnSpPr>
            <p:cNvPr id="181" name="Straight Connector 180"/>
            <p:cNvCxnSpPr/>
            <p:nvPr/>
          </p:nvCxnSpPr>
          <p:spPr>
            <a:xfrm>
              <a:off x="3450420" y="2025723"/>
              <a:ext cx="9715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a:off x="2400669" y="2344550"/>
            <a:ext cx="3815091" cy="467343"/>
            <a:chOff x="2053275" y="1699741"/>
            <a:chExt cx="3815091" cy="467343"/>
          </a:xfrm>
        </p:grpSpPr>
        <p:sp>
          <p:nvSpPr>
            <p:cNvPr id="197" name="TextBox 196"/>
            <p:cNvSpPr txBox="1"/>
            <p:nvPr/>
          </p:nvSpPr>
          <p:spPr>
            <a:xfrm>
              <a:off x="2053275" y="1699741"/>
              <a:ext cx="474830" cy="461665"/>
            </a:xfrm>
            <a:prstGeom prst="rect">
              <a:avLst/>
            </a:prstGeom>
            <a:noFill/>
          </p:spPr>
          <p:txBody>
            <a:bodyPr wrap="square" rtlCol="0">
              <a:spAutoFit/>
            </a:bodyPr>
            <a:lstStyle/>
            <a:p>
              <a:r>
                <a:rPr lang="en-US" sz="2400" b="1">
                  <a:solidFill>
                    <a:srgbClr val="0070C0"/>
                  </a:solidFill>
                </a:rPr>
                <a:t>2.</a:t>
              </a:r>
            </a:p>
          </p:txBody>
        </p:sp>
        <p:sp>
          <p:nvSpPr>
            <p:cNvPr id="198" name="TextBox 197"/>
            <p:cNvSpPr txBox="1"/>
            <p:nvPr/>
          </p:nvSpPr>
          <p:spPr>
            <a:xfrm>
              <a:off x="2528106" y="1705419"/>
              <a:ext cx="3340260" cy="461665"/>
            </a:xfrm>
            <a:prstGeom prst="rect">
              <a:avLst/>
            </a:prstGeom>
            <a:noFill/>
          </p:spPr>
          <p:txBody>
            <a:bodyPr wrap="square" rtlCol="0">
              <a:spAutoFit/>
            </a:bodyPr>
            <a:lstStyle/>
            <a:p>
              <a:r>
                <a:rPr lang="en-US" sz="2400"/>
                <a:t>I have a red        .</a:t>
              </a:r>
              <a:endParaRPr lang="en-US" sz="2400" dirty="0"/>
            </a:p>
          </p:txBody>
        </p:sp>
        <p:cxnSp>
          <p:nvCxnSpPr>
            <p:cNvPr id="199" name="Straight Connector 198"/>
            <p:cNvCxnSpPr/>
            <p:nvPr/>
          </p:nvCxnSpPr>
          <p:spPr>
            <a:xfrm>
              <a:off x="4091924" y="202572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p:nvGrpSpPr>
        <p:grpSpPr>
          <a:xfrm>
            <a:off x="2419035" y="3149379"/>
            <a:ext cx="4820402" cy="836675"/>
            <a:chOff x="2053275" y="1699741"/>
            <a:chExt cx="3974133" cy="836675"/>
          </a:xfrm>
        </p:grpSpPr>
        <p:sp>
          <p:nvSpPr>
            <p:cNvPr id="201" name="TextBox 200"/>
            <p:cNvSpPr txBox="1"/>
            <p:nvPr/>
          </p:nvSpPr>
          <p:spPr>
            <a:xfrm>
              <a:off x="2053275" y="1699741"/>
              <a:ext cx="474830" cy="461665"/>
            </a:xfrm>
            <a:prstGeom prst="rect">
              <a:avLst/>
            </a:prstGeom>
            <a:noFill/>
          </p:spPr>
          <p:txBody>
            <a:bodyPr wrap="square" rtlCol="0">
              <a:spAutoFit/>
            </a:bodyPr>
            <a:lstStyle/>
            <a:p>
              <a:r>
                <a:rPr lang="en-US" sz="2400" b="1">
                  <a:solidFill>
                    <a:srgbClr val="0070C0"/>
                  </a:solidFill>
                </a:rPr>
                <a:t>3.</a:t>
              </a:r>
            </a:p>
          </p:txBody>
        </p:sp>
        <p:sp>
          <p:nvSpPr>
            <p:cNvPr id="202" name="TextBox 201"/>
            <p:cNvSpPr txBox="1"/>
            <p:nvPr/>
          </p:nvSpPr>
          <p:spPr>
            <a:xfrm>
              <a:off x="2314423" y="1705419"/>
              <a:ext cx="3712985" cy="830997"/>
            </a:xfrm>
            <a:prstGeom prst="rect">
              <a:avLst/>
            </a:prstGeom>
            <a:noFill/>
          </p:spPr>
          <p:txBody>
            <a:bodyPr wrap="square" rtlCol="0">
              <a:spAutoFit/>
            </a:bodyPr>
            <a:lstStyle/>
            <a:p>
              <a:r>
                <a:rPr lang="en-US" sz="2400" dirty="0"/>
                <a:t>This is my                      for writing English words. </a:t>
              </a:r>
            </a:p>
          </p:txBody>
        </p:sp>
        <p:cxnSp>
          <p:nvCxnSpPr>
            <p:cNvPr id="203" name="Straight Connector 202"/>
            <p:cNvCxnSpPr/>
            <p:nvPr/>
          </p:nvCxnSpPr>
          <p:spPr>
            <a:xfrm>
              <a:off x="3414458" y="2025723"/>
              <a:ext cx="8832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2431475" y="4256442"/>
            <a:ext cx="3896429" cy="836675"/>
            <a:chOff x="2053275" y="1699741"/>
            <a:chExt cx="3609379" cy="836675"/>
          </a:xfrm>
        </p:grpSpPr>
        <p:sp>
          <p:nvSpPr>
            <p:cNvPr id="205" name="TextBox 204"/>
            <p:cNvSpPr txBox="1"/>
            <p:nvPr/>
          </p:nvSpPr>
          <p:spPr>
            <a:xfrm>
              <a:off x="2053275" y="1699741"/>
              <a:ext cx="474830" cy="461665"/>
            </a:xfrm>
            <a:prstGeom prst="rect">
              <a:avLst/>
            </a:prstGeom>
            <a:noFill/>
          </p:spPr>
          <p:txBody>
            <a:bodyPr wrap="square" rtlCol="0">
              <a:spAutoFit/>
            </a:bodyPr>
            <a:lstStyle/>
            <a:p>
              <a:r>
                <a:rPr lang="en-US" sz="2400" b="1">
                  <a:solidFill>
                    <a:srgbClr val="0070C0"/>
                  </a:solidFill>
                </a:rPr>
                <a:t>4.</a:t>
              </a:r>
            </a:p>
          </p:txBody>
        </p:sp>
        <p:sp>
          <p:nvSpPr>
            <p:cNvPr id="206" name="TextBox 205"/>
            <p:cNvSpPr txBox="1"/>
            <p:nvPr/>
          </p:nvSpPr>
          <p:spPr>
            <a:xfrm>
              <a:off x="2129463" y="1705419"/>
              <a:ext cx="3533191" cy="830997"/>
            </a:xfrm>
            <a:prstGeom prst="rect">
              <a:avLst/>
            </a:prstGeom>
            <a:noFill/>
          </p:spPr>
          <p:txBody>
            <a:bodyPr wrap="square" rtlCol="0">
              <a:spAutoFit/>
            </a:bodyPr>
            <a:lstStyle/>
            <a:p>
              <a:r>
                <a:rPr lang="en-US" sz="2400" dirty="0"/>
                <a:t>We often use a in a </a:t>
              </a:r>
            </a:p>
            <a:p>
              <a:r>
                <a:rPr lang="en-US" sz="2400" dirty="0" err="1"/>
                <a:t>maths</a:t>
              </a:r>
              <a:r>
                <a:rPr lang="en-US" sz="2400" dirty="0"/>
                <a:t> class.</a:t>
              </a:r>
            </a:p>
          </p:txBody>
        </p:sp>
        <p:cxnSp>
          <p:nvCxnSpPr>
            <p:cNvPr id="207" name="Straight Connector 206"/>
            <p:cNvCxnSpPr/>
            <p:nvPr/>
          </p:nvCxnSpPr>
          <p:spPr>
            <a:xfrm>
              <a:off x="4580788" y="2025723"/>
              <a:ext cx="10714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2413109" y="5208244"/>
            <a:ext cx="4481019" cy="836675"/>
            <a:chOff x="2053275" y="1699741"/>
            <a:chExt cx="3815091" cy="836675"/>
          </a:xfrm>
        </p:grpSpPr>
        <p:sp>
          <p:nvSpPr>
            <p:cNvPr id="209" name="TextBox 208"/>
            <p:cNvSpPr txBox="1"/>
            <p:nvPr/>
          </p:nvSpPr>
          <p:spPr>
            <a:xfrm>
              <a:off x="2053275" y="1699741"/>
              <a:ext cx="474830" cy="461665"/>
            </a:xfrm>
            <a:prstGeom prst="rect">
              <a:avLst/>
            </a:prstGeom>
            <a:noFill/>
          </p:spPr>
          <p:txBody>
            <a:bodyPr wrap="square" rtlCol="0">
              <a:spAutoFit/>
            </a:bodyPr>
            <a:lstStyle/>
            <a:p>
              <a:r>
                <a:rPr lang="en-US" sz="2400" b="1" dirty="0">
                  <a:solidFill>
                    <a:srgbClr val="0070C0"/>
                  </a:solidFill>
                </a:rPr>
                <a:t>5.</a:t>
              </a:r>
            </a:p>
          </p:txBody>
        </p:sp>
        <p:sp>
          <p:nvSpPr>
            <p:cNvPr id="210" name="TextBox 209"/>
            <p:cNvSpPr txBox="1"/>
            <p:nvPr/>
          </p:nvSpPr>
          <p:spPr>
            <a:xfrm>
              <a:off x="2328005" y="1705419"/>
              <a:ext cx="3540361" cy="830997"/>
            </a:xfrm>
            <a:prstGeom prst="rect">
              <a:avLst/>
            </a:prstGeom>
            <a:noFill/>
          </p:spPr>
          <p:txBody>
            <a:bodyPr wrap="square" rtlCol="0">
              <a:spAutoFit/>
            </a:bodyPr>
            <a:lstStyle/>
            <a:p>
              <a:r>
                <a:rPr lang="en-US" sz="2400" dirty="0"/>
                <a:t>Can you lend me your              for a minute?</a:t>
              </a:r>
            </a:p>
          </p:txBody>
        </p:sp>
        <p:cxnSp>
          <p:nvCxnSpPr>
            <p:cNvPr id="211" name="Straight Connector 210"/>
            <p:cNvCxnSpPr/>
            <p:nvPr/>
          </p:nvCxnSpPr>
          <p:spPr>
            <a:xfrm>
              <a:off x="4869762" y="2025723"/>
              <a:ext cx="9986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a:off x="2431475" y="6137000"/>
            <a:ext cx="3815091" cy="467343"/>
            <a:chOff x="2053275" y="1699741"/>
            <a:chExt cx="3815091" cy="467343"/>
          </a:xfrm>
        </p:grpSpPr>
        <p:sp>
          <p:nvSpPr>
            <p:cNvPr id="213" name="TextBox 212"/>
            <p:cNvSpPr txBox="1"/>
            <p:nvPr/>
          </p:nvSpPr>
          <p:spPr>
            <a:xfrm>
              <a:off x="2053275" y="1699741"/>
              <a:ext cx="474830" cy="461665"/>
            </a:xfrm>
            <a:prstGeom prst="rect">
              <a:avLst/>
            </a:prstGeom>
            <a:noFill/>
          </p:spPr>
          <p:txBody>
            <a:bodyPr wrap="square" rtlCol="0">
              <a:spAutoFit/>
            </a:bodyPr>
            <a:lstStyle/>
            <a:p>
              <a:r>
                <a:rPr lang="en-US" sz="2400" b="1">
                  <a:solidFill>
                    <a:srgbClr val="0070C0"/>
                  </a:solidFill>
                </a:rPr>
                <a:t>6.</a:t>
              </a:r>
            </a:p>
          </p:txBody>
        </p:sp>
        <p:sp>
          <p:nvSpPr>
            <p:cNvPr id="214" name="TextBox 213"/>
            <p:cNvSpPr txBox="1"/>
            <p:nvPr/>
          </p:nvSpPr>
          <p:spPr>
            <a:xfrm>
              <a:off x="2528106" y="1705419"/>
              <a:ext cx="3340260" cy="461665"/>
            </a:xfrm>
            <a:prstGeom prst="rect">
              <a:avLst/>
            </a:prstGeom>
            <a:noFill/>
          </p:spPr>
          <p:txBody>
            <a:bodyPr wrap="square" rtlCol="0">
              <a:spAutoFit/>
            </a:bodyPr>
            <a:lstStyle/>
            <a:p>
              <a:r>
                <a:rPr lang="en-US" sz="2400"/>
                <a:t>My new         is short.</a:t>
              </a:r>
              <a:endParaRPr lang="en-US" sz="2400" dirty="0"/>
            </a:p>
          </p:txBody>
        </p:sp>
        <p:cxnSp>
          <p:nvCxnSpPr>
            <p:cNvPr id="215" name="Straight Connector 214"/>
            <p:cNvCxnSpPr/>
            <p:nvPr/>
          </p:nvCxnSpPr>
          <p:spPr>
            <a:xfrm>
              <a:off x="3691874" y="2025723"/>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4330190" y="1666230"/>
            <a:ext cx="1261884" cy="461665"/>
          </a:xfrm>
          <a:prstGeom prst="rect">
            <a:avLst/>
          </a:prstGeom>
        </p:spPr>
        <p:txBody>
          <a:bodyPr wrap="none">
            <a:spAutoFit/>
          </a:bodyPr>
          <a:lstStyle/>
          <a:p>
            <a:r>
              <a:rPr lang="en-US" sz="2400" b="1" dirty="0">
                <a:solidFill>
                  <a:srgbClr val="FF0000"/>
                </a:solidFill>
                <a:latin typeface="Times New Roman" pitchFamily="18" charset="0"/>
                <a:cs typeface="Times New Roman" pitchFamily="18" charset="0"/>
              </a:rPr>
              <a:t>uniform</a:t>
            </a:r>
            <a:endParaRPr lang="en-GB" sz="2400" dirty="0">
              <a:latin typeface="Times New Roman" pitchFamily="18" charset="0"/>
              <a:cs typeface="Times New Roman" pitchFamily="18" charset="0"/>
            </a:endParaRPr>
          </a:p>
        </p:txBody>
      </p:sp>
      <p:sp>
        <p:nvSpPr>
          <p:cNvPr id="42" name="Rectangle 41"/>
          <p:cNvSpPr/>
          <p:nvPr/>
        </p:nvSpPr>
        <p:spPr>
          <a:xfrm>
            <a:off x="4497318" y="2280295"/>
            <a:ext cx="2380780" cy="461665"/>
          </a:xfrm>
          <a:prstGeom prst="rect">
            <a:avLst/>
          </a:prstGeom>
        </p:spPr>
        <p:txBody>
          <a:bodyPr wrap="none">
            <a:spAutoFit/>
          </a:bodyPr>
          <a:lstStyle/>
          <a:p>
            <a:r>
              <a:rPr lang="en-US" sz="2400" b="1" dirty="0">
                <a:solidFill>
                  <a:srgbClr val="FF0000"/>
                </a:solidFill>
                <a:latin typeface="Times New Roman" pitchFamily="18" charset="0"/>
                <a:cs typeface="Times New Roman" pitchFamily="18" charset="0"/>
              </a:rPr>
              <a:t>pencil sharpener</a:t>
            </a:r>
            <a:endParaRPr lang="en-GB" sz="2400" dirty="0">
              <a:latin typeface="Times New Roman" pitchFamily="18" charset="0"/>
              <a:cs typeface="Times New Roman" pitchFamily="18" charset="0"/>
            </a:endParaRPr>
          </a:p>
        </p:txBody>
      </p:sp>
      <p:sp>
        <p:nvSpPr>
          <p:cNvPr id="43" name="Rectangle 42"/>
          <p:cNvSpPr/>
          <p:nvPr/>
        </p:nvSpPr>
        <p:spPr>
          <a:xfrm>
            <a:off x="4051069" y="3081957"/>
            <a:ext cx="1399742" cy="461665"/>
          </a:xfrm>
          <a:prstGeom prst="rect">
            <a:avLst/>
          </a:prstGeom>
        </p:spPr>
        <p:txBody>
          <a:bodyPr wrap="none">
            <a:spAutoFit/>
          </a:bodyPr>
          <a:lstStyle/>
          <a:p>
            <a:r>
              <a:rPr lang="en-US" sz="2400" b="1" dirty="0">
                <a:solidFill>
                  <a:srgbClr val="FF0000"/>
                </a:solidFill>
                <a:latin typeface="Times New Roman" pitchFamily="18" charset="0"/>
                <a:cs typeface="Times New Roman" pitchFamily="18" charset="0"/>
              </a:rPr>
              <a:t>notebook</a:t>
            </a:r>
            <a:endParaRPr lang="en-GB" sz="2400" dirty="0">
              <a:latin typeface="Times New Roman" pitchFamily="18" charset="0"/>
              <a:cs typeface="Times New Roman" pitchFamily="18" charset="0"/>
            </a:endParaRPr>
          </a:p>
        </p:txBody>
      </p:sp>
      <p:sp>
        <p:nvSpPr>
          <p:cNvPr id="45" name="Rectangle 44"/>
          <p:cNvSpPr/>
          <p:nvPr/>
        </p:nvSpPr>
        <p:spPr>
          <a:xfrm>
            <a:off x="5017633" y="4184643"/>
            <a:ext cx="1291410" cy="461665"/>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compass</a:t>
            </a:r>
            <a:endParaRPr lang="en-GB" sz="2400" dirty="0">
              <a:latin typeface="Times New Roman" pitchFamily="18" charset="0"/>
              <a:cs typeface="Times New Roman" pitchFamily="18" charset="0"/>
            </a:endParaRPr>
          </a:p>
        </p:txBody>
      </p:sp>
      <p:sp>
        <p:nvSpPr>
          <p:cNvPr id="47" name="Rectangle 46"/>
          <p:cNvSpPr/>
          <p:nvPr/>
        </p:nvSpPr>
        <p:spPr>
          <a:xfrm>
            <a:off x="5521286" y="5181346"/>
            <a:ext cx="1718151" cy="461665"/>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calculator</a:t>
            </a:r>
            <a:endParaRPr lang="en-GB" sz="2400" dirty="0">
              <a:latin typeface="Times New Roman" pitchFamily="18" charset="0"/>
              <a:cs typeface="Times New Roman" pitchFamily="18" charset="0"/>
            </a:endParaRPr>
          </a:p>
        </p:txBody>
      </p:sp>
      <p:sp>
        <p:nvSpPr>
          <p:cNvPr id="44" name="Rectangle 43"/>
          <p:cNvSpPr/>
          <p:nvPr/>
        </p:nvSpPr>
        <p:spPr>
          <a:xfrm>
            <a:off x="3919875" y="6092758"/>
            <a:ext cx="1718151" cy="461665"/>
          </a:xfrm>
          <a:prstGeom prst="rect">
            <a:avLst/>
          </a:prstGeom>
        </p:spPr>
        <p:txBody>
          <a:bodyPr wrap="square">
            <a:spAutoFit/>
          </a:bodyPr>
          <a:lstStyle/>
          <a:p>
            <a:r>
              <a:rPr lang="en-GB" sz="2400" b="1" dirty="0">
                <a:solidFill>
                  <a:srgbClr val="FF0000"/>
                </a:solidFill>
                <a:latin typeface="Times New Roman" pitchFamily="18" charset="0"/>
                <a:cs typeface="Times New Roman" pitchFamily="18" charset="0"/>
              </a:rPr>
              <a:t>ruler</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circle(in)">
                                      <p:cBhvr>
                                        <p:cTn id="12" dur="2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circle(in)">
                                      <p:cBhvr>
                                        <p:cTn id="17" dur="20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circle(in)">
                                      <p:cBhvr>
                                        <p:cTn id="22" dur="20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circle(in)">
                                      <p:cBhvr>
                                        <p:cTn id="27" dur="20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circle(in)">
                                      <p:cBhvr>
                                        <p:cTn id="32"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2" grpId="0"/>
      <p:bldP spid="43" grpId="0"/>
      <p:bldP spid="45" grpId="0"/>
      <p:bldP spid="47"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1027397" y="189060"/>
            <a:ext cx="7608482" cy="477054"/>
          </a:xfrm>
          <a:prstGeom prst="rect">
            <a:avLst/>
          </a:prstGeom>
          <a:solidFill>
            <a:srgbClr val="53C3C9"/>
          </a:solidFill>
        </p:spPr>
        <p:txBody>
          <a:bodyPr wrap="square" rtlCol="0">
            <a:spAutoFit/>
          </a:bodyPr>
          <a:lstStyle/>
          <a:p>
            <a:pPr algn="just"/>
            <a:r>
              <a:rPr lang="en-US" sz="2500" b="1" spc="-50" dirty="0">
                <a:effectLst>
                  <a:glow rad="88900">
                    <a:schemeClr val="bg1"/>
                  </a:glow>
                </a:effectLst>
                <a:latin typeface="Arial" panose="020B0604020202020204" pitchFamily="34" charset="0"/>
                <a:cs typeface="Arial" panose="020B0604020202020204" pitchFamily="34" charset="0"/>
              </a:rPr>
              <a:t>Match the words in A with the words / phrases in B.</a:t>
            </a:r>
          </a:p>
        </p:txBody>
      </p:sp>
      <p:grpSp>
        <p:nvGrpSpPr>
          <p:cNvPr id="5" name="Group 4"/>
          <p:cNvGrpSpPr/>
          <p:nvPr/>
        </p:nvGrpSpPr>
        <p:grpSpPr>
          <a:xfrm>
            <a:off x="1763379" y="1452845"/>
            <a:ext cx="5617243" cy="4630968"/>
            <a:chOff x="1360796" y="1337310"/>
            <a:chExt cx="5617243" cy="4630968"/>
          </a:xfrm>
        </p:grpSpPr>
        <p:sp>
          <p:nvSpPr>
            <p:cNvPr id="2" name="TextBox 1"/>
            <p:cNvSpPr txBox="1"/>
            <p:nvPr/>
          </p:nvSpPr>
          <p:spPr>
            <a:xfrm>
              <a:off x="1984384" y="1337310"/>
              <a:ext cx="777240" cy="523220"/>
            </a:xfrm>
            <a:prstGeom prst="rect">
              <a:avLst/>
            </a:prstGeom>
            <a:noFill/>
          </p:spPr>
          <p:txBody>
            <a:bodyPr wrap="square" rtlCol="0">
              <a:spAutoFit/>
            </a:bodyPr>
            <a:lstStyle/>
            <a:p>
              <a:pPr algn="ctr"/>
              <a:r>
                <a:rPr lang="en-US" sz="2800" b="1"/>
                <a:t>A</a:t>
              </a:r>
            </a:p>
          </p:txBody>
        </p:sp>
        <p:sp>
          <p:nvSpPr>
            <p:cNvPr id="53" name="TextBox 52"/>
            <p:cNvSpPr txBox="1"/>
            <p:nvPr/>
          </p:nvSpPr>
          <p:spPr>
            <a:xfrm>
              <a:off x="5520064" y="1337310"/>
              <a:ext cx="777240" cy="523220"/>
            </a:xfrm>
            <a:prstGeom prst="rect">
              <a:avLst/>
            </a:prstGeom>
            <a:noFill/>
          </p:spPr>
          <p:txBody>
            <a:bodyPr wrap="square" rtlCol="0">
              <a:spAutoFit/>
            </a:bodyPr>
            <a:lstStyle/>
            <a:p>
              <a:pPr algn="ctr"/>
              <a:r>
                <a:rPr lang="en-US" sz="2800" b="1"/>
                <a:t>B</a:t>
              </a:r>
            </a:p>
          </p:txBody>
        </p:sp>
        <p:sp>
          <p:nvSpPr>
            <p:cNvPr id="3" name="Rounded Rectangle 2"/>
            <p:cNvSpPr/>
            <p:nvPr/>
          </p:nvSpPr>
          <p:spPr>
            <a:xfrm>
              <a:off x="1365861" y="1965960"/>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1360797" y="2832237"/>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1360796" y="3698514"/>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1360797" y="4564791"/>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360796" y="5431068"/>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4901541" y="1965960"/>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896477" y="2832237"/>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4896476" y="3698514"/>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4896477" y="4564791"/>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4896476" y="5431068"/>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360796" y="2000894"/>
              <a:ext cx="474830" cy="461665"/>
            </a:xfrm>
            <a:prstGeom prst="rect">
              <a:avLst/>
            </a:prstGeom>
            <a:noFill/>
          </p:spPr>
          <p:txBody>
            <a:bodyPr wrap="square" rtlCol="0">
              <a:spAutoFit/>
            </a:bodyPr>
            <a:lstStyle/>
            <a:p>
              <a:r>
                <a:rPr lang="en-US" sz="2400" b="1">
                  <a:solidFill>
                    <a:srgbClr val="0070C0"/>
                  </a:solidFill>
                </a:rPr>
                <a:t>1.</a:t>
              </a:r>
            </a:p>
          </p:txBody>
        </p:sp>
        <p:sp>
          <p:nvSpPr>
            <p:cNvPr id="64" name="TextBox 63"/>
            <p:cNvSpPr txBox="1"/>
            <p:nvPr/>
          </p:nvSpPr>
          <p:spPr>
            <a:xfrm>
              <a:off x="1835627" y="2006572"/>
              <a:ext cx="1044733" cy="461665"/>
            </a:xfrm>
            <a:prstGeom prst="rect">
              <a:avLst/>
            </a:prstGeom>
            <a:noFill/>
          </p:spPr>
          <p:txBody>
            <a:bodyPr wrap="square" rtlCol="0">
              <a:spAutoFit/>
            </a:bodyPr>
            <a:lstStyle/>
            <a:p>
              <a:r>
                <a:rPr lang="en-US" sz="2400"/>
                <a:t>study</a:t>
              </a:r>
              <a:endParaRPr lang="en-US" sz="2400" dirty="0"/>
            </a:p>
          </p:txBody>
        </p:sp>
        <p:sp>
          <p:nvSpPr>
            <p:cNvPr id="65" name="TextBox 64"/>
            <p:cNvSpPr txBox="1"/>
            <p:nvPr/>
          </p:nvSpPr>
          <p:spPr>
            <a:xfrm>
              <a:off x="1360796" y="2869725"/>
              <a:ext cx="474830" cy="461665"/>
            </a:xfrm>
            <a:prstGeom prst="rect">
              <a:avLst/>
            </a:prstGeom>
            <a:noFill/>
          </p:spPr>
          <p:txBody>
            <a:bodyPr wrap="square" rtlCol="0">
              <a:spAutoFit/>
            </a:bodyPr>
            <a:lstStyle/>
            <a:p>
              <a:r>
                <a:rPr lang="en-US" sz="2400" b="1">
                  <a:solidFill>
                    <a:srgbClr val="0070C0"/>
                  </a:solidFill>
                </a:rPr>
                <a:t>2.</a:t>
              </a:r>
            </a:p>
          </p:txBody>
        </p:sp>
        <p:sp>
          <p:nvSpPr>
            <p:cNvPr id="66" name="TextBox 65"/>
            <p:cNvSpPr txBox="1"/>
            <p:nvPr/>
          </p:nvSpPr>
          <p:spPr>
            <a:xfrm>
              <a:off x="1835627" y="2875403"/>
              <a:ext cx="1044733" cy="461665"/>
            </a:xfrm>
            <a:prstGeom prst="rect">
              <a:avLst/>
            </a:prstGeom>
            <a:noFill/>
          </p:spPr>
          <p:txBody>
            <a:bodyPr wrap="square" rtlCol="0">
              <a:spAutoFit/>
            </a:bodyPr>
            <a:lstStyle/>
            <a:p>
              <a:r>
                <a:rPr lang="en-US" sz="2400"/>
                <a:t>do</a:t>
              </a:r>
              <a:endParaRPr lang="en-US" sz="2400" dirty="0"/>
            </a:p>
          </p:txBody>
        </p:sp>
        <p:sp>
          <p:nvSpPr>
            <p:cNvPr id="67" name="TextBox 66"/>
            <p:cNvSpPr txBox="1"/>
            <p:nvPr/>
          </p:nvSpPr>
          <p:spPr>
            <a:xfrm>
              <a:off x="1372226" y="3762651"/>
              <a:ext cx="474830" cy="461665"/>
            </a:xfrm>
            <a:prstGeom prst="rect">
              <a:avLst/>
            </a:prstGeom>
            <a:noFill/>
          </p:spPr>
          <p:txBody>
            <a:bodyPr wrap="square" rtlCol="0">
              <a:spAutoFit/>
            </a:bodyPr>
            <a:lstStyle/>
            <a:p>
              <a:r>
                <a:rPr lang="en-US" sz="2400" b="1">
                  <a:solidFill>
                    <a:srgbClr val="0070C0"/>
                  </a:solidFill>
                </a:rPr>
                <a:t>3.</a:t>
              </a:r>
            </a:p>
          </p:txBody>
        </p:sp>
        <p:sp>
          <p:nvSpPr>
            <p:cNvPr id="68" name="TextBox 67"/>
            <p:cNvSpPr txBox="1"/>
            <p:nvPr/>
          </p:nvSpPr>
          <p:spPr>
            <a:xfrm>
              <a:off x="1847057" y="3768329"/>
              <a:ext cx="1044733" cy="461665"/>
            </a:xfrm>
            <a:prstGeom prst="rect">
              <a:avLst/>
            </a:prstGeom>
            <a:noFill/>
          </p:spPr>
          <p:txBody>
            <a:bodyPr wrap="square" rtlCol="0">
              <a:spAutoFit/>
            </a:bodyPr>
            <a:lstStyle/>
            <a:p>
              <a:r>
                <a:rPr lang="en-US" sz="2400"/>
                <a:t>play</a:t>
              </a:r>
              <a:endParaRPr lang="en-US" sz="2400" dirty="0"/>
            </a:p>
          </p:txBody>
        </p:sp>
        <p:sp>
          <p:nvSpPr>
            <p:cNvPr id="69" name="TextBox 68"/>
            <p:cNvSpPr txBox="1"/>
            <p:nvPr/>
          </p:nvSpPr>
          <p:spPr>
            <a:xfrm>
              <a:off x="1372226" y="4631482"/>
              <a:ext cx="474830" cy="461665"/>
            </a:xfrm>
            <a:prstGeom prst="rect">
              <a:avLst/>
            </a:prstGeom>
            <a:noFill/>
          </p:spPr>
          <p:txBody>
            <a:bodyPr wrap="square" rtlCol="0">
              <a:spAutoFit/>
            </a:bodyPr>
            <a:lstStyle/>
            <a:p>
              <a:r>
                <a:rPr lang="en-US" sz="2400" b="1">
                  <a:solidFill>
                    <a:srgbClr val="0070C0"/>
                  </a:solidFill>
                </a:rPr>
                <a:t>4.</a:t>
              </a:r>
            </a:p>
          </p:txBody>
        </p:sp>
        <p:sp>
          <p:nvSpPr>
            <p:cNvPr id="70" name="TextBox 69"/>
            <p:cNvSpPr txBox="1"/>
            <p:nvPr/>
          </p:nvSpPr>
          <p:spPr>
            <a:xfrm>
              <a:off x="1847057" y="4637160"/>
              <a:ext cx="1044733" cy="461665"/>
            </a:xfrm>
            <a:prstGeom prst="rect">
              <a:avLst/>
            </a:prstGeom>
            <a:noFill/>
          </p:spPr>
          <p:txBody>
            <a:bodyPr wrap="square" rtlCol="0">
              <a:spAutoFit/>
            </a:bodyPr>
            <a:lstStyle/>
            <a:p>
              <a:r>
                <a:rPr lang="en-US" sz="2400"/>
                <a:t>have</a:t>
              </a:r>
              <a:endParaRPr lang="en-US" sz="2400" dirty="0"/>
            </a:p>
          </p:txBody>
        </p:sp>
        <p:sp>
          <p:nvSpPr>
            <p:cNvPr id="71" name="TextBox 70"/>
            <p:cNvSpPr txBox="1"/>
            <p:nvPr/>
          </p:nvSpPr>
          <p:spPr>
            <a:xfrm>
              <a:off x="1372226" y="5500935"/>
              <a:ext cx="474830" cy="461665"/>
            </a:xfrm>
            <a:prstGeom prst="rect">
              <a:avLst/>
            </a:prstGeom>
            <a:noFill/>
          </p:spPr>
          <p:txBody>
            <a:bodyPr wrap="square" rtlCol="0">
              <a:spAutoFit/>
            </a:bodyPr>
            <a:lstStyle/>
            <a:p>
              <a:r>
                <a:rPr lang="en-US" sz="2400" b="1">
                  <a:solidFill>
                    <a:srgbClr val="0070C0"/>
                  </a:solidFill>
                </a:rPr>
                <a:t>5.</a:t>
              </a:r>
            </a:p>
          </p:txBody>
        </p:sp>
        <p:sp>
          <p:nvSpPr>
            <p:cNvPr id="72" name="TextBox 71"/>
            <p:cNvSpPr txBox="1"/>
            <p:nvPr/>
          </p:nvSpPr>
          <p:spPr>
            <a:xfrm>
              <a:off x="1847057" y="5506613"/>
              <a:ext cx="1044733" cy="461665"/>
            </a:xfrm>
            <a:prstGeom prst="rect">
              <a:avLst/>
            </a:prstGeom>
            <a:noFill/>
          </p:spPr>
          <p:txBody>
            <a:bodyPr wrap="square" rtlCol="0">
              <a:spAutoFit/>
            </a:bodyPr>
            <a:lstStyle/>
            <a:p>
              <a:r>
                <a:rPr lang="en-US" sz="2400"/>
                <a:t>wear</a:t>
              </a:r>
              <a:endParaRPr lang="en-US" sz="2400" dirty="0"/>
            </a:p>
          </p:txBody>
        </p:sp>
        <p:sp>
          <p:nvSpPr>
            <p:cNvPr id="73" name="TextBox 72"/>
            <p:cNvSpPr txBox="1"/>
            <p:nvPr/>
          </p:nvSpPr>
          <p:spPr>
            <a:xfrm>
              <a:off x="4953626" y="2000894"/>
              <a:ext cx="474830" cy="461665"/>
            </a:xfrm>
            <a:prstGeom prst="rect">
              <a:avLst/>
            </a:prstGeom>
            <a:noFill/>
          </p:spPr>
          <p:txBody>
            <a:bodyPr wrap="square" rtlCol="0">
              <a:spAutoFit/>
            </a:bodyPr>
            <a:lstStyle/>
            <a:p>
              <a:r>
                <a:rPr lang="en-US" sz="2400" b="1" dirty="0">
                  <a:solidFill>
                    <a:srgbClr val="0070C0"/>
                  </a:solidFill>
                </a:rPr>
                <a:t>a.</a:t>
              </a:r>
            </a:p>
          </p:txBody>
        </p:sp>
        <p:sp>
          <p:nvSpPr>
            <p:cNvPr id="75" name="TextBox 74"/>
            <p:cNvSpPr txBox="1"/>
            <p:nvPr/>
          </p:nvSpPr>
          <p:spPr>
            <a:xfrm>
              <a:off x="5428457" y="2006572"/>
              <a:ext cx="1044733" cy="461665"/>
            </a:xfrm>
            <a:prstGeom prst="rect">
              <a:avLst/>
            </a:prstGeom>
            <a:noFill/>
          </p:spPr>
          <p:txBody>
            <a:bodyPr wrap="square" rtlCol="0">
              <a:spAutoFit/>
            </a:bodyPr>
            <a:lstStyle/>
            <a:p>
              <a:r>
                <a:rPr lang="en-US" sz="2400"/>
                <a:t>lunch</a:t>
              </a:r>
              <a:endParaRPr lang="en-US" sz="2400" dirty="0"/>
            </a:p>
          </p:txBody>
        </p:sp>
        <p:sp>
          <p:nvSpPr>
            <p:cNvPr id="76" name="TextBox 75"/>
            <p:cNvSpPr txBox="1"/>
            <p:nvPr/>
          </p:nvSpPr>
          <p:spPr>
            <a:xfrm>
              <a:off x="4953626" y="2869725"/>
              <a:ext cx="474830" cy="461665"/>
            </a:xfrm>
            <a:prstGeom prst="rect">
              <a:avLst/>
            </a:prstGeom>
            <a:noFill/>
          </p:spPr>
          <p:txBody>
            <a:bodyPr wrap="square" rtlCol="0">
              <a:spAutoFit/>
            </a:bodyPr>
            <a:lstStyle/>
            <a:p>
              <a:r>
                <a:rPr lang="en-US" sz="2400" b="1" dirty="0">
                  <a:solidFill>
                    <a:srgbClr val="0070C0"/>
                  </a:solidFill>
                </a:rPr>
                <a:t>b.</a:t>
              </a:r>
            </a:p>
          </p:txBody>
        </p:sp>
        <p:sp>
          <p:nvSpPr>
            <p:cNvPr id="77" name="TextBox 76"/>
            <p:cNvSpPr txBox="1"/>
            <p:nvPr/>
          </p:nvSpPr>
          <p:spPr>
            <a:xfrm>
              <a:off x="5428457" y="2875403"/>
              <a:ext cx="1492432" cy="461665"/>
            </a:xfrm>
            <a:prstGeom prst="rect">
              <a:avLst/>
            </a:prstGeom>
            <a:noFill/>
          </p:spPr>
          <p:txBody>
            <a:bodyPr wrap="square" rtlCol="0">
              <a:spAutoFit/>
            </a:bodyPr>
            <a:lstStyle/>
            <a:p>
              <a:r>
                <a:rPr lang="en-US" sz="2400"/>
                <a:t>the piano</a:t>
              </a:r>
              <a:endParaRPr lang="en-US" sz="2400" dirty="0"/>
            </a:p>
          </p:txBody>
        </p:sp>
        <p:sp>
          <p:nvSpPr>
            <p:cNvPr id="78" name="TextBox 77"/>
            <p:cNvSpPr txBox="1"/>
            <p:nvPr/>
          </p:nvSpPr>
          <p:spPr>
            <a:xfrm>
              <a:off x="4965056" y="3762651"/>
              <a:ext cx="474830" cy="461665"/>
            </a:xfrm>
            <a:prstGeom prst="rect">
              <a:avLst/>
            </a:prstGeom>
            <a:noFill/>
          </p:spPr>
          <p:txBody>
            <a:bodyPr wrap="square" rtlCol="0">
              <a:spAutoFit/>
            </a:bodyPr>
            <a:lstStyle/>
            <a:p>
              <a:r>
                <a:rPr lang="en-US" sz="2400" b="1" dirty="0">
                  <a:solidFill>
                    <a:srgbClr val="0070C0"/>
                  </a:solidFill>
                </a:rPr>
                <a:t>c.</a:t>
              </a:r>
            </a:p>
          </p:txBody>
        </p:sp>
        <p:sp>
          <p:nvSpPr>
            <p:cNvPr id="79" name="TextBox 78"/>
            <p:cNvSpPr txBox="1"/>
            <p:nvPr/>
          </p:nvSpPr>
          <p:spPr>
            <a:xfrm>
              <a:off x="5439887" y="3768329"/>
              <a:ext cx="1481002" cy="461665"/>
            </a:xfrm>
            <a:prstGeom prst="rect">
              <a:avLst/>
            </a:prstGeom>
            <a:noFill/>
          </p:spPr>
          <p:txBody>
            <a:bodyPr wrap="square" rtlCol="0">
              <a:spAutoFit/>
            </a:bodyPr>
            <a:lstStyle/>
            <a:p>
              <a:r>
                <a:rPr lang="en-US" sz="2400"/>
                <a:t>a uniform</a:t>
              </a:r>
              <a:endParaRPr lang="en-US" sz="2400" dirty="0"/>
            </a:p>
          </p:txBody>
        </p:sp>
        <p:sp>
          <p:nvSpPr>
            <p:cNvPr id="80" name="TextBox 79"/>
            <p:cNvSpPr txBox="1"/>
            <p:nvPr/>
          </p:nvSpPr>
          <p:spPr>
            <a:xfrm>
              <a:off x="4965056" y="4631482"/>
              <a:ext cx="474830" cy="461665"/>
            </a:xfrm>
            <a:prstGeom prst="rect">
              <a:avLst/>
            </a:prstGeom>
            <a:noFill/>
          </p:spPr>
          <p:txBody>
            <a:bodyPr wrap="square" rtlCol="0">
              <a:spAutoFit/>
            </a:bodyPr>
            <a:lstStyle/>
            <a:p>
              <a:r>
                <a:rPr lang="en-US" sz="2400" b="1" dirty="0">
                  <a:solidFill>
                    <a:srgbClr val="0070C0"/>
                  </a:solidFill>
                </a:rPr>
                <a:t>d.</a:t>
              </a:r>
            </a:p>
          </p:txBody>
        </p:sp>
        <p:sp>
          <p:nvSpPr>
            <p:cNvPr id="81" name="TextBox 80"/>
            <p:cNvSpPr txBox="1"/>
            <p:nvPr/>
          </p:nvSpPr>
          <p:spPr>
            <a:xfrm>
              <a:off x="5439887" y="4637160"/>
              <a:ext cx="1258093" cy="461665"/>
            </a:xfrm>
            <a:prstGeom prst="rect">
              <a:avLst/>
            </a:prstGeom>
            <a:noFill/>
          </p:spPr>
          <p:txBody>
            <a:bodyPr wrap="square" rtlCol="0">
              <a:spAutoFit/>
            </a:bodyPr>
            <a:lstStyle/>
            <a:p>
              <a:r>
                <a:rPr lang="en-US" sz="2400"/>
                <a:t>excerise</a:t>
              </a:r>
              <a:endParaRPr lang="en-US" sz="2400" dirty="0"/>
            </a:p>
          </p:txBody>
        </p:sp>
        <p:sp>
          <p:nvSpPr>
            <p:cNvPr id="82" name="TextBox 81"/>
            <p:cNvSpPr txBox="1"/>
            <p:nvPr/>
          </p:nvSpPr>
          <p:spPr>
            <a:xfrm>
              <a:off x="4965056" y="5500935"/>
              <a:ext cx="474830" cy="461665"/>
            </a:xfrm>
            <a:prstGeom prst="rect">
              <a:avLst/>
            </a:prstGeom>
            <a:noFill/>
          </p:spPr>
          <p:txBody>
            <a:bodyPr wrap="square" rtlCol="0">
              <a:spAutoFit/>
            </a:bodyPr>
            <a:lstStyle/>
            <a:p>
              <a:r>
                <a:rPr lang="en-US" sz="2400" b="1" dirty="0">
                  <a:solidFill>
                    <a:srgbClr val="0070C0"/>
                  </a:solidFill>
                </a:rPr>
                <a:t>e.</a:t>
              </a:r>
            </a:p>
          </p:txBody>
        </p:sp>
        <p:sp>
          <p:nvSpPr>
            <p:cNvPr id="83" name="TextBox 82"/>
            <p:cNvSpPr txBox="1"/>
            <p:nvPr/>
          </p:nvSpPr>
          <p:spPr>
            <a:xfrm>
              <a:off x="5428457" y="5506613"/>
              <a:ext cx="1549582" cy="461665"/>
            </a:xfrm>
            <a:prstGeom prst="rect">
              <a:avLst/>
            </a:prstGeom>
            <a:noFill/>
          </p:spPr>
          <p:txBody>
            <a:bodyPr wrap="square" rtlCol="0">
              <a:spAutoFit/>
            </a:bodyPr>
            <a:lstStyle/>
            <a:p>
              <a:r>
                <a:rPr lang="en-US" sz="2400"/>
                <a:t>new words</a:t>
              </a:r>
              <a:endParaRPr lang="en-US" sz="2400" dirty="0"/>
            </a:p>
          </p:txBody>
        </p:sp>
      </p:grpSp>
      <p:cxnSp>
        <p:nvCxnSpPr>
          <p:cNvPr id="6" name="Straight Arrow Connector 5"/>
          <p:cNvCxnSpPr/>
          <p:nvPr/>
        </p:nvCxnSpPr>
        <p:spPr>
          <a:xfrm>
            <a:off x="3657600" y="2462559"/>
            <a:ext cx="1710039" cy="2968509"/>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p:nvPr/>
        </p:nvCxnSpPr>
        <p:spPr>
          <a:xfrm>
            <a:off x="3294373" y="3106235"/>
            <a:ext cx="2310681" cy="172716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3474720" y="3106235"/>
            <a:ext cx="2118904" cy="892926"/>
          </a:xfrm>
          <a:prstGeom prst="straightConnector1">
            <a:avLst/>
          </a:prstGeom>
          <a:ln w="28575">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70" idx="3"/>
          </p:cNvCxnSpPr>
          <p:nvPr/>
        </p:nvCxnSpPr>
        <p:spPr>
          <a:xfrm flipV="1">
            <a:off x="3294373" y="2352939"/>
            <a:ext cx="2299251" cy="2630589"/>
          </a:xfrm>
          <a:prstGeom prst="straightConnector1">
            <a:avLst/>
          </a:prstGeom>
          <a:ln w="28575">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flipV="1">
            <a:off x="3164207" y="3999161"/>
            <a:ext cx="2429417" cy="173828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heel(1)">
                                      <p:cBhvr>
                                        <p:cTn id="2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757929"/>
            <a:ext cx="58740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851815" y="857098"/>
            <a:ext cx="7658593" cy="492443"/>
          </a:xfrm>
          <a:prstGeom prst="rect">
            <a:avLst/>
          </a:prstGeom>
          <a:solidFill>
            <a:srgbClr val="53C3C9"/>
          </a:solidFill>
        </p:spPr>
        <p:txBody>
          <a:bodyPr wrap="square" rtlCol="0">
            <a:spAutoFit/>
          </a:bodyPr>
          <a:lstStyle>
            <a:defPPr>
              <a:defRPr lang="en-US"/>
            </a:defPPr>
            <a:lvl1pPr algn="just">
              <a:defRPr sz="2500" b="1" spc="-50">
                <a:effectLst>
                  <a:glow rad="88900">
                    <a:schemeClr val="bg1"/>
                  </a:glow>
                </a:effectLst>
                <a:latin typeface="Arial" panose="020B0604020202020204" pitchFamily="34" charset="0"/>
                <a:cs typeface="Arial" panose="020B0604020202020204" pitchFamily="34" charset="0"/>
              </a:defRPr>
            </a:lvl1pPr>
          </a:lstStyle>
          <a:p>
            <a:r>
              <a:rPr lang="en-US" sz="2600" dirty="0"/>
              <a:t>Complete the sentences with the present simple.</a:t>
            </a:r>
          </a:p>
        </p:txBody>
      </p:sp>
      <p:grpSp>
        <p:nvGrpSpPr>
          <p:cNvPr id="22" name="Group 21"/>
          <p:cNvGrpSpPr/>
          <p:nvPr/>
        </p:nvGrpSpPr>
        <p:grpSpPr>
          <a:xfrm>
            <a:off x="1085201" y="1718771"/>
            <a:ext cx="6973597" cy="470318"/>
            <a:chOff x="363373" y="1262747"/>
            <a:chExt cx="6973597" cy="470318"/>
          </a:xfrm>
        </p:grpSpPr>
        <p:sp>
          <p:nvSpPr>
            <p:cNvPr id="24" name="TextBox 23"/>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25" name="TextBox 24"/>
            <p:cNvSpPr txBox="1"/>
            <p:nvPr/>
          </p:nvSpPr>
          <p:spPr>
            <a:xfrm>
              <a:off x="827313" y="1271400"/>
              <a:ext cx="6509657" cy="461665"/>
            </a:xfrm>
            <a:prstGeom prst="rect">
              <a:avLst/>
            </a:prstGeom>
            <a:noFill/>
          </p:spPr>
          <p:txBody>
            <a:bodyPr wrap="square" rtlCol="0">
              <a:spAutoFit/>
            </a:bodyPr>
            <a:lstStyle/>
            <a:p>
              <a:r>
                <a:rPr lang="en-US" sz="2400" dirty="0"/>
                <a:t>He (come)               from Da Nang.</a:t>
              </a:r>
              <a:endParaRPr lang="en-US" sz="2400" i="1" dirty="0"/>
            </a:p>
          </p:txBody>
        </p:sp>
      </p:grpSp>
      <p:cxnSp>
        <p:nvCxnSpPr>
          <p:cNvPr id="23" name="Straight Connector 22"/>
          <p:cNvCxnSpPr/>
          <p:nvPr/>
        </p:nvCxnSpPr>
        <p:spPr>
          <a:xfrm>
            <a:off x="2966261" y="2045652"/>
            <a:ext cx="64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085201" y="2467365"/>
            <a:ext cx="6273542" cy="830997"/>
            <a:chOff x="1085201" y="2375925"/>
            <a:chExt cx="6273542" cy="830997"/>
          </a:xfrm>
        </p:grpSpPr>
        <p:grpSp>
          <p:nvGrpSpPr>
            <p:cNvPr id="27" name="Group 26"/>
            <p:cNvGrpSpPr/>
            <p:nvPr/>
          </p:nvGrpSpPr>
          <p:grpSpPr>
            <a:xfrm>
              <a:off x="1085201" y="2375925"/>
              <a:ext cx="6273542" cy="830997"/>
              <a:chOff x="369902" y="2142097"/>
              <a:chExt cx="6273542" cy="830997"/>
            </a:xfrm>
          </p:grpSpPr>
          <p:sp>
            <p:nvSpPr>
              <p:cNvPr id="29" name="TextBox 28"/>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30" name="TextBox 29"/>
              <p:cNvSpPr txBox="1"/>
              <p:nvPr/>
            </p:nvSpPr>
            <p:spPr>
              <a:xfrm>
                <a:off x="844733" y="2142097"/>
                <a:ext cx="5798711" cy="830997"/>
              </a:xfrm>
              <a:prstGeom prst="rect">
                <a:avLst/>
              </a:prstGeom>
              <a:noFill/>
            </p:spPr>
            <p:txBody>
              <a:bodyPr wrap="square" rtlCol="0">
                <a:spAutoFit/>
              </a:bodyPr>
              <a:lstStyle/>
              <a:p>
                <a:pPr marL="342900" indent="-342900">
                  <a:buFontTx/>
                  <a:buChar char="-"/>
                </a:pPr>
                <a:r>
                  <a:rPr lang="en-US" sz="2400" dirty="0"/>
                  <a:t>Do you learn Russian?</a:t>
                </a:r>
              </a:p>
              <a:p>
                <a:pPr marL="342900" indent="-342900">
                  <a:buFontTx/>
                  <a:buChar char="-"/>
                </a:pPr>
                <a:r>
                  <a:rPr lang="en-US" sz="2400" dirty="0"/>
                  <a:t>No, I (do not)             .</a:t>
                </a:r>
              </a:p>
            </p:txBody>
          </p:sp>
        </p:grpSp>
        <p:cxnSp>
          <p:nvCxnSpPr>
            <p:cNvPr id="28" name="Straight Connector 27"/>
            <p:cNvCxnSpPr/>
            <p:nvPr/>
          </p:nvCxnSpPr>
          <p:spPr>
            <a:xfrm>
              <a:off x="3646727" y="3072412"/>
              <a:ext cx="64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1085201" y="3648682"/>
            <a:ext cx="7460085" cy="461665"/>
            <a:chOff x="1085201" y="3317212"/>
            <a:chExt cx="7460085" cy="461665"/>
          </a:xfrm>
        </p:grpSpPr>
        <p:grpSp>
          <p:nvGrpSpPr>
            <p:cNvPr id="32" name="Group 31"/>
            <p:cNvGrpSpPr/>
            <p:nvPr/>
          </p:nvGrpSpPr>
          <p:grpSpPr>
            <a:xfrm>
              <a:off x="1085201" y="3317212"/>
              <a:ext cx="7460085" cy="461665"/>
              <a:chOff x="369902" y="2142097"/>
              <a:chExt cx="7460085" cy="461665"/>
            </a:xfrm>
          </p:grpSpPr>
          <p:sp>
            <p:nvSpPr>
              <p:cNvPr id="34" name="TextBox 33"/>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3.</a:t>
                </a:r>
              </a:p>
            </p:txBody>
          </p:sp>
          <p:sp>
            <p:nvSpPr>
              <p:cNvPr id="35" name="TextBox 34"/>
              <p:cNvSpPr txBox="1"/>
              <p:nvPr/>
            </p:nvSpPr>
            <p:spPr>
              <a:xfrm>
                <a:off x="844733" y="2142097"/>
                <a:ext cx="6985254" cy="461665"/>
              </a:xfrm>
              <a:prstGeom prst="rect">
                <a:avLst/>
              </a:prstGeom>
              <a:noFill/>
            </p:spPr>
            <p:txBody>
              <a:bodyPr wrap="square" rtlCol="0">
                <a:spAutoFit/>
              </a:bodyPr>
              <a:lstStyle/>
              <a:p>
                <a:r>
                  <a:rPr lang="en-US" sz="2400" dirty="0"/>
                  <a:t>She always (walk)             to school with her friends.</a:t>
                </a:r>
              </a:p>
            </p:txBody>
          </p:sp>
        </p:grpSp>
        <p:cxnSp>
          <p:nvCxnSpPr>
            <p:cNvPr id="33" name="Straight Connector 32"/>
            <p:cNvCxnSpPr/>
            <p:nvPr/>
          </p:nvCxnSpPr>
          <p:spPr>
            <a:xfrm>
              <a:off x="3865415" y="3620724"/>
              <a:ext cx="64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085201" y="4524644"/>
            <a:ext cx="7180427" cy="461665"/>
            <a:chOff x="1085201" y="3941714"/>
            <a:chExt cx="7180427" cy="461665"/>
          </a:xfrm>
        </p:grpSpPr>
        <p:grpSp>
          <p:nvGrpSpPr>
            <p:cNvPr id="37" name="Group 36"/>
            <p:cNvGrpSpPr/>
            <p:nvPr/>
          </p:nvGrpSpPr>
          <p:grpSpPr>
            <a:xfrm>
              <a:off x="1085201" y="3941714"/>
              <a:ext cx="7180427" cy="461665"/>
              <a:chOff x="369902" y="2142097"/>
              <a:chExt cx="7180427" cy="461665"/>
            </a:xfrm>
          </p:grpSpPr>
          <p:sp>
            <p:nvSpPr>
              <p:cNvPr id="39" name="TextBox 38"/>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4.</a:t>
                </a:r>
              </a:p>
            </p:txBody>
          </p:sp>
          <p:sp>
            <p:nvSpPr>
              <p:cNvPr id="40" name="TextBox 39"/>
              <p:cNvSpPr txBox="1"/>
              <p:nvPr/>
            </p:nvSpPr>
            <p:spPr>
              <a:xfrm>
                <a:off x="844733" y="2142097"/>
                <a:ext cx="6705596" cy="461665"/>
              </a:xfrm>
              <a:prstGeom prst="rect">
                <a:avLst/>
              </a:prstGeom>
              <a:noFill/>
            </p:spPr>
            <p:txBody>
              <a:bodyPr wrap="square" rtlCol="0">
                <a:spAutoFit/>
              </a:bodyPr>
              <a:lstStyle/>
              <a:p>
                <a:r>
                  <a:rPr lang="en-US" sz="2400" dirty="0"/>
                  <a:t>I often (do)          my homework after school.</a:t>
                </a:r>
              </a:p>
            </p:txBody>
          </p:sp>
        </p:grpSp>
        <p:cxnSp>
          <p:nvCxnSpPr>
            <p:cNvPr id="38" name="Straight Connector 37"/>
            <p:cNvCxnSpPr/>
            <p:nvPr/>
          </p:nvCxnSpPr>
          <p:spPr>
            <a:xfrm>
              <a:off x="3062106" y="4245226"/>
              <a:ext cx="64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085201" y="5542477"/>
            <a:ext cx="7460085" cy="461665"/>
            <a:chOff x="1085201" y="4959547"/>
            <a:chExt cx="7460085" cy="461665"/>
          </a:xfrm>
        </p:grpSpPr>
        <p:grpSp>
          <p:nvGrpSpPr>
            <p:cNvPr id="59" name="Group 58"/>
            <p:cNvGrpSpPr/>
            <p:nvPr/>
          </p:nvGrpSpPr>
          <p:grpSpPr>
            <a:xfrm>
              <a:off x="1085201" y="4959547"/>
              <a:ext cx="7460085" cy="461665"/>
              <a:chOff x="369902" y="2142097"/>
              <a:chExt cx="7460085" cy="461665"/>
            </a:xfrm>
          </p:grpSpPr>
          <p:sp>
            <p:nvSpPr>
              <p:cNvPr id="61" name="TextBox 60"/>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5.</a:t>
                </a:r>
              </a:p>
            </p:txBody>
          </p:sp>
          <p:sp>
            <p:nvSpPr>
              <p:cNvPr id="62" name="TextBox 61"/>
              <p:cNvSpPr txBox="1"/>
              <p:nvPr/>
            </p:nvSpPr>
            <p:spPr>
              <a:xfrm>
                <a:off x="844733" y="2142097"/>
                <a:ext cx="6985254" cy="461665"/>
              </a:xfrm>
              <a:prstGeom prst="rect">
                <a:avLst/>
              </a:prstGeom>
              <a:noFill/>
            </p:spPr>
            <p:txBody>
              <a:bodyPr wrap="square" rtlCol="0">
                <a:spAutoFit/>
              </a:bodyPr>
              <a:lstStyle/>
              <a:p>
                <a:r>
                  <a:rPr lang="en-US" sz="2400" dirty="0" err="1"/>
                  <a:t>Mr</a:t>
                </a:r>
                <a:r>
                  <a:rPr lang="en-US" sz="2400" dirty="0"/>
                  <a:t> Nam (teach)   </a:t>
                </a:r>
                <a:r>
                  <a:rPr lang="en-US" sz="2400" b="1" dirty="0">
                    <a:solidFill>
                      <a:srgbClr val="FF0000"/>
                    </a:solidFill>
                  </a:rPr>
                  <a:t>            </a:t>
                </a:r>
                <a:r>
                  <a:rPr lang="en-US" sz="2400" dirty="0"/>
                  <a:t>history at my school.</a:t>
                </a:r>
              </a:p>
            </p:txBody>
          </p:sp>
        </p:grpSp>
        <p:cxnSp>
          <p:nvCxnSpPr>
            <p:cNvPr id="60" name="Straight Connector 59"/>
            <p:cNvCxnSpPr/>
            <p:nvPr/>
          </p:nvCxnSpPr>
          <p:spPr>
            <a:xfrm>
              <a:off x="3655919" y="5263059"/>
              <a:ext cx="64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2870063" y="1691132"/>
            <a:ext cx="1074461" cy="461665"/>
          </a:xfrm>
          <a:prstGeom prst="rect">
            <a:avLst/>
          </a:prstGeom>
        </p:spPr>
        <p:txBody>
          <a:bodyPr wrap="none">
            <a:spAutoFit/>
          </a:bodyPr>
          <a:lstStyle/>
          <a:p>
            <a:r>
              <a:rPr lang="en-US" sz="2400" b="1" dirty="0">
                <a:solidFill>
                  <a:srgbClr val="FF0000"/>
                </a:solidFill>
              </a:rPr>
              <a:t>comes</a:t>
            </a:r>
            <a:r>
              <a:rPr lang="en-US" sz="2400" dirty="0">
                <a:solidFill>
                  <a:prstClr val="black"/>
                </a:solidFill>
              </a:rPr>
              <a:t> </a:t>
            </a:r>
            <a:endParaRPr lang="en-GB" dirty="0"/>
          </a:p>
        </p:txBody>
      </p:sp>
      <p:sp>
        <p:nvSpPr>
          <p:cNvPr id="3" name="Rectangle 2"/>
          <p:cNvSpPr/>
          <p:nvPr/>
        </p:nvSpPr>
        <p:spPr>
          <a:xfrm>
            <a:off x="3649934" y="2799586"/>
            <a:ext cx="867545" cy="461665"/>
          </a:xfrm>
          <a:prstGeom prst="rect">
            <a:avLst/>
          </a:prstGeom>
        </p:spPr>
        <p:txBody>
          <a:bodyPr wrap="none">
            <a:spAutoFit/>
          </a:bodyPr>
          <a:lstStyle/>
          <a:p>
            <a:r>
              <a:rPr lang="en-US" sz="2400" b="1" dirty="0">
                <a:solidFill>
                  <a:srgbClr val="FF0000"/>
                </a:solidFill>
              </a:rPr>
              <a:t>don’t</a:t>
            </a:r>
            <a:endParaRPr lang="en-GB" dirty="0"/>
          </a:p>
        </p:txBody>
      </p:sp>
      <p:sp>
        <p:nvSpPr>
          <p:cNvPr id="11" name="Rectangle 10"/>
          <p:cNvSpPr/>
          <p:nvPr/>
        </p:nvSpPr>
        <p:spPr>
          <a:xfrm>
            <a:off x="3791645" y="3566675"/>
            <a:ext cx="906530" cy="461665"/>
          </a:xfrm>
          <a:prstGeom prst="rect">
            <a:avLst/>
          </a:prstGeom>
        </p:spPr>
        <p:txBody>
          <a:bodyPr wrap="none">
            <a:spAutoFit/>
          </a:bodyPr>
          <a:lstStyle/>
          <a:p>
            <a:r>
              <a:rPr lang="en-US" sz="2400" b="1" dirty="0">
                <a:solidFill>
                  <a:srgbClr val="FF0000"/>
                </a:solidFill>
              </a:rPr>
              <a:t>walks</a:t>
            </a:r>
            <a:endParaRPr lang="en-GB" dirty="0"/>
          </a:p>
        </p:txBody>
      </p:sp>
      <p:sp>
        <p:nvSpPr>
          <p:cNvPr id="12" name="Rectangle 11"/>
          <p:cNvSpPr/>
          <p:nvPr/>
        </p:nvSpPr>
        <p:spPr>
          <a:xfrm>
            <a:off x="3083779" y="4447510"/>
            <a:ext cx="583814" cy="461665"/>
          </a:xfrm>
          <a:prstGeom prst="rect">
            <a:avLst/>
          </a:prstGeom>
        </p:spPr>
        <p:txBody>
          <a:bodyPr wrap="none">
            <a:spAutoFit/>
          </a:bodyPr>
          <a:lstStyle/>
          <a:p>
            <a:r>
              <a:rPr lang="en-US" sz="2400" b="1" dirty="0">
                <a:solidFill>
                  <a:srgbClr val="FF0000"/>
                </a:solidFill>
              </a:rPr>
              <a:t>do</a:t>
            </a:r>
            <a:r>
              <a:rPr lang="en-US" sz="2400" dirty="0">
                <a:solidFill>
                  <a:prstClr val="black"/>
                </a:solidFill>
              </a:rPr>
              <a:t> </a:t>
            </a:r>
            <a:endParaRPr lang="en-GB" dirty="0"/>
          </a:p>
        </p:txBody>
      </p:sp>
      <p:sp>
        <p:nvSpPr>
          <p:cNvPr id="13" name="Rectangle 12"/>
          <p:cNvSpPr/>
          <p:nvPr/>
        </p:nvSpPr>
        <p:spPr>
          <a:xfrm>
            <a:off x="3515651" y="5478405"/>
            <a:ext cx="1237262" cy="461665"/>
          </a:xfrm>
          <a:prstGeom prst="rect">
            <a:avLst/>
          </a:prstGeom>
        </p:spPr>
        <p:txBody>
          <a:bodyPr wrap="none">
            <a:spAutoFit/>
          </a:bodyPr>
          <a:lstStyle/>
          <a:p>
            <a:r>
              <a:rPr lang="en-US" sz="2400" b="1" dirty="0">
                <a:solidFill>
                  <a:srgbClr val="FF0000"/>
                </a:solidFill>
              </a:rPr>
              <a:t>teaches </a:t>
            </a:r>
            <a:endParaRPr lang="en-GB" dirty="0"/>
          </a:p>
        </p:txBody>
      </p:sp>
      <p:sp>
        <p:nvSpPr>
          <p:cNvPr id="36" name="TextBox 35"/>
          <p:cNvSpPr txBox="1"/>
          <p:nvPr/>
        </p:nvSpPr>
        <p:spPr>
          <a:xfrm>
            <a:off x="306558" y="76169"/>
            <a:ext cx="3557176" cy="707886"/>
          </a:xfrm>
          <a:prstGeom prst="rect">
            <a:avLst/>
          </a:prstGeom>
          <a:noFill/>
        </p:spPr>
        <p:txBody>
          <a:bodyPr wrap="square" rtlCol="0">
            <a:spAutoFit/>
          </a:bodyPr>
          <a:lstStyle/>
          <a:p>
            <a:pPr algn="ctr"/>
            <a:r>
              <a:rPr lang="en-US" sz="4000" b="1" dirty="0">
                <a:solidFill>
                  <a:srgbClr val="0084B1"/>
                </a:solidFill>
              </a:rPr>
              <a:t>* Grammar</a:t>
            </a: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P spid="1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1588</TotalTime>
  <Words>892</Words>
  <Application>Microsoft Office PowerPoint</Application>
  <PresentationFormat>On-screen Show (4:3)</PresentationFormat>
  <Paragraphs>138</Paragraphs>
  <Slides>18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.VnArial</vt:lpstr>
      <vt:lpstr>.VnAvantH</vt:lpstr>
      <vt:lpstr>.VnVogue</vt:lpstr>
      <vt:lpstr>Arial</vt:lpstr>
      <vt:lpstr>Arial Black</vt:lpstr>
      <vt:lpstr>Calibri</vt:lpstr>
      <vt:lpstr>Calibri Light</vt:lpstr>
      <vt:lpstr>Comic Sans MS</vt:lpstr>
      <vt:lpstr>Impact</vt:lpstr>
      <vt:lpstr>Tahoma</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HP</cp:lastModifiedBy>
  <cp:revision>129</cp:revision>
  <dcterms:created xsi:type="dcterms:W3CDTF">2020-12-09T02:04:09Z</dcterms:created>
  <dcterms:modified xsi:type="dcterms:W3CDTF">2023-09-10T15:57:31Z</dcterms:modified>
</cp:coreProperties>
</file>