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 id="2147483693" r:id="rId2"/>
    <p:sldMasterId id="2147483705" r:id="rId3"/>
  </p:sldMasterIdLst>
  <p:notesMasterIdLst>
    <p:notesMasterId r:id="rId18"/>
  </p:notesMasterIdLst>
  <p:sldIdLst>
    <p:sldId id="290" r:id="rId4"/>
    <p:sldId id="266" r:id="rId5"/>
    <p:sldId id="292" r:id="rId6"/>
    <p:sldId id="293" r:id="rId7"/>
    <p:sldId id="450" r:id="rId8"/>
    <p:sldId id="451" r:id="rId9"/>
    <p:sldId id="452" r:id="rId10"/>
    <p:sldId id="453" r:id="rId11"/>
    <p:sldId id="268" r:id="rId12"/>
    <p:sldId id="457" r:id="rId13"/>
    <p:sldId id="455" r:id="rId14"/>
    <p:sldId id="448" r:id="rId15"/>
    <p:sldId id="458" r:id="rId16"/>
    <p:sldId id="456" r:id="rId17"/>
  </p:sldIdLst>
  <p:sldSz cx="12192000" cy="6858000"/>
  <p:notesSz cx="6858000" cy="9144000"/>
  <p:embeddedFontLst>
    <p:embeddedFont>
      <p:font typeface="#9Slide03 SVNLifehack Sans" panose="00000500000000000000" pitchFamily="2" charset="0"/>
      <p:regular r:id="rId19"/>
    </p:embeddedFont>
    <p:embeddedFont>
      <p:font typeface="Calibri" panose="020F0502020204030204" pitchFamily="34" charset="0"/>
      <p:regular r:id="rId20"/>
      <p:bold r:id="rId21"/>
      <p:italic r:id="rId22"/>
      <p:boldItalic r:id="rId23"/>
    </p:embeddedFont>
    <p:embeddedFont>
      <p:font typeface="Open Sans" panose="020B060603050402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iy7Yv16x1p9KqDhpDproRjt1Ro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CE9F56-6666-47CD-8C5A-126D48F9A556}">
  <a:tblStyle styleId="{5FCE9F56-6666-47CD-8C5A-126D48F9A556}"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fill>
          <a:solidFill>
            <a:schemeClr val="dk1">
              <a:alpha val="20000"/>
            </a:schemeClr>
          </a:solidFill>
        </a:fill>
      </a:tcStyle>
    </a:band1H>
    <a:band2H>
      <a:tcTxStyle/>
      <a:tcStyle>
        <a:tcBdr/>
      </a:tcStyle>
    </a:band2H>
    <a:band1V>
      <a:tcTxStyle/>
      <a:tcStyle>
        <a:tcBdr/>
        <a:fill>
          <a:solidFill>
            <a:schemeClr val="dk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dk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25" autoAdjust="0"/>
    <p:restoredTop sz="94660"/>
  </p:normalViewPr>
  <p:slideViewPr>
    <p:cSldViewPr snapToGrid="0">
      <p:cViewPr varScale="1">
        <p:scale>
          <a:sx n="54" d="100"/>
          <a:sy n="54" d="100"/>
        </p:scale>
        <p:origin x="47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font" Target="fonts/font1.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56"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0"/>
        <p:cNvGrpSpPr/>
        <p:nvPr/>
      </p:nvGrpSpPr>
      <p:grpSpPr>
        <a:xfrm>
          <a:off x="0" y="0"/>
          <a:ext cx="0" cy="0"/>
          <a:chOff x="0" y="0"/>
          <a:chExt cx="0" cy="0"/>
        </a:xfrm>
      </p:grpSpPr>
      <p:sp>
        <p:nvSpPr>
          <p:cNvPr id="3741" name="Google Shape;374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2" name="Google Shape;37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4"/>
        <p:cNvGrpSpPr/>
        <p:nvPr/>
      </p:nvGrpSpPr>
      <p:grpSpPr>
        <a:xfrm>
          <a:off x="0" y="0"/>
          <a:ext cx="0" cy="0"/>
          <a:chOff x="0" y="0"/>
          <a:chExt cx="0" cy="0"/>
        </a:xfrm>
      </p:grpSpPr>
      <p:sp>
        <p:nvSpPr>
          <p:cNvPr id="3895" name="Google Shape;389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6" name="Google Shape;389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2088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1" name="Google Shape;391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2" name="Google Shape;391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411029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3"/>
        <p:cNvGrpSpPr/>
        <p:nvPr/>
      </p:nvGrpSpPr>
      <p:grpSpPr>
        <a:xfrm>
          <a:off x="0" y="0"/>
          <a:ext cx="0" cy="0"/>
          <a:chOff x="0" y="0"/>
          <a:chExt cx="0" cy="0"/>
        </a:xfrm>
      </p:grpSpPr>
      <p:sp>
        <p:nvSpPr>
          <p:cNvPr id="3924" name="Google Shape;392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5" name="Google Shape;392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6" name="Google Shape;392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3596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5"/>
        <p:cNvGrpSpPr/>
        <p:nvPr/>
      </p:nvGrpSpPr>
      <p:grpSpPr>
        <a:xfrm>
          <a:off x="0" y="0"/>
          <a:ext cx="0" cy="0"/>
          <a:chOff x="0" y="0"/>
          <a:chExt cx="0" cy="0"/>
        </a:xfrm>
      </p:grpSpPr>
      <p:sp>
        <p:nvSpPr>
          <p:cNvPr id="3936" name="Google Shape;39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7" name="Google Shape;393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8" name="Google Shape;393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009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7"/>
        <p:cNvGrpSpPr/>
        <p:nvPr/>
      </p:nvGrpSpPr>
      <p:grpSpPr>
        <a:xfrm>
          <a:off x="0" y="0"/>
          <a:ext cx="0" cy="0"/>
          <a:chOff x="0" y="0"/>
          <a:chExt cx="0" cy="0"/>
        </a:xfrm>
      </p:grpSpPr>
      <p:sp>
        <p:nvSpPr>
          <p:cNvPr id="3948" name="Google Shape;394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9" name="Google Shape;394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0" name="Google Shape;395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462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9"/>
        <p:cNvGrpSpPr/>
        <p:nvPr/>
      </p:nvGrpSpPr>
      <p:grpSpPr>
        <a:xfrm>
          <a:off x="0" y="0"/>
          <a:ext cx="0" cy="0"/>
          <a:chOff x="0" y="0"/>
          <a:chExt cx="0" cy="0"/>
        </a:xfrm>
      </p:grpSpPr>
      <p:sp>
        <p:nvSpPr>
          <p:cNvPr id="3960" name="Google Shape;396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1" name="Google Shape;396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https://vnexpress.net/cuc-dong-dat-lien-viet-nam-thuc-su-nam-o-dau-3201755.html</a:t>
            </a:r>
            <a:endParaRPr/>
          </a:p>
        </p:txBody>
      </p:sp>
      <p:sp>
        <p:nvSpPr>
          <p:cNvPr id="3962" name="Google Shape;396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239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9"/>
        <p:cNvGrpSpPr/>
        <p:nvPr/>
      </p:nvGrpSpPr>
      <p:grpSpPr>
        <a:xfrm>
          <a:off x="0" y="0"/>
          <a:ext cx="0" cy="0"/>
          <a:chOff x="0" y="0"/>
          <a:chExt cx="0" cy="0"/>
        </a:xfrm>
      </p:grpSpPr>
      <p:sp>
        <p:nvSpPr>
          <p:cNvPr id="3770" name="Google Shape;37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1" name="Google Shape;377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2" name="Google Shape;377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628329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9"/>
        <p:cNvGrpSpPr/>
        <p:nvPr/>
      </p:nvGrpSpPr>
      <p:grpSpPr>
        <a:xfrm>
          <a:off x="0" y="0"/>
          <a:ext cx="0" cy="0"/>
          <a:chOff x="0" y="0"/>
          <a:chExt cx="0" cy="0"/>
        </a:xfrm>
      </p:grpSpPr>
      <p:sp>
        <p:nvSpPr>
          <p:cNvPr id="3770" name="Google Shape;37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1" name="Google Shape;377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2" name="Google Shape;377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77436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83"/>
        <p:cNvGrpSpPr/>
        <p:nvPr/>
      </p:nvGrpSpPr>
      <p:grpSpPr>
        <a:xfrm>
          <a:off x="0" y="0"/>
          <a:ext cx="0" cy="0"/>
          <a:chOff x="0" y="0"/>
          <a:chExt cx="0" cy="0"/>
        </a:xfrm>
      </p:grpSpPr>
      <p:sp>
        <p:nvSpPr>
          <p:cNvPr id="3384" name="Google Shape;3384;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85" name="Google Shape;3385;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386" name="Google Shape;3386;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7" name="Google Shape;3387;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8" name="Google Shape;3388;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58"/>
        <p:cNvGrpSpPr/>
        <p:nvPr/>
      </p:nvGrpSpPr>
      <p:grpSpPr>
        <a:xfrm>
          <a:off x="0" y="0"/>
          <a:ext cx="0" cy="0"/>
          <a:chOff x="0" y="0"/>
          <a:chExt cx="0" cy="0"/>
        </a:xfrm>
      </p:grpSpPr>
      <p:sp>
        <p:nvSpPr>
          <p:cNvPr id="3459" name="Google Shape;3459;p6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0" name="Google Shape;3460;p6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1" name="Google Shape;346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2" name="Google Shape;346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3" name="Google Shape;346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p:cNvSpPr>
            <a:spLocks noGrp="1"/>
          </p:cNvSpPr>
          <p:nvPr>
            <p:ph type="dt" sz="half" idx="10"/>
          </p:nvPr>
        </p:nvSpPr>
        <p:spPr/>
        <p:txBody>
          <a:bodyPr/>
          <a:lstStyle/>
          <a:p>
            <a:fld id="{EE84703F-3B8C-4F17-AFA2-15006E2BE092}" type="datetimeFigureOut">
              <a:rPr lang="lt-LT" smtClean="0"/>
              <a:t>2023-08-13</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3E233E04-4068-4611-AC39-33B86D99F6C9}" type="slidenum">
              <a:rPr lang="lt-LT" smtClean="0"/>
              <a:t>‹#›</a:t>
            </a:fld>
            <a:endParaRPr lang="lt-LT"/>
          </a:p>
        </p:txBody>
      </p:sp>
    </p:spTree>
    <p:extLst>
      <p:ext uri="{BB962C8B-B14F-4D97-AF65-F5344CB8AC3E}">
        <p14:creationId xmlns:p14="http://schemas.microsoft.com/office/powerpoint/2010/main" val="35402309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EE84703F-3B8C-4F17-AFA2-15006E2BE092}" type="datetimeFigureOut">
              <a:rPr lang="lt-LT" smtClean="0"/>
              <a:t>2023-08-13</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3E233E04-4068-4611-AC39-33B86D99F6C9}" type="slidenum">
              <a:rPr lang="lt-LT" smtClean="0"/>
              <a:t>‹#›</a:t>
            </a:fld>
            <a:endParaRPr lang="lt-LT"/>
          </a:p>
        </p:txBody>
      </p:sp>
    </p:spTree>
    <p:extLst>
      <p:ext uri="{BB962C8B-B14F-4D97-AF65-F5344CB8AC3E}">
        <p14:creationId xmlns:p14="http://schemas.microsoft.com/office/powerpoint/2010/main" val="12286009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E84703F-3B8C-4F17-AFA2-15006E2BE092}" type="datetimeFigureOut">
              <a:rPr lang="lt-LT" smtClean="0"/>
              <a:t>2023-08-13</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3E233E04-4068-4611-AC39-33B86D99F6C9}" type="slidenum">
              <a:rPr lang="lt-LT" smtClean="0"/>
              <a:t>‹#›</a:t>
            </a:fld>
            <a:endParaRPr lang="lt-LT"/>
          </a:p>
        </p:txBody>
      </p:sp>
    </p:spTree>
    <p:extLst>
      <p:ext uri="{BB962C8B-B14F-4D97-AF65-F5344CB8AC3E}">
        <p14:creationId xmlns:p14="http://schemas.microsoft.com/office/powerpoint/2010/main" val="34269153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p:cNvSpPr>
            <a:spLocks noGrp="1"/>
          </p:cNvSpPr>
          <p:nvPr>
            <p:ph type="dt" sz="half" idx="10"/>
          </p:nvPr>
        </p:nvSpPr>
        <p:spPr/>
        <p:txBody>
          <a:bodyPr/>
          <a:lstStyle/>
          <a:p>
            <a:fld id="{EE84703F-3B8C-4F17-AFA2-15006E2BE092}" type="datetimeFigureOut">
              <a:rPr lang="lt-LT" smtClean="0"/>
              <a:t>2023-08-13</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3E233E04-4068-4611-AC39-33B86D99F6C9}" type="slidenum">
              <a:rPr lang="lt-LT" smtClean="0"/>
              <a:t>‹#›</a:t>
            </a:fld>
            <a:endParaRPr lang="lt-LT"/>
          </a:p>
        </p:txBody>
      </p:sp>
    </p:spTree>
    <p:extLst>
      <p:ext uri="{BB962C8B-B14F-4D97-AF65-F5344CB8AC3E}">
        <p14:creationId xmlns:p14="http://schemas.microsoft.com/office/powerpoint/2010/main" val="5165302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p:cNvSpPr>
            <a:spLocks noGrp="1"/>
          </p:cNvSpPr>
          <p:nvPr>
            <p:ph type="dt" sz="half" idx="10"/>
          </p:nvPr>
        </p:nvSpPr>
        <p:spPr/>
        <p:txBody>
          <a:bodyPr/>
          <a:lstStyle/>
          <a:p>
            <a:fld id="{EE84703F-3B8C-4F17-AFA2-15006E2BE092}" type="datetimeFigureOut">
              <a:rPr lang="lt-LT" smtClean="0"/>
              <a:t>2023-08-13</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3E233E04-4068-4611-AC39-33B86D99F6C9}" type="slidenum">
              <a:rPr lang="lt-LT" smtClean="0"/>
              <a:t>‹#›</a:t>
            </a:fld>
            <a:endParaRPr lang="lt-LT"/>
          </a:p>
        </p:txBody>
      </p:sp>
    </p:spTree>
    <p:extLst>
      <p:ext uri="{BB962C8B-B14F-4D97-AF65-F5344CB8AC3E}">
        <p14:creationId xmlns:p14="http://schemas.microsoft.com/office/powerpoint/2010/main" val="34138252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Date Placeholder 2"/>
          <p:cNvSpPr>
            <a:spLocks noGrp="1"/>
          </p:cNvSpPr>
          <p:nvPr>
            <p:ph type="dt" sz="half" idx="10"/>
          </p:nvPr>
        </p:nvSpPr>
        <p:spPr/>
        <p:txBody>
          <a:bodyPr/>
          <a:lstStyle/>
          <a:p>
            <a:fld id="{EE84703F-3B8C-4F17-AFA2-15006E2BE092}" type="datetimeFigureOut">
              <a:rPr lang="lt-LT" smtClean="0"/>
              <a:t>2023-08-13</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3E233E04-4068-4611-AC39-33B86D99F6C9}" type="slidenum">
              <a:rPr lang="lt-LT" smtClean="0"/>
              <a:t>‹#›</a:t>
            </a:fld>
            <a:endParaRPr lang="lt-LT"/>
          </a:p>
        </p:txBody>
      </p:sp>
    </p:spTree>
    <p:extLst>
      <p:ext uri="{BB962C8B-B14F-4D97-AF65-F5344CB8AC3E}">
        <p14:creationId xmlns:p14="http://schemas.microsoft.com/office/powerpoint/2010/main" val="26815219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84703F-3B8C-4F17-AFA2-15006E2BE092}" type="datetimeFigureOut">
              <a:rPr lang="lt-LT" smtClean="0"/>
              <a:t>2023-08-13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3E233E04-4068-4611-AC39-33B86D99F6C9}" type="slidenum">
              <a:rPr lang="lt-LT" smtClean="0"/>
              <a:t>‹#›</a:t>
            </a:fld>
            <a:endParaRPr lang="lt-LT"/>
          </a:p>
        </p:txBody>
      </p:sp>
    </p:spTree>
    <p:extLst>
      <p:ext uri="{BB962C8B-B14F-4D97-AF65-F5344CB8AC3E}">
        <p14:creationId xmlns:p14="http://schemas.microsoft.com/office/powerpoint/2010/main" val="29999107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4703F-3B8C-4F17-AFA2-15006E2BE092}" type="datetimeFigureOut">
              <a:rPr lang="lt-LT" smtClean="0"/>
              <a:t>2023-08-13</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3E233E04-4068-4611-AC39-33B86D99F6C9}" type="slidenum">
              <a:rPr lang="lt-LT" smtClean="0"/>
              <a:t>‹#›</a:t>
            </a:fld>
            <a:endParaRPr lang="lt-LT"/>
          </a:p>
        </p:txBody>
      </p:sp>
    </p:spTree>
    <p:extLst>
      <p:ext uri="{BB962C8B-B14F-4D97-AF65-F5344CB8AC3E}">
        <p14:creationId xmlns:p14="http://schemas.microsoft.com/office/powerpoint/2010/main" val="35156703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4703F-3B8C-4F17-AFA2-15006E2BE092}" type="datetimeFigureOut">
              <a:rPr lang="lt-LT" smtClean="0"/>
              <a:t>2023-08-13</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3E233E04-4068-4611-AC39-33B86D99F6C9}" type="slidenum">
              <a:rPr lang="lt-LT" smtClean="0"/>
              <a:t>‹#›</a:t>
            </a:fld>
            <a:endParaRPr lang="lt-LT"/>
          </a:p>
        </p:txBody>
      </p:sp>
    </p:spTree>
    <p:extLst>
      <p:ext uri="{BB962C8B-B14F-4D97-AF65-F5344CB8AC3E}">
        <p14:creationId xmlns:p14="http://schemas.microsoft.com/office/powerpoint/2010/main" val="37741173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95"/>
        <p:cNvGrpSpPr/>
        <p:nvPr/>
      </p:nvGrpSpPr>
      <p:grpSpPr>
        <a:xfrm>
          <a:off x="0" y="0"/>
          <a:ext cx="0" cy="0"/>
          <a:chOff x="0" y="0"/>
          <a:chExt cx="0" cy="0"/>
        </a:xfrm>
      </p:grpSpPr>
      <p:sp>
        <p:nvSpPr>
          <p:cNvPr id="3396" name="Google Shape;339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7" name="Google Shape;339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8" name="Google Shape;339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EE84703F-3B8C-4F17-AFA2-15006E2BE092}" type="datetimeFigureOut">
              <a:rPr lang="lt-LT" smtClean="0"/>
              <a:t>2023-08-13</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3E233E04-4068-4611-AC39-33B86D99F6C9}" type="slidenum">
              <a:rPr lang="lt-LT" smtClean="0"/>
              <a:t>‹#›</a:t>
            </a:fld>
            <a:endParaRPr lang="lt-LT"/>
          </a:p>
        </p:txBody>
      </p:sp>
    </p:spTree>
    <p:extLst>
      <p:ext uri="{BB962C8B-B14F-4D97-AF65-F5344CB8AC3E}">
        <p14:creationId xmlns:p14="http://schemas.microsoft.com/office/powerpoint/2010/main" val="11004061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EE84703F-3B8C-4F17-AFA2-15006E2BE092}" type="datetimeFigureOut">
              <a:rPr lang="lt-LT" smtClean="0"/>
              <a:t>2023-08-13</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3E233E04-4068-4611-AC39-33B86D99F6C9}" type="slidenum">
              <a:rPr lang="lt-LT" smtClean="0"/>
              <a:t>‹#›</a:t>
            </a:fld>
            <a:endParaRPr lang="lt-LT"/>
          </a:p>
        </p:txBody>
      </p:sp>
    </p:spTree>
    <p:extLst>
      <p:ext uri="{BB962C8B-B14F-4D97-AF65-F5344CB8AC3E}">
        <p14:creationId xmlns:p14="http://schemas.microsoft.com/office/powerpoint/2010/main" val="63307260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11"/>
        <p:cNvGrpSpPr/>
        <p:nvPr/>
      </p:nvGrpSpPr>
      <p:grpSpPr>
        <a:xfrm>
          <a:off x="0" y="0"/>
          <a:ext cx="0" cy="0"/>
          <a:chOff x="0" y="0"/>
          <a:chExt cx="0" cy="0"/>
        </a:xfrm>
      </p:grpSpPr>
      <p:sp>
        <p:nvSpPr>
          <p:cNvPr id="3412" name="Google Shape;3412;p5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3" name="Google Shape;3413;p5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14" name="Google Shape;3414;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5" name="Google Shape;3415;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6" name="Google Shape;3416;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17"/>
        <p:cNvGrpSpPr/>
        <p:nvPr/>
      </p:nvGrpSpPr>
      <p:grpSpPr>
        <a:xfrm>
          <a:off x="0" y="0"/>
          <a:ext cx="0" cy="0"/>
          <a:chOff x="0" y="0"/>
          <a:chExt cx="0" cy="0"/>
        </a:xfrm>
      </p:grpSpPr>
      <p:sp>
        <p:nvSpPr>
          <p:cNvPr id="3418" name="Google Shape;3418;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9" name="Google Shape;3419;p5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0" name="Google Shape;3420;p5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1" name="Google Shape;342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2" name="Google Shape;342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3" name="Google Shape;342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24"/>
        <p:cNvGrpSpPr/>
        <p:nvPr/>
      </p:nvGrpSpPr>
      <p:grpSpPr>
        <a:xfrm>
          <a:off x="0" y="0"/>
          <a:ext cx="0" cy="0"/>
          <a:chOff x="0" y="0"/>
          <a:chExt cx="0" cy="0"/>
        </a:xfrm>
      </p:grpSpPr>
      <p:sp>
        <p:nvSpPr>
          <p:cNvPr id="3425" name="Google Shape;3425;p5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6" name="Google Shape;3426;p5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27" name="Google Shape;3427;p5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8" name="Google Shape;3428;p5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29" name="Google Shape;3429;p5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0" name="Google Shape;3430;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1" name="Google Shape;3431;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2" name="Google Shape;3432;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33"/>
        <p:cNvGrpSpPr/>
        <p:nvPr/>
      </p:nvGrpSpPr>
      <p:grpSpPr>
        <a:xfrm>
          <a:off x="0" y="0"/>
          <a:ext cx="0" cy="0"/>
          <a:chOff x="0" y="0"/>
          <a:chExt cx="0" cy="0"/>
        </a:xfrm>
      </p:grpSpPr>
      <p:sp>
        <p:nvSpPr>
          <p:cNvPr id="3434" name="Google Shape;3434;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5" name="Google Shape;3435;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6" name="Google Shape;3436;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7" name="Google Shape;3437;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38"/>
        <p:cNvGrpSpPr/>
        <p:nvPr/>
      </p:nvGrpSpPr>
      <p:grpSpPr>
        <a:xfrm>
          <a:off x="0" y="0"/>
          <a:ext cx="0" cy="0"/>
          <a:chOff x="0" y="0"/>
          <a:chExt cx="0" cy="0"/>
        </a:xfrm>
      </p:grpSpPr>
      <p:sp>
        <p:nvSpPr>
          <p:cNvPr id="3439" name="Google Shape;3439;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40" name="Google Shape;3440;p5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441" name="Google Shape;3441;p5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42" name="Google Shape;344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3" name="Google Shape;344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4" name="Google Shape;344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45"/>
        <p:cNvGrpSpPr/>
        <p:nvPr/>
      </p:nvGrpSpPr>
      <p:grpSpPr>
        <a:xfrm>
          <a:off x="0" y="0"/>
          <a:ext cx="0" cy="0"/>
          <a:chOff x="0" y="0"/>
          <a:chExt cx="0" cy="0"/>
        </a:xfrm>
      </p:grpSpPr>
      <p:sp>
        <p:nvSpPr>
          <p:cNvPr id="3446" name="Google Shape;3446;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47" name="Google Shape;3447;p60"/>
          <p:cNvSpPr>
            <a:spLocks noGrp="1"/>
          </p:cNvSpPr>
          <p:nvPr>
            <p:ph type="pic" idx="2"/>
          </p:nvPr>
        </p:nvSpPr>
        <p:spPr>
          <a:xfrm>
            <a:off x="5183188" y="987425"/>
            <a:ext cx="6172200" cy="4873625"/>
          </a:xfrm>
          <a:prstGeom prst="rect">
            <a:avLst/>
          </a:prstGeom>
          <a:noFill/>
          <a:ln>
            <a:noFill/>
          </a:ln>
        </p:spPr>
      </p:sp>
      <p:sp>
        <p:nvSpPr>
          <p:cNvPr id="3448" name="Google Shape;3448;p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49" name="Google Shape;3449;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0" name="Google Shape;3450;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1" name="Google Shape;3451;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52"/>
        <p:cNvGrpSpPr/>
        <p:nvPr/>
      </p:nvGrpSpPr>
      <p:grpSpPr>
        <a:xfrm>
          <a:off x="0" y="0"/>
          <a:ext cx="0" cy="0"/>
          <a:chOff x="0" y="0"/>
          <a:chExt cx="0" cy="0"/>
        </a:xfrm>
      </p:grpSpPr>
      <p:sp>
        <p:nvSpPr>
          <p:cNvPr id="3453" name="Google Shape;3453;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54" name="Google Shape;3454;p6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5" name="Google Shape;3455;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6" name="Google Shape;3456;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7" name="Google Shape;345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77"/>
        <p:cNvGrpSpPr/>
        <p:nvPr/>
      </p:nvGrpSpPr>
      <p:grpSpPr>
        <a:xfrm>
          <a:off x="0" y="0"/>
          <a:ext cx="0" cy="0"/>
          <a:chOff x="0" y="0"/>
          <a:chExt cx="0" cy="0"/>
        </a:xfrm>
      </p:grpSpPr>
      <p:sp>
        <p:nvSpPr>
          <p:cNvPr id="3378" name="Google Shape;3378;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79" name="Google Shape;3379;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380" name="Google Shape;338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381" name="Google Shape;338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382" name="Google Shape;338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9"/>
        <p:cNvGrpSpPr/>
        <p:nvPr/>
      </p:nvGrpSpPr>
      <p:grpSpPr>
        <a:xfrm>
          <a:off x="0" y="0"/>
          <a:ext cx="0" cy="0"/>
          <a:chOff x="0" y="0"/>
          <a:chExt cx="0" cy="0"/>
        </a:xfrm>
      </p:grpSpPr>
      <p:sp>
        <p:nvSpPr>
          <p:cNvPr id="3390" name="Google Shape;339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91" name="Google Shape;339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92" name="Google Shape;339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93" name="Google Shape;339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94" name="Google Shape;339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4"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B9BD5"/>
                </a:solidFill>
                <a:latin typeface="Open Sans" panose="020B0606030504020204" pitchFamily="34" charset="0"/>
                <a:ea typeface="Open Sans" panose="020B0606030504020204" pitchFamily="34" charset="0"/>
                <a:cs typeface="Open Sans" panose="020B0606030504020204" pitchFamily="34" charset="0"/>
              </a:defRPr>
            </a:lvl1pPr>
          </a:lstStyle>
          <a:p>
            <a:fld id="{EE84703F-3B8C-4F17-AFA2-15006E2BE092}" type="datetimeFigureOut">
              <a:rPr lang="lt-LT" smtClean="0"/>
              <a:pPr/>
              <a:t>2023-08-13</a:t>
            </a:fld>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B9BD5"/>
                </a:solidFill>
                <a:latin typeface="Open Sans" panose="020B0606030504020204" pitchFamily="34" charset="0"/>
                <a:ea typeface="Open Sans" panose="020B0606030504020204" pitchFamily="34" charset="0"/>
                <a:cs typeface="Open Sans" panose="020B0606030504020204" pitchFamily="34" charset="0"/>
              </a:defRPr>
            </a:lvl1pPr>
          </a:lstStyle>
          <a:p>
            <a:endParaRPr lang="lt-L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5B9BD5"/>
                </a:solidFill>
                <a:latin typeface="Open Sans" panose="020B0606030504020204" pitchFamily="34" charset="0"/>
                <a:ea typeface="Open Sans" panose="020B0606030504020204" pitchFamily="34" charset="0"/>
                <a:cs typeface="Open Sans" panose="020B0606030504020204" pitchFamily="34" charset="0"/>
              </a:defRPr>
            </a:lvl1pPr>
          </a:lstStyle>
          <a:p>
            <a:fld id="{3E233E04-4068-4611-AC39-33B86D99F6C9}" type="slidenum">
              <a:rPr lang="lt-LT" smtClean="0"/>
              <a:pPr/>
              <a:t>‹#›</a:t>
            </a:fld>
            <a:endParaRPr lang="lt-LT"/>
          </a:p>
        </p:txBody>
      </p:sp>
    </p:spTree>
    <p:extLst>
      <p:ext uri="{BB962C8B-B14F-4D97-AF65-F5344CB8AC3E}">
        <p14:creationId xmlns:p14="http://schemas.microsoft.com/office/powerpoint/2010/main" val="275946659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rgbClr val="5B9BD5"/>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B9BD5"/>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B9BD5"/>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B9BD5"/>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B9BD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B9BD5"/>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1274" t="5940" r="25139" b="4013"/>
          <a:stretch/>
        </p:blipFill>
        <p:spPr>
          <a:xfrm>
            <a:off x="6296168" y="1117563"/>
            <a:ext cx="3234805" cy="4310512"/>
          </a:xfrm>
        </p:spPr>
      </p:pic>
      <p:sp>
        <p:nvSpPr>
          <p:cNvPr id="5" name="Rectangle 4"/>
          <p:cNvSpPr/>
          <p:nvPr/>
        </p:nvSpPr>
        <p:spPr>
          <a:xfrm>
            <a:off x="1037163" y="-82766"/>
            <a:ext cx="4092788"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FF0000"/>
                </a:solidFill>
                <a:effectLst/>
                <a:uLnTx/>
                <a:uFillTx/>
                <a:latin typeface="#9Slide03 SVNLifehack Sans" panose="00000500000000000000" pitchFamily="2" charset="0"/>
                <a:ea typeface="+mn-ea"/>
                <a:cs typeface="+mn-cs"/>
              </a:rPr>
              <a:t>Đố</a:t>
            </a:r>
            <a:r>
              <a:rPr kumimoji="0" lang="en-US" sz="7200" b="1" i="0" u="none" strike="noStrike" kern="1200" cap="none" spc="0" normalizeH="0" baseline="0" noProof="0" dirty="0">
                <a:ln/>
                <a:solidFill>
                  <a:srgbClr val="FF0000"/>
                </a:solidFill>
                <a:effectLst/>
                <a:uLnTx/>
                <a:uFillTx/>
                <a:latin typeface="#9Slide03 SVNLifehack Sans" panose="00000500000000000000" pitchFamily="2" charset="0"/>
                <a:ea typeface="+mn-ea"/>
                <a:cs typeface="+mn-cs"/>
              </a:rPr>
              <a:t> </a:t>
            </a:r>
            <a:r>
              <a:rPr kumimoji="0" lang="en-US" sz="7200" b="1" i="0" u="none" strike="noStrike" kern="1200" cap="none" spc="0" normalizeH="0" baseline="0" noProof="0" dirty="0" err="1">
                <a:ln/>
                <a:solidFill>
                  <a:srgbClr val="FF0000"/>
                </a:solidFill>
                <a:effectLst/>
                <a:uLnTx/>
                <a:uFillTx/>
                <a:latin typeface="#9Slide03 SVNLifehack Sans" panose="00000500000000000000" pitchFamily="2" charset="0"/>
                <a:ea typeface="+mn-ea"/>
                <a:cs typeface="+mn-cs"/>
              </a:rPr>
              <a:t>vui</a:t>
            </a:r>
            <a:r>
              <a:rPr kumimoji="0" lang="en-US" sz="7200" b="1" i="0" u="none" strike="noStrike" kern="1200" cap="none" spc="0" normalizeH="0" baseline="0" noProof="0" dirty="0">
                <a:ln/>
                <a:solidFill>
                  <a:srgbClr val="FF0000"/>
                </a:solidFill>
                <a:effectLst/>
                <a:uLnTx/>
                <a:uFillTx/>
                <a:latin typeface="#9Slide03 SVNLifehack Sans" panose="00000500000000000000" pitchFamily="2" charset="0"/>
                <a:ea typeface="+mn-ea"/>
                <a:cs typeface="+mn-cs"/>
              </a:rPr>
              <a:t> </a:t>
            </a:r>
            <a:r>
              <a:rPr kumimoji="0" lang="en-US" sz="7200" b="1" i="0" u="none" strike="noStrike" kern="1200" cap="none" spc="0" normalizeH="0" baseline="0" noProof="0" dirty="0" err="1">
                <a:ln/>
                <a:solidFill>
                  <a:srgbClr val="FF0000"/>
                </a:solidFill>
                <a:effectLst/>
                <a:uLnTx/>
                <a:uFillTx/>
                <a:latin typeface="#9Slide03 SVNLifehack Sans" panose="00000500000000000000" pitchFamily="2" charset="0"/>
                <a:ea typeface="+mn-ea"/>
                <a:cs typeface="+mn-cs"/>
              </a:rPr>
              <a:t>địa</a:t>
            </a:r>
            <a:r>
              <a:rPr kumimoji="0" lang="en-US" sz="7200" b="1" i="0" u="none" strike="noStrike" kern="1200" cap="none" spc="0" normalizeH="0" baseline="0" noProof="0" dirty="0">
                <a:ln/>
                <a:solidFill>
                  <a:srgbClr val="FF0000"/>
                </a:solidFill>
                <a:effectLst/>
                <a:uLnTx/>
                <a:uFillTx/>
                <a:latin typeface="#9Slide03 SVNLifehack Sans" panose="00000500000000000000" pitchFamily="2" charset="0"/>
                <a:ea typeface="+mn-ea"/>
                <a:cs typeface="+mn-cs"/>
              </a:rPr>
              <a:t> </a:t>
            </a:r>
            <a:r>
              <a:rPr kumimoji="0" lang="en-US" sz="7200" b="1" i="0" u="none" strike="noStrike" kern="1200" cap="none" spc="0" normalizeH="0" baseline="0" noProof="0" dirty="0" err="1">
                <a:ln/>
                <a:solidFill>
                  <a:srgbClr val="FF0000"/>
                </a:solidFill>
                <a:effectLst/>
                <a:uLnTx/>
                <a:uFillTx/>
                <a:latin typeface="#9Slide03 SVNLifehack Sans" panose="00000500000000000000" pitchFamily="2" charset="0"/>
                <a:ea typeface="+mn-ea"/>
                <a:cs typeface="+mn-cs"/>
              </a:rPr>
              <a:t>danh</a:t>
            </a:r>
            <a:endParaRPr kumimoji="0" lang="en-US" sz="7200" b="1" i="0" u="none" strike="noStrike" kern="1200" cap="none" spc="0" normalizeH="0" baseline="0" noProof="0" dirty="0">
              <a:ln/>
              <a:solidFill>
                <a:srgbClr val="FF0000"/>
              </a:solidFill>
              <a:effectLst/>
              <a:uLnTx/>
              <a:uFillTx/>
              <a:latin typeface="#9Slide03 SVNLifehack Sans" panose="00000500000000000000" pitchFamily="2" charset="0"/>
              <a:ea typeface="+mn-ea"/>
              <a:cs typeface="+mn-cs"/>
            </a:endParaRPr>
          </a:p>
        </p:txBody>
      </p:sp>
      <p:sp>
        <p:nvSpPr>
          <p:cNvPr id="13" name="Rectangle 12"/>
          <p:cNvSpPr/>
          <p:nvPr/>
        </p:nvSpPr>
        <p:spPr>
          <a:xfrm>
            <a:off x="200168" y="1217241"/>
            <a:ext cx="6096000" cy="132343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1.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Tỉnh</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gì</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xứ</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sở</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vàng</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đen</a:t>
            </a:r>
            <a:b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b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Có</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chùa</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Yên</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Tử</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mây</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chen</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thông</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ngàn</a:t>
            </a:r>
            <a:b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b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Có</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Hạ</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Long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đẹp</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tuyệt</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trần</a:t>
            </a:r>
            <a:b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b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Một</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lần</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đến</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vạn</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muôn</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lần</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mê</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say ?</a:t>
            </a:r>
          </a:p>
        </p:txBody>
      </p:sp>
      <p:sp>
        <p:nvSpPr>
          <p:cNvPr id="14" name="Rectangle 13"/>
          <p:cNvSpPr/>
          <p:nvPr/>
        </p:nvSpPr>
        <p:spPr>
          <a:xfrm>
            <a:off x="200168" y="4344556"/>
            <a:ext cx="450698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3. </a:t>
            </a:r>
            <a:r>
              <a:rPr kumimoji="0" lang="vi-VN"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Trường Sa quần đảo tự hào</a:t>
            </a:r>
            <a:br>
              <a:rPr kumimoji="0" lang="vi-VN"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br>
            <a:r>
              <a:rPr kumimoji="0" lang="vi-VN"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Gắn liền hành chính tỉnh nào , đố em ?</a:t>
            </a:r>
            <a:endPar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a:xfrm>
            <a:off x="420457" y="2737540"/>
            <a:ext cx="6096000" cy="132343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2. </a:t>
            </a:r>
            <a:r>
              <a:rPr kumimoji="0" lang="vi-VN"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Tỉnh gì có núi Côn Sơn</a:t>
            </a:r>
            <a:br>
              <a:rPr kumimoji="0" lang="vi-VN"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br>
            <a:r>
              <a:rPr kumimoji="0" lang="vi-VN"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Từ quan Nguyễn Trãi về nương tuổi già</a:t>
            </a:r>
            <a:br>
              <a:rPr kumimoji="0" lang="vi-VN"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br>
            <a:r>
              <a:rPr kumimoji="0" lang="vi-VN"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Nổi danh gốm sứ gần xa</a:t>
            </a:r>
            <a:br>
              <a:rPr kumimoji="0" lang="vi-VN"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br>
            <a:r>
              <a:rPr kumimoji="0" lang="vi-VN"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Đậu xanh bánh ngọt đậm đà hương quê ?</a:t>
            </a:r>
            <a:endPar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200168" y="5604166"/>
            <a:ext cx="6096000" cy="70788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4.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Sông</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gì</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có</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cảng</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Nhà</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Rồng</a:t>
            </a:r>
            <a:b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b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Giữa</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lòng</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thành</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phố</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anh</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hùng</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nguy</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nga</a:t>
            </a:r>
            <a:r>
              <a:rPr kumimoji="0" lang="en-US" sz="2000" b="0"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p>
        </p:txBody>
      </p:sp>
      <p:sp>
        <p:nvSpPr>
          <p:cNvPr id="19" name="Rounded Rectangle 18"/>
          <p:cNvSpPr/>
          <p:nvPr/>
        </p:nvSpPr>
        <p:spPr>
          <a:xfrm>
            <a:off x="4865958" y="1263090"/>
            <a:ext cx="1113769" cy="891785"/>
          </a:xfrm>
          <a:prstGeom prst="roundRect">
            <a:avLst/>
          </a:prstGeom>
          <a:solidFill>
            <a:srgbClr val="286D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QUẢNG NINH</a:t>
            </a:r>
          </a:p>
        </p:txBody>
      </p:sp>
      <p:sp>
        <p:nvSpPr>
          <p:cNvPr id="12" name="Rounded Rectangle 11"/>
          <p:cNvSpPr/>
          <p:nvPr/>
        </p:nvSpPr>
        <p:spPr>
          <a:xfrm>
            <a:off x="4865959" y="2720119"/>
            <a:ext cx="1113769" cy="891785"/>
          </a:xfrm>
          <a:prstGeom prst="roundRect">
            <a:avLst/>
          </a:prstGeom>
          <a:solidFill>
            <a:srgbClr val="286D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HẢI DƯƠNG</a:t>
            </a:r>
          </a:p>
        </p:txBody>
      </p:sp>
      <p:sp>
        <p:nvSpPr>
          <p:cNvPr id="15" name="Rounded Rectangle 14"/>
          <p:cNvSpPr/>
          <p:nvPr/>
        </p:nvSpPr>
        <p:spPr>
          <a:xfrm>
            <a:off x="4908342" y="5473924"/>
            <a:ext cx="1113769" cy="891785"/>
          </a:xfrm>
          <a:prstGeom prst="roundRect">
            <a:avLst/>
          </a:prstGeom>
          <a:solidFill>
            <a:srgbClr val="286D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SÀI GÒN</a:t>
            </a:r>
          </a:p>
        </p:txBody>
      </p:sp>
      <p:sp>
        <p:nvSpPr>
          <p:cNvPr id="18" name="Rounded Rectangle 17"/>
          <p:cNvSpPr/>
          <p:nvPr/>
        </p:nvSpPr>
        <p:spPr>
          <a:xfrm>
            <a:off x="4863885" y="4160657"/>
            <a:ext cx="1113769" cy="891785"/>
          </a:xfrm>
          <a:prstGeom prst="roundRect">
            <a:avLst/>
          </a:prstGeom>
          <a:solidFill>
            <a:srgbClr val="286D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KHÁNH HÒA</a:t>
            </a:r>
          </a:p>
        </p:txBody>
      </p:sp>
    </p:spTree>
    <p:extLst>
      <p:ext uri="{BB962C8B-B14F-4D97-AF65-F5344CB8AC3E}">
        <p14:creationId xmlns:p14="http://schemas.microsoft.com/office/powerpoint/2010/main" val="189857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19" grpId="0" animBg="1"/>
      <p:bldP spid="12" grpId="0" animBg="1"/>
      <p:bldP spid="15"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73"/>
        <p:cNvGrpSpPr/>
        <p:nvPr/>
      </p:nvGrpSpPr>
      <p:grpSpPr>
        <a:xfrm>
          <a:off x="0" y="0"/>
          <a:ext cx="0" cy="0"/>
          <a:chOff x="0" y="0"/>
          <a:chExt cx="0" cy="0"/>
        </a:xfrm>
      </p:grpSpPr>
      <p:sp>
        <p:nvSpPr>
          <p:cNvPr id="3774" name="Google Shape;3774;p13"/>
          <p:cNvSpPr/>
          <p:nvPr/>
        </p:nvSpPr>
        <p:spPr>
          <a:xfrm>
            <a:off x="4367153" y="768943"/>
            <a:ext cx="3145501" cy="66429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C00000"/>
                </a:solidFill>
                <a:latin typeface="+mj-lt"/>
                <a:ea typeface="Great Vibes"/>
                <a:cs typeface="Great Vibes"/>
                <a:sym typeface="Great Vibes"/>
              </a:rPr>
              <a:t>Phiếu học tập</a:t>
            </a:r>
            <a:endParaRPr sz="2800" b="1" i="0" u="none" strike="noStrike" cap="none">
              <a:solidFill>
                <a:srgbClr val="C00000"/>
              </a:solidFill>
              <a:latin typeface="+mj-lt"/>
              <a:ea typeface="Great Vibes"/>
              <a:cs typeface="Great Vibes"/>
              <a:sym typeface="Great Vibes"/>
            </a:endParaRPr>
          </a:p>
        </p:txBody>
      </p:sp>
      <p:grpSp>
        <p:nvGrpSpPr>
          <p:cNvPr id="3777" name="Google Shape;3777;p13"/>
          <p:cNvGrpSpPr/>
          <p:nvPr/>
        </p:nvGrpSpPr>
        <p:grpSpPr>
          <a:xfrm>
            <a:off x="-491026" y="1258061"/>
            <a:ext cx="12533869" cy="5474896"/>
            <a:chOff x="4480091" y="1510218"/>
            <a:chExt cx="7459091" cy="5423228"/>
          </a:xfrm>
        </p:grpSpPr>
        <p:grpSp>
          <p:nvGrpSpPr>
            <p:cNvPr id="3778" name="Google Shape;3778;p13"/>
            <p:cNvGrpSpPr/>
            <p:nvPr/>
          </p:nvGrpSpPr>
          <p:grpSpPr>
            <a:xfrm>
              <a:off x="4845126" y="1753914"/>
              <a:ext cx="7053832" cy="5179532"/>
              <a:chOff x="456480" y="-219765"/>
              <a:chExt cx="11674216" cy="7440139"/>
            </a:xfrm>
          </p:grpSpPr>
          <p:sp>
            <p:nvSpPr>
              <p:cNvPr id="3779" name="Google Shape;3779;p13"/>
              <p:cNvSpPr/>
              <p:nvPr/>
            </p:nvSpPr>
            <p:spPr>
              <a:xfrm>
                <a:off x="456480" y="-219765"/>
                <a:ext cx="10961543" cy="6402425"/>
              </a:xfrm>
              <a:prstGeom prst="rect">
                <a:avLst/>
              </a:prstGeom>
              <a:solidFill>
                <a:srgbClr val="1508B8"/>
              </a:solidFill>
              <a:ln w="76200" cap="flat" cmpd="sng">
                <a:solidFill>
                  <a:srgbClr val="7661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j-lt"/>
                  <a:ea typeface="Calibri"/>
                  <a:cs typeface="Calibri"/>
                  <a:sym typeface="Calibri"/>
                </a:endParaRPr>
              </a:p>
            </p:txBody>
          </p:sp>
          <p:sp>
            <p:nvSpPr>
              <p:cNvPr id="3780" name="Google Shape;3780;p13"/>
              <p:cNvSpPr/>
              <p:nvPr/>
            </p:nvSpPr>
            <p:spPr>
              <a:xfrm>
                <a:off x="684652" y="-51741"/>
                <a:ext cx="11446044" cy="6830373"/>
              </a:xfrm>
              <a:prstGeom prst="rect">
                <a:avLst/>
              </a:prstGeom>
              <a:solidFill>
                <a:srgbClr val="FFFF00"/>
              </a:solid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j-lt"/>
                  <a:ea typeface="Calibri"/>
                  <a:cs typeface="Calibri"/>
                  <a:sym typeface="Calibri"/>
                </a:endParaRPr>
              </a:p>
            </p:txBody>
          </p:sp>
          <p:sp>
            <p:nvSpPr>
              <p:cNvPr id="3781" name="Google Shape;3781;p13"/>
              <p:cNvSpPr/>
              <p:nvPr/>
            </p:nvSpPr>
            <p:spPr>
              <a:xfrm>
                <a:off x="749478" y="52309"/>
                <a:ext cx="11291293" cy="7168065"/>
              </a:xfrm>
              <a:prstGeom prst="rect">
                <a:avLst/>
              </a:prstGeom>
              <a:solidFill>
                <a:srgbClr val="FDF0DF"/>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j-lt"/>
                  <a:ea typeface="Calibri"/>
                  <a:cs typeface="Calibri"/>
                  <a:sym typeface="Calibri"/>
                </a:endParaRPr>
              </a:p>
            </p:txBody>
          </p:sp>
        </p:grpSp>
        <p:pic>
          <p:nvPicPr>
            <p:cNvPr id="3782" name="Google Shape;3782;p13"/>
            <p:cNvPicPr preferRelativeResize="0"/>
            <p:nvPr/>
          </p:nvPicPr>
          <p:blipFill rotWithShape="1">
            <a:blip r:embed="rId3">
              <a:alphaModFix/>
            </a:blip>
            <a:srcRect l="8329" t="20222" r="8328" b="18172"/>
            <a:stretch/>
          </p:blipFill>
          <p:spPr>
            <a:xfrm rot="-2107194">
              <a:off x="4616441" y="1670783"/>
              <a:ext cx="787023" cy="723076"/>
            </a:xfrm>
            <a:prstGeom prst="rect">
              <a:avLst/>
            </a:prstGeom>
            <a:noFill/>
            <a:ln>
              <a:noFill/>
            </a:ln>
          </p:spPr>
        </p:pic>
        <p:pic>
          <p:nvPicPr>
            <p:cNvPr id="3783" name="Google Shape;3783;p13"/>
            <p:cNvPicPr preferRelativeResize="0"/>
            <p:nvPr/>
          </p:nvPicPr>
          <p:blipFill rotWithShape="1">
            <a:blip r:embed="rId4">
              <a:alphaModFix/>
            </a:blip>
            <a:srcRect l="28734" t="8081" r="9460" b="17719"/>
            <a:stretch/>
          </p:blipFill>
          <p:spPr>
            <a:xfrm>
              <a:off x="11428480" y="5816438"/>
              <a:ext cx="510702" cy="1096707"/>
            </a:xfrm>
            <a:prstGeom prst="rect">
              <a:avLst/>
            </a:prstGeom>
            <a:noFill/>
            <a:ln>
              <a:noFill/>
            </a:ln>
          </p:spPr>
        </p:pic>
      </p:grpSp>
      <p:grpSp>
        <p:nvGrpSpPr>
          <p:cNvPr id="3784" name="Google Shape;3784;p13"/>
          <p:cNvGrpSpPr/>
          <p:nvPr/>
        </p:nvGrpSpPr>
        <p:grpSpPr>
          <a:xfrm>
            <a:off x="403123" y="0"/>
            <a:ext cx="9694188" cy="814857"/>
            <a:chOff x="403123" y="0"/>
            <a:chExt cx="9694188" cy="814857"/>
          </a:xfrm>
        </p:grpSpPr>
        <p:sp>
          <p:nvSpPr>
            <p:cNvPr id="3785" name="Google Shape;3785;p13"/>
            <p:cNvSpPr/>
            <p:nvPr/>
          </p:nvSpPr>
          <p:spPr>
            <a:xfrm>
              <a:off x="403123" y="63225"/>
              <a:ext cx="9694188" cy="727419"/>
            </a:xfrm>
            <a:prstGeom prst="roundRect">
              <a:avLst>
                <a:gd name="adj" fmla="val 42559"/>
              </a:avLst>
            </a:prstGeom>
            <a:solidFill>
              <a:srgbClr val="1508B8"/>
            </a:solidFill>
            <a:ln w="12700" cap="flat" cmpd="sng">
              <a:solidFill>
                <a:srgbClr val="4472C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FFFF00"/>
                  </a:solidFill>
                  <a:latin typeface="+mj-lt"/>
                  <a:ea typeface="Poppins"/>
                  <a:cs typeface="Poppins"/>
                  <a:sym typeface="Poppins"/>
                </a:rPr>
                <a:t>1. VỊ TRÍ ĐỊA LÍ VÀ PHẠM VI LÃNH THỔ  </a:t>
              </a:r>
              <a:endParaRPr sz="2800" b="1" i="0" u="none" strike="noStrike" cap="none">
                <a:solidFill>
                  <a:srgbClr val="FFFF00"/>
                </a:solidFill>
                <a:latin typeface="+mj-lt"/>
                <a:ea typeface="Poppins"/>
                <a:cs typeface="Poppins"/>
                <a:sym typeface="Poppins"/>
              </a:endParaRPr>
            </a:p>
          </p:txBody>
        </p:sp>
        <p:pic>
          <p:nvPicPr>
            <p:cNvPr id="3786" name="Google Shape;3786;p13" descr="Giấy Mở Rộng Biểu Tượng - Véc tơ bút và giấy png tải về - Miễn phí trong  suốt Góc png Tải về."/>
            <p:cNvPicPr preferRelativeResize="0"/>
            <p:nvPr/>
          </p:nvPicPr>
          <p:blipFill rotWithShape="1">
            <a:blip r:embed="rId5">
              <a:alphaModFix/>
            </a:blip>
            <a:srcRect l="22136" r="21864"/>
            <a:stretch/>
          </p:blipFill>
          <p:spPr>
            <a:xfrm>
              <a:off x="572866" y="0"/>
              <a:ext cx="789769" cy="814857"/>
            </a:xfrm>
            <a:prstGeom prst="rect">
              <a:avLst/>
            </a:prstGeom>
            <a:noFill/>
            <a:ln>
              <a:noFill/>
            </a:ln>
          </p:spPr>
        </p:pic>
      </p:grpSp>
      <p:sp>
        <p:nvSpPr>
          <p:cNvPr id="3787" name="Google Shape;3787;p13"/>
          <p:cNvSpPr txBox="1"/>
          <p:nvPr/>
        </p:nvSpPr>
        <p:spPr>
          <a:xfrm>
            <a:off x="4385680" y="1968413"/>
            <a:ext cx="344813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chemeClr val="dk1"/>
                </a:solidFill>
                <a:latin typeface="+mj-lt"/>
                <a:ea typeface="Poppins"/>
                <a:cs typeface="Poppins"/>
                <a:sym typeface="Poppins"/>
              </a:rPr>
              <a:t>a. Vị trí địa lí</a:t>
            </a:r>
            <a:endParaRPr sz="2800" b="1">
              <a:solidFill>
                <a:schemeClr val="dk1"/>
              </a:solidFill>
              <a:latin typeface="+mj-lt"/>
              <a:ea typeface="Poppins"/>
              <a:cs typeface="Poppins"/>
              <a:sym typeface="Poppins"/>
            </a:endParaRPr>
          </a:p>
        </p:txBody>
      </p:sp>
      <p:sp>
        <p:nvSpPr>
          <p:cNvPr id="3" name="Google Shape;3791;p13">
            <a:extLst>
              <a:ext uri="{FF2B5EF4-FFF2-40B4-BE49-F238E27FC236}">
                <a16:creationId xmlns:a16="http://schemas.microsoft.com/office/drawing/2014/main" id="{6E0A2731-152D-2434-4F79-B3E09BD5C92D}"/>
              </a:ext>
            </a:extLst>
          </p:cNvPr>
          <p:cNvSpPr txBox="1"/>
          <p:nvPr/>
        </p:nvSpPr>
        <p:spPr>
          <a:xfrm>
            <a:off x="450903" y="3260869"/>
            <a:ext cx="1109748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mj-lt"/>
                <a:ea typeface="Poppins"/>
                <a:cs typeface="Poppins"/>
                <a:sym typeface="Wingdings" panose="05000000000000000000" pitchFamily="2" charset="2"/>
              </a:rPr>
              <a:t></a:t>
            </a:r>
            <a:br>
              <a:rPr lang="en-US" sz="2400">
                <a:solidFill>
                  <a:schemeClr val="dk1"/>
                </a:solidFill>
                <a:latin typeface="+mj-lt"/>
                <a:ea typeface="Poppins"/>
                <a:cs typeface="Poppins"/>
                <a:sym typeface="Poppins"/>
              </a:rPr>
            </a:br>
            <a:r>
              <a:rPr lang="en-US" sz="2400">
                <a:solidFill>
                  <a:schemeClr val="dk1"/>
                </a:solidFill>
                <a:latin typeface="+mj-lt"/>
                <a:ea typeface="Poppins"/>
                <a:cs typeface="Poppins"/>
                <a:sym typeface="Poppins"/>
              </a:rPr>
              <a:t>1. Nước ta nằm ở vị trí </a:t>
            </a:r>
            <a:r>
              <a:rPr lang="en-US" sz="2400">
                <a:solidFill>
                  <a:srgbClr val="FF0000"/>
                </a:solidFill>
                <a:latin typeface="+mj-lt"/>
                <a:ea typeface="Poppins"/>
                <a:cs typeface="Poppins"/>
                <a:sym typeface="Poppins"/>
              </a:rPr>
              <a:t>nội chí tuyến </a:t>
            </a:r>
            <a:r>
              <a:rPr lang="en-US" sz="2400">
                <a:solidFill>
                  <a:schemeClr val="dk1"/>
                </a:solidFill>
                <a:latin typeface="+mj-lt"/>
                <a:ea typeface="Poppins"/>
                <a:cs typeface="Poppins"/>
                <a:sym typeface="Poppins"/>
              </a:rPr>
              <a:t>bán cầu Bắc. Nước ta nằm trong khu vực châu Á </a:t>
            </a:r>
            <a:r>
              <a:rPr lang="en-US" sz="2400">
                <a:solidFill>
                  <a:srgbClr val="FF0000"/>
                </a:solidFill>
                <a:latin typeface="+mj-lt"/>
                <a:ea typeface="Poppins"/>
                <a:cs typeface="Poppins"/>
                <a:sym typeface="Poppins"/>
              </a:rPr>
              <a:t>gió mùa</a:t>
            </a:r>
            <a:endParaRPr sz="2400">
              <a:solidFill>
                <a:srgbClr val="FF0000"/>
              </a:solidFill>
              <a:latin typeface="+mj-lt"/>
              <a:ea typeface="Poppins"/>
              <a:cs typeface="Poppins"/>
              <a:sym typeface="Poppins"/>
            </a:endParaRPr>
          </a:p>
        </p:txBody>
      </p:sp>
      <p:sp>
        <p:nvSpPr>
          <p:cNvPr id="4" name="Google Shape;3792;p13">
            <a:extLst>
              <a:ext uri="{FF2B5EF4-FFF2-40B4-BE49-F238E27FC236}">
                <a16:creationId xmlns:a16="http://schemas.microsoft.com/office/drawing/2014/main" id="{DF37A370-537D-230D-C0CC-917F8DE2FE8A}"/>
              </a:ext>
            </a:extLst>
          </p:cNvPr>
          <p:cNvSpPr txBox="1"/>
          <p:nvPr/>
        </p:nvSpPr>
        <p:spPr>
          <a:xfrm>
            <a:off x="458862" y="4575369"/>
            <a:ext cx="1108156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mj-lt"/>
                <a:ea typeface="Poppins"/>
                <a:cs typeface="Poppins"/>
                <a:sym typeface="Poppins"/>
              </a:rPr>
              <a:t>2. Nước ta là nơi tiếp giáp giữa </a:t>
            </a:r>
            <a:r>
              <a:rPr lang="en-US" sz="2400">
                <a:solidFill>
                  <a:srgbClr val="FF0000"/>
                </a:solidFill>
                <a:latin typeface="+mj-lt"/>
                <a:ea typeface="Poppins"/>
                <a:cs typeface="Poppins"/>
                <a:sym typeface="Poppins"/>
              </a:rPr>
              <a:t>đất liền </a:t>
            </a:r>
            <a:r>
              <a:rPr lang="en-US" sz="2400">
                <a:solidFill>
                  <a:schemeClr val="dk1"/>
                </a:solidFill>
                <a:latin typeface="+mj-lt"/>
                <a:ea typeface="Poppins"/>
                <a:cs typeface="Poppins"/>
                <a:sym typeface="Poppins"/>
              </a:rPr>
              <a:t>và </a:t>
            </a:r>
            <a:r>
              <a:rPr lang="en-US" sz="2400">
                <a:solidFill>
                  <a:srgbClr val="FF0000"/>
                </a:solidFill>
                <a:latin typeface="+mj-lt"/>
                <a:ea typeface="Poppins"/>
                <a:cs typeface="Poppins"/>
                <a:sym typeface="Poppins"/>
              </a:rPr>
              <a:t>đại dương </a:t>
            </a:r>
            <a:r>
              <a:rPr lang="en-US" sz="2400">
                <a:solidFill>
                  <a:schemeClr val="dk1"/>
                </a:solidFill>
                <a:latin typeface="+mj-lt"/>
                <a:ea typeface="Poppins"/>
                <a:cs typeface="Poppins"/>
                <a:sym typeface="Poppins"/>
              </a:rPr>
              <a:t>liền kề với vành đai </a:t>
            </a:r>
            <a:r>
              <a:rPr lang="en-US" sz="2400">
                <a:solidFill>
                  <a:srgbClr val="FF0000"/>
                </a:solidFill>
                <a:latin typeface="+mj-lt"/>
                <a:ea typeface="Poppins"/>
                <a:cs typeface="Poppins"/>
                <a:sym typeface="Poppins"/>
              </a:rPr>
              <a:t>sinh khoáng </a:t>
            </a:r>
            <a:r>
              <a:rPr lang="en-US" sz="2400">
                <a:solidFill>
                  <a:schemeClr val="dk1"/>
                </a:solidFill>
                <a:latin typeface="+mj-lt"/>
                <a:ea typeface="Poppins"/>
                <a:cs typeface="Poppins"/>
                <a:sym typeface="Poppins"/>
              </a:rPr>
              <a:t>Thái Bình Dương và Địa Trung Hải.</a:t>
            </a:r>
            <a:endParaRPr sz="2400">
              <a:solidFill>
                <a:schemeClr val="dk1"/>
              </a:solidFill>
              <a:latin typeface="+mj-lt"/>
              <a:ea typeface="Poppins"/>
              <a:cs typeface="Poppins"/>
              <a:sym typeface="Poppins"/>
            </a:endParaRPr>
          </a:p>
        </p:txBody>
      </p:sp>
      <p:sp>
        <p:nvSpPr>
          <p:cNvPr id="5" name="Google Shape;3793;p13">
            <a:extLst>
              <a:ext uri="{FF2B5EF4-FFF2-40B4-BE49-F238E27FC236}">
                <a16:creationId xmlns:a16="http://schemas.microsoft.com/office/drawing/2014/main" id="{5EBE492E-82DF-3B83-763E-0967E19F9DBD}"/>
              </a:ext>
            </a:extLst>
          </p:cNvPr>
          <p:cNvSpPr txBox="1"/>
          <p:nvPr/>
        </p:nvSpPr>
        <p:spPr>
          <a:xfrm>
            <a:off x="495629" y="5520578"/>
            <a:ext cx="1100803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mj-lt"/>
                <a:ea typeface="Poppins"/>
                <a:cs typeface="Poppins"/>
                <a:sym typeface="Poppins"/>
              </a:rPr>
              <a:t>3. Nước ta nằm trên </a:t>
            </a:r>
            <a:r>
              <a:rPr lang="en-US" sz="2400">
                <a:solidFill>
                  <a:srgbClr val="FF0000"/>
                </a:solidFill>
                <a:latin typeface="+mj-lt"/>
                <a:ea typeface="Poppins"/>
                <a:cs typeface="Poppins"/>
                <a:sym typeface="Poppins"/>
              </a:rPr>
              <a:t>ngã tư </a:t>
            </a:r>
            <a:r>
              <a:rPr lang="en-US" sz="2400">
                <a:solidFill>
                  <a:schemeClr val="dk1"/>
                </a:solidFill>
                <a:latin typeface="+mj-lt"/>
                <a:ea typeface="Poppins"/>
                <a:cs typeface="Poppins"/>
                <a:sym typeface="Poppins"/>
              </a:rPr>
              <a:t>đường hàng hải và hàng không quốc tế, là </a:t>
            </a:r>
            <a:r>
              <a:rPr lang="en-US" sz="2400">
                <a:solidFill>
                  <a:srgbClr val="FF0000"/>
                </a:solidFill>
                <a:latin typeface="+mj-lt"/>
                <a:ea typeface="Poppins"/>
                <a:cs typeface="Poppins"/>
                <a:sym typeface="Poppins"/>
              </a:rPr>
              <a:t>cầu nối </a:t>
            </a:r>
            <a:r>
              <a:rPr lang="en-US" sz="2400">
                <a:solidFill>
                  <a:schemeClr val="dk1"/>
                </a:solidFill>
                <a:latin typeface="+mj-lt"/>
                <a:ea typeface="Poppins"/>
                <a:cs typeface="Poppins"/>
                <a:sym typeface="Poppins"/>
              </a:rPr>
              <a:t>giữa Đông Nam Á lục địa và Đông Nam Á hải đảo.</a:t>
            </a:r>
            <a:endParaRPr sz="2400">
              <a:solidFill>
                <a:schemeClr val="dk1"/>
              </a:solidFill>
              <a:latin typeface="+mj-lt"/>
              <a:ea typeface="Poppins"/>
              <a:cs typeface="Poppins"/>
              <a:sym typeface="Poppins"/>
            </a:endParaRPr>
          </a:p>
        </p:txBody>
      </p:sp>
      <p:sp>
        <p:nvSpPr>
          <p:cNvPr id="6" name="Google Shape;3791;p13">
            <a:extLst>
              <a:ext uri="{FF2B5EF4-FFF2-40B4-BE49-F238E27FC236}">
                <a16:creationId xmlns:a16="http://schemas.microsoft.com/office/drawing/2014/main" id="{559EEEB4-8069-D520-26D5-B7D866AD1328}"/>
              </a:ext>
            </a:extLst>
          </p:cNvPr>
          <p:cNvSpPr txBox="1"/>
          <p:nvPr/>
        </p:nvSpPr>
        <p:spPr>
          <a:xfrm>
            <a:off x="605731" y="2652439"/>
            <a:ext cx="1100803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mj-lt"/>
                <a:ea typeface="Poppins"/>
                <a:cs typeface="Poppins"/>
                <a:sym typeface="Poppins"/>
              </a:rPr>
              <a:t>Dựa vào SGK, hãy nhận xét đặc điểm vị trí địa nước ta: </a:t>
            </a:r>
            <a:endParaRPr sz="2400" b="1">
              <a:solidFill>
                <a:srgbClr val="FF0000"/>
              </a:solidFill>
              <a:latin typeface="+mj-lt"/>
              <a:ea typeface="Poppins"/>
              <a:cs typeface="Poppins"/>
              <a:sym typeface="Poppins"/>
            </a:endParaRPr>
          </a:p>
        </p:txBody>
      </p:sp>
    </p:spTree>
    <p:extLst>
      <p:ext uri="{BB962C8B-B14F-4D97-AF65-F5344CB8AC3E}">
        <p14:creationId xmlns:p14="http://schemas.microsoft.com/office/powerpoint/2010/main" val="14650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CE670F-BC1C-A6F2-E5D7-CA203CFAEF14}"/>
              </a:ext>
            </a:extLst>
          </p:cNvPr>
          <p:cNvPicPr>
            <a:picLocks noChangeAspect="1"/>
          </p:cNvPicPr>
          <p:nvPr/>
        </p:nvPicPr>
        <p:blipFill>
          <a:blip r:embed="rId2"/>
          <a:stretch>
            <a:fillRect/>
          </a:stretch>
        </p:blipFill>
        <p:spPr>
          <a:xfrm>
            <a:off x="4583677" y="281456"/>
            <a:ext cx="7608323" cy="6436843"/>
          </a:xfrm>
          <a:prstGeom prst="rect">
            <a:avLst/>
          </a:prstGeom>
        </p:spPr>
      </p:pic>
      <p:sp>
        <p:nvSpPr>
          <p:cNvPr id="6" name="Text Placeholder 5">
            <a:extLst>
              <a:ext uri="{FF2B5EF4-FFF2-40B4-BE49-F238E27FC236}">
                <a16:creationId xmlns:a16="http://schemas.microsoft.com/office/drawing/2014/main" id="{2452DFC9-C6A3-A8C5-9984-7D1D250E95D1}"/>
              </a:ext>
            </a:extLst>
          </p:cNvPr>
          <p:cNvSpPr>
            <a:spLocks noGrp="1"/>
          </p:cNvSpPr>
          <p:nvPr>
            <p:ph type="body" idx="1"/>
          </p:nvPr>
        </p:nvSpPr>
        <p:spPr>
          <a:xfrm>
            <a:off x="195569" y="635000"/>
            <a:ext cx="3932237" cy="1866900"/>
          </a:xfrm>
        </p:spPr>
        <p:txBody>
          <a:bodyPr>
            <a:normAutofit/>
          </a:bodyPr>
          <a:lstStyle/>
          <a:p>
            <a:pPr marL="177800" indent="50800" algn="just"/>
            <a:r>
              <a:rPr lang="en-US" sz="2400">
                <a:latin typeface="+mj-lt"/>
              </a:rPr>
              <a:t>Vị trí địa lí có ảnh hưởng như thế nào đến quá trình phát triển kinh tế - xã hội nước ta?</a:t>
            </a:r>
          </a:p>
        </p:txBody>
      </p:sp>
      <p:pic>
        <p:nvPicPr>
          <p:cNvPr id="8" name="Google Shape;3970;p22">
            <a:extLst>
              <a:ext uri="{FF2B5EF4-FFF2-40B4-BE49-F238E27FC236}">
                <a16:creationId xmlns:a16="http://schemas.microsoft.com/office/drawing/2014/main" id="{79AED350-E203-F3DE-EA13-CFCF3105FBB4}"/>
              </a:ext>
            </a:extLst>
          </p:cNvPr>
          <p:cNvPicPr preferRelativeResize="0"/>
          <p:nvPr/>
        </p:nvPicPr>
        <p:blipFill rotWithShape="1">
          <a:blip r:embed="rId3">
            <a:alphaModFix/>
          </a:blip>
          <a:srcRect l="28734" t="8081" r="9460" b="17719"/>
          <a:stretch/>
        </p:blipFill>
        <p:spPr>
          <a:xfrm>
            <a:off x="790088" y="2467798"/>
            <a:ext cx="1766707" cy="2064157"/>
          </a:xfrm>
          <a:prstGeom prst="rect">
            <a:avLst/>
          </a:prstGeom>
          <a:noFill/>
          <a:ln>
            <a:noFill/>
          </a:ln>
        </p:spPr>
      </p:pic>
    </p:spTree>
    <p:extLst>
      <p:ext uri="{BB962C8B-B14F-4D97-AF65-F5344CB8AC3E}">
        <p14:creationId xmlns:p14="http://schemas.microsoft.com/office/powerpoint/2010/main" val="1363547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6">
            <a:extLst>
              <a:ext uri="{FF2B5EF4-FFF2-40B4-BE49-F238E27FC236}">
                <a16:creationId xmlns:a16="http://schemas.microsoft.com/office/drawing/2014/main" id="{1CF6F10A-02BF-461B-A8F6-15B6CA55F30F}"/>
              </a:ext>
            </a:extLst>
          </p:cNvPr>
          <p:cNvSpPr/>
          <p:nvPr/>
        </p:nvSpPr>
        <p:spPr>
          <a:xfrm>
            <a:off x="4139925" y="725183"/>
            <a:ext cx="4577355" cy="613954"/>
          </a:xfrm>
          <a:prstGeom prst="roundRect">
            <a:avLst>
              <a:gd name="adj" fmla="val 50000"/>
            </a:avLst>
          </a:prstGeom>
          <a:solidFill>
            <a:srgbClr val="FF0000"/>
          </a:solidFill>
          <a:ln w="12700" cap="flat" cmpd="sng" algn="ctr">
            <a:solidFill>
              <a:srgbClr val="5B9BD5">
                <a:shade val="50000"/>
              </a:srgbClr>
            </a:solidFill>
            <a:prstDash val="solid"/>
            <a:miter lim="800000"/>
          </a:ln>
          <a:effectLst/>
        </p:spPr>
        <p:txBody>
          <a:bodyPr tIns="5486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GHI NHỚ SIÊU TỐC</a:t>
            </a:r>
            <a:endPar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8" y="0"/>
            <a:ext cx="1238875" cy="808418"/>
          </a:xfrm>
          <a:prstGeom prst="rect">
            <a:avLst/>
          </a:prstGeom>
        </p:spPr>
      </p:pic>
      <p:sp>
        <p:nvSpPr>
          <p:cNvPr id="24" name="TextBox 23"/>
          <p:cNvSpPr txBox="1"/>
          <p:nvPr/>
        </p:nvSpPr>
        <p:spPr>
          <a:xfrm>
            <a:off x="0" y="1436369"/>
            <a:ext cx="119507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Nhiệm</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vụ</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Dựa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nội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dung SGK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trang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lang="en-US" sz="2400" kern="1200">
                <a:solidFill>
                  <a:prstClr val="black"/>
                </a:solidFill>
                <a:latin typeface="Arial" panose="020B0604020202020204" pitchFamily="34" charset="0"/>
                <a:ea typeface="Open Sans" panose="020B0606030504020204" pitchFamily="34" charset="0"/>
                <a:cs typeface="Arial" panose="020B0604020202020204" pitchFamily="34" charset="0"/>
              </a:rPr>
              <a:t>94, 95</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hoàn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thành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các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thông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tin, số liệu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về</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đặc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lãnh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thổ</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ở </a:t>
            </a:r>
            <a:r>
              <a:rPr kumimoji="0" lang="en-US" sz="2400" b="0" i="0" u="none" strike="noStrike" kern="1200" cap="none" spc="0" normalizeH="0" baseline="0" noProof="0" dirty="0" err="1">
                <a:ln>
                  <a:noFill/>
                </a:ln>
                <a:solidFill>
                  <a:srgbClr val="FF0000"/>
                </a:solidFill>
                <a:effectLst/>
                <a:uLnTx/>
                <a:uFillTx/>
                <a:latin typeface="Arial" panose="020B0604020202020204" pitchFamily="34" charset="0"/>
                <a:ea typeface="Open Sans" panose="020B0606030504020204" pitchFamily="34" charset="0"/>
                <a:cs typeface="Arial" panose="020B0604020202020204" pitchFamily="34" charset="0"/>
              </a:rPr>
              <a:t>cột</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Open Sans" panose="020B0606030504020204" pitchFamily="34" charset="0"/>
                <a:cs typeface="Arial" panose="020B0604020202020204" pitchFamily="34" charset="0"/>
              </a:rPr>
              <a:t> 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phù</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hợp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với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các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liệu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srgbClr val="FF0000"/>
                </a:solidFill>
                <a:effectLst/>
                <a:uLnTx/>
                <a:uFillTx/>
                <a:latin typeface="Arial" panose="020B0604020202020204" pitchFamily="34" charset="0"/>
                <a:ea typeface="Open Sans" panose="020B0606030504020204" pitchFamily="34" charset="0"/>
                <a:cs typeface="Arial" panose="020B0604020202020204" pitchFamily="34" charset="0"/>
              </a:rPr>
              <a:t>cột</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Open Sans" panose="020B0606030504020204" pitchFamily="34" charset="0"/>
                <a:cs typeface="Arial" panose="020B0604020202020204" pitchFamily="34" charset="0"/>
              </a:rPr>
              <a:t> B</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Google Shape;3787;p13">
            <a:extLst>
              <a:ext uri="{FF2B5EF4-FFF2-40B4-BE49-F238E27FC236}">
                <a16:creationId xmlns:a16="http://schemas.microsoft.com/office/drawing/2014/main" id="{01772B1E-43B1-FFC9-F2A6-90EFC875B10E}"/>
              </a:ext>
            </a:extLst>
          </p:cNvPr>
          <p:cNvSpPr txBox="1"/>
          <p:nvPr/>
        </p:nvSpPr>
        <p:spPr>
          <a:xfrm>
            <a:off x="4704535" y="66631"/>
            <a:ext cx="344813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chemeClr val="dk1"/>
                </a:solidFill>
                <a:latin typeface="Arial" panose="020B0604020202020204" pitchFamily="34" charset="0"/>
                <a:ea typeface="Poppins"/>
                <a:cs typeface="Arial" panose="020B0604020202020204" pitchFamily="34" charset="0"/>
                <a:sym typeface="Poppins"/>
              </a:rPr>
              <a:t>b. Phạm vi lãnh thổ</a:t>
            </a:r>
            <a:endParaRPr sz="2800" b="1">
              <a:solidFill>
                <a:schemeClr val="dk1"/>
              </a:solidFill>
              <a:latin typeface="Arial" panose="020B0604020202020204" pitchFamily="34" charset="0"/>
              <a:ea typeface="Poppins"/>
              <a:cs typeface="Arial" panose="020B0604020202020204" pitchFamily="34" charset="0"/>
              <a:sym typeface="Poppins"/>
            </a:endParaRPr>
          </a:p>
        </p:txBody>
      </p:sp>
      <p:graphicFrame>
        <p:nvGraphicFramePr>
          <p:cNvPr id="10" name="Table 10">
            <a:extLst>
              <a:ext uri="{FF2B5EF4-FFF2-40B4-BE49-F238E27FC236}">
                <a16:creationId xmlns:a16="http://schemas.microsoft.com/office/drawing/2014/main" id="{471CC4DB-3A07-E091-AD38-B0FA18D7C79D}"/>
              </a:ext>
            </a:extLst>
          </p:cNvPr>
          <p:cNvGraphicFramePr>
            <a:graphicFrameLocks noGrp="1"/>
          </p:cNvGraphicFramePr>
          <p:nvPr>
            <p:extLst>
              <p:ext uri="{D42A27DB-BD31-4B8C-83A1-F6EECF244321}">
                <p14:modId xmlns:p14="http://schemas.microsoft.com/office/powerpoint/2010/main" val="1576090421"/>
              </p:ext>
            </p:extLst>
          </p:nvPr>
        </p:nvGraphicFramePr>
        <p:xfrm>
          <a:off x="47488" y="2364597"/>
          <a:ext cx="12144512" cy="3964339"/>
        </p:xfrm>
        <a:graphic>
          <a:graphicData uri="http://schemas.openxmlformats.org/drawingml/2006/table">
            <a:tbl>
              <a:tblPr firstRow="1" bandRow="1">
                <a:tableStyleId>{5FCE9F56-6666-47CD-8C5A-126D48F9A556}</a:tableStyleId>
              </a:tblPr>
              <a:tblGrid>
                <a:gridCol w="6072256">
                  <a:extLst>
                    <a:ext uri="{9D8B030D-6E8A-4147-A177-3AD203B41FA5}">
                      <a16:colId xmlns:a16="http://schemas.microsoft.com/office/drawing/2014/main" val="3085017892"/>
                    </a:ext>
                  </a:extLst>
                </a:gridCol>
                <a:gridCol w="6072256">
                  <a:extLst>
                    <a:ext uri="{9D8B030D-6E8A-4147-A177-3AD203B41FA5}">
                      <a16:colId xmlns:a16="http://schemas.microsoft.com/office/drawing/2014/main" val="4238636409"/>
                    </a:ext>
                  </a:extLst>
                </a:gridCol>
              </a:tblGrid>
              <a:tr h="646139">
                <a:tc>
                  <a:txBody>
                    <a:bodyPr/>
                    <a:lstStyle/>
                    <a:p>
                      <a:pPr algn="l"/>
                      <a:r>
                        <a:rPr lang="en-US" sz="2800">
                          <a:latin typeface="Arial" panose="020B0604020202020204" pitchFamily="34" charset="0"/>
                          <a:cs typeface="Arial" panose="020B0604020202020204" pitchFamily="34" charset="0"/>
                        </a:rPr>
                        <a:t>CỘT A</a:t>
                      </a:r>
                    </a:p>
                  </a:txBody>
                  <a:tcPr/>
                </a:tc>
                <a:tc>
                  <a:txBody>
                    <a:bodyPr/>
                    <a:lstStyle/>
                    <a:p>
                      <a:pPr algn="l"/>
                      <a:r>
                        <a:rPr lang="en-US" sz="2800">
                          <a:latin typeface="Arial" panose="020B0604020202020204" pitchFamily="34" charset="0"/>
                          <a:cs typeface="Arial" panose="020B0604020202020204" pitchFamily="34" charset="0"/>
                        </a:rPr>
                        <a:t>CỘT B</a:t>
                      </a:r>
                    </a:p>
                  </a:txBody>
                  <a:tcPr/>
                </a:tc>
                <a:extLst>
                  <a:ext uri="{0D108BD9-81ED-4DB2-BD59-A6C34878D82A}">
                    <a16:rowId xmlns:a16="http://schemas.microsoft.com/office/drawing/2014/main" val="588244682"/>
                  </a:ext>
                </a:extLst>
              </a:tr>
              <a:tr h="663640">
                <a:tc>
                  <a:txBody>
                    <a:bodyPr/>
                    <a:lstStyle/>
                    <a:p>
                      <a:pPr>
                        <a:lnSpc>
                          <a:spcPct val="150000"/>
                        </a:lnSpc>
                        <a:spcBef>
                          <a:spcPts val="600"/>
                        </a:spcBef>
                      </a:pPr>
                      <a:r>
                        <a:rPr lang="en-US" sz="2200">
                          <a:latin typeface="Arial" panose="020B0604020202020204" pitchFamily="34" charset="0"/>
                          <a:cs typeface="Arial" panose="020B0604020202020204" pitchFamily="34" charset="0"/>
                        </a:rPr>
                        <a:t>1. Diện tích phần đất liền </a:t>
                      </a:r>
                    </a:p>
                  </a:txBody>
                  <a:tcPr/>
                </a:tc>
                <a:tc>
                  <a:txBody>
                    <a:bodyPr/>
                    <a:lstStyle/>
                    <a:p>
                      <a:pPr>
                        <a:lnSpc>
                          <a:spcPct val="150000"/>
                        </a:lnSpc>
                        <a:spcBef>
                          <a:spcPts val="600"/>
                        </a:spcBef>
                      </a:pPr>
                      <a:r>
                        <a:rPr lang="en-US" sz="220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4207893323"/>
                  </a:ext>
                </a:extLst>
              </a:tr>
              <a:tr h="663640">
                <a:tc>
                  <a:txBody>
                    <a:bodyPr/>
                    <a:lstStyle/>
                    <a:p>
                      <a:pPr>
                        <a:lnSpc>
                          <a:spcPct val="150000"/>
                        </a:lnSpc>
                        <a:spcBef>
                          <a:spcPts val="600"/>
                        </a:spcBef>
                      </a:pPr>
                      <a:r>
                        <a:rPr lang="en-US" sz="2200">
                          <a:latin typeface="Arial" panose="020B0604020202020204" pitchFamily="34" charset="0"/>
                          <a:cs typeface="Arial" panose="020B0604020202020204" pitchFamily="34" charset="0"/>
                        </a:rPr>
                        <a:t>2. </a:t>
                      </a:r>
                    </a:p>
                  </a:txBody>
                  <a:tcPr/>
                </a:tc>
                <a:tc>
                  <a:txBody>
                    <a:bodyPr/>
                    <a:lstStyle/>
                    <a:p>
                      <a:pPr>
                        <a:lnSpc>
                          <a:spcPct val="150000"/>
                        </a:lnSpc>
                        <a:spcBef>
                          <a:spcPts val="600"/>
                        </a:spcBef>
                      </a:pPr>
                      <a:r>
                        <a:rPr lang="en-US" sz="2200">
                          <a:latin typeface="Arial" panose="020B0604020202020204" pitchFamily="34" charset="0"/>
                          <a:cs typeface="Arial" panose="020B0604020202020204" pitchFamily="34" charset="0"/>
                        </a:rPr>
                        <a:t>4600km</a:t>
                      </a:r>
                    </a:p>
                  </a:txBody>
                  <a:tcPr/>
                </a:tc>
                <a:extLst>
                  <a:ext uri="{0D108BD9-81ED-4DB2-BD59-A6C34878D82A}">
                    <a16:rowId xmlns:a16="http://schemas.microsoft.com/office/drawing/2014/main" val="1739765991"/>
                  </a:ext>
                </a:extLst>
              </a:tr>
              <a:tr h="663640">
                <a:tc>
                  <a:txBody>
                    <a:bodyPr/>
                    <a:lstStyle/>
                    <a:p>
                      <a:pPr>
                        <a:lnSpc>
                          <a:spcPct val="150000"/>
                        </a:lnSpc>
                        <a:spcBef>
                          <a:spcPts val="600"/>
                        </a:spcBef>
                      </a:pPr>
                      <a:r>
                        <a:rPr lang="en-US" sz="2200">
                          <a:latin typeface="Arial" panose="020B0604020202020204" pitchFamily="34" charset="0"/>
                          <a:cs typeface="Arial" panose="020B0604020202020204" pitchFamily="34" charset="0"/>
                        </a:rPr>
                        <a:t>3. </a:t>
                      </a:r>
                    </a:p>
                  </a:txBody>
                  <a:tcPr/>
                </a:tc>
                <a:tc>
                  <a:txBody>
                    <a:bodyPr/>
                    <a:lstStyle/>
                    <a:p>
                      <a:pPr>
                        <a:lnSpc>
                          <a:spcPct val="150000"/>
                        </a:lnSpc>
                        <a:spcBef>
                          <a:spcPts val="600"/>
                        </a:spcBef>
                      </a:pPr>
                      <a:r>
                        <a:rPr lang="en-US" sz="2200">
                          <a:latin typeface="Arial" panose="020B0604020202020204" pitchFamily="34" charset="0"/>
                          <a:cs typeface="Arial" panose="020B0604020202020204" pitchFamily="34" charset="0"/>
                        </a:rPr>
                        <a:t>1 triệu km</a:t>
                      </a:r>
                      <a:r>
                        <a:rPr lang="en-US" sz="2200" baseline="3000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2191633102"/>
                  </a:ext>
                </a:extLst>
              </a:tr>
              <a:tr h="663640">
                <a:tc>
                  <a:txBody>
                    <a:bodyPr/>
                    <a:lstStyle/>
                    <a:p>
                      <a:pPr>
                        <a:lnSpc>
                          <a:spcPct val="150000"/>
                        </a:lnSpc>
                        <a:spcBef>
                          <a:spcPts val="600"/>
                        </a:spcBef>
                      </a:pPr>
                      <a:r>
                        <a:rPr lang="en-US" sz="2200">
                          <a:latin typeface="Arial" panose="020B0604020202020204" pitchFamily="34" charset="0"/>
                          <a:cs typeface="Arial" panose="020B0604020202020204" pitchFamily="34" charset="0"/>
                        </a:rPr>
                        <a:t>3. Chiều dài đường bờ biển</a:t>
                      </a:r>
                    </a:p>
                  </a:txBody>
                  <a:tcPr/>
                </a:tc>
                <a:tc>
                  <a:txBody>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lang="en-US" sz="220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2228952988"/>
                  </a:ext>
                </a:extLst>
              </a:tr>
              <a:tr h="663640">
                <a:tc>
                  <a:txBody>
                    <a:bodyPr/>
                    <a:lstStyle/>
                    <a:p>
                      <a:pPr>
                        <a:lnSpc>
                          <a:spcPct val="150000"/>
                        </a:lnSpc>
                        <a:spcBef>
                          <a:spcPts val="600"/>
                        </a:spcBef>
                      </a:pPr>
                      <a:r>
                        <a:rPr lang="en-US" sz="2200">
                          <a:latin typeface="Arial" panose="020B0604020202020204" pitchFamily="34" charset="0"/>
                          <a:cs typeface="Arial" panose="020B0604020202020204" pitchFamily="34" charset="0"/>
                        </a:rPr>
                        <a:t>4. Số hòn đảo trong vùng biển nước ta</a:t>
                      </a:r>
                    </a:p>
                  </a:txBody>
                  <a:tcPr/>
                </a:tc>
                <a:tc>
                  <a:txBody>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lang="en-US" sz="220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880285933"/>
                  </a:ext>
                </a:extLst>
              </a:tr>
            </a:tbl>
          </a:graphicData>
        </a:graphic>
      </p:graphicFrame>
    </p:spTree>
    <p:extLst>
      <p:ext uri="{BB962C8B-B14F-4D97-AF65-F5344CB8AC3E}">
        <p14:creationId xmlns:p14="http://schemas.microsoft.com/office/powerpoint/2010/main" val="10887890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6">
            <a:extLst>
              <a:ext uri="{FF2B5EF4-FFF2-40B4-BE49-F238E27FC236}">
                <a16:creationId xmlns:a16="http://schemas.microsoft.com/office/drawing/2014/main" id="{1CF6F10A-02BF-461B-A8F6-15B6CA55F30F}"/>
              </a:ext>
            </a:extLst>
          </p:cNvPr>
          <p:cNvSpPr/>
          <p:nvPr/>
        </p:nvSpPr>
        <p:spPr>
          <a:xfrm>
            <a:off x="4139925" y="725183"/>
            <a:ext cx="4577355" cy="613954"/>
          </a:xfrm>
          <a:prstGeom prst="roundRect">
            <a:avLst>
              <a:gd name="adj" fmla="val 50000"/>
            </a:avLst>
          </a:prstGeom>
          <a:solidFill>
            <a:srgbClr val="FF0000"/>
          </a:solidFill>
          <a:ln w="12700" cap="flat" cmpd="sng" algn="ctr">
            <a:solidFill>
              <a:srgbClr val="5B9BD5">
                <a:shade val="50000"/>
              </a:srgbClr>
            </a:solidFill>
            <a:prstDash val="solid"/>
            <a:miter lim="800000"/>
          </a:ln>
          <a:effectLst/>
        </p:spPr>
        <p:txBody>
          <a:bodyPr tIns="5486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GHI NHỚ SIÊU TỐC</a:t>
            </a:r>
            <a:endPar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 </a:t>
            </a:r>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8" y="0"/>
            <a:ext cx="1238875" cy="808418"/>
          </a:xfrm>
          <a:prstGeom prst="rect">
            <a:avLst/>
          </a:prstGeom>
        </p:spPr>
      </p:pic>
      <p:sp>
        <p:nvSpPr>
          <p:cNvPr id="24" name="TextBox 23"/>
          <p:cNvSpPr txBox="1"/>
          <p:nvPr/>
        </p:nvSpPr>
        <p:spPr>
          <a:xfrm>
            <a:off x="0" y="1436369"/>
            <a:ext cx="119507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Nhiệm</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vụ</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Dựa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nội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dung SGK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trang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lang="en-US" sz="2400" kern="1200">
                <a:solidFill>
                  <a:prstClr val="black"/>
                </a:solidFill>
                <a:latin typeface="Arial" panose="020B0604020202020204" pitchFamily="34" charset="0"/>
                <a:ea typeface="Open Sans" panose="020B0606030504020204" pitchFamily="34" charset="0"/>
                <a:cs typeface="Arial" panose="020B0604020202020204" pitchFamily="34" charset="0"/>
              </a:rPr>
              <a:t>94, 95</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hoàn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thành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các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thông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tin, số liệu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về</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đặc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điểm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lãnh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thổ</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ở </a:t>
            </a:r>
            <a:r>
              <a:rPr kumimoji="0" lang="en-US" sz="2400" b="0" i="0" u="none" strike="noStrike" kern="1200" cap="none" spc="0" normalizeH="0" baseline="0" noProof="0" dirty="0" err="1">
                <a:ln>
                  <a:noFill/>
                </a:ln>
                <a:solidFill>
                  <a:srgbClr val="FF0000"/>
                </a:solidFill>
                <a:effectLst/>
                <a:uLnTx/>
                <a:uFillTx/>
                <a:latin typeface="Arial" panose="020B0604020202020204" pitchFamily="34" charset="0"/>
                <a:ea typeface="Open Sans" panose="020B0606030504020204" pitchFamily="34" charset="0"/>
                <a:cs typeface="Arial" panose="020B0604020202020204" pitchFamily="34" charset="0"/>
              </a:rPr>
              <a:t>cột</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Open Sans" panose="020B0606030504020204" pitchFamily="34" charset="0"/>
                <a:cs typeface="Arial" panose="020B0604020202020204" pitchFamily="34" charset="0"/>
              </a:rPr>
              <a:t> 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phù</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hợp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với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các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liệu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0" i="0" u="none" strike="noStrike" kern="1200" cap="none" spc="0" normalizeH="0" baseline="0" noProof="0" dirty="0" err="1">
                <a:ln>
                  <a:noFill/>
                </a:ln>
                <a:solidFill>
                  <a:srgbClr val="FF0000"/>
                </a:solidFill>
                <a:effectLst/>
                <a:uLnTx/>
                <a:uFillTx/>
                <a:latin typeface="Arial" panose="020B0604020202020204" pitchFamily="34" charset="0"/>
                <a:ea typeface="Open Sans" panose="020B0606030504020204" pitchFamily="34" charset="0"/>
                <a:cs typeface="Arial" panose="020B0604020202020204" pitchFamily="34" charset="0"/>
              </a:rPr>
              <a:t>cột</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Open Sans" panose="020B0606030504020204" pitchFamily="34" charset="0"/>
                <a:cs typeface="Arial" panose="020B0604020202020204" pitchFamily="34" charset="0"/>
              </a:rPr>
              <a:t> B</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aphicFrame>
        <p:nvGraphicFramePr>
          <p:cNvPr id="8" name="Table 8">
            <a:extLst>
              <a:ext uri="{FF2B5EF4-FFF2-40B4-BE49-F238E27FC236}">
                <a16:creationId xmlns:a16="http://schemas.microsoft.com/office/drawing/2014/main" id="{CF9AF88A-12E8-C1CC-6B0F-172826196275}"/>
              </a:ext>
            </a:extLst>
          </p:cNvPr>
          <p:cNvGraphicFramePr>
            <a:graphicFrameLocks noGrp="1"/>
          </p:cNvGraphicFramePr>
          <p:nvPr>
            <p:extLst>
              <p:ext uri="{D42A27DB-BD31-4B8C-83A1-F6EECF244321}">
                <p14:modId xmlns:p14="http://schemas.microsoft.com/office/powerpoint/2010/main" val="1389250287"/>
              </p:ext>
            </p:extLst>
          </p:nvPr>
        </p:nvGraphicFramePr>
        <p:xfrm>
          <a:off x="47488" y="2364598"/>
          <a:ext cx="12192000" cy="4240276"/>
        </p:xfrm>
        <a:graphic>
          <a:graphicData uri="http://schemas.openxmlformats.org/drawingml/2006/table">
            <a:tbl>
              <a:tblPr firstRow="1" bandRow="1">
                <a:tableStyleId>{5FCE9F56-6666-47CD-8C5A-126D48F9A556}</a:tableStyleId>
              </a:tblPr>
              <a:tblGrid>
                <a:gridCol w="6096000">
                  <a:extLst>
                    <a:ext uri="{9D8B030D-6E8A-4147-A177-3AD203B41FA5}">
                      <a16:colId xmlns:a16="http://schemas.microsoft.com/office/drawing/2014/main" val="3288550320"/>
                    </a:ext>
                  </a:extLst>
                </a:gridCol>
                <a:gridCol w="6096000">
                  <a:extLst>
                    <a:ext uri="{9D8B030D-6E8A-4147-A177-3AD203B41FA5}">
                      <a16:colId xmlns:a16="http://schemas.microsoft.com/office/drawing/2014/main" val="934241558"/>
                    </a:ext>
                  </a:extLst>
                </a:gridCol>
              </a:tblGrid>
              <a:tr h="775314">
                <a:tc>
                  <a:txBody>
                    <a:bodyPr/>
                    <a:lstStyle/>
                    <a:p>
                      <a:pPr algn="l"/>
                      <a:r>
                        <a:rPr lang="en-US" sz="2800">
                          <a:latin typeface="Arial" panose="020B0604020202020204" pitchFamily="34" charset="0"/>
                          <a:cs typeface="Arial" panose="020B0604020202020204" pitchFamily="34" charset="0"/>
                        </a:rPr>
                        <a:t>CỘT A</a:t>
                      </a:r>
                    </a:p>
                  </a:txBody>
                  <a:tcPr/>
                </a:tc>
                <a:tc>
                  <a:txBody>
                    <a:bodyPr/>
                    <a:lstStyle/>
                    <a:p>
                      <a:pPr algn="l"/>
                      <a:r>
                        <a:rPr lang="en-US" sz="2800">
                          <a:latin typeface="Arial" panose="020B0604020202020204" pitchFamily="34" charset="0"/>
                          <a:cs typeface="Arial" panose="020B0604020202020204" pitchFamily="34" charset="0"/>
                        </a:rPr>
                        <a:t>CỘT B</a:t>
                      </a:r>
                    </a:p>
                  </a:txBody>
                  <a:tcPr/>
                </a:tc>
                <a:extLst>
                  <a:ext uri="{0D108BD9-81ED-4DB2-BD59-A6C34878D82A}">
                    <a16:rowId xmlns:a16="http://schemas.microsoft.com/office/drawing/2014/main" val="3267669913"/>
                  </a:ext>
                </a:extLst>
              </a:tr>
              <a:tr h="957167">
                <a:tc>
                  <a:txBody>
                    <a:bodyPr/>
                    <a:lstStyle/>
                    <a:p>
                      <a:pPr>
                        <a:lnSpc>
                          <a:spcPct val="150000"/>
                        </a:lnSpc>
                        <a:spcBef>
                          <a:spcPts val="600"/>
                        </a:spcBef>
                      </a:pPr>
                      <a:r>
                        <a:rPr lang="en-US" sz="2200">
                          <a:latin typeface="Arial" panose="020B0604020202020204" pitchFamily="34" charset="0"/>
                          <a:cs typeface="Arial" panose="020B0604020202020204" pitchFamily="34" charset="0"/>
                        </a:rPr>
                        <a:t>1. Diện tích phần đất liền </a:t>
                      </a:r>
                    </a:p>
                  </a:txBody>
                  <a:tcPr/>
                </a:tc>
                <a:tc>
                  <a:txBody>
                    <a:bodyPr/>
                    <a:lstStyle/>
                    <a:p>
                      <a:pPr>
                        <a:lnSpc>
                          <a:spcPct val="150000"/>
                        </a:lnSpc>
                        <a:spcBef>
                          <a:spcPts val="600"/>
                        </a:spcBef>
                      </a:pPr>
                      <a:r>
                        <a:rPr lang="en-US" sz="2200">
                          <a:latin typeface="Arial" panose="020B0604020202020204" pitchFamily="34" charset="0"/>
                          <a:cs typeface="Arial" panose="020B0604020202020204" pitchFamily="34" charset="0"/>
                        </a:rPr>
                        <a:t>331.212 km</a:t>
                      </a:r>
                      <a:r>
                        <a:rPr lang="en-US" sz="2200" baseline="3000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3776871251"/>
                  </a:ext>
                </a:extLst>
              </a:tr>
              <a:tr h="775314">
                <a:tc>
                  <a:txBody>
                    <a:bodyPr/>
                    <a:lstStyle/>
                    <a:p>
                      <a:pPr>
                        <a:lnSpc>
                          <a:spcPct val="150000"/>
                        </a:lnSpc>
                        <a:spcBef>
                          <a:spcPts val="600"/>
                        </a:spcBef>
                      </a:pPr>
                      <a:r>
                        <a:rPr lang="en-US" sz="2200">
                          <a:solidFill>
                            <a:srgbClr val="FF0000"/>
                          </a:solidFill>
                          <a:latin typeface="Arial" panose="020B0604020202020204" pitchFamily="34" charset="0"/>
                          <a:cs typeface="Arial" panose="020B0604020202020204" pitchFamily="34" charset="0"/>
                        </a:rPr>
                        <a:t>2. Chiều dài đường biên giới trên đất liền</a:t>
                      </a:r>
                    </a:p>
                  </a:txBody>
                  <a:tcPr/>
                </a:tc>
                <a:tc>
                  <a:txBody>
                    <a:bodyPr/>
                    <a:lstStyle/>
                    <a:p>
                      <a:pPr>
                        <a:lnSpc>
                          <a:spcPct val="150000"/>
                        </a:lnSpc>
                        <a:spcBef>
                          <a:spcPts val="600"/>
                        </a:spcBef>
                      </a:pPr>
                      <a:r>
                        <a:rPr lang="en-US" sz="2200">
                          <a:latin typeface="Arial" panose="020B0604020202020204" pitchFamily="34" charset="0"/>
                          <a:cs typeface="Arial" panose="020B0604020202020204" pitchFamily="34" charset="0"/>
                        </a:rPr>
                        <a:t>4600 km</a:t>
                      </a:r>
                    </a:p>
                  </a:txBody>
                  <a:tcPr/>
                </a:tc>
                <a:extLst>
                  <a:ext uri="{0D108BD9-81ED-4DB2-BD59-A6C34878D82A}">
                    <a16:rowId xmlns:a16="http://schemas.microsoft.com/office/drawing/2014/main" val="1820507196"/>
                  </a:ext>
                </a:extLst>
              </a:tr>
              <a:tr h="957167">
                <a:tc>
                  <a:txBody>
                    <a:bodyPr/>
                    <a:lstStyle/>
                    <a:p>
                      <a:pPr>
                        <a:lnSpc>
                          <a:spcPct val="150000"/>
                        </a:lnSpc>
                        <a:spcBef>
                          <a:spcPts val="600"/>
                        </a:spcBef>
                      </a:pPr>
                      <a:r>
                        <a:rPr lang="en-US" sz="2200">
                          <a:latin typeface="Arial" panose="020B0604020202020204" pitchFamily="34" charset="0"/>
                          <a:cs typeface="Arial" panose="020B0604020202020204" pitchFamily="34" charset="0"/>
                        </a:rPr>
                        <a:t>3. Chiều dài đường bờ biển</a:t>
                      </a:r>
                    </a:p>
                  </a:txBody>
                  <a:tcPr/>
                </a:tc>
                <a:tc>
                  <a:txBody>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lang="en-US" sz="2200">
                          <a:solidFill>
                            <a:srgbClr val="FF0000"/>
                          </a:solidFill>
                          <a:latin typeface="Arial" panose="020B0604020202020204" pitchFamily="34" charset="0"/>
                          <a:cs typeface="Arial" panose="020B0604020202020204" pitchFamily="34" charset="0"/>
                        </a:rPr>
                        <a:t>3260 km</a:t>
                      </a:r>
                    </a:p>
                  </a:txBody>
                  <a:tcPr/>
                </a:tc>
                <a:extLst>
                  <a:ext uri="{0D108BD9-81ED-4DB2-BD59-A6C34878D82A}">
                    <a16:rowId xmlns:a16="http://schemas.microsoft.com/office/drawing/2014/main" val="72140798"/>
                  </a:ext>
                </a:extLst>
              </a:tr>
              <a:tr h="775314">
                <a:tc>
                  <a:txBody>
                    <a:bodyPr/>
                    <a:lstStyle/>
                    <a:p>
                      <a:pPr>
                        <a:lnSpc>
                          <a:spcPct val="150000"/>
                        </a:lnSpc>
                        <a:spcBef>
                          <a:spcPts val="600"/>
                        </a:spcBef>
                      </a:pPr>
                      <a:r>
                        <a:rPr lang="en-US" sz="2200">
                          <a:latin typeface="Arial" panose="020B0604020202020204" pitchFamily="34" charset="0"/>
                          <a:cs typeface="Arial" panose="020B0604020202020204" pitchFamily="34" charset="0"/>
                        </a:rPr>
                        <a:t>4. Số hòn đảo trong vùng biển nước ta</a:t>
                      </a:r>
                    </a:p>
                  </a:txBody>
                  <a:tcPr/>
                </a:tc>
                <a:tc>
                  <a:txBody>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lang="en-US" sz="2200">
                          <a:latin typeface="Arial" panose="020B0604020202020204" pitchFamily="34" charset="0"/>
                          <a:cs typeface="Arial" panose="020B0604020202020204" pitchFamily="34" charset="0"/>
                        </a:rPr>
                        <a:t>Hàng nghìn (khoảng 3000-4000 hòn đảo)</a:t>
                      </a:r>
                    </a:p>
                  </a:txBody>
                  <a:tcPr/>
                </a:tc>
                <a:extLst>
                  <a:ext uri="{0D108BD9-81ED-4DB2-BD59-A6C34878D82A}">
                    <a16:rowId xmlns:a16="http://schemas.microsoft.com/office/drawing/2014/main" val="4120029596"/>
                  </a:ext>
                </a:extLst>
              </a:tr>
            </a:tbl>
          </a:graphicData>
        </a:graphic>
      </p:graphicFrame>
      <p:sp>
        <p:nvSpPr>
          <p:cNvPr id="9" name="Google Shape;3787;p13">
            <a:extLst>
              <a:ext uri="{FF2B5EF4-FFF2-40B4-BE49-F238E27FC236}">
                <a16:creationId xmlns:a16="http://schemas.microsoft.com/office/drawing/2014/main" id="{01772B1E-43B1-FFC9-F2A6-90EFC875B10E}"/>
              </a:ext>
            </a:extLst>
          </p:cNvPr>
          <p:cNvSpPr txBox="1"/>
          <p:nvPr/>
        </p:nvSpPr>
        <p:spPr>
          <a:xfrm>
            <a:off x="4704535" y="66631"/>
            <a:ext cx="344813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chemeClr val="dk1"/>
                </a:solidFill>
                <a:latin typeface="Arial" panose="020B0604020202020204" pitchFamily="34" charset="0"/>
                <a:ea typeface="Poppins"/>
                <a:cs typeface="Arial" panose="020B0604020202020204" pitchFamily="34" charset="0"/>
                <a:sym typeface="Poppins"/>
              </a:rPr>
              <a:t>b. Phạm vi lãnh thổ</a:t>
            </a:r>
            <a:endParaRPr sz="2800" b="1">
              <a:solidFill>
                <a:schemeClr val="dk1"/>
              </a:solidFill>
              <a:latin typeface="Arial" panose="020B0604020202020204" pitchFamily="34" charset="0"/>
              <a:ea typeface="Poppins"/>
              <a:cs typeface="Arial" panose="020B0604020202020204" pitchFamily="34" charset="0"/>
              <a:sym typeface="Poppins"/>
            </a:endParaRPr>
          </a:p>
        </p:txBody>
      </p:sp>
    </p:spTree>
    <p:extLst>
      <p:ext uri="{BB962C8B-B14F-4D97-AF65-F5344CB8AC3E}">
        <p14:creationId xmlns:p14="http://schemas.microsoft.com/office/powerpoint/2010/main" val="2084680169"/>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C766EB-A6DD-D5EC-31F0-C1160DB01DA4}"/>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a:solidFill>
                  <a:schemeClr val="tx1"/>
                </a:solidFill>
                <a:latin typeface="Arial" panose="020B0604020202020204" pitchFamily="34" charset="0"/>
                <a:ea typeface="+mj-ea"/>
                <a:cs typeface="Arial" panose="020B0604020202020204" pitchFamily="34" charset="0"/>
              </a:rPr>
              <a:t>THỰC HÀNH SỬ DỤNG ATLAT ĐỊA LÍ</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594D407-99A3-62FA-1CDB-7AF3DDFACDA9}"/>
              </a:ext>
            </a:extLst>
          </p:cNvPr>
          <p:cNvSpPr>
            <a:spLocks noGrp="1"/>
          </p:cNvSpPr>
          <p:nvPr>
            <p:ph type="body" sz="half" idx="2"/>
          </p:nvPr>
        </p:nvSpPr>
        <p:spPr>
          <a:xfrm>
            <a:off x="590719" y="2330505"/>
            <a:ext cx="4947932" cy="3979585"/>
          </a:xfrm>
        </p:spPr>
        <p:txBody>
          <a:bodyPr vert="horz" lIns="91440" tIns="45720" rIns="91440" bIns="45720" rtlCol="0" anchor="ctr">
            <a:normAutofit/>
          </a:bodyPr>
          <a:lstStyle/>
          <a:p>
            <a:pPr indent="-228600">
              <a:buFont typeface="Arial" panose="020B0604020202020204" pitchFamily="34" charset="0"/>
              <a:buChar char="•"/>
            </a:pPr>
            <a:r>
              <a:rPr lang="en-US" sz="2000">
                <a:solidFill>
                  <a:schemeClr val="tx1"/>
                </a:solidFill>
                <a:latin typeface="Arial" panose="020B0604020202020204" pitchFamily="34" charset="0"/>
                <a:ea typeface="+mn-ea"/>
                <a:cs typeface="Arial" panose="020B0604020202020204" pitchFamily="34" charset="0"/>
              </a:rPr>
              <a:t>Hãy kể tên các tỉnh/TP trực thuộc Trung ương nước ta giáp Trung Quốc.</a:t>
            </a:r>
          </a:p>
          <a:p>
            <a:pPr indent="-228600">
              <a:buFont typeface="Arial" panose="020B0604020202020204" pitchFamily="34" charset="0"/>
              <a:buChar char="•"/>
            </a:pPr>
            <a:r>
              <a:rPr lang="en-US" sz="2000">
                <a:solidFill>
                  <a:schemeClr val="tx1"/>
                </a:solidFill>
                <a:latin typeface="Arial" panose="020B0604020202020204" pitchFamily="34" charset="0"/>
                <a:ea typeface="+mn-ea"/>
                <a:cs typeface="Arial" panose="020B0604020202020204" pitchFamily="34" charset="0"/>
              </a:rPr>
              <a:t>Hãy kể tên các tỉnh/TP trực thuộc Trung ương nước ta giáp Lào.</a:t>
            </a:r>
          </a:p>
          <a:p>
            <a:pPr indent="-228600">
              <a:buFont typeface="Arial" panose="020B0604020202020204" pitchFamily="34" charset="0"/>
              <a:buChar char="•"/>
            </a:pPr>
            <a:r>
              <a:rPr lang="en-US" sz="2000">
                <a:solidFill>
                  <a:schemeClr val="tx1"/>
                </a:solidFill>
                <a:latin typeface="Arial" panose="020B0604020202020204" pitchFamily="34" charset="0"/>
                <a:ea typeface="+mn-ea"/>
                <a:cs typeface="Arial" panose="020B0604020202020204" pitchFamily="34" charset="0"/>
              </a:rPr>
              <a:t>Hãy kể tên các tỉnh/TP trực thuộc Trung ương nước ta giáp Campuchia.</a:t>
            </a:r>
          </a:p>
          <a:p>
            <a:pPr indent="-228600">
              <a:buFont typeface="Arial" panose="020B0604020202020204" pitchFamily="34" charset="0"/>
              <a:buChar char="•"/>
            </a:pPr>
            <a:r>
              <a:rPr lang="en-US" sz="2000">
                <a:solidFill>
                  <a:schemeClr val="tx1"/>
                </a:solidFill>
                <a:latin typeface="Arial" panose="020B0604020202020204" pitchFamily="34" charset="0"/>
                <a:ea typeface="+mn-ea"/>
                <a:cs typeface="Arial" panose="020B0604020202020204" pitchFamily="34" charset="0"/>
              </a:rPr>
              <a:t>Hãy kể tên các tỉnh/TP trực thuộc Trung ương nước ta giáp biển?</a:t>
            </a:r>
          </a:p>
          <a:p>
            <a:pPr marL="57150"/>
            <a:r>
              <a:rPr lang="en-US" sz="2000">
                <a:solidFill>
                  <a:schemeClr val="tx1"/>
                </a:solidFill>
                <a:latin typeface="Arial" panose="020B0604020202020204" pitchFamily="34" charset="0"/>
                <a:ea typeface="+mn-ea"/>
                <a:cs typeface="Arial" panose="020B0604020202020204" pitchFamily="34" charset="0"/>
                <a:sym typeface="Wingdings" panose="05000000000000000000" pitchFamily="2" charset="2"/>
              </a:rPr>
              <a:t>=&gt; Viết các đáp án ra giấy </a:t>
            </a:r>
          </a:p>
          <a:p>
            <a:pPr marL="57150"/>
            <a:r>
              <a:rPr lang="en-US" sz="2000">
                <a:solidFill>
                  <a:schemeClr val="tx1"/>
                </a:solidFill>
                <a:latin typeface="Arial" panose="020B0604020202020204" pitchFamily="34" charset="0"/>
                <a:ea typeface="+mn-ea"/>
                <a:cs typeface="Arial" panose="020B0604020202020204" pitchFamily="34" charset="0"/>
              </a:rPr>
              <a:t>=&gt; Tham gia trò chơi “Ai nhanh hơn”, Đối mặt</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map of the ocean&#10;&#10;Description automatically generated">
            <a:extLst>
              <a:ext uri="{FF2B5EF4-FFF2-40B4-BE49-F238E27FC236}">
                <a16:creationId xmlns:a16="http://schemas.microsoft.com/office/drawing/2014/main" id="{7B70E608-6674-8EDC-26A7-F6B07E826C49}"/>
              </a:ext>
            </a:extLst>
          </p:cNvPr>
          <p:cNvPicPr>
            <a:picLocks noGrp="1" noChangeAspect="1"/>
          </p:cNvPicPr>
          <p:nvPr>
            <p:ph idx="1"/>
          </p:nvPr>
        </p:nvPicPr>
        <p:blipFill rotWithShape="1">
          <a:blip r:embed="rId2"/>
          <a:srcRect b="31658"/>
          <a:stretch/>
        </p:blipFill>
        <p:spPr>
          <a:xfrm>
            <a:off x="5977788" y="799352"/>
            <a:ext cx="5425410" cy="5259296"/>
          </a:xfrm>
          <a:prstGeom prst="rect">
            <a:avLst/>
          </a:prstGeom>
        </p:spPr>
      </p:pic>
    </p:spTree>
    <p:extLst>
      <p:ext uri="{BB962C8B-B14F-4D97-AF65-F5344CB8AC3E}">
        <p14:creationId xmlns:p14="http://schemas.microsoft.com/office/powerpoint/2010/main" val="17126874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3743"/>
        <p:cNvGrpSpPr/>
        <p:nvPr/>
      </p:nvGrpSpPr>
      <p:grpSpPr>
        <a:xfrm>
          <a:off x="0" y="0"/>
          <a:ext cx="0" cy="0"/>
          <a:chOff x="0" y="0"/>
          <a:chExt cx="0" cy="0"/>
        </a:xfrm>
      </p:grpSpPr>
      <p:sp>
        <p:nvSpPr>
          <p:cNvPr id="3744" name="Google Shape;3744;p11"/>
          <p:cNvSpPr/>
          <p:nvPr/>
        </p:nvSpPr>
        <p:spPr>
          <a:xfrm>
            <a:off x="0" y="0"/>
            <a:ext cx="12192000" cy="68580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200" b="0" i="0" u="none" strike="noStrike" cap="none">
              <a:solidFill>
                <a:srgbClr val="FFFFFF"/>
              </a:solidFill>
              <a:latin typeface="Calibri"/>
              <a:ea typeface="Calibri"/>
              <a:cs typeface="Calibri"/>
              <a:sym typeface="Calibri"/>
            </a:endParaRPr>
          </a:p>
        </p:txBody>
      </p:sp>
      <p:sp>
        <p:nvSpPr>
          <p:cNvPr id="3745" name="Google Shape;3745;p11"/>
          <p:cNvSpPr/>
          <p:nvPr/>
        </p:nvSpPr>
        <p:spPr>
          <a:xfrm>
            <a:off x="477012" y="480060"/>
            <a:ext cx="11237976" cy="589788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200" b="0" i="0" u="none" strike="noStrike" cap="none">
              <a:solidFill>
                <a:srgbClr val="FFFFFF"/>
              </a:solidFill>
              <a:latin typeface="Calibri"/>
              <a:ea typeface="Calibri"/>
              <a:cs typeface="Calibri"/>
              <a:sym typeface="Calibri"/>
            </a:endParaRPr>
          </a:p>
        </p:txBody>
      </p:sp>
      <p:sp>
        <p:nvSpPr>
          <p:cNvPr id="3746" name="Google Shape;3746;p11"/>
          <p:cNvSpPr txBox="1"/>
          <p:nvPr/>
        </p:nvSpPr>
        <p:spPr>
          <a:xfrm>
            <a:off x="4034336" y="480060"/>
            <a:ext cx="7778584" cy="3169613"/>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4000" b="0" i="0" u="none" strike="noStrike" cap="none">
                <a:solidFill>
                  <a:schemeClr val="lt1"/>
                </a:solidFill>
                <a:latin typeface="Arial"/>
                <a:ea typeface="Arial"/>
                <a:cs typeface="Arial"/>
                <a:sym typeface="Arial"/>
              </a:rPr>
              <a:t>CHƯƠNG 1: </a:t>
            </a:r>
            <a:endParaRPr sz="4000" b="0" i="0" u="none" strike="noStrike" cap="none">
              <a:solidFill>
                <a:schemeClr val="lt1"/>
              </a:solidFill>
              <a:latin typeface="Arial"/>
              <a:ea typeface="Arial"/>
              <a:cs typeface="Arial"/>
              <a:sym typeface="Arial"/>
            </a:endParaRPr>
          </a:p>
          <a:p>
            <a:pPr marL="0" marR="0" lvl="0" indent="0" algn="ctr" rtl="0">
              <a:lnSpc>
                <a:spcPct val="90000"/>
              </a:lnSpc>
              <a:spcBef>
                <a:spcPts val="600"/>
              </a:spcBef>
              <a:spcAft>
                <a:spcPts val="0"/>
              </a:spcAft>
              <a:buNone/>
            </a:pPr>
            <a:r>
              <a:rPr lang="en-US" sz="4000" b="0" i="0" u="none" strike="noStrike" cap="none">
                <a:solidFill>
                  <a:schemeClr val="lt1"/>
                </a:solidFill>
                <a:latin typeface="Arial"/>
                <a:ea typeface="Arial"/>
                <a:cs typeface="Arial"/>
                <a:sym typeface="Arial"/>
              </a:rPr>
              <a:t>ĐẶC ĐIỂM VỊ TRÍ ĐỊA LÍ, PHẠM VI LÃNH THỔ, ĐỊA HÌNH VÀ KHOÁNG SẢN VIỆT NAM</a:t>
            </a:r>
            <a:endParaRPr sz="2400" b="0" i="0" u="none" strike="noStrike" cap="none">
              <a:solidFill>
                <a:schemeClr val="lt1"/>
              </a:solidFill>
              <a:latin typeface="Arial"/>
              <a:ea typeface="Arial"/>
              <a:cs typeface="Arial"/>
              <a:sym typeface="Arial"/>
            </a:endParaRPr>
          </a:p>
        </p:txBody>
      </p:sp>
      <p:sp>
        <p:nvSpPr>
          <p:cNvPr id="3747" name="Google Shape;3747;p11"/>
          <p:cNvSpPr txBox="1"/>
          <p:nvPr/>
        </p:nvSpPr>
        <p:spPr>
          <a:xfrm>
            <a:off x="3557324" y="2897125"/>
            <a:ext cx="7187529" cy="3169613"/>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4000" b="0" i="0" u="none" strike="noStrike" cap="none">
                <a:solidFill>
                  <a:srgbClr val="FFFF00"/>
                </a:solidFill>
                <a:latin typeface="Arial"/>
                <a:ea typeface="Arial"/>
                <a:cs typeface="Arial"/>
                <a:sym typeface="Arial"/>
              </a:rPr>
              <a:t>Bài 1: </a:t>
            </a:r>
            <a:endParaRPr sz="4000" b="0" i="0" u="none" strike="noStrike" cap="none">
              <a:solidFill>
                <a:srgbClr val="FFFF00"/>
              </a:solidFill>
              <a:latin typeface="Arial"/>
              <a:ea typeface="Arial"/>
              <a:cs typeface="Arial"/>
              <a:sym typeface="Arial"/>
            </a:endParaRPr>
          </a:p>
          <a:p>
            <a:pPr marL="0" marR="0" lvl="0" indent="0" algn="ctr" rtl="0">
              <a:lnSpc>
                <a:spcPct val="90000"/>
              </a:lnSpc>
              <a:spcBef>
                <a:spcPts val="600"/>
              </a:spcBef>
              <a:spcAft>
                <a:spcPts val="0"/>
              </a:spcAft>
              <a:buNone/>
            </a:pPr>
            <a:r>
              <a:rPr lang="en-US" sz="4000" b="0" i="0" u="none" strike="noStrike" cap="none">
                <a:solidFill>
                  <a:srgbClr val="FFFF00"/>
                </a:solidFill>
                <a:latin typeface="Arial"/>
                <a:ea typeface="Arial"/>
                <a:cs typeface="Arial"/>
                <a:sym typeface="Arial"/>
              </a:rPr>
              <a:t>ĐẶC ĐIỂM VỊ TRÍ ĐỊA LÍ, PHẠM VI LÃNH THỔ</a:t>
            </a:r>
            <a:endParaRPr sz="2400" b="0" i="0" u="none" strike="noStrike" cap="none">
              <a:solidFill>
                <a:srgbClr val="FFFF00"/>
              </a:solidFill>
              <a:latin typeface="Arial"/>
              <a:ea typeface="Arial"/>
              <a:cs typeface="Arial"/>
              <a:sym typeface="Arial"/>
            </a:endParaRPr>
          </a:p>
        </p:txBody>
      </p:sp>
      <p:pic>
        <p:nvPicPr>
          <p:cNvPr id="3748" name="Google Shape;3748;p11" descr="Map&#10;&#10;Description automatically generated"/>
          <p:cNvPicPr preferRelativeResize="0"/>
          <p:nvPr/>
        </p:nvPicPr>
        <p:blipFill rotWithShape="1">
          <a:blip r:embed="rId3">
            <a:alphaModFix/>
          </a:blip>
          <a:srcRect r="965" b="-3"/>
          <a:stretch/>
        </p:blipFill>
        <p:spPr>
          <a:xfrm>
            <a:off x="97932" y="274320"/>
            <a:ext cx="3936404" cy="6309360"/>
          </a:xfrm>
          <a:prstGeom prst="rect">
            <a:avLst/>
          </a:prstGeom>
          <a:noFill/>
          <a:ln>
            <a:noFill/>
          </a:ln>
        </p:spPr>
      </p:pic>
      <p:pic>
        <p:nvPicPr>
          <p:cNvPr id="3749" name="Google Shape;3749;p11"/>
          <p:cNvPicPr preferRelativeResize="0"/>
          <p:nvPr/>
        </p:nvPicPr>
        <p:blipFill rotWithShape="1">
          <a:blip r:embed="rId4">
            <a:alphaModFix/>
          </a:blip>
          <a:srcRect/>
          <a:stretch/>
        </p:blipFill>
        <p:spPr>
          <a:xfrm>
            <a:off x="9230504" y="5277512"/>
            <a:ext cx="3200002" cy="15804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97"/>
        <p:cNvGrpSpPr/>
        <p:nvPr/>
      </p:nvGrpSpPr>
      <p:grpSpPr>
        <a:xfrm>
          <a:off x="0" y="0"/>
          <a:ext cx="0" cy="0"/>
          <a:chOff x="0" y="0"/>
          <a:chExt cx="0" cy="0"/>
        </a:xfrm>
      </p:grpSpPr>
      <p:grpSp>
        <p:nvGrpSpPr>
          <p:cNvPr id="3899" name="Google Shape;3899;p17"/>
          <p:cNvGrpSpPr/>
          <p:nvPr/>
        </p:nvGrpSpPr>
        <p:grpSpPr>
          <a:xfrm>
            <a:off x="403123" y="0"/>
            <a:ext cx="11385754" cy="814857"/>
            <a:chOff x="403123" y="0"/>
            <a:chExt cx="11385754" cy="814857"/>
          </a:xfrm>
        </p:grpSpPr>
        <p:sp>
          <p:nvSpPr>
            <p:cNvPr id="3900" name="Google Shape;3900;p17"/>
            <p:cNvSpPr/>
            <p:nvPr/>
          </p:nvSpPr>
          <p:spPr>
            <a:xfrm>
              <a:off x="403123" y="63225"/>
              <a:ext cx="11385754" cy="717079"/>
            </a:xfrm>
            <a:prstGeom prst="roundRect">
              <a:avLst>
                <a:gd name="adj" fmla="val 42559"/>
              </a:avLst>
            </a:prstGeom>
            <a:solidFill>
              <a:srgbClr val="1508B8"/>
            </a:solidFill>
            <a:ln w="12700" cap="flat" cmpd="sng">
              <a:solidFill>
                <a:srgbClr val="4472C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FFFF00"/>
                  </a:solidFill>
                  <a:latin typeface="+mj-lt"/>
                  <a:ea typeface="Poppins"/>
                  <a:cs typeface="Poppins"/>
                  <a:sym typeface="Poppins"/>
                </a:rPr>
                <a:t>1. VỊ TRÍ ĐỊA LÍ VÀ PHẠM VI LÃNH THỔ  </a:t>
              </a:r>
              <a:endParaRPr sz="3200" b="1">
                <a:solidFill>
                  <a:srgbClr val="FFFF00"/>
                </a:solidFill>
                <a:latin typeface="+mj-lt"/>
                <a:ea typeface="Poppins"/>
                <a:cs typeface="Poppins"/>
                <a:sym typeface="Poppins"/>
              </a:endParaRPr>
            </a:p>
          </p:txBody>
        </p:sp>
        <p:pic>
          <p:nvPicPr>
            <p:cNvPr id="3901" name="Google Shape;3901;p17" descr="Giấy Mở Rộng Biểu Tượng - Véc tơ bút và giấy png tải về - Miễn phí trong  suốt Góc png Tải về."/>
            <p:cNvPicPr preferRelativeResize="0"/>
            <p:nvPr/>
          </p:nvPicPr>
          <p:blipFill rotWithShape="1">
            <a:blip r:embed="rId3">
              <a:alphaModFix/>
            </a:blip>
            <a:srcRect l="22136" r="21864"/>
            <a:stretch/>
          </p:blipFill>
          <p:spPr>
            <a:xfrm>
              <a:off x="572866" y="0"/>
              <a:ext cx="789769" cy="814857"/>
            </a:xfrm>
            <a:prstGeom prst="rect">
              <a:avLst/>
            </a:prstGeom>
            <a:noFill/>
            <a:ln>
              <a:noFill/>
            </a:ln>
          </p:spPr>
        </p:pic>
      </p:grpSp>
      <p:sp>
        <p:nvSpPr>
          <p:cNvPr id="3" name="TextBox 2">
            <a:extLst>
              <a:ext uri="{FF2B5EF4-FFF2-40B4-BE49-F238E27FC236}">
                <a16:creationId xmlns:a16="http://schemas.microsoft.com/office/drawing/2014/main" id="{25F1D6A7-517C-750E-DA62-312E0D3EEE00}"/>
              </a:ext>
            </a:extLst>
          </p:cNvPr>
          <p:cNvSpPr txBox="1"/>
          <p:nvPr/>
        </p:nvSpPr>
        <p:spPr>
          <a:xfrm>
            <a:off x="572866" y="2010350"/>
            <a:ext cx="3999134" cy="3046988"/>
          </a:xfrm>
          <a:prstGeom prst="rect">
            <a:avLst/>
          </a:prstGeom>
          <a:noFill/>
        </p:spPr>
        <p:txBody>
          <a:bodyPr wrap="square">
            <a:spAutoFit/>
          </a:bodyPr>
          <a:lstStyle/>
          <a:p>
            <a:r>
              <a:rPr lang="en-US" sz="2800" kern="0">
                <a:solidFill>
                  <a:schemeClr val="tx1"/>
                </a:solidFill>
                <a:latin typeface="+mj-lt"/>
                <a:ea typeface="Open Sans" panose="020B0606030504020204" pitchFamily="34" charset="0"/>
                <a:cs typeface="Times New Roman" panose="02020603050405020304" pitchFamily="18" charset="0"/>
              </a:rPr>
              <a:t>Quan sát BĐ, hãy xác định vị trí của phần đất liền nước ta trên BĐ? Cho biết phần đất liền nước ta giáp với các biển, quốc gia nào?</a:t>
            </a:r>
          </a:p>
          <a:p>
            <a:endParaRPr lang="en-US" sz="2400" kern="0" dirty="0">
              <a:solidFill>
                <a:schemeClr val="tx1"/>
              </a:solidFill>
              <a:latin typeface="+mj-lt"/>
              <a:ea typeface="Open Sans" panose="020B0606030504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FCE9143-E672-B7FB-837E-360673653B25}"/>
              </a:ext>
            </a:extLst>
          </p:cNvPr>
          <p:cNvPicPr>
            <a:picLocks noChangeAspect="1"/>
          </p:cNvPicPr>
          <p:nvPr/>
        </p:nvPicPr>
        <p:blipFill>
          <a:blip r:embed="rId4"/>
          <a:stretch>
            <a:fillRect/>
          </a:stretch>
        </p:blipFill>
        <p:spPr>
          <a:xfrm>
            <a:off x="4572000" y="814857"/>
            <a:ext cx="6923466" cy="5857436"/>
          </a:xfrm>
          <a:prstGeom prst="rect">
            <a:avLst/>
          </a:prstGeom>
        </p:spPr>
      </p:pic>
      <p:sp>
        <p:nvSpPr>
          <p:cNvPr id="6" name="Google Shape;3787;p13">
            <a:extLst>
              <a:ext uri="{FF2B5EF4-FFF2-40B4-BE49-F238E27FC236}">
                <a16:creationId xmlns:a16="http://schemas.microsoft.com/office/drawing/2014/main" id="{63252B90-6890-B2B0-6A3F-5EE4418DBB86}"/>
              </a:ext>
            </a:extLst>
          </p:cNvPr>
          <p:cNvSpPr txBox="1"/>
          <p:nvPr/>
        </p:nvSpPr>
        <p:spPr>
          <a:xfrm>
            <a:off x="572866" y="1277443"/>
            <a:ext cx="344813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chemeClr val="dk1"/>
                </a:solidFill>
                <a:latin typeface="+mj-lt"/>
                <a:ea typeface="Poppins"/>
                <a:cs typeface="Poppins"/>
                <a:sym typeface="Poppins"/>
              </a:rPr>
              <a:t>a. Vị trí địa lí</a:t>
            </a:r>
            <a:endParaRPr sz="2800" b="1">
              <a:solidFill>
                <a:schemeClr val="dk1"/>
              </a:solidFill>
              <a:latin typeface="+mj-lt"/>
              <a:ea typeface="Poppins"/>
              <a:cs typeface="Poppins"/>
              <a:sym typeface="Poppins"/>
            </a:endParaRPr>
          </a:p>
        </p:txBody>
      </p:sp>
    </p:spTree>
    <p:extLst>
      <p:ext uri="{BB962C8B-B14F-4D97-AF65-F5344CB8AC3E}">
        <p14:creationId xmlns:p14="http://schemas.microsoft.com/office/powerpoint/2010/main" val="2548167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3"/>
        <p:cNvGrpSpPr/>
        <p:nvPr/>
      </p:nvGrpSpPr>
      <p:grpSpPr>
        <a:xfrm>
          <a:off x="0" y="0"/>
          <a:ext cx="0" cy="0"/>
          <a:chOff x="0" y="0"/>
          <a:chExt cx="0" cy="0"/>
        </a:xfrm>
      </p:grpSpPr>
      <p:sp>
        <p:nvSpPr>
          <p:cNvPr id="3914" name="Google Shape;3914;p18"/>
          <p:cNvSpPr/>
          <p:nvPr/>
        </p:nvSpPr>
        <p:spPr>
          <a:xfrm>
            <a:off x="0" y="91897"/>
            <a:ext cx="6096000" cy="751110"/>
          </a:xfrm>
          <a:prstGeom prst="roundRect">
            <a:avLst>
              <a:gd name="adj" fmla="val 42559"/>
            </a:avLst>
          </a:prstGeom>
          <a:solidFill>
            <a:srgbClr val="1508B8"/>
          </a:solidFill>
          <a:ln w="12700" cap="flat" cmpd="sng">
            <a:solidFill>
              <a:srgbClr val="4472C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FF00"/>
                </a:solidFill>
                <a:latin typeface="+mj-lt"/>
                <a:ea typeface="Poppins"/>
                <a:cs typeface="Poppins"/>
                <a:sym typeface="Poppins"/>
              </a:rPr>
              <a:t>1. VỊ TRÍ ĐỊA LÍ VÀ PHẠM VI LÃNH THỔ  </a:t>
            </a:r>
            <a:endParaRPr sz="2400" b="1">
              <a:solidFill>
                <a:srgbClr val="FFFF00"/>
              </a:solidFill>
              <a:latin typeface="+mj-lt"/>
              <a:ea typeface="Poppins"/>
              <a:cs typeface="Poppins"/>
              <a:sym typeface="Poppins"/>
            </a:endParaRPr>
          </a:p>
        </p:txBody>
      </p:sp>
      <p:pic>
        <p:nvPicPr>
          <p:cNvPr id="3916" name="Google Shape;3916;p18"/>
          <p:cNvPicPr preferRelativeResize="0"/>
          <p:nvPr/>
        </p:nvPicPr>
        <p:blipFill rotWithShape="1">
          <a:blip r:embed="rId3">
            <a:alphaModFix/>
          </a:blip>
          <a:srcRect/>
          <a:stretch/>
        </p:blipFill>
        <p:spPr>
          <a:xfrm>
            <a:off x="19743" y="1871384"/>
            <a:ext cx="5778580" cy="2099776"/>
          </a:xfrm>
          <a:prstGeom prst="rect">
            <a:avLst/>
          </a:prstGeom>
          <a:noFill/>
          <a:ln>
            <a:noFill/>
          </a:ln>
        </p:spPr>
      </p:pic>
      <p:sp>
        <p:nvSpPr>
          <p:cNvPr id="3917" name="Google Shape;3917;p18"/>
          <p:cNvSpPr/>
          <p:nvPr/>
        </p:nvSpPr>
        <p:spPr>
          <a:xfrm>
            <a:off x="487969" y="1237821"/>
            <a:ext cx="4929351" cy="33451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mj-lt"/>
                <a:ea typeface="Great Vibes"/>
                <a:cs typeface="Great Vibes"/>
                <a:sym typeface="Great Vibes"/>
              </a:rPr>
              <a:t>Các điểm cực trên phần đất liền Việt Nam</a:t>
            </a:r>
            <a:endParaRPr sz="2400">
              <a:latin typeface="+mj-lt"/>
            </a:endParaRPr>
          </a:p>
        </p:txBody>
      </p:sp>
      <p:grpSp>
        <p:nvGrpSpPr>
          <p:cNvPr id="3920" name="Google Shape;3920;p18"/>
          <p:cNvGrpSpPr/>
          <p:nvPr/>
        </p:nvGrpSpPr>
        <p:grpSpPr>
          <a:xfrm>
            <a:off x="354150" y="4250606"/>
            <a:ext cx="5509024" cy="2265384"/>
            <a:chOff x="3642099" y="4421466"/>
            <a:chExt cx="4229402" cy="2265384"/>
          </a:xfrm>
        </p:grpSpPr>
        <p:sp>
          <p:nvSpPr>
            <p:cNvPr id="3921" name="Google Shape;3921;p18"/>
            <p:cNvSpPr/>
            <p:nvPr/>
          </p:nvSpPr>
          <p:spPr>
            <a:xfrm>
              <a:off x="3642099" y="4421466"/>
              <a:ext cx="3887110" cy="1814091"/>
            </a:xfrm>
            <a:prstGeom prst="roundRect">
              <a:avLst>
                <a:gd name="adj" fmla="val 16667"/>
              </a:avLst>
            </a:prstGeom>
            <a:solidFill>
              <a:srgbClr val="FFF2CC"/>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mj-lt"/>
                  <a:ea typeface="Poppins"/>
                  <a:cs typeface="Poppins"/>
                  <a:sym typeface="Poppins"/>
                </a:rPr>
                <a:t>Tìm trên bản đồ các điểm cực trên phần đất liền của nước ta?</a:t>
              </a:r>
              <a:endParaRPr sz="2400" b="1">
                <a:solidFill>
                  <a:schemeClr val="dk1"/>
                </a:solidFill>
                <a:latin typeface="+mj-lt"/>
                <a:ea typeface="Poppins"/>
                <a:cs typeface="Poppins"/>
                <a:sym typeface="Poppins"/>
              </a:endParaRPr>
            </a:p>
          </p:txBody>
        </p:sp>
        <p:pic>
          <p:nvPicPr>
            <p:cNvPr id="3922" name="Google Shape;3922;p18"/>
            <p:cNvPicPr preferRelativeResize="0"/>
            <p:nvPr/>
          </p:nvPicPr>
          <p:blipFill rotWithShape="1">
            <a:blip r:embed="rId4">
              <a:alphaModFix/>
            </a:blip>
            <a:srcRect/>
            <a:stretch/>
          </p:blipFill>
          <p:spPr>
            <a:xfrm>
              <a:off x="6380533" y="5410514"/>
              <a:ext cx="1490968" cy="1276336"/>
            </a:xfrm>
            <a:prstGeom prst="rect">
              <a:avLst/>
            </a:prstGeom>
            <a:noFill/>
            <a:ln>
              <a:noFill/>
            </a:ln>
          </p:spPr>
        </p:pic>
      </p:grpSp>
      <p:pic>
        <p:nvPicPr>
          <p:cNvPr id="2" name="Picture 1">
            <a:extLst>
              <a:ext uri="{FF2B5EF4-FFF2-40B4-BE49-F238E27FC236}">
                <a16:creationId xmlns:a16="http://schemas.microsoft.com/office/drawing/2014/main" id="{4D06E055-356E-020B-3C05-B71351CF36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73" t="11560" r="5658" b="20442"/>
          <a:stretch/>
        </p:blipFill>
        <p:spPr>
          <a:xfrm>
            <a:off x="6076257" y="91897"/>
            <a:ext cx="6096000" cy="6818907"/>
          </a:xfrm>
          <a:prstGeom prst="rect">
            <a:avLst/>
          </a:prstGeom>
        </p:spPr>
      </p:pic>
    </p:spTree>
    <p:extLst>
      <p:ext uri="{BB962C8B-B14F-4D97-AF65-F5344CB8AC3E}">
        <p14:creationId xmlns:p14="http://schemas.microsoft.com/office/powerpoint/2010/main" val="192239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17"/>
                                        </p:tgtEl>
                                        <p:attrNameLst>
                                          <p:attrName>style.visibility</p:attrName>
                                        </p:attrNameLst>
                                      </p:cBhvr>
                                      <p:to>
                                        <p:strVal val="visible"/>
                                      </p:to>
                                    </p:set>
                                    <p:animEffect transition="in" filter="fade">
                                      <p:cBhvr>
                                        <p:cTn id="7" dur="500"/>
                                        <p:tgtEl>
                                          <p:spTgt spid="3917"/>
                                        </p:tgtEl>
                                      </p:cBhvr>
                                    </p:animEffect>
                                  </p:childTnLst>
                                </p:cTn>
                              </p:par>
                              <p:par>
                                <p:cTn id="8" presetID="10" presetClass="entr" presetSubtype="0" fill="hold" nodeType="withEffect">
                                  <p:stCondLst>
                                    <p:cond delay="0"/>
                                  </p:stCondLst>
                                  <p:childTnLst>
                                    <p:set>
                                      <p:cBhvr>
                                        <p:cTn id="9" dur="1" fill="hold">
                                          <p:stCondLst>
                                            <p:cond delay="0"/>
                                          </p:stCondLst>
                                        </p:cTn>
                                        <p:tgtEl>
                                          <p:spTgt spid="3916"/>
                                        </p:tgtEl>
                                        <p:attrNameLst>
                                          <p:attrName>style.visibility</p:attrName>
                                        </p:attrNameLst>
                                      </p:cBhvr>
                                      <p:to>
                                        <p:strVal val="visible"/>
                                      </p:to>
                                    </p:set>
                                    <p:animEffect transition="in" filter="fade">
                                      <p:cBhvr>
                                        <p:cTn id="10" dur="500"/>
                                        <p:tgtEl>
                                          <p:spTgt spid="39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20"/>
                                        </p:tgtEl>
                                        <p:attrNameLst>
                                          <p:attrName>style.visibility</p:attrName>
                                        </p:attrNameLst>
                                      </p:cBhvr>
                                      <p:to>
                                        <p:strVal val="visible"/>
                                      </p:to>
                                    </p:set>
                                    <p:animEffect transition="in" filter="fade">
                                      <p:cBhvr>
                                        <p:cTn id="15" dur="500"/>
                                        <p:tgtEl>
                                          <p:spTgt spid="3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27"/>
        <p:cNvGrpSpPr/>
        <p:nvPr/>
      </p:nvGrpSpPr>
      <p:grpSpPr>
        <a:xfrm>
          <a:off x="0" y="0"/>
          <a:ext cx="0" cy="0"/>
          <a:chOff x="0" y="0"/>
          <a:chExt cx="0" cy="0"/>
        </a:xfrm>
      </p:grpSpPr>
      <p:grpSp>
        <p:nvGrpSpPr>
          <p:cNvPr id="3928" name="Google Shape;3928;p19"/>
          <p:cNvGrpSpPr/>
          <p:nvPr/>
        </p:nvGrpSpPr>
        <p:grpSpPr>
          <a:xfrm>
            <a:off x="403123" y="0"/>
            <a:ext cx="11385754" cy="814857"/>
            <a:chOff x="403123" y="0"/>
            <a:chExt cx="11385754" cy="814857"/>
          </a:xfrm>
        </p:grpSpPr>
        <p:sp>
          <p:nvSpPr>
            <p:cNvPr id="3929" name="Google Shape;3929;p19"/>
            <p:cNvSpPr/>
            <p:nvPr/>
          </p:nvSpPr>
          <p:spPr>
            <a:xfrm>
              <a:off x="403123" y="63225"/>
              <a:ext cx="11385754" cy="717079"/>
            </a:xfrm>
            <a:prstGeom prst="roundRect">
              <a:avLst>
                <a:gd name="adj" fmla="val 42559"/>
              </a:avLst>
            </a:prstGeom>
            <a:solidFill>
              <a:srgbClr val="1508B8"/>
            </a:solidFill>
            <a:ln w="12700" cap="flat" cmpd="sng">
              <a:solidFill>
                <a:srgbClr val="4472C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00"/>
                  </a:solidFill>
                  <a:effectLst/>
                  <a:uLnTx/>
                  <a:uFillTx/>
                  <a:latin typeface="+mj-lt"/>
                  <a:ea typeface="Poppins"/>
                  <a:cs typeface="Poppins"/>
                  <a:sym typeface="Poppins"/>
                </a:rPr>
                <a:t>1. VỊ TRÍ ĐỊA LÍ VÀ PHẠM VI LÃNH THỔ  </a:t>
              </a:r>
              <a:endParaRPr kumimoji="0" sz="2800" b="1" i="0" u="none" strike="noStrike" kern="0" cap="none" spc="0" normalizeH="0" baseline="0" noProof="0">
                <a:ln>
                  <a:noFill/>
                </a:ln>
                <a:solidFill>
                  <a:srgbClr val="FFFF00"/>
                </a:solidFill>
                <a:effectLst/>
                <a:uLnTx/>
                <a:uFillTx/>
                <a:latin typeface="+mj-lt"/>
                <a:ea typeface="Poppins"/>
                <a:cs typeface="Poppins"/>
                <a:sym typeface="Poppins"/>
              </a:endParaRPr>
            </a:p>
          </p:txBody>
        </p:sp>
        <p:pic>
          <p:nvPicPr>
            <p:cNvPr id="3930" name="Google Shape;3930;p19" descr="Giấy Mở Rộng Biểu Tượng - Véc tơ bút và giấy png tải về - Miễn phí trong  suốt Góc png Tải về."/>
            <p:cNvPicPr preferRelativeResize="0"/>
            <p:nvPr/>
          </p:nvPicPr>
          <p:blipFill rotWithShape="1">
            <a:blip r:embed="rId3">
              <a:alphaModFix/>
            </a:blip>
            <a:srcRect l="22136" r="21864"/>
            <a:stretch/>
          </p:blipFill>
          <p:spPr>
            <a:xfrm>
              <a:off x="572866" y="0"/>
              <a:ext cx="789769" cy="814857"/>
            </a:xfrm>
            <a:prstGeom prst="rect">
              <a:avLst/>
            </a:prstGeom>
            <a:noFill/>
            <a:ln>
              <a:noFill/>
            </a:ln>
          </p:spPr>
        </p:pic>
      </p:grpSp>
      <p:pic>
        <p:nvPicPr>
          <p:cNvPr id="3931" name="Google Shape;3931;p19" descr="Tọa độ điểm cực Bắc Việt Nam là bao nhiêu?"/>
          <p:cNvPicPr preferRelativeResize="0"/>
          <p:nvPr/>
        </p:nvPicPr>
        <p:blipFill rotWithShape="1">
          <a:blip r:embed="rId4">
            <a:alphaModFix/>
          </a:blip>
          <a:srcRect/>
          <a:stretch/>
        </p:blipFill>
        <p:spPr>
          <a:xfrm>
            <a:off x="4884234" y="1031523"/>
            <a:ext cx="7105366" cy="4999316"/>
          </a:xfrm>
          <a:prstGeom prst="ellipse">
            <a:avLst/>
          </a:prstGeom>
          <a:noFill/>
          <a:ln w="190500" cap="rnd" cmpd="sng">
            <a:solidFill>
              <a:srgbClr val="C8C6BD"/>
            </a:solidFill>
            <a:prstDash val="solid"/>
            <a:round/>
            <a:headEnd type="none" w="sm" len="sm"/>
            <a:tailEnd type="none" w="sm" len="sm"/>
          </a:ln>
          <a:effectLst>
            <a:outerShdw blurRad="127000" algn="bl" rotWithShape="0">
              <a:srgbClr val="000000"/>
            </a:outerShdw>
          </a:effectLst>
        </p:spPr>
      </p:pic>
      <p:sp>
        <p:nvSpPr>
          <p:cNvPr id="3932" name="Google Shape;3932;p19"/>
          <p:cNvSpPr txBox="1"/>
          <p:nvPr/>
        </p:nvSpPr>
        <p:spPr>
          <a:xfrm>
            <a:off x="202400" y="1733860"/>
            <a:ext cx="4102900" cy="34778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mj-lt"/>
                <a:ea typeface="Poppins"/>
                <a:cs typeface="Poppins"/>
                <a:sym typeface="Poppins"/>
              </a:rPr>
              <a:t>Điểm cực Bắc của nước ta được đánh dấu bằng điểm mốc cột cờ Lũng Cú nằm ở xã Lũng Cú, huyện Đồng Văn, tỉnh Hà Giang. Cột cờ Lũng Cú là một cột cờ quốc gia nằm ở đỉnh Lũng Cú hay còn gọi là đỉnh núi Rồng (Long Sơn) có độ cao khoảng 1.470m so với mực nước biển. Cột cờ Lũng Cú đặt ở Đài vọng cảnh cực Bắc Việt Nam.</a:t>
            </a:r>
            <a:endParaRPr kumimoji="0" sz="1200" b="0" i="0" u="none" strike="noStrike" kern="0" cap="none" spc="0" normalizeH="0" baseline="0" noProof="0">
              <a:ln>
                <a:noFill/>
              </a:ln>
              <a:solidFill>
                <a:srgbClr val="000000"/>
              </a:solidFill>
              <a:effectLst/>
              <a:uLnTx/>
              <a:uFillTx/>
              <a:latin typeface="+mj-lt"/>
              <a:cs typeface="Arial"/>
              <a:sym typeface="Arial"/>
            </a:endParaRPr>
          </a:p>
        </p:txBody>
      </p:sp>
      <p:sp>
        <p:nvSpPr>
          <p:cNvPr id="3933" name="Google Shape;3933;p19"/>
          <p:cNvSpPr txBox="1"/>
          <p:nvPr/>
        </p:nvSpPr>
        <p:spPr>
          <a:xfrm>
            <a:off x="7072287" y="6282058"/>
            <a:ext cx="272926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1508B8"/>
                </a:solidFill>
                <a:effectLst/>
                <a:uLnTx/>
                <a:uFillTx/>
                <a:latin typeface="+mj-lt"/>
                <a:ea typeface="Poppins"/>
                <a:cs typeface="Poppins"/>
                <a:sym typeface="Poppins"/>
              </a:rPr>
              <a:t>Cột cờ Lũng Cú</a:t>
            </a:r>
            <a:endParaRPr kumimoji="0" sz="2400" b="1" i="0" u="none" strike="noStrike" kern="0" cap="none" spc="0" normalizeH="0" baseline="0" noProof="0">
              <a:ln>
                <a:noFill/>
              </a:ln>
              <a:solidFill>
                <a:srgbClr val="1508B8"/>
              </a:solidFill>
              <a:effectLst/>
              <a:uLnTx/>
              <a:uFillTx/>
              <a:latin typeface="+mj-lt"/>
              <a:ea typeface="Calibri"/>
              <a:cs typeface="Calibri"/>
              <a:sym typeface="Calibri"/>
            </a:endParaRPr>
          </a:p>
        </p:txBody>
      </p:sp>
      <p:sp>
        <p:nvSpPr>
          <p:cNvPr id="3934" name="Google Shape;3934;p19"/>
          <p:cNvSpPr txBox="1"/>
          <p:nvPr/>
        </p:nvSpPr>
        <p:spPr>
          <a:xfrm>
            <a:off x="572866" y="1172582"/>
            <a:ext cx="313070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0000"/>
                </a:solidFill>
                <a:effectLst/>
                <a:uLnTx/>
                <a:uFillTx/>
                <a:latin typeface="+mj-lt"/>
                <a:ea typeface="Poppins"/>
                <a:cs typeface="Poppins"/>
                <a:sym typeface="Poppins"/>
              </a:rPr>
              <a:t>Điểm cực Bắc </a:t>
            </a:r>
            <a:endParaRPr kumimoji="0" sz="2400" b="1" i="0" u="none" strike="noStrike" kern="0" cap="none" spc="0" normalizeH="0" baseline="0" noProof="0">
              <a:ln>
                <a:noFill/>
              </a:ln>
              <a:solidFill>
                <a:srgbClr val="FF0000"/>
              </a:solidFill>
              <a:effectLst/>
              <a:uLnTx/>
              <a:uFillTx/>
              <a:latin typeface="+mj-lt"/>
              <a:ea typeface="Calibri"/>
              <a:cs typeface="Calibri"/>
              <a:sym typeface="Calibri"/>
            </a:endParaRPr>
          </a:p>
        </p:txBody>
      </p:sp>
    </p:spTree>
    <p:extLst>
      <p:ext uri="{BB962C8B-B14F-4D97-AF65-F5344CB8AC3E}">
        <p14:creationId xmlns:p14="http://schemas.microsoft.com/office/powerpoint/2010/main" val="2458251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39"/>
        <p:cNvGrpSpPr/>
        <p:nvPr/>
      </p:nvGrpSpPr>
      <p:grpSpPr>
        <a:xfrm>
          <a:off x="0" y="0"/>
          <a:ext cx="0" cy="0"/>
          <a:chOff x="0" y="0"/>
          <a:chExt cx="0" cy="0"/>
        </a:xfrm>
      </p:grpSpPr>
      <p:grpSp>
        <p:nvGrpSpPr>
          <p:cNvPr id="3940" name="Google Shape;3940;p20"/>
          <p:cNvGrpSpPr/>
          <p:nvPr/>
        </p:nvGrpSpPr>
        <p:grpSpPr>
          <a:xfrm>
            <a:off x="403123" y="0"/>
            <a:ext cx="11385754" cy="814857"/>
            <a:chOff x="403123" y="0"/>
            <a:chExt cx="11385754" cy="814857"/>
          </a:xfrm>
        </p:grpSpPr>
        <p:sp>
          <p:nvSpPr>
            <p:cNvPr id="3941" name="Google Shape;3941;p20"/>
            <p:cNvSpPr/>
            <p:nvPr/>
          </p:nvSpPr>
          <p:spPr>
            <a:xfrm>
              <a:off x="403123" y="63225"/>
              <a:ext cx="11385754" cy="717079"/>
            </a:xfrm>
            <a:prstGeom prst="roundRect">
              <a:avLst>
                <a:gd name="adj" fmla="val 42559"/>
              </a:avLst>
            </a:prstGeom>
            <a:solidFill>
              <a:srgbClr val="1508B8"/>
            </a:solidFill>
            <a:ln w="12700" cap="flat" cmpd="sng">
              <a:solidFill>
                <a:srgbClr val="4472C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00"/>
                  </a:solidFill>
                  <a:effectLst/>
                  <a:uLnTx/>
                  <a:uFillTx/>
                  <a:latin typeface="+mj-lt"/>
                  <a:ea typeface="Poppins"/>
                  <a:cs typeface="Poppins"/>
                  <a:sym typeface="Poppins"/>
                </a:rPr>
                <a:t>1. VỊ TRÍ ĐỊA LÍ VÀ PHẠM VI LÃNH THỔ  </a:t>
              </a:r>
              <a:endParaRPr kumimoji="0" sz="2400" b="1" i="0" u="none" strike="noStrike" kern="0" cap="none" spc="0" normalizeH="0" baseline="0" noProof="0">
                <a:ln>
                  <a:noFill/>
                </a:ln>
                <a:solidFill>
                  <a:srgbClr val="FFFF00"/>
                </a:solidFill>
                <a:effectLst/>
                <a:uLnTx/>
                <a:uFillTx/>
                <a:latin typeface="+mj-lt"/>
                <a:ea typeface="Poppins"/>
                <a:cs typeface="Poppins"/>
                <a:sym typeface="Poppins"/>
              </a:endParaRPr>
            </a:p>
          </p:txBody>
        </p:sp>
        <p:pic>
          <p:nvPicPr>
            <p:cNvPr id="3942" name="Google Shape;3942;p20" descr="Giấy Mở Rộng Biểu Tượng - Véc tơ bút và giấy png tải về - Miễn phí trong  suốt Góc png Tải về."/>
            <p:cNvPicPr preferRelativeResize="0"/>
            <p:nvPr/>
          </p:nvPicPr>
          <p:blipFill rotWithShape="1">
            <a:blip r:embed="rId3">
              <a:alphaModFix/>
            </a:blip>
            <a:srcRect l="22136" r="21864"/>
            <a:stretch/>
          </p:blipFill>
          <p:spPr>
            <a:xfrm>
              <a:off x="572866" y="0"/>
              <a:ext cx="789769" cy="814857"/>
            </a:xfrm>
            <a:prstGeom prst="rect">
              <a:avLst/>
            </a:prstGeom>
            <a:noFill/>
            <a:ln>
              <a:noFill/>
            </a:ln>
          </p:spPr>
        </p:pic>
      </p:grpSp>
      <p:sp>
        <p:nvSpPr>
          <p:cNvPr id="3943" name="Google Shape;3943;p20"/>
          <p:cNvSpPr txBox="1"/>
          <p:nvPr/>
        </p:nvSpPr>
        <p:spPr>
          <a:xfrm>
            <a:off x="202400" y="1733860"/>
            <a:ext cx="4536868" cy="526293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mj-lt"/>
                <a:ea typeface="Poppins"/>
                <a:cs typeface="Poppins"/>
                <a:sym typeface="Poppins"/>
              </a:rPr>
              <a:t>Cả hai điểm cực Nam nước ta đều nằm trên địa phận tỉnh Cà Mau. Trong đó, mốc GPS001 cùng biểu tượng con tàu Đất Mũi tại xã Đất Mũi, huyện Ngọc Hiển, Tỉnh Cà Mau chưa phải là tọa độ chuẩn. Điểm tương đối chính xác phải là bờ biển ở phía nam thuộc Khu du lịch Khai Long, tuy nhiên, cho đến nay mọi người đều chấp nhận nơi có biểu tượng con tàu là cực Nam lãnh thổ trên đất liền của Việt Nam.</a:t>
            </a:r>
            <a:endParaRPr kumimoji="0" sz="2400" b="0" i="0" u="none" strike="noStrike" kern="0" cap="none" spc="0" normalizeH="0" baseline="0" noProof="0">
              <a:ln>
                <a:noFill/>
              </a:ln>
              <a:solidFill>
                <a:srgbClr val="000000"/>
              </a:solidFill>
              <a:effectLst/>
              <a:uLnTx/>
              <a:uFillTx/>
              <a:latin typeface="+mj-lt"/>
              <a:ea typeface="Poppins"/>
              <a:cs typeface="Poppins"/>
              <a:sym typeface="Poppins"/>
            </a:endParaRPr>
          </a:p>
        </p:txBody>
      </p:sp>
      <p:sp>
        <p:nvSpPr>
          <p:cNvPr id="3944" name="Google Shape;3944;p20"/>
          <p:cNvSpPr txBox="1"/>
          <p:nvPr/>
        </p:nvSpPr>
        <p:spPr>
          <a:xfrm>
            <a:off x="7474106" y="6204922"/>
            <a:ext cx="272926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1508B8"/>
                </a:solidFill>
                <a:effectLst/>
                <a:uLnTx/>
                <a:uFillTx/>
                <a:latin typeface="+mj-lt"/>
                <a:ea typeface="Poppins"/>
                <a:cs typeface="Poppins"/>
                <a:sym typeface="Poppins"/>
              </a:rPr>
              <a:t>Mũi Cà Mau</a:t>
            </a:r>
            <a:endParaRPr kumimoji="0" sz="2400" b="1" i="0" u="none" strike="noStrike" kern="0" cap="none" spc="0" normalizeH="0" baseline="0" noProof="0">
              <a:ln>
                <a:noFill/>
              </a:ln>
              <a:solidFill>
                <a:srgbClr val="1508B8"/>
              </a:solidFill>
              <a:effectLst/>
              <a:uLnTx/>
              <a:uFillTx/>
              <a:latin typeface="+mj-lt"/>
              <a:ea typeface="Calibri"/>
              <a:cs typeface="Calibri"/>
              <a:sym typeface="Calibri"/>
            </a:endParaRPr>
          </a:p>
        </p:txBody>
      </p:sp>
      <p:sp>
        <p:nvSpPr>
          <p:cNvPr id="3945" name="Google Shape;3945;p20"/>
          <p:cNvSpPr txBox="1"/>
          <p:nvPr/>
        </p:nvSpPr>
        <p:spPr>
          <a:xfrm>
            <a:off x="1139610" y="1096382"/>
            <a:ext cx="313070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0000"/>
                </a:solidFill>
                <a:effectLst/>
                <a:uLnTx/>
                <a:uFillTx/>
                <a:latin typeface="+mj-lt"/>
                <a:ea typeface="Poppins"/>
                <a:cs typeface="Poppins"/>
                <a:sym typeface="Poppins"/>
              </a:rPr>
              <a:t>Điểm cực Nam </a:t>
            </a:r>
            <a:endParaRPr kumimoji="0" sz="2400" b="1" i="0" u="none" strike="noStrike" kern="0" cap="none" spc="0" normalizeH="0" baseline="0" noProof="0">
              <a:ln>
                <a:noFill/>
              </a:ln>
              <a:solidFill>
                <a:srgbClr val="FF0000"/>
              </a:solidFill>
              <a:effectLst/>
              <a:uLnTx/>
              <a:uFillTx/>
              <a:latin typeface="+mj-lt"/>
              <a:ea typeface="Calibri"/>
              <a:cs typeface="Calibri"/>
              <a:sym typeface="Calibri"/>
            </a:endParaRPr>
          </a:p>
        </p:txBody>
      </p:sp>
      <p:pic>
        <p:nvPicPr>
          <p:cNvPr id="3946" name="Google Shape;3946;p20"/>
          <p:cNvPicPr preferRelativeResize="0"/>
          <p:nvPr/>
        </p:nvPicPr>
        <p:blipFill rotWithShape="1">
          <a:blip r:embed="rId4">
            <a:alphaModFix/>
          </a:blip>
          <a:srcRect/>
          <a:stretch/>
        </p:blipFill>
        <p:spPr>
          <a:xfrm>
            <a:off x="4986106" y="1096382"/>
            <a:ext cx="7003494" cy="4792462"/>
          </a:xfrm>
          <a:prstGeom prst="ellipse">
            <a:avLst/>
          </a:prstGeom>
          <a:noFill/>
          <a:ln w="190500" cap="rnd" cmpd="sng">
            <a:solidFill>
              <a:srgbClr val="C8C6BD"/>
            </a:solidFill>
            <a:prstDash val="solid"/>
            <a:round/>
            <a:headEnd type="none" w="sm" len="sm"/>
            <a:tailEnd type="none" w="sm" len="sm"/>
          </a:ln>
          <a:effectLst>
            <a:outerShdw blurRad="127000" algn="bl" rotWithShape="0">
              <a:srgbClr val="000000"/>
            </a:outerShdw>
          </a:effectLst>
        </p:spPr>
      </p:pic>
    </p:spTree>
    <p:extLst>
      <p:ext uri="{BB962C8B-B14F-4D97-AF65-F5344CB8AC3E}">
        <p14:creationId xmlns:p14="http://schemas.microsoft.com/office/powerpoint/2010/main" val="2631882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51"/>
        <p:cNvGrpSpPr/>
        <p:nvPr/>
      </p:nvGrpSpPr>
      <p:grpSpPr>
        <a:xfrm>
          <a:off x="0" y="0"/>
          <a:ext cx="0" cy="0"/>
          <a:chOff x="0" y="0"/>
          <a:chExt cx="0" cy="0"/>
        </a:xfrm>
      </p:grpSpPr>
      <p:grpSp>
        <p:nvGrpSpPr>
          <p:cNvPr id="3952" name="Google Shape;3952;p21"/>
          <p:cNvGrpSpPr/>
          <p:nvPr/>
        </p:nvGrpSpPr>
        <p:grpSpPr>
          <a:xfrm>
            <a:off x="403123" y="0"/>
            <a:ext cx="11385754" cy="814857"/>
            <a:chOff x="403123" y="0"/>
            <a:chExt cx="11385754" cy="814857"/>
          </a:xfrm>
        </p:grpSpPr>
        <p:sp>
          <p:nvSpPr>
            <p:cNvPr id="3953" name="Google Shape;3953;p21"/>
            <p:cNvSpPr/>
            <p:nvPr/>
          </p:nvSpPr>
          <p:spPr>
            <a:xfrm>
              <a:off x="403123" y="63225"/>
              <a:ext cx="11385754" cy="717079"/>
            </a:xfrm>
            <a:prstGeom prst="roundRect">
              <a:avLst>
                <a:gd name="adj" fmla="val 42559"/>
              </a:avLst>
            </a:prstGeom>
            <a:solidFill>
              <a:srgbClr val="1508B8"/>
            </a:solidFill>
            <a:ln w="12700" cap="flat" cmpd="sng">
              <a:solidFill>
                <a:srgbClr val="4472C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00"/>
                  </a:solidFill>
                  <a:effectLst/>
                  <a:uLnTx/>
                  <a:uFillTx/>
                  <a:latin typeface="+mj-lt"/>
                  <a:ea typeface="Poppins"/>
                  <a:cs typeface="Poppins"/>
                  <a:sym typeface="Poppins"/>
                </a:rPr>
                <a:t>1. VỊ TRÍ ĐỊA LÍ VÀ PHẠM VI LÃNH THỔ  </a:t>
              </a:r>
              <a:endParaRPr kumimoji="0" sz="2800" b="1" i="0" u="none" strike="noStrike" kern="0" cap="none" spc="0" normalizeH="0" baseline="0" noProof="0">
                <a:ln>
                  <a:noFill/>
                </a:ln>
                <a:solidFill>
                  <a:srgbClr val="FFFF00"/>
                </a:solidFill>
                <a:effectLst/>
                <a:uLnTx/>
                <a:uFillTx/>
                <a:latin typeface="+mj-lt"/>
                <a:ea typeface="Poppins"/>
                <a:cs typeface="Poppins"/>
                <a:sym typeface="Poppins"/>
              </a:endParaRPr>
            </a:p>
          </p:txBody>
        </p:sp>
        <p:pic>
          <p:nvPicPr>
            <p:cNvPr id="3954" name="Google Shape;3954;p21" descr="Giấy Mở Rộng Biểu Tượng - Véc tơ bút và giấy png tải về - Miễn phí trong  suốt Góc png Tải về."/>
            <p:cNvPicPr preferRelativeResize="0"/>
            <p:nvPr/>
          </p:nvPicPr>
          <p:blipFill rotWithShape="1">
            <a:blip r:embed="rId3">
              <a:alphaModFix/>
            </a:blip>
            <a:srcRect l="22136" r="21864"/>
            <a:stretch/>
          </p:blipFill>
          <p:spPr>
            <a:xfrm>
              <a:off x="572866" y="0"/>
              <a:ext cx="789769" cy="814857"/>
            </a:xfrm>
            <a:prstGeom prst="rect">
              <a:avLst/>
            </a:prstGeom>
            <a:noFill/>
            <a:ln>
              <a:noFill/>
            </a:ln>
          </p:spPr>
        </p:pic>
      </p:grpSp>
      <p:sp>
        <p:nvSpPr>
          <p:cNvPr id="3955" name="Google Shape;3955;p21"/>
          <p:cNvSpPr txBox="1"/>
          <p:nvPr/>
        </p:nvSpPr>
        <p:spPr>
          <a:xfrm>
            <a:off x="99732" y="1520264"/>
            <a:ext cx="4927070" cy="409338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mj-lt"/>
                <a:ea typeface="Poppins"/>
                <a:cs typeface="Poppins"/>
                <a:sym typeface="Poppins"/>
              </a:rPr>
              <a:t>Điểm cực Tây của nước ta nằm ở A Pa Chải, xã Sín Thầu, huyện Mường Nhé, tỉnh Điện Biên. Điểm cực Tây của Việt Nam được đánh dấu bằng cột mốc tại ngã ba biên giới của 3 nước Việt Nam - Lào - Trung Quốc, cột mốc được 3 quốc gia thống nhất cắm mốc vào ngày 27/6/2005, được làm bằng đá granite, cắm giữa một hình lục giác, bên ngoài cùng là khối vuông diện tích 5x5m, cột cao 2m có 3 mặt quay về 3 hướng, mỗi mặt có khắc tên nước bằng tiếng quốc ngữ riêng và quốc huy của mỗi quốc gia.</a:t>
            </a:r>
            <a:endParaRPr kumimoji="0" sz="2000" b="0" i="0" u="none" strike="noStrike" kern="0" cap="none" spc="0" normalizeH="0" baseline="0" noProof="0">
              <a:ln>
                <a:noFill/>
              </a:ln>
              <a:solidFill>
                <a:srgbClr val="000000"/>
              </a:solidFill>
              <a:effectLst/>
              <a:uLnTx/>
              <a:uFillTx/>
              <a:latin typeface="+mj-lt"/>
              <a:ea typeface="Poppins"/>
              <a:cs typeface="Poppins"/>
              <a:sym typeface="Poppins"/>
            </a:endParaRPr>
          </a:p>
        </p:txBody>
      </p:sp>
      <p:sp>
        <p:nvSpPr>
          <p:cNvPr id="3956" name="Google Shape;3956;p21"/>
          <p:cNvSpPr txBox="1"/>
          <p:nvPr/>
        </p:nvSpPr>
        <p:spPr>
          <a:xfrm>
            <a:off x="6134500" y="5613652"/>
            <a:ext cx="601887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1508B8"/>
                </a:solidFill>
                <a:effectLst/>
                <a:uLnTx/>
                <a:uFillTx/>
                <a:latin typeface="+mj-lt"/>
                <a:ea typeface="Poppins"/>
                <a:cs typeface="Poppins"/>
                <a:sym typeface="Poppins"/>
              </a:rPr>
              <a:t>Cột mốc tại ngã ba biên giới của 3 nước Việt Nam - Lào - Trung Quốc</a:t>
            </a:r>
            <a:endParaRPr kumimoji="0" sz="2400" b="1" i="0" u="none" strike="noStrike" kern="0" cap="none" spc="0" normalizeH="0" baseline="0" noProof="0">
              <a:ln>
                <a:noFill/>
              </a:ln>
              <a:solidFill>
                <a:srgbClr val="1508B8"/>
              </a:solidFill>
              <a:effectLst/>
              <a:uLnTx/>
              <a:uFillTx/>
              <a:latin typeface="+mj-lt"/>
              <a:ea typeface="Poppins"/>
              <a:cs typeface="Poppins"/>
              <a:sym typeface="Poppins"/>
            </a:endParaRPr>
          </a:p>
        </p:txBody>
      </p:sp>
      <p:sp>
        <p:nvSpPr>
          <p:cNvPr id="3957" name="Google Shape;3957;p21"/>
          <p:cNvSpPr txBox="1"/>
          <p:nvPr/>
        </p:nvSpPr>
        <p:spPr>
          <a:xfrm>
            <a:off x="1499841" y="1008824"/>
            <a:ext cx="313070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0000"/>
                </a:solidFill>
                <a:effectLst/>
                <a:uLnTx/>
                <a:uFillTx/>
                <a:latin typeface="+mj-lt"/>
                <a:ea typeface="Poppins"/>
                <a:cs typeface="Poppins"/>
                <a:sym typeface="Poppins"/>
              </a:rPr>
              <a:t>Điểm cực Tây </a:t>
            </a:r>
            <a:endParaRPr kumimoji="0" sz="2400" b="1" i="0" u="none" strike="noStrike" kern="0" cap="none" spc="0" normalizeH="0" baseline="0" noProof="0">
              <a:ln>
                <a:noFill/>
              </a:ln>
              <a:solidFill>
                <a:srgbClr val="FF0000"/>
              </a:solidFill>
              <a:effectLst/>
              <a:uLnTx/>
              <a:uFillTx/>
              <a:latin typeface="+mj-lt"/>
              <a:ea typeface="Calibri"/>
              <a:cs typeface="Calibri"/>
              <a:sym typeface="Calibri"/>
            </a:endParaRPr>
          </a:p>
        </p:txBody>
      </p:sp>
      <p:pic>
        <p:nvPicPr>
          <p:cNvPr id="3958" name="Google Shape;3958;p21"/>
          <p:cNvPicPr preferRelativeResize="0"/>
          <p:nvPr/>
        </p:nvPicPr>
        <p:blipFill rotWithShape="1">
          <a:blip r:embed="rId4">
            <a:alphaModFix/>
          </a:blip>
          <a:srcRect/>
          <a:stretch/>
        </p:blipFill>
        <p:spPr>
          <a:xfrm>
            <a:off x="5423058" y="1088349"/>
            <a:ext cx="6622065" cy="4398051"/>
          </a:xfrm>
          <a:prstGeom prst="ellipse">
            <a:avLst/>
          </a:prstGeom>
          <a:noFill/>
          <a:ln w="190500" cap="rnd" cmpd="sng">
            <a:solidFill>
              <a:srgbClr val="C8C6BD"/>
            </a:solidFill>
            <a:prstDash val="solid"/>
            <a:round/>
            <a:headEnd type="none" w="sm" len="sm"/>
            <a:tailEnd type="none" w="sm" len="sm"/>
          </a:ln>
          <a:effectLst>
            <a:outerShdw blurRad="127000" algn="bl" rotWithShape="0">
              <a:srgbClr val="000000"/>
            </a:outerShdw>
          </a:effectLst>
        </p:spPr>
      </p:pic>
    </p:spTree>
    <p:extLst>
      <p:ext uri="{BB962C8B-B14F-4D97-AF65-F5344CB8AC3E}">
        <p14:creationId xmlns:p14="http://schemas.microsoft.com/office/powerpoint/2010/main" val="1268329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63"/>
        <p:cNvGrpSpPr/>
        <p:nvPr/>
      </p:nvGrpSpPr>
      <p:grpSpPr>
        <a:xfrm>
          <a:off x="0" y="0"/>
          <a:ext cx="0" cy="0"/>
          <a:chOff x="0" y="0"/>
          <a:chExt cx="0" cy="0"/>
        </a:xfrm>
      </p:grpSpPr>
      <p:grpSp>
        <p:nvGrpSpPr>
          <p:cNvPr id="3964" name="Google Shape;3964;p22"/>
          <p:cNvGrpSpPr/>
          <p:nvPr/>
        </p:nvGrpSpPr>
        <p:grpSpPr>
          <a:xfrm>
            <a:off x="403123" y="0"/>
            <a:ext cx="11385754" cy="814857"/>
            <a:chOff x="403123" y="0"/>
            <a:chExt cx="11385754" cy="814857"/>
          </a:xfrm>
        </p:grpSpPr>
        <p:sp>
          <p:nvSpPr>
            <p:cNvPr id="3965" name="Google Shape;3965;p22"/>
            <p:cNvSpPr/>
            <p:nvPr/>
          </p:nvSpPr>
          <p:spPr>
            <a:xfrm>
              <a:off x="403123" y="63225"/>
              <a:ext cx="11385754" cy="717079"/>
            </a:xfrm>
            <a:prstGeom prst="roundRect">
              <a:avLst>
                <a:gd name="adj" fmla="val 42559"/>
              </a:avLst>
            </a:prstGeom>
            <a:solidFill>
              <a:srgbClr val="1508B8"/>
            </a:solidFill>
            <a:ln w="12700" cap="flat" cmpd="sng">
              <a:solidFill>
                <a:srgbClr val="4472C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00"/>
                  </a:solidFill>
                  <a:effectLst/>
                  <a:uLnTx/>
                  <a:uFillTx/>
                  <a:latin typeface="+mj-lt"/>
                  <a:ea typeface="Poppins"/>
                  <a:cs typeface="Poppins"/>
                  <a:sym typeface="Poppins"/>
                </a:rPr>
                <a:t>1. VỊ TRÍ ĐỊA LÍ VÀ PHẠM VI LÃNH THỔ  </a:t>
              </a:r>
              <a:endParaRPr kumimoji="0" sz="2400" b="1" i="0" u="none" strike="noStrike" kern="0" cap="none" spc="0" normalizeH="0" baseline="0" noProof="0">
                <a:ln>
                  <a:noFill/>
                </a:ln>
                <a:solidFill>
                  <a:srgbClr val="FFFF00"/>
                </a:solidFill>
                <a:effectLst/>
                <a:uLnTx/>
                <a:uFillTx/>
                <a:latin typeface="+mj-lt"/>
                <a:ea typeface="Poppins"/>
                <a:cs typeface="Poppins"/>
                <a:sym typeface="Poppins"/>
              </a:endParaRPr>
            </a:p>
          </p:txBody>
        </p:sp>
        <p:pic>
          <p:nvPicPr>
            <p:cNvPr id="3966" name="Google Shape;3966;p22" descr="Giấy Mở Rộng Biểu Tượng - Véc tơ bút và giấy png tải về - Miễn phí trong  suốt Góc png Tải về."/>
            <p:cNvPicPr preferRelativeResize="0"/>
            <p:nvPr/>
          </p:nvPicPr>
          <p:blipFill rotWithShape="1">
            <a:blip r:embed="rId3">
              <a:alphaModFix/>
            </a:blip>
            <a:srcRect l="22136" r="21864"/>
            <a:stretch/>
          </p:blipFill>
          <p:spPr>
            <a:xfrm>
              <a:off x="572866" y="0"/>
              <a:ext cx="789769" cy="814857"/>
            </a:xfrm>
            <a:prstGeom prst="rect">
              <a:avLst/>
            </a:prstGeom>
            <a:noFill/>
            <a:ln>
              <a:noFill/>
            </a:ln>
          </p:spPr>
        </p:pic>
      </p:grpSp>
      <p:sp>
        <p:nvSpPr>
          <p:cNvPr id="3967" name="Google Shape;3967;p22"/>
          <p:cNvSpPr txBox="1"/>
          <p:nvPr/>
        </p:nvSpPr>
        <p:spPr>
          <a:xfrm>
            <a:off x="403123" y="1673869"/>
            <a:ext cx="5094428" cy="954067"/>
          </a:xfrm>
          <a:prstGeom prst="rect">
            <a:avLst/>
          </a:prstGeom>
          <a:solidFill>
            <a:srgbClr val="FFF2CC"/>
          </a:solid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mj-lt"/>
                <a:ea typeface="Poppins"/>
                <a:cs typeface="Poppins"/>
                <a:sym typeface="Poppins"/>
              </a:rPr>
              <a:t>Mũi Điện (Phú Yên) hay Mũi Đôi (Khánh Hòa)?</a:t>
            </a:r>
            <a:endParaRPr kumimoji="0" sz="1100" b="0" i="0" u="none" strike="noStrike" kern="0" cap="none" spc="0" normalizeH="0" baseline="0" noProof="0">
              <a:ln>
                <a:noFill/>
              </a:ln>
              <a:solidFill>
                <a:srgbClr val="000000"/>
              </a:solidFill>
              <a:effectLst/>
              <a:uLnTx/>
              <a:uFillTx/>
              <a:latin typeface="+mj-lt"/>
              <a:sym typeface="Arial"/>
            </a:endParaRPr>
          </a:p>
        </p:txBody>
      </p:sp>
      <p:sp>
        <p:nvSpPr>
          <p:cNvPr id="3968" name="Google Shape;3968;p22"/>
          <p:cNvSpPr txBox="1"/>
          <p:nvPr/>
        </p:nvSpPr>
        <p:spPr>
          <a:xfrm>
            <a:off x="1268241" y="866937"/>
            <a:ext cx="313070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mj-lt"/>
                <a:ea typeface="Poppins"/>
                <a:cs typeface="Poppins"/>
                <a:sym typeface="Poppins"/>
              </a:rPr>
              <a:t>Điểm cực Đông</a:t>
            </a:r>
            <a:endParaRPr kumimoji="0" sz="2800" b="1" i="0" u="none" strike="noStrike" kern="0" cap="none" spc="0" normalizeH="0" baseline="0" noProof="0">
              <a:ln>
                <a:noFill/>
              </a:ln>
              <a:solidFill>
                <a:srgbClr val="FF0000"/>
              </a:solidFill>
              <a:effectLst/>
              <a:uLnTx/>
              <a:uFillTx/>
              <a:latin typeface="+mj-lt"/>
              <a:ea typeface="Calibri"/>
              <a:cs typeface="Calibri"/>
              <a:sym typeface="Calibri"/>
            </a:endParaRPr>
          </a:p>
        </p:txBody>
      </p:sp>
      <p:pic>
        <p:nvPicPr>
          <p:cNvPr id="3969" name="Google Shape;3969;p22"/>
          <p:cNvPicPr preferRelativeResize="0"/>
          <p:nvPr/>
        </p:nvPicPr>
        <p:blipFill rotWithShape="1">
          <a:blip r:embed="rId4">
            <a:alphaModFix/>
          </a:blip>
          <a:srcRect t="9294" b="8654"/>
          <a:stretch/>
        </p:blipFill>
        <p:spPr>
          <a:xfrm>
            <a:off x="7880700" y="723604"/>
            <a:ext cx="4268733" cy="6071171"/>
          </a:xfrm>
          <a:prstGeom prst="rect">
            <a:avLst/>
          </a:prstGeom>
          <a:noFill/>
          <a:ln>
            <a:noFill/>
          </a:ln>
        </p:spPr>
      </p:pic>
      <p:pic>
        <p:nvPicPr>
          <p:cNvPr id="3970" name="Google Shape;3970;p22"/>
          <p:cNvPicPr preferRelativeResize="0"/>
          <p:nvPr/>
        </p:nvPicPr>
        <p:blipFill rotWithShape="1">
          <a:blip r:embed="rId5">
            <a:alphaModFix/>
          </a:blip>
          <a:srcRect l="28734" t="8081" r="9460" b="17719"/>
          <a:stretch/>
        </p:blipFill>
        <p:spPr>
          <a:xfrm>
            <a:off x="5730388" y="1513268"/>
            <a:ext cx="1766707" cy="2064157"/>
          </a:xfrm>
          <a:prstGeom prst="rect">
            <a:avLst/>
          </a:prstGeom>
          <a:noFill/>
          <a:ln>
            <a:noFill/>
          </a:ln>
        </p:spPr>
      </p:pic>
      <p:pic>
        <p:nvPicPr>
          <p:cNvPr id="3971" name="Google Shape;3971;p22"/>
          <p:cNvPicPr preferRelativeResize="0"/>
          <p:nvPr/>
        </p:nvPicPr>
        <p:blipFill rotWithShape="1">
          <a:blip r:embed="rId6">
            <a:alphaModFix/>
          </a:blip>
          <a:srcRect/>
          <a:stretch/>
        </p:blipFill>
        <p:spPr>
          <a:xfrm>
            <a:off x="524913" y="3162791"/>
            <a:ext cx="3033509" cy="2982951"/>
          </a:xfrm>
          <a:prstGeom prst="rect">
            <a:avLst/>
          </a:prstGeom>
          <a:noFill/>
          <a:ln>
            <a:noFill/>
          </a:ln>
        </p:spPr>
      </p:pic>
      <p:sp>
        <p:nvSpPr>
          <p:cNvPr id="3972" name="Google Shape;3972;p22"/>
          <p:cNvSpPr/>
          <p:nvPr/>
        </p:nvSpPr>
        <p:spPr>
          <a:xfrm>
            <a:off x="3538115" y="4054126"/>
            <a:ext cx="3555069" cy="1335352"/>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1508B8"/>
                </a:solidFill>
                <a:effectLst/>
                <a:uLnTx/>
                <a:uFillTx/>
                <a:latin typeface="+mj-lt"/>
                <a:ea typeface="Great Vibes"/>
                <a:cs typeface="Great Vibes"/>
                <a:sym typeface="Great Vibes"/>
              </a:rPr>
              <a:t>Quét mã QR để khám phá! </a:t>
            </a:r>
            <a:endParaRPr kumimoji="0" sz="1100" b="0" i="0" u="none" strike="noStrike" kern="0" cap="none" spc="0" normalizeH="0" baseline="0" noProof="0">
              <a:ln>
                <a:noFill/>
              </a:ln>
              <a:solidFill>
                <a:srgbClr val="000000"/>
              </a:solidFill>
              <a:effectLst/>
              <a:uLnTx/>
              <a:uFillTx/>
              <a:latin typeface="+mj-lt"/>
              <a:sym typeface="Arial"/>
            </a:endParaRPr>
          </a:p>
        </p:txBody>
      </p:sp>
      <p:sp>
        <p:nvSpPr>
          <p:cNvPr id="3973" name="Google Shape;3973;p22"/>
          <p:cNvSpPr txBox="1"/>
          <p:nvPr/>
        </p:nvSpPr>
        <p:spPr>
          <a:xfrm>
            <a:off x="167859" y="6145742"/>
            <a:ext cx="417807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1508B8"/>
                </a:solidFill>
                <a:effectLst/>
                <a:uLnTx/>
                <a:uFillTx/>
                <a:latin typeface="+mj-lt"/>
                <a:ea typeface="Poppins"/>
                <a:cs typeface="Poppins"/>
                <a:sym typeface="Poppins"/>
              </a:rPr>
              <a:t>https://vnexpress.net/cuc-dong-dat-lien-viet-nam-thuc-su-nam-o-dau-3201755.html</a:t>
            </a:r>
            <a:endParaRPr kumimoji="0" sz="1100" b="0" i="0" u="none" strike="noStrike" kern="0" cap="none" spc="0" normalizeH="0" baseline="0" noProof="0">
              <a:ln>
                <a:noFill/>
              </a:ln>
              <a:solidFill>
                <a:srgbClr val="000000"/>
              </a:solidFill>
              <a:effectLst/>
              <a:uLnTx/>
              <a:uFillTx/>
              <a:latin typeface="+mj-lt"/>
              <a:sym typeface="Arial"/>
            </a:endParaRPr>
          </a:p>
        </p:txBody>
      </p:sp>
    </p:spTree>
    <p:extLst>
      <p:ext uri="{BB962C8B-B14F-4D97-AF65-F5344CB8AC3E}">
        <p14:creationId xmlns:p14="http://schemas.microsoft.com/office/powerpoint/2010/main" val="53846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71"/>
                                        </p:tgtEl>
                                        <p:attrNameLst>
                                          <p:attrName>style.visibility</p:attrName>
                                        </p:attrNameLst>
                                      </p:cBhvr>
                                      <p:to>
                                        <p:strVal val="visible"/>
                                      </p:to>
                                    </p:set>
                                    <p:animEffect transition="in" filter="fade">
                                      <p:cBhvr>
                                        <p:cTn id="7" dur="500"/>
                                        <p:tgtEl>
                                          <p:spTgt spid="3971"/>
                                        </p:tgtEl>
                                      </p:cBhvr>
                                    </p:animEffect>
                                  </p:childTnLst>
                                </p:cTn>
                              </p:par>
                              <p:par>
                                <p:cTn id="8" presetID="10" presetClass="entr" presetSubtype="0" fill="hold" nodeType="withEffect">
                                  <p:stCondLst>
                                    <p:cond delay="0"/>
                                  </p:stCondLst>
                                  <p:childTnLst>
                                    <p:set>
                                      <p:cBhvr>
                                        <p:cTn id="9" dur="1" fill="hold">
                                          <p:stCondLst>
                                            <p:cond delay="0"/>
                                          </p:stCondLst>
                                        </p:cTn>
                                        <p:tgtEl>
                                          <p:spTgt spid="3972"/>
                                        </p:tgtEl>
                                        <p:attrNameLst>
                                          <p:attrName>style.visibility</p:attrName>
                                        </p:attrNameLst>
                                      </p:cBhvr>
                                      <p:to>
                                        <p:strVal val="visible"/>
                                      </p:to>
                                    </p:set>
                                    <p:animEffect transition="in" filter="fade">
                                      <p:cBhvr>
                                        <p:cTn id="10" dur="500"/>
                                        <p:tgtEl>
                                          <p:spTgt spid="3972"/>
                                        </p:tgtEl>
                                      </p:cBhvr>
                                    </p:animEffect>
                                  </p:childTnLst>
                                </p:cTn>
                              </p:par>
                              <p:par>
                                <p:cTn id="11" presetID="10" presetClass="entr" presetSubtype="0" fill="hold" nodeType="withEffect">
                                  <p:stCondLst>
                                    <p:cond delay="0"/>
                                  </p:stCondLst>
                                  <p:childTnLst>
                                    <p:set>
                                      <p:cBhvr>
                                        <p:cTn id="12" dur="1" fill="hold">
                                          <p:stCondLst>
                                            <p:cond delay="0"/>
                                          </p:stCondLst>
                                        </p:cTn>
                                        <p:tgtEl>
                                          <p:spTgt spid="3973"/>
                                        </p:tgtEl>
                                        <p:attrNameLst>
                                          <p:attrName>style.visibility</p:attrName>
                                        </p:attrNameLst>
                                      </p:cBhvr>
                                      <p:to>
                                        <p:strVal val="visible"/>
                                      </p:to>
                                    </p:set>
                                    <p:animEffect transition="in" filter="fade">
                                      <p:cBhvr>
                                        <p:cTn id="13" dur="500"/>
                                        <p:tgtEl>
                                          <p:spTgt spid="3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73"/>
        <p:cNvGrpSpPr/>
        <p:nvPr/>
      </p:nvGrpSpPr>
      <p:grpSpPr>
        <a:xfrm>
          <a:off x="0" y="0"/>
          <a:ext cx="0" cy="0"/>
          <a:chOff x="0" y="0"/>
          <a:chExt cx="0" cy="0"/>
        </a:xfrm>
      </p:grpSpPr>
      <p:sp>
        <p:nvSpPr>
          <p:cNvPr id="3774" name="Google Shape;3774;p13"/>
          <p:cNvSpPr/>
          <p:nvPr/>
        </p:nvSpPr>
        <p:spPr>
          <a:xfrm>
            <a:off x="4367153" y="768943"/>
            <a:ext cx="3145501" cy="66429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C00000"/>
                </a:solidFill>
                <a:latin typeface="+mj-lt"/>
                <a:ea typeface="Great Vibes"/>
                <a:cs typeface="Great Vibes"/>
                <a:sym typeface="Great Vibes"/>
              </a:rPr>
              <a:t>Phiếu học tập</a:t>
            </a:r>
            <a:endParaRPr sz="2800" b="1" i="0" u="none" strike="noStrike" cap="none">
              <a:solidFill>
                <a:srgbClr val="C00000"/>
              </a:solidFill>
              <a:latin typeface="+mj-lt"/>
              <a:ea typeface="Great Vibes"/>
              <a:cs typeface="Great Vibes"/>
              <a:sym typeface="Great Vibes"/>
            </a:endParaRPr>
          </a:p>
        </p:txBody>
      </p:sp>
      <p:grpSp>
        <p:nvGrpSpPr>
          <p:cNvPr id="3777" name="Google Shape;3777;p13"/>
          <p:cNvGrpSpPr/>
          <p:nvPr/>
        </p:nvGrpSpPr>
        <p:grpSpPr>
          <a:xfrm>
            <a:off x="-491026" y="1258061"/>
            <a:ext cx="12533869" cy="5474896"/>
            <a:chOff x="4480091" y="1510218"/>
            <a:chExt cx="7459091" cy="5423228"/>
          </a:xfrm>
        </p:grpSpPr>
        <p:grpSp>
          <p:nvGrpSpPr>
            <p:cNvPr id="3778" name="Google Shape;3778;p13"/>
            <p:cNvGrpSpPr/>
            <p:nvPr/>
          </p:nvGrpSpPr>
          <p:grpSpPr>
            <a:xfrm>
              <a:off x="4845126" y="1753914"/>
              <a:ext cx="7053832" cy="5179532"/>
              <a:chOff x="456480" y="-219765"/>
              <a:chExt cx="11674216" cy="7440139"/>
            </a:xfrm>
          </p:grpSpPr>
          <p:sp>
            <p:nvSpPr>
              <p:cNvPr id="3779" name="Google Shape;3779;p13"/>
              <p:cNvSpPr/>
              <p:nvPr/>
            </p:nvSpPr>
            <p:spPr>
              <a:xfrm>
                <a:off x="456480" y="-219765"/>
                <a:ext cx="10961543" cy="6402425"/>
              </a:xfrm>
              <a:prstGeom prst="rect">
                <a:avLst/>
              </a:prstGeom>
              <a:solidFill>
                <a:srgbClr val="1508B8"/>
              </a:solidFill>
              <a:ln w="76200" cap="flat" cmpd="sng">
                <a:solidFill>
                  <a:srgbClr val="7661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j-lt"/>
                  <a:ea typeface="Calibri"/>
                  <a:cs typeface="Calibri"/>
                  <a:sym typeface="Calibri"/>
                </a:endParaRPr>
              </a:p>
            </p:txBody>
          </p:sp>
          <p:sp>
            <p:nvSpPr>
              <p:cNvPr id="3780" name="Google Shape;3780;p13"/>
              <p:cNvSpPr/>
              <p:nvPr/>
            </p:nvSpPr>
            <p:spPr>
              <a:xfrm>
                <a:off x="684652" y="-51741"/>
                <a:ext cx="11446044" cy="6830373"/>
              </a:xfrm>
              <a:prstGeom prst="rect">
                <a:avLst/>
              </a:prstGeom>
              <a:solidFill>
                <a:srgbClr val="FFFF00"/>
              </a:solid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j-lt"/>
                  <a:ea typeface="Calibri"/>
                  <a:cs typeface="Calibri"/>
                  <a:sym typeface="Calibri"/>
                </a:endParaRPr>
              </a:p>
            </p:txBody>
          </p:sp>
          <p:sp>
            <p:nvSpPr>
              <p:cNvPr id="3781" name="Google Shape;3781;p13"/>
              <p:cNvSpPr/>
              <p:nvPr/>
            </p:nvSpPr>
            <p:spPr>
              <a:xfrm>
                <a:off x="749478" y="52309"/>
                <a:ext cx="11291293" cy="7168065"/>
              </a:xfrm>
              <a:prstGeom prst="rect">
                <a:avLst/>
              </a:prstGeom>
              <a:solidFill>
                <a:srgbClr val="FDF0DF"/>
              </a:solid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j-lt"/>
                  <a:ea typeface="Calibri"/>
                  <a:cs typeface="Calibri"/>
                  <a:sym typeface="Calibri"/>
                </a:endParaRPr>
              </a:p>
            </p:txBody>
          </p:sp>
        </p:grpSp>
        <p:pic>
          <p:nvPicPr>
            <p:cNvPr id="3782" name="Google Shape;3782;p13"/>
            <p:cNvPicPr preferRelativeResize="0"/>
            <p:nvPr/>
          </p:nvPicPr>
          <p:blipFill rotWithShape="1">
            <a:blip r:embed="rId3">
              <a:alphaModFix/>
            </a:blip>
            <a:srcRect l="8329" t="20222" r="8328" b="18172"/>
            <a:stretch/>
          </p:blipFill>
          <p:spPr>
            <a:xfrm rot="-2107194">
              <a:off x="4616441" y="1670783"/>
              <a:ext cx="787023" cy="723076"/>
            </a:xfrm>
            <a:prstGeom prst="rect">
              <a:avLst/>
            </a:prstGeom>
            <a:noFill/>
            <a:ln>
              <a:noFill/>
            </a:ln>
          </p:spPr>
        </p:pic>
        <p:pic>
          <p:nvPicPr>
            <p:cNvPr id="3783" name="Google Shape;3783;p13"/>
            <p:cNvPicPr preferRelativeResize="0"/>
            <p:nvPr/>
          </p:nvPicPr>
          <p:blipFill rotWithShape="1">
            <a:blip r:embed="rId4">
              <a:alphaModFix/>
            </a:blip>
            <a:srcRect l="28734" t="8081" r="9460" b="17719"/>
            <a:stretch/>
          </p:blipFill>
          <p:spPr>
            <a:xfrm>
              <a:off x="11428480" y="5816438"/>
              <a:ext cx="510702" cy="1096707"/>
            </a:xfrm>
            <a:prstGeom prst="rect">
              <a:avLst/>
            </a:prstGeom>
            <a:noFill/>
            <a:ln>
              <a:noFill/>
            </a:ln>
          </p:spPr>
        </p:pic>
      </p:grpSp>
      <p:grpSp>
        <p:nvGrpSpPr>
          <p:cNvPr id="3784" name="Google Shape;3784;p13"/>
          <p:cNvGrpSpPr/>
          <p:nvPr/>
        </p:nvGrpSpPr>
        <p:grpSpPr>
          <a:xfrm>
            <a:off x="403123" y="0"/>
            <a:ext cx="9694188" cy="814857"/>
            <a:chOff x="403123" y="0"/>
            <a:chExt cx="9694188" cy="814857"/>
          </a:xfrm>
        </p:grpSpPr>
        <p:sp>
          <p:nvSpPr>
            <p:cNvPr id="3785" name="Google Shape;3785;p13"/>
            <p:cNvSpPr/>
            <p:nvPr/>
          </p:nvSpPr>
          <p:spPr>
            <a:xfrm>
              <a:off x="403123" y="63225"/>
              <a:ext cx="9694188" cy="727419"/>
            </a:xfrm>
            <a:prstGeom prst="roundRect">
              <a:avLst>
                <a:gd name="adj" fmla="val 42559"/>
              </a:avLst>
            </a:prstGeom>
            <a:solidFill>
              <a:srgbClr val="1508B8"/>
            </a:solidFill>
            <a:ln w="12700" cap="flat" cmpd="sng">
              <a:solidFill>
                <a:srgbClr val="4472C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FFFF00"/>
                  </a:solidFill>
                  <a:latin typeface="+mj-lt"/>
                  <a:ea typeface="Poppins"/>
                  <a:cs typeface="Poppins"/>
                  <a:sym typeface="Poppins"/>
                </a:rPr>
                <a:t>1. VỊ TRÍ ĐỊA LÍ VÀ PHẠM VI LÃNH THỔ  </a:t>
              </a:r>
              <a:endParaRPr sz="2800" b="1" i="0" u="none" strike="noStrike" cap="none">
                <a:solidFill>
                  <a:srgbClr val="FFFF00"/>
                </a:solidFill>
                <a:latin typeface="+mj-lt"/>
                <a:ea typeface="Poppins"/>
                <a:cs typeface="Poppins"/>
                <a:sym typeface="Poppins"/>
              </a:endParaRPr>
            </a:p>
          </p:txBody>
        </p:sp>
        <p:pic>
          <p:nvPicPr>
            <p:cNvPr id="3786" name="Google Shape;3786;p13" descr="Giấy Mở Rộng Biểu Tượng - Véc tơ bút và giấy png tải về - Miễn phí trong  suốt Góc png Tải về."/>
            <p:cNvPicPr preferRelativeResize="0"/>
            <p:nvPr/>
          </p:nvPicPr>
          <p:blipFill rotWithShape="1">
            <a:blip r:embed="rId5">
              <a:alphaModFix/>
            </a:blip>
            <a:srcRect l="22136" r="21864"/>
            <a:stretch/>
          </p:blipFill>
          <p:spPr>
            <a:xfrm>
              <a:off x="572866" y="0"/>
              <a:ext cx="789769" cy="814857"/>
            </a:xfrm>
            <a:prstGeom prst="rect">
              <a:avLst/>
            </a:prstGeom>
            <a:noFill/>
            <a:ln>
              <a:noFill/>
            </a:ln>
          </p:spPr>
        </p:pic>
      </p:grpSp>
      <p:sp>
        <p:nvSpPr>
          <p:cNvPr id="3787" name="Google Shape;3787;p13"/>
          <p:cNvSpPr txBox="1"/>
          <p:nvPr/>
        </p:nvSpPr>
        <p:spPr>
          <a:xfrm>
            <a:off x="4385680" y="1968413"/>
            <a:ext cx="344813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chemeClr val="dk1"/>
                </a:solidFill>
                <a:latin typeface="+mj-lt"/>
                <a:ea typeface="Poppins"/>
                <a:cs typeface="Poppins"/>
                <a:sym typeface="Poppins"/>
              </a:rPr>
              <a:t>a. Vị trí địa lí</a:t>
            </a:r>
            <a:endParaRPr sz="2800" b="1">
              <a:solidFill>
                <a:schemeClr val="dk1"/>
              </a:solidFill>
              <a:latin typeface="+mj-lt"/>
              <a:ea typeface="Poppins"/>
              <a:cs typeface="Poppins"/>
              <a:sym typeface="Poppins"/>
            </a:endParaRPr>
          </a:p>
        </p:txBody>
      </p:sp>
      <p:sp>
        <p:nvSpPr>
          <p:cNvPr id="3" name="Google Shape;3791;p13">
            <a:extLst>
              <a:ext uri="{FF2B5EF4-FFF2-40B4-BE49-F238E27FC236}">
                <a16:creationId xmlns:a16="http://schemas.microsoft.com/office/drawing/2014/main" id="{6E0A2731-152D-2434-4F79-B3E09BD5C92D}"/>
              </a:ext>
            </a:extLst>
          </p:cNvPr>
          <p:cNvSpPr txBox="1"/>
          <p:nvPr/>
        </p:nvSpPr>
        <p:spPr>
          <a:xfrm>
            <a:off x="450903" y="3260869"/>
            <a:ext cx="1109748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mj-lt"/>
                <a:ea typeface="Poppins"/>
                <a:cs typeface="Poppins"/>
                <a:sym typeface="Wingdings" panose="05000000000000000000" pitchFamily="2" charset="2"/>
              </a:rPr>
              <a:t></a:t>
            </a:r>
            <a:br>
              <a:rPr lang="en-US" sz="2400">
                <a:solidFill>
                  <a:schemeClr val="dk1"/>
                </a:solidFill>
                <a:latin typeface="+mj-lt"/>
                <a:ea typeface="Poppins"/>
                <a:cs typeface="Poppins"/>
                <a:sym typeface="Poppins"/>
              </a:rPr>
            </a:br>
            <a:r>
              <a:rPr lang="en-US" sz="2400">
                <a:solidFill>
                  <a:schemeClr val="dk1"/>
                </a:solidFill>
                <a:latin typeface="+mj-lt"/>
                <a:ea typeface="Poppins"/>
                <a:cs typeface="Poppins"/>
                <a:sym typeface="Poppins"/>
              </a:rPr>
              <a:t>1. Nước ta nằm ở vị trí ……………………. bán cầu Bắc. Nước ta nằm trong khu vực châu Á ……………..</a:t>
            </a:r>
            <a:endParaRPr sz="2400">
              <a:solidFill>
                <a:schemeClr val="dk1"/>
              </a:solidFill>
              <a:latin typeface="+mj-lt"/>
              <a:ea typeface="Poppins"/>
              <a:cs typeface="Poppins"/>
              <a:sym typeface="Poppins"/>
            </a:endParaRPr>
          </a:p>
        </p:txBody>
      </p:sp>
      <p:sp>
        <p:nvSpPr>
          <p:cNvPr id="4" name="Google Shape;3792;p13">
            <a:extLst>
              <a:ext uri="{FF2B5EF4-FFF2-40B4-BE49-F238E27FC236}">
                <a16:creationId xmlns:a16="http://schemas.microsoft.com/office/drawing/2014/main" id="{DF37A370-537D-230D-C0CC-917F8DE2FE8A}"/>
              </a:ext>
            </a:extLst>
          </p:cNvPr>
          <p:cNvSpPr txBox="1"/>
          <p:nvPr/>
        </p:nvSpPr>
        <p:spPr>
          <a:xfrm>
            <a:off x="458862" y="4575369"/>
            <a:ext cx="1108156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mj-lt"/>
                <a:ea typeface="Poppins"/>
                <a:cs typeface="Poppins"/>
                <a:sym typeface="Poppins"/>
              </a:rPr>
              <a:t>2. Nước ta là nơi tiếp giáp giữa ……………. và ……………., liền kề với vành đai ……………….. Thái Bình Dương và Địa Trung Hải.</a:t>
            </a:r>
            <a:endParaRPr sz="2400">
              <a:solidFill>
                <a:schemeClr val="dk1"/>
              </a:solidFill>
              <a:latin typeface="+mj-lt"/>
              <a:ea typeface="Poppins"/>
              <a:cs typeface="Poppins"/>
              <a:sym typeface="Poppins"/>
            </a:endParaRPr>
          </a:p>
        </p:txBody>
      </p:sp>
      <p:sp>
        <p:nvSpPr>
          <p:cNvPr id="5" name="Google Shape;3793;p13">
            <a:extLst>
              <a:ext uri="{FF2B5EF4-FFF2-40B4-BE49-F238E27FC236}">
                <a16:creationId xmlns:a16="http://schemas.microsoft.com/office/drawing/2014/main" id="{5EBE492E-82DF-3B83-763E-0967E19F9DBD}"/>
              </a:ext>
            </a:extLst>
          </p:cNvPr>
          <p:cNvSpPr txBox="1"/>
          <p:nvPr/>
        </p:nvSpPr>
        <p:spPr>
          <a:xfrm>
            <a:off x="495629" y="5520578"/>
            <a:ext cx="1100803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mj-lt"/>
                <a:ea typeface="Poppins"/>
                <a:cs typeface="Poppins"/>
                <a:sym typeface="Poppins"/>
              </a:rPr>
              <a:t>3. Nước ta nằm trên ………………. đường hàng hải và hàng không quốc tế, là ……………. giữa Đông Nam Á lục địa và Đông Nam Á hải đảo.</a:t>
            </a:r>
            <a:endParaRPr sz="2400">
              <a:solidFill>
                <a:schemeClr val="dk1"/>
              </a:solidFill>
              <a:latin typeface="+mj-lt"/>
              <a:ea typeface="Poppins"/>
              <a:cs typeface="Poppins"/>
              <a:sym typeface="Poppins"/>
            </a:endParaRPr>
          </a:p>
        </p:txBody>
      </p:sp>
      <p:sp>
        <p:nvSpPr>
          <p:cNvPr id="6" name="Google Shape;3791;p13">
            <a:extLst>
              <a:ext uri="{FF2B5EF4-FFF2-40B4-BE49-F238E27FC236}">
                <a16:creationId xmlns:a16="http://schemas.microsoft.com/office/drawing/2014/main" id="{559EEEB4-8069-D520-26D5-B7D866AD1328}"/>
              </a:ext>
            </a:extLst>
          </p:cNvPr>
          <p:cNvSpPr txBox="1"/>
          <p:nvPr/>
        </p:nvSpPr>
        <p:spPr>
          <a:xfrm>
            <a:off x="605731" y="2652439"/>
            <a:ext cx="1100803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mj-lt"/>
                <a:ea typeface="Poppins"/>
                <a:cs typeface="Poppins"/>
                <a:sym typeface="Poppins"/>
              </a:rPr>
              <a:t>Dựa vào SGK, hãy nhận xét đặc điểm vị trí địa nước ta: </a:t>
            </a:r>
            <a:endParaRPr sz="2400" b="1">
              <a:solidFill>
                <a:srgbClr val="FF0000"/>
              </a:solidFill>
              <a:latin typeface="+mj-lt"/>
              <a:ea typeface="Poppins"/>
              <a:cs typeface="Poppins"/>
              <a:sym typeface="Poppins"/>
            </a:endParaRPr>
          </a:p>
        </p:txBody>
      </p:sp>
    </p:spTree>
    <p:extLst>
      <p:ext uri="{BB962C8B-B14F-4D97-AF65-F5344CB8AC3E}">
        <p14:creationId xmlns:p14="http://schemas.microsoft.com/office/powerpoint/2010/main" val="1828135428"/>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6000" dirty="0" smtClean="0">
            <a:solidFill>
              <a:srgbClr val="595959"/>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1203</Words>
  <Application>Microsoft Office PowerPoint</Application>
  <PresentationFormat>Widescreen</PresentationFormat>
  <Paragraphs>96</Paragraphs>
  <Slides>14</Slides>
  <Notes>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#9Slide03 SVNLifehack Sans</vt:lpstr>
      <vt:lpstr>Calibri</vt:lpstr>
      <vt:lpstr>Arial</vt:lpstr>
      <vt:lpstr>Open Sans</vt:lpstr>
      <vt:lpstr>Times New Roman</vt:lpstr>
      <vt:lpstr>1_Office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SỬ DỤNG ATLAT ĐỊA LÍ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Nguyen Gia Phat</cp:lastModifiedBy>
  <cp:revision>2</cp:revision>
  <dcterms:created xsi:type="dcterms:W3CDTF">2021-07-21T02:55:04Z</dcterms:created>
  <dcterms:modified xsi:type="dcterms:W3CDTF">2023-08-13T16:12:52Z</dcterms:modified>
</cp:coreProperties>
</file>