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8"/>
  </p:notesMasterIdLst>
  <p:handoutMasterIdLst>
    <p:handoutMasterId r:id="rId29"/>
  </p:handoutMasterIdLst>
  <p:sldIdLst>
    <p:sldId id="399" r:id="rId2"/>
    <p:sldId id="400" r:id="rId3"/>
    <p:sldId id="401" r:id="rId4"/>
    <p:sldId id="402" r:id="rId5"/>
    <p:sldId id="378" r:id="rId6"/>
    <p:sldId id="341" r:id="rId7"/>
    <p:sldId id="370" r:id="rId8"/>
    <p:sldId id="362" r:id="rId9"/>
    <p:sldId id="363" r:id="rId10"/>
    <p:sldId id="367" r:id="rId11"/>
    <p:sldId id="379" r:id="rId12"/>
    <p:sldId id="381" r:id="rId13"/>
    <p:sldId id="386" r:id="rId14"/>
    <p:sldId id="387" r:id="rId15"/>
    <p:sldId id="382" r:id="rId16"/>
    <p:sldId id="388" r:id="rId17"/>
    <p:sldId id="389" r:id="rId18"/>
    <p:sldId id="390" r:id="rId19"/>
    <p:sldId id="405" r:id="rId20"/>
    <p:sldId id="406" r:id="rId21"/>
    <p:sldId id="392" r:id="rId22"/>
    <p:sldId id="393" r:id="rId23"/>
    <p:sldId id="394" r:id="rId24"/>
    <p:sldId id="395" r:id="rId25"/>
    <p:sldId id="396" r:id="rId26"/>
    <p:sldId id="397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DMIN" initials="A" lastIdx="6" clrIdx="0"/>
  <p:cmAuthor id="3" name="Đỗ Xuân  Thủy" initials="ĐXT" lastIdx="3" clrIdx="1">
    <p:extLst>
      <p:ext uri="{19B8F6BF-5375-455C-9EA6-DF929625EA0E}">
        <p15:presenceInfo xmlns:p15="http://schemas.microsoft.com/office/powerpoint/2012/main" userId="S::hn21k7A2069@tcthn.hcma.edu.vn::d7683423-7244-44c0-919a-34c0c3817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FFCC"/>
    <a:srgbClr val="FF0066"/>
    <a:srgbClr val="FF66FF"/>
    <a:srgbClr val="3366FF"/>
    <a:srgbClr val="0099FF"/>
    <a:srgbClr val="FFFF00"/>
    <a:srgbClr val="00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31" autoAdjust="0"/>
  </p:normalViewPr>
  <p:slideViewPr>
    <p:cSldViewPr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7T08:43:35.695" idx="3">
    <p:pos x="10" y="10"/>
    <p:text>Các bước giải cần chi tiết hơn đặc biệt là phần đổi dấu. Vì đó chính alf những lỗi hay gặp nhất của học sinh khi làm bài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phụ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khoa</a:t>
          </a:r>
          <a:endParaRPr lang="en-US" sz="28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Phiếu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tập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sz="2100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41148"/>
          <a:ext cx="8128000" cy="1216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59399" y="400547"/>
        <a:ext cx="8009202" cy="1098002"/>
      </dsp:txXfrm>
    </dsp:sp>
    <dsp:sp modelId="{0DFB8EA2-E9F4-4E7D-B5BF-ABC527E44C63}">
      <dsp:nvSpPr>
        <dsp:cNvPr id="0" name=""/>
        <dsp:cNvSpPr/>
      </dsp:nvSpPr>
      <dsp:spPr>
        <a:xfrm>
          <a:off x="0" y="1550099"/>
          <a:ext cx="8128000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phụ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Phiếu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tập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1550099"/>
        <a:ext cx="8128000" cy="1278225"/>
      </dsp:txXfrm>
    </dsp:sp>
    <dsp:sp modelId="{D2408717-B530-41AC-B5CE-E14FAEC5B062}">
      <dsp:nvSpPr>
        <dsp:cNvPr id="0" name=""/>
        <dsp:cNvSpPr/>
      </dsp:nvSpPr>
      <dsp:spPr>
        <a:xfrm>
          <a:off x="0" y="2682187"/>
          <a:ext cx="8128000" cy="12168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59399" y="2741586"/>
        <a:ext cx="8009202" cy="1098002"/>
      </dsp:txXfrm>
    </dsp:sp>
    <dsp:sp modelId="{8F3B6D51-6576-4847-95F8-097004C88A78}">
      <dsp:nvSpPr>
        <dsp:cNvPr id="0" name=""/>
        <dsp:cNvSpPr/>
      </dsp:nvSpPr>
      <dsp:spPr>
        <a:xfrm>
          <a:off x="0" y="4045125"/>
          <a:ext cx="81280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khoa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latin typeface="+mj-lt"/>
          </a:endParaRPr>
        </a:p>
      </dsp:txBody>
      <dsp:txXfrm>
        <a:off x="0" y="4045125"/>
        <a:ext cx="8128000" cy="1412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8502A6-CD65-4267-92C3-E3AD8F435F37}" type="datetime1">
              <a:rPr lang="en-US"/>
              <a:pPr>
                <a:defRPr/>
              </a:pPr>
              <a:t>8/17/2023</a:t>
            </a:fld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17F578A-0864-4FC8-ABBC-5A0E0A0D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Giáo án Tin học 6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31D71DE-41A3-4B9A-A6A8-28381E8E4022}" type="datetime1">
              <a:rPr lang="en-US"/>
              <a:pPr>
                <a:defRPr/>
              </a:pPr>
              <a:t>8/17/2023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9B4505-1A58-49D0-A250-2642BEAF1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377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8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6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B1A1-F149-43A6-823E-43395951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ABA5-F845-4C62-9BF6-7775862E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9AD-B9C5-404D-BA81-FCECED60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81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9836660" y="5362119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49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DD6-3B57-455F-939F-C0E171D1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49BD-B3C4-4F93-9EFD-878CEE8C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13A1-EF67-411D-ACB2-E1E92A33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BCC2-4D6A-457D-9AE2-BF48E43E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CE17-9CFF-4243-8868-1D65640D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C522-396A-49FE-8DDB-4F692172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AC0B-87B7-4A18-84FE-4BC3EF2A6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0541-54FD-4699-A16A-FF207A85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74C3FF-568A-44DF-ABF3-557017A6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wmf"/><Relationship Id="rId9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46.wmf"/><Relationship Id="rId3" Type="http://schemas.openxmlformats.org/officeDocument/2006/relationships/hyperlink" Target="http://www.allwhitebackground.com/colorful-background-images.html" TargetMode="Externa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9.bin"/><Relationship Id="rId2" Type="http://schemas.openxmlformats.org/officeDocument/2006/relationships/image" Target="../media/image40.jpeg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49.wmf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58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0.bin"/><Relationship Id="rId10" Type="http://schemas.openxmlformats.org/officeDocument/2006/relationships/comments" Target="../comments/comment1.xml"/><Relationship Id="rId4" Type="http://schemas.openxmlformats.org/officeDocument/2006/relationships/image" Target="../media/image68.wmf"/><Relationship Id="rId9" Type="http://schemas.openxmlformats.org/officeDocument/2006/relationships/image" Target="../media/image71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41.bin"/><Relationship Id="rId3" Type="http://schemas.openxmlformats.org/officeDocument/2006/relationships/image" Target="../media/image68.wmf"/><Relationship Id="rId21" Type="http://schemas.openxmlformats.org/officeDocument/2006/relationships/image" Target="../media/image78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77.wmf"/><Relationship Id="rId25" Type="http://schemas.openxmlformats.org/officeDocument/2006/relationships/image" Target="../media/image80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82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69.wmf"/><Relationship Id="rId15" Type="http://schemas.openxmlformats.org/officeDocument/2006/relationships/image" Target="../media/image76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42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70.wmf"/><Relationship Id="rId31" Type="http://schemas.openxmlformats.org/officeDocument/2006/relationships/image" Target="../media/image83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87.w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47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6.wmf"/><Relationship Id="rId5" Type="http://schemas.openxmlformats.org/officeDocument/2006/relationships/image" Target="../media/image37.jpeg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84.wmf"/><Relationship Id="rId9" Type="http://schemas.openxmlformats.org/officeDocument/2006/relationships/image" Target="../media/image8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88.wmf"/><Relationship Id="rId21" Type="http://schemas.openxmlformats.org/officeDocument/2006/relationships/image" Target="../media/image97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95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23" Type="http://schemas.openxmlformats.org/officeDocument/2006/relationships/image" Target="../media/image98.e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96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99.wmf"/><Relationship Id="rId21" Type="http://schemas.openxmlformats.org/officeDocument/2006/relationships/image" Target="../media/image108.e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06.wmf"/><Relationship Id="rId2" Type="http://schemas.openxmlformats.org/officeDocument/2006/relationships/oleObject" Target="../embeddings/oleObject59.bin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6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gif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slide" Target="slide11.xml"/><Relationship Id="rId10" Type="http://schemas.openxmlformats.org/officeDocument/2006/relationships/slide" Target="slide9.xm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49484" y="-30768"/>
            <a:ext cx="12142520" cy="6857991"/>
          </a:xfrm>
          <a:prstGeom prst="rect">
            <a:avLst/>
          </a:prstGeom>
        </p:spPr>
      </p:pic>
      <p:sp>
        <p:nvSpPr>
          <p:cNvPr id="8" name="Hộp Văn bản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" y="956790"/>
            <a:ext cx="12185905" cy="67710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9" name="Hộp Văn bản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549245" y="4017689"/>
            <a:ext cx="11642759" cy="2123652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ZALO GVSB: Thu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</a:t>
            </a:r>
            <a:endParaRPr lang="en-US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defTabSz="914332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ZALO GVPB 1: Dung Phan </a:t>
            </a:r>
          </a:p>
          <a:p>
            <a:pPr defTabSz="914332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ZALO GVPB 2: ……………..</a:t>
            </a:r>
          </a:p>
        </p:txBody>
      </p:sp>
      <p:sp>
        <p:nvSpPr>
          <p:cNvPr id="10" name="Hộp Văn bản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03199" y="2432644"/>
            <a:ext cx="12185905" cy="1046434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 defTabSz="914332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1" name="Hộp Văn bản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3" y="6150104"/>
            <a:ext cx="12179809" cy="73865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 defTabSz="914332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NĂM HỌC: 2023 - 2024</a:t>
            </a:r>
          </a:p>
        </p:txBody>
      </p:sp>
      <p:sp>
        <p:nvSpPr>
          <p:cNvPr id="12" name="Hộp Văn bản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3047" y="297219"/>
            <a:ext cx="12188952" cy="73865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defTabSz="914332"/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</p:spTree>
    <p:extLst>
      <p:ext uri="{BB962C8B-B14F-4D97-AF65-F5344CB8AC3E}">
        <p14:creationId xmlns:p14="http://schemas.microsoft.com/office/powerpoint/2010/main" val="1463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41" y="5335950"/>
            <a:ext cx="4852266" cy="104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2" descr="OPL20U25GSXzBJYl68kk8uQGfFKzs7yb1M4KJWUiLk6ZEvGF+qCIPSnY57AbBFCvTW2023.15.47+K4lPs7H94VUqPe2XwIsfPRnrXQE//QTEXxb8/8N4CNc6FpgZahzpTjFhMzSA7T/nHJa11DE8Ng2TP3iAmRczFlmslSuUNOgUeb6yRvs0=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4625975" y="5592764"/>
            <a:ext cx="3500438" cy="5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: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949341" y="990600"/>
                <a:ext cx="6032859" cy="2679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? </a:t>
                </a:r>
                <a:endParaRPr lang="en-US" sz="32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ts val="0"/>
                  </a:spcBef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CC"/>
                  </a:solidFill>
                  <a:ea typeface="VNI-Times" pitchFamily="2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CC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CC"/>
                  </a:solidFill>
                  <a:ea typeface="VNI-Time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41" y="990600"/>
                <a:ext cx="6032859" cy="2679836"/>
              </a:xfrm>
              <a:prstGeom prst="rect">
                <a:avLst/>
              </a:prstGeom>
              <a:blipFill>
                <a:blip r:embed="rId9"/>
                <a:stretch>
                  <a:fillRect l="-2626" r="-2020" b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3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F7E5D8-B73E-4FE9-9050-DDAE69545165}"/>
              </a:ext>
            </a:extLst>
          </p:cNvPr>
          <p:cNvSpPr/>
          <p:nvPr/>
        </p:nvSpPr>
        <p:spPr>
          <a:xfrm>
            <a:off x="1885997" y="3206428"/>
            <a:ext cx="742950" cy="345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Rounded 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D6C4095-F24A-4087-9B9E-D7E713BA07F5}"/>
              </a:ext>
            </a:extLst>
          </p:cNvPr>
          <p:cNvSpPr/>
          <p:nvPr/>
        </p:nvSpPr>
        <p:spPr>
          <a:xfrm>
            <a:off x="618648" y="303648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15</a:t>
            </a:r>
          </a:p>
        </p:txBody>
      </p:sp>
      <p:sp>
        <p:nvSpPr>
          <p:cNvPr id="12" name="Rounded Rectangle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A0C773-80C3-4951-BB4B-2E9F11A0B8E6}"/>
              </a:ext>
            </a:extLst>
          </p:cNvPr>
          <p:cNvSpPr/>
          <p:nvPr/>
        </p:nvSpPr>
        <p:spPr>
          <a:xfrm>
            <a:off x="631948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14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C0F20C3F-8856-42FD-A649-55BB56622827}"/>
              </a:ext>
            </a:extLst>
          </p:cNvPr>
          <p:cNvSpPr/>
          <p:nvPr/>
        </p:nvSpPr>
        <p:spPr>
          <a:xfrm>
            <a:off x="618647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13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B28E898A-D442-495C-B56A-537359EA86FE}"/>
              </a:ext>
            </a:extLst>
          </p:cNvPr>
          <p:cNvSpPr/>
          <p:nvPr/>
        </p:nvSpPr>
        <p:spPr>
          <a:xfrm>
            <a:off x="618648" y="303648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12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6A083AFA-BE4B-467C-AA5C-989504820B9E}"/>
              </a:ext>
            </a:extLst>
          </p:cNvPr>
          <p:cNvSpPr/>
          <p:nvPr/>
        </p:nvSpPr>
        <p:spPr>
          <a:xfrm>
            <a:off x="606329" y="3036482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11</a:t>
            </a: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AAB29EA1-4A29-45BE-9B30-4DC6226DB7DE}"/>
              </a:ext>
            </a:extLst>
          </p:cNvPr>
          <p:cNvSpPr/>
          <p:nvPr/>
        </p:nvSpPr>
        <p:spPr>
          <a:xfrm>
            <a:off x="606328" y="301677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10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D8FBF5FF-FCA5-4FC4-A2E4-5FE28608BD8E}"/>
              </a:ext>
            </a:extLst>
          </p:cNvPr>
          <p:cNvSpPr/>
          <p:nvPr/>
        </p:nvSpPr>
        <p:spPr>
          <a:xfrm>
            <a:off x="605838" y="301677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09</a:t>
            </a: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056AF4CA-462C-48BC-8177-A00AAE3F6C8D}"/>
              </a:ext>
            </a:extLst>
          </p:cNvPr>
          <p:cNvSpPr/>
          <p:nvPr/>
        </p:nvSpPr>
        <p:spPr>
          <a:xfrm>
            <a:off x="618646" y="3016772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08</a:t>
            </a: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ECC92A39-CEAB-4536-8366-4ADACD086B91}"/>
              </a:ext>
            </a:extLst>
          </p:cNvPr>
          <p:cNvSpPr/>
          <p:nvPr/>
        </p:nvSpPr>
        <p:spPr>
          <a:xfrm>
            <a:off x="618648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07</a:t>
            </a:r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49008A19-4A5C-48F9-BAA0-0154DE8AB976}"/>
              </a:ext>
            </a:extLst>
          </p:cNvPr>
          <p:cNvSpPr/>
          <p:nvPr/>
        </p:nvSpPr>
        <p:spPr>
          <a:xfrm>
            <a:off x="606329" y="3016771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06</a:t>
            </a: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00676DEF-5816-4C18-B50E-F454AF08BA14}"/>
              </a:ext>
            </a:extLst>
          </p:cNvPr>
          <p:cNvSpPr/>
          <p:nvPr/>
        </p:nvSpPr>
        <p:spPr>
          <a:xfrm>
            <a:off x="598447" y="301677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05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2BCDEF60-AD95-426E-AD4B-D091C4B696CF}"/>
              </a:ext>
            </a:extLst>
          </p:cNvPr>
          <p:cNvSpPr/>
          <p:nvPr/>
        </p:nvSpPr>
        <p:spPr>
          <a:xfrm>
            <a:off x="605837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04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34990EC3-A570-47AD-8FF1-B92696476B14}"/>
              </a:ext>
            </a:extLst>
          </p:cNvPr>
          <p:cNvSpPr/>
          <p:nvPr/>
        </p:nvSpPr>
        <p:spPr>
          <a:xfrm>
            <a:off x="598447" y="3036481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03</a:t>
            </a: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72E101AA-5745-4EFE-BE6B-B6AF747389A1}"/>
              </a:ext>
            </a:extLst>
          </p:cNvPr>
          <p:cNvSpPr/>
          <p:nvPr/>
        </p:nvSpPr>
        <p:spPr>
          <a:xfrm>
            <a:off x="592534" y="301677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02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9A9838F4-8754-4BD6-85D7-C4262AACA3AB}"/>
              </a:ext>
            </a:extLst>
          </p:cNvPr>
          <p:cNvSpPr/>
          <p:nvPr/>
        </p:nvSpPr>
        <p:spPr>
          <a:xfrm>
            <a:off x="605836" y="303648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01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64570840-D594-4C85-8666-6B9965058B2D}"/>
              </a:ext>
            </a:extLst>
          </p:cNvPr>
          <p:cNvSpPr/>
          <p:nvPr/>
        </p:nvSpPr>
        <p:spPr>
          <a:xfrm>
            <a:off x="606823" y="3024659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0: 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descr="OPL20U25GSXzBJYl68kk8uQGfFKzs7yb1M4KJWUiLk6ZEvGF+qCIPSnY57AbBFCvTW2023.15.47+K4lPs7H94VUqPe2XwIsfPRnrXQE//QTEXxb8/8N4CNc6FpgZahzpTjFhMzSA7T/nHJa11DE8Ng2TP3iAmRczFlmslSuUNOgUeb6yRvs0=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CDD6-3B57-455F-939F-C0E171D1A0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98702"/>
            <a:ext cx="2550688" cy="29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733800" y="0"/>
            <a:ext cx="8077200" cy="4114800"/>
          </a:xfrm>
          <a:prstGeom prst="cloudCallout">
            <a:avLst>
              <a:gd name="adj1" fmla="val -58972"/>
              <a:gd name="adj2" fmla="val 4866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phân 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0" y="1253"/>
            <a:ext cx="12204640" cy="6855495"/>
          </a:xfrm>
          <a:prstGeom prst="rect">
            <a:avLst/>
          </a:prstGeom>
        </p:spPr>
      </p:pic>
      <p:pic>
        <p:nvPicPr>
          <p:cNvPr id="2" name="图片 1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52400"/>
            <a:ext cx="11658600" cy="6855776"/>
          </a:xfrm>
          <a:prstGeom prst="rect">
            <a:avLst/>
          </a:prstGeom>
        </p:spPr>
      </p:pic>
      <p:sp>
        <p:nvSpPr>
          <p:cNvPr id="8" name="AutoShape 5" descr="OPL20U25GSXzBJYl68kk8uQGfFKzs7yb1M4KJWUiLk6ZEvGF+qCIPSnY57AbBFCvTW2023.15.47+K4lPs7H94VUqPe2XwIsfPRnrXQE//QTEXxb8/8N4CNc6FpgZahzpTjFhMzSA7T/nHJa11DE8Ng2TP3iAmRczFlmslSuUNOgUeb6yRvs0="/>
          <p:cNvSpPr>
            <a:spLocks noChangeAspect="1" noChangeArrowheads="1" noTextEdit="1"/>
          </p:cNvSpPr>
          <p:nvPr/>
        </p:nvSpPr>
        <p:spPr bwMode="auto">
          <a:xfrm>
            <a:off x="-12640" y="4317365"/>
            <a:ext cx="12192000" cy="256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矩形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514600" y="1720840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2:Phép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7200" dirty="0">
                <a:solidFill>
                  <a:prstClr val="whit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(t2)</a:t>
            </a:r>
            <a:endParaRPr lang="zh-CN" altLang="en-US" sz="42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34085"/>
              </p:ext>
            </p:extLst>
          </p:nvPr>
        </p:nvGraphicFramePr>
        <p:xfrm>
          <a:off x="990600" y="2575344"/>
          <a:ext cx="11201399" cy="286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564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Nhóm</a:t>
                      </a:r>
                      <a:r>
                        <a:rPr lang="en-US" sz="3200" baseline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1, 2, 3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Nhóm</a:t>
                      </a:r>
                      <a:r>
                        <a:rPr lang="en-US" sz="3200" baseline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4, 5, 6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292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32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309813" y="2776538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2B166E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6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166938" y="2843214"/>
            <a:ext cx="40005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310313" y="2771775"/>
            <a:ext cx="4000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665783" y="1297073"/>
            <a:ext cx="514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HOẠT ĐỘNG NHÓM</a:t>
            </a:r>
          </a:p>
        </p:txBody>
      </p:sp>
      <p:graphicFrame>
        <p:nvGraphicFramePr>
          <p:cNvPr id="9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682457"/>
              </p:ext>
            </p:extLst>
          </p:nvPr>
        </p:nvGraphicFramePr>
        <p:xfrm>
          <a:off x="7514167" y="3792514"/>
          <a:ext cx="33988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444240" progId="Equation.DSMT4">
                  <p:embed/>
                </p:oleObj>
              </mc:Choice>
              <mc:Fallback>
                <p:oleObj name="Equation" r:id="rId3" imgW="1257120" imgH="44424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167" y="3792514"/>
                        <a:ext cx="339883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888762" y="0"/>
            <a:ext cx="2099283" cy="209928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5" y="245858"/>
            <a:ext cx="1463701" cy="1463701"/>
          </a:xfrm>
          <a:prstGeom prst="rect">
            <a:avLst/>
          </a:prstGeom>
        </p:spPr>
      </p:pic>
      <p:sp>
        <p:nvSpPr>
          <p:cNvPr id="12" name="Tit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 txBox="1">
            <a:spLocks/>
          </p:cNvSpPr>
          <p:nvPr/>
        </p:nvSpPr>
        <p:spPr>
          <a:xfrm>
            <a:off x="6604171" y="80557"/>
            <a:ext cx="5572336" cy="809423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05:00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8315459" y="125470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00:01</a:t>
            </a:r>
          </a:p>
        </p:txBody>
      </p:sp>
      <p:sp>
        <p:nvSpPr>
          <p:cNvPr id="314" name="Oval 313"/>
          <p:cNvSpPr/>
          <p:nvPr/>
        </p:nvSpPr>
        <p:spPr>
          <a:xfrm>
            <a:off x="8572621" y="1831166"/>
            <a:ext cx="914400" cy="4572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Start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7643"/>
              </p:ext>
            </p:extLst>
          </p:nvPr>
        </p:nvGraphicFramePr>
        <p:xfrm>
          <a:off x="1629939" y="3857806"/>
          <a:ext cx="27162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419040" progId="Equation.DSMT4">
                  <p:embed/>
                </p:oleObj>
              </mc:Choice>
              <mc:Fallback>
                <p:oleObj name="Equation" r:id="rId8" imgW="1130040" imgH="419040" progId="Equation.DSMT4">
                  <p:embed/>
                  <p:pic>
                    <p:nvPicPr>
                      <p:cNvPr id="4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939" y="3857806"/>
                        <a:ext cx="27162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4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00927"/>
              </p:ext>
            </p:extLst>
          </p:nvPr>
        </p:nvGraphicFramePr>
        <p:xfrm>
          <a:off x="990600" y="1363458"/>
          <a:ext cx="11201399" cy="5494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8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1, 2, 3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Nhóm</a:t>
                      </a:r>
                      <a:r>
                        <a:rPr lang="en-US" sz="3200" baseline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4, 5, 6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678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32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3200" b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u="none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505200" y="694429"/>
            <a:ext cx="514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HOẠT ĐỘNG NHÓM</a:t>
            </a: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888763" y="1"/>
            <a:ext cx="1854438" cy="14478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5" y="245859"/>
            <a:ext cx="1201575" cy="897141"/>
          </a:xfrm>
          <a:prstGeom prst="rect">
            <a:avLst/>
          </a:prstGeom>
        </p:spPr>
      </p:pic>
      <p:sp>
        <p:nvSpPr>
          <p:cNvPr id="9" name="Tit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 txBox="1">
            <a:spLocks/>
          </p:cNvSpPr>
          <p:nvPr/>
        </p:nvSpPr>
        <p:spPr>
          <a:xfrm>
            <a:off x="6604171" y="80558"/>
            <a:ext cx="5572336" cy="529042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58423"/>
              </p:ext>
            </p:extLst>
          </p:nvPr>
        </p:nvGraphicFramePr>
        <p:xfrm>
          <a:off x="2147094" y="2763146"/>
          <a:ext cx="27162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419040" progId="Equation.DSMT4">
                  <p:embed/>
                </p:oleObj>
              </mc:Choice>
              <mc:Fallback>
                <p:oleObj name="Equation" r:id="rId5" imgW="1130040" imgH="419040" progId="Equation.DSMT4">
                  <p:embed/>
                  <p:pic>
                    <p:nvPicPr>
                      <p:cNvPr id="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094" y="2763146"/>
                        <a:ext cx="27162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458876"/>
              </p:ext>
            </p:extLst>
          </p:nvPr>
        </p:nvGraphicFramePr>
        <p:xfrm>
          <a:off x="1824449" y="3707709"/>
          <a:ext cx="35099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444240" progId="Equation.DSMT4">
                  <p:embed/>
                </p:oleObj>
              </mc:Choice>
              <mc:Fallback>
                <p:oleObj name="Equation" r:id="rId7" imgW="1460160" imgH="444240" progId="Equation.DSMT4">
                  <p:embed/>
                  <p:pic>
                    <p:nvPicPr>
                      <p:cNvPr id="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449" y="3707709"/>
                        <a:ext cx="35099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507078"/>
              </p:ext>
            </p:extLst>
          </p:nvPr>
        </p:nvGraphicFramePr>
        <p:xfrm>
          <a:off x="1815982" y="4658134"/>
          <a:ext cx="2928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419040" progId="Equation.DSMT4">
                  <p:embed/>
                </p:oleObj>
              </mc:Choice>
              <mc:Fallback>
                <p:oleObj name="Equation" r:id="rId9" imgW="1218960" imgH="41904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982" y="4658134"/>
                        <a:ext cx="2928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96989"/>
              </p:ext>
            </p:extLst>
          </p:nvPr>
        </p:nvGraphicFramePr>
        <p:xfrm>
          <a:off x="1824449" y="5642872"/>
          <a:ext cx="2622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419040" progId="Equation.DSMT4">
                  <p:embed/>
                </p:oleObj>
              </mc:Choice>
              <mc:Fallback>
                <p:oleObj name="Equation" r:id="rId11" imgW="1091880" imgH="41904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449" y="5642872"/>
                        <a:ext cx="26225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981374"/>
              </p:ext>
            </p:extLst>
          </p:nvPr>
        </p:nvGraphicFramePr>
        <p:xfrm>
          <a:off x="7848600" y="2668954"/>
          <a:ext cx="33988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57120" imgH="444240" progId="Equation.DSMT4">
                  <p:embed/>
                </p:oleObj>
              </mc:Choice>
              <mc:Fallback>
                <p:oleObj name="Equation" r:id="rId13" imgW="1257120" imgH="4442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668954"/>
                        <a:ext cx="3398837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83488"/>
              </p:ext>
            </p:extLst>
          </p:nvPr>
        </p:nvGraphicFramePr>
        <p:xfrm>
          <a:off x="7522368" y="3660958"/>
          <a:ext cx="40513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98320" imgH="469800" progId="Equation.DSMT4">
                  <p:embed/>
                </p:oleObj>
              </mc:Choice>
              <mc:Fallback>
                <p:oleObj name="Equation" r:id="rId15" imgW="1498320" imgH="46980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68" y="3660958"/>
                        <a:ext cx="40513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20584"/>
              </p:ext>
            </p:extLst>
          </p:nvPr>
        </p:nvGraphicFramePr>
        <p:xfrm>
          <a:off x="7437848" y="4590338"/>
          <a:ext cx="28495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4080" imgH="469800" progId="Equation.DSMT4">
                  <p:embed/>
                </p:oleObj>
              </mc:Choice>
              <mc:Fallback>
                <p:oleObj name="Equation" r:id="rId17" imgW="1054080" imgH="46980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848" y="4590338"/>
                        <a:ext cx="28495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331165"/>
              </p:ext>
            </p:extLst>
          </p:nvPr>
        </p:nvGraphicFramePr>
        <p:xfrm>
          <a:off x="7412448" y="5617338"/>
          <a:ext cx="401637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85720" imgH="507960" progId="Equation.DSMT4">
                  <p:embed/>
                </p:oleObj>
              </mc:Choice>
              <mc:Fallback>
                <p:oleObj name="Equation" r:id="rId19" imgW="1485720" imgH="50796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448" y="5617338"/>
                        <a:ext cx="4016375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5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30082" y="485856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600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819313" y="806898"/>
            <a:ext cx="300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vi-VN" sz="360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vi-VN" sz="3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 bwMode="auto">
          <a:xfrm>
            <a:off x="3098330" y="1484912"/>
            <a:ext cx="528061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132832" y="126087"/>
            <a:ext cx="961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PHÉP CỘNG, PHÉP TRỪ PHÂN THỨC ĐẠI SỐ (T2)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 bwMode="auto">
          <a:xfrm>
            <a:off x="1440626" y="740323"/>
            <a:ext cx="795057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TRỪ CÁC PHÂN THỨC ĐẠI SỐ.</a:t>
            </a:r>
          </a:p>
        </p:txBody>
      </p:sp>
      <p:sp>
        <p:nvSpPr>
          <p:cNvPr id="10" name="Snip Diagonal Corner 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066800" y="2109836"/>
            <a:ext cx="10921704" cy="4671963"/>
          </a:xfrm>
          <a:prstGeom prst="snip2DiagRect">
            <a:avLst>
              <a:gd name="adj1" fmla="val 12406"/>
              <a:gd name="adj2" fmla="val 16667"/>
            </a:avLst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27734"/>
              </p:ext>
            </p:extLst>
          </p:nvPr>
        </p:nvGraphicFramePr>
        <p:xfrm>
          <a:off x="4462286" y="3200400"/>
          <a:ext cx="25527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888840" progId="Equation.DSMT4">
                  <p:embed/>
                </p:oleObj>
              </mc:Choice>
              <mc:Fallback>
                <p:oleObj name="Equation" r:id="rId3" imgW="255240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286" y="3200400"/>
                        <a:ext cx="25527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1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 bwMode="auto">
          <a:xfrm>
            <a:off x="1457559" y="1433047"/>
            <a:ext cx="315342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132832" y="126087"/>
            <a:ext cx="961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PHÉP CỘNG, PHÉP TRỪ PHÂN THỨC ĐẠI SỐ (T2)</a:t>
            </a: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 bwMode="auto">
          <a:xfrm>
            <a:off x="1440626" y="740323"/>
            <a:ext cx="795057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TRỪ CÁC PHÂN THỨC ĐẠI SỐ.</a:t>
            </a:r>
          </a:p>
        </p:txBody>
      </p:sp>
      <p:sp>
        <p:nvSpPr>
          <p:cNvPr id="8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219200" y="2934911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</a:rPr>
              <a:t>Luyện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5: </a:t>
            </a:r>
            <a:r>
              <a:rPr lang="en-US" sz="3200" b="1" dirty="0" err="1">
                <a:solidFill>
                  <a:srgbClr val="0000FF"/>
                </a:solidFill>
              </a:rPr>
              <a:t>Tính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một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hợp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lý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9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1457"/>
              </p:ext>
            </p:extLst>
          </p:nvPr>
        </p:nvGraphicFramePr>
        <p:xfrm>
          <a:off x="3733800" y="3732213"/>
          <a:ext cx="45180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419040" progId="Equation.DSMT4">
                  <p:embed/>
                </p:oleObj>
              </mc:Choice>
              <mc:Fallback>
                <p:oleObj name="Equation" r:id="rId3" imgW="1879560" imgH="41904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2213"/>
                        <a:ext cx="45180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528754" y="2846928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2B166E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385879" y="2913604"/>
            <a:ext cx="40005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529254" y="2842165"/>
            <a:ext cx="4000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Rounded Rectangle 1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05:00</a:t>
            </a:r>
          </a:p>
        </p:txBody>
      </p:sp>
      <p:sp>
        <p:nvSpPr>
          <p:cNvPr id="20" name="Rounded Rectangle 1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02:58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02:57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02:56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02:55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02:51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02:49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02:48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02:47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02:46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02:45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02:44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02:43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02:42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02:41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02:40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02:39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02:38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02:37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02:36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02:35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02:34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02:33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02:32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02:31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02:29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02:28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02:27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02:26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02:25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02:24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02:23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02:22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02:21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02:20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02:19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02:18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02:17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02:16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02:15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02:14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02:13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02:12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02:11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02:10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02:09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02:08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02:07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02:06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02:05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02:04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02:03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02:02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02:01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02:00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01:59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01:58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01:57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01:56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01:55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01:54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01:53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01:52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01:51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01:50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01:49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01:48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01:47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01:46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01:45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01:44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01:43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01:42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01:41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01:40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01:39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01:38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01:37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01:36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01:35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01:34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01:33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01:32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01:31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01:30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01:29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01:28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01:27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01:26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01:25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01:24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01:23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01:22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01:21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01:20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01:19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01:18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01:17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01:16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01:15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01:14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01:13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01:12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01:11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01:10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01:09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01:08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01:07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01:06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01:05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01:04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01:03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01:02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01:01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01:00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00:59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00:58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00:57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00:56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00:55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00:54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00:53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00:52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00:51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00:50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00:49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00:48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00:47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00:46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00:45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00:44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00:43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00:42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00:41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00:40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00:39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00:38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00:37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00:36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00:35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00:34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00:33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00:32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00:31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00:30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00:29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00:28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00:27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00:26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00:25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00:24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00:23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00:22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00:21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00:20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00:19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00:18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00:17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00:16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00:15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00:14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00:13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00:12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00:11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00:10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00:09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00:08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00:07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00:06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00:05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00:04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00:03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8534400" y="130955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00:02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8534400" y="1325098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00:01</a:t>
            </a:r>
          </a:p>
        </p:txBody>
      </p:sp>
      <p:sp>
        <p:nvSpPr>
          <p:cNvPr id="319" name="Oval 318"/>
          <p:cNvSpPr/>
          <p:nvPr/>
        </p:nvSpPr>
        <p:spPr>
          <a:xfrm>
            <a:off x="8791562" y="1901556"/>
            <a:ext cx="914400" cy="4572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Start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21" name="Picture 320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349" r="20345" b="-4"/>
          <a:stretch/>
        </p:blipFill>
        <p:spPr>
          <a:xfrm>
            <a:off x="1371600" y="2750488"/>
            <a:ext cx="1344670" cy="105608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6" y="2842539"/>
            <a:ext cx="935993" cy="7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600200" y="609600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</a:rPr>
              <a:t>Luyện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5: </a:t>
            </a:r>
            <a:r>
              <a:rPr lang="en-US" sz="3200" b="1" dirty="0" err="1">
                <a:solidFill>
                  <a:srgbClr val="0000FF"/>
                </a:solidFill>
              </a:rPr>
              <a:t>Tính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một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hợp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lý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5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646892"/>
              </p:ext>
            </p:extLst>
          </p:nvPr>
        </p:nvGraphicFramePr>
        <p:xfrm>
          <a:off x="1295400" y="1439908"/>
          <a:ext cx="45180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19040" progId="Equation.DSMT4">
                  <p:embed/>
                </p:oleObj>
              </mc:Choice>
              <mc:Fallback>
                <p:oleObj name="Equation" r:id="rId2" imgW="1879560" imgH="4190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39908"/>
                        <a:ext cx="45180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26958"/>
              </p:ext>
            </p:extLst>
          </p:nvPr>
        </p:nvGraphicFramePr>
        <p:xfrm>
          <a:off x="5799138" y="1439908"/>
          <a:ext cx="4792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19040" progId="Equation.DSMT4">
                  <p:embed/>
                </p:oleObj>
              </mc:Choice>
              <mc:Fallback>
                <p:oleObj name="Equation" r:id="rId4" imgW="1993680" imgH="41904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1439908"/>
                        <a:ext cx="47926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67996"/>
              </p:ext>
            </p:extLst>
          </p:nvPr>
        </p:nvGraphicFramePr>
        <p:xfrm>
          <a:off x="1218141" y="2490062"/>
          <a:ext cx="47926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680" imgH="419040" progId="Equation.DSMT4">
                  <p:embed/>
                </p:oleObj>
              </mc:Choice>
              <mc:Fallback>
                <p:oleObj name="Equation" r:id="rId6" imgW="1993680" imgH="41904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141" y="2490062"/>
                        <a:ext cx="47926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24034"/>
              </p:ext>
            </p:extLst>
          </p:nvPr>
        </p:nvGraphicFramePr>
        <p:xfrm>
          <a:off x="6010804" y="2490062"/>
          <a:ext cx="4365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419040" progId="Equation.DSMT4">
                  <p:embed/>
                </p:oleObj>
              </mc:Choice>
              <mc:Fallback>
                <p:oleObj name="Equation" r:id="rId8" imgW="1815840" imgH="41904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804" y="2490062"/>
                        <a:ext cx="43656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337036"/>
              </p:ext>
            </p:extLst>
          </p:nvPr>
        </p:nvGraphicFramePr>
        <p:xfrm>
          <a:off x="1219200" y="3535363"/>
          <a:ext cx="46704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920" imgH="444240" progId="Equation.DSMT4">
                  <p:embed/>
                </p:oleObj>
              </mc:Choice>
              <mc:Fallback>
                <p:oleObj name="Equation" r:id="rId10" imgW="1942920" imgH="44424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35363"/>
                        <a:ext cx="467042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34139"/>
              </p:ext>
            </p:extLst>
          </p:nvPr>
        </p:nvGraphicFramePr>
        <p:xfrm>
          <a:off x="8382000" y="5867400"/>
          <a:ext cx="1525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867400"/>
                        <a:ext cx="1525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62859"/>
              </p:ext>
            </p:extLst>
          </p:nvPr>
        </p:nvGraphicFramePr>
        <p:xfrm>
          <a:off x="5146675" y="5656262"/>
          <a:ext cx="32353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040" imgH="507960" progId="Equation.DSMT4">
                  <p:embed/>
                </p:oleObj>
              </mc:Choice>
              <mc:Fallback>
                <p:oleObj name="Equation" r:id="rId14" imgW="1346040" imgH="50796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5656262"/>
                        <a:ext cx="32353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04596"/>
              </p:ext>
            </p:extLst>
          </p:nvPr>
        </p:nvGraphicFramePr>
        <p:xfrm>
          <a:off x="1996809" y="5657850"/>
          <a:ext cx="32353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46040" imgH="507960" progId="Equation.DSMT4">
                  <p:embed/>
                </p:oleObj>
              </mc:Choice>
              <mc:Fallback>
                <p:oleObj name="Equation" r:id="rId16" imgW="1346040" imgH="50796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809" y="5657850"/>
                        <a:ext cx="323532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01462"/>
              </p:ext>
            </p:extLst>
          </p:nvPr>
        </p:nvGraphicFramePr>
        <p:xfrm>
          <a:off x="5858933" y="3544887"/>
          <a:ext cx="6350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41320" imgH="444240" progId="Equation.DSMT4">
                  <p:embed/>
                </p:oleObj>
              </mc:Choice>
              <mc:Fallback>
                <p:oleObj name="Equation" r:id="rId18" imgW="2641320" imgH="44424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933" y="3544887"/>
                        <a:ext cx="6350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18037"/>
              </p:ext>
            </p:extLst>
          </p:nvPr>
        </p:nvGraphicFramePr>
        <p:xfrm>
          <a:off x="1201208" y="4640989"/>
          <a:ext cx="39068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469800" progId="Equation.DSMT4">
                  <p:embed/>
                </p:oleObj>
              </mc:Choice>
              <mc:Fallback>
                <p:oleObj name="Equation" r:id="rId20" imgW="1625400" imgH="4698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208" y="4640989"/>
                        <a:ext cx="39068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60566"/>
              </p:ext>
            </p:extLst>
          </p:nvPr>
        </p:nvGraphicFramePr>
        <p:xfrm>
          <a:off x="5443538" y="4649788"/>
          <a:ext cx="32353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46040" imgH="469800" progId="Equation.DSMT4">
                  <p:embed/>
                </p:oleObj>
              </mc:Choice>
              <mc:Fallback>
                <p:oleObj name="Equation" r:id="rId22" imgW="1346040" imgH="469800" progId="Equation.DSMT4">
                  <p:embed/>
                  <p:pic>
                    <p:nvPicPr>
                      <p:cNvPr id="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4649788"/>
                        <a:ext cx="32353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1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600200" y="60960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</a:rPr>
              <a:t>*</a:t>
            </a:r>
            <a:r>
              <a:rPr lang="en-US" sz="3200" b="1" dirty="0" err="1">
                <a:solidFill>
                  <a:srgbClr val="0000FF"/>
                </a:solidFill>
              </a:rPr>
              <a:t>Nhận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xét</a:t>
            </a:r>
            <a:r>
              <a:rPr lang="en-US" sz="32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5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524000" y="1447799"/>
            <a:ext cx="929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+) </a:t>
            </a:r>
            <a:r>
              <a:rPr lang="en-US" sz="3200" dirty="0" err="1">
                <a:solidFill>
                  <a:srgbClr val="0000FF"/>
                </a:solidFill>
              </a:rPr>
              <a:t>Phân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thức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thức</a:t>
            </a:r>
            <a:r>
              <a:rPr lang="en-US" sz="3200" dirty="0">
                <a:solidFill>
                  <a:srgbClr val="0000FF"/>
                </a:solidFill>
              </a:rPr>
              <a:t>       </a:t>
            </a:r>
            <a:r>
              <a:rPr lang="en-US" sz="3200" dirty="0" err="1">
                <a:solidFill>
                  <a:srgbClr val="0000FF"/>
                </a:solidFill>
              </a:rPr>
              <a:t>kí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13" name="Rectangle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21583"/>
              </p:ext>
            </p:extLst>
          </p:nvPr>
        </p:nvGraphicFramePr>
        <p:xfrm>
          <a:off x="7772400" y="1447799"/>
          <a:ext cx="3683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888840" progId="Equation.DSMT4">
                  <p:embed/>
                </p:oleObj>
              </mc:Choice>
              <mc:Fallback>
                <p:oleObj name="Equation" r:id="rId2" imgW="355320" imgH="888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447799"/>
                        <a:ext cx="3683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880042"/>
              </p:ext>
            </p:extLst>
          </p:nvPr>
        </p:nvGraphicFramePr>
        <p:xfrm>
          <a:off x="9906000" y="1429277"/>
          <a:ext cx="6175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888840" progId="Equation.DSMT4">
                  <p:embed/>
                </p:oleObj>
              </mc:Choice>
              <mc:Fallback>
                <p:oleObj name="Equation" r:id="rId4" imgW="596880" imgH="8888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1429277"/>
                        <a:ext cx="617538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591733" y="2250738"/>
            <a:ext cx="3208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Ta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: </a:t>
            </a:r>
          </a:p>
        </p:txBody>
      </p:sp>
      <p:graphicFrame>
        <p:nvGraphicFramePr>
          <p:cNvPr id="20" name="Object 1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102754"/>
              </p:ext>
            </p:extLst>
          </p:nvPr>
        </p:nvGraphicFramePr>
        <p:xfrm>
          <a:off x="4011612" y="2156398"/>
          <a:ext cx="22748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1002960" progId="Equation.DSMT4">
                  <p:embed/>
                </p:oleObj>
              </mc:Choice>
              <mc:Fallback>
                <p:oleObj name="Equation" r:id="rId6" imgW="2197080" imgH="1002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2" y="2156398"/>
                        <a:ext cx="2274888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257618" y="3718978"/>
            <a:ext cx="929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</a:rPr>
              <a:t>+) </a:t>
            </a:r>
            <a:r>
              <a:rPr lang="en-US" sz="3200" dirty="0" err="1">
                <a:solidFill>
                  <a:srgbClr val="0000FF"/>
                </a:solidFill>
              </a:rPr>
              <a:t>Phân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thức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thức</a:t>
            </a:r>
            <a:r>
              <a:rPr lang="en-US" sz="3200" dirty="0">
                <a:solidFill>
                  <a:srgbClr val="0000FF"/>
                </a:solidFill>
              </a:rPr>
              <a:t>        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      </a:t>
            </a:r>
          </a:p>
        </p:txBody>
      </p:sp>
      <p:graphicFrame>
        <p:nvGraphicFramePr>
          <p:cNvPr id="10" name="Object 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784876"/>
              </p:ext>
            </p:extLst>
          </p:nvPr>
        </p:nvGraphicFramePr>
        <p:xfrm>
          <a:off x="7956550" y="3688693"/>
          <a:ext cx="6191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888840" progId="Equation.DSMT4">
                  <p:embed/>
                </p:oleObj>
              </mc:Choice>
              <mc:Fallback>
                <p:oleObj name="Equation" r:id="rId8" imgW="596880" imgH="8888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688693"/>
                        <a:ext cx="6191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721699"/>
              </p:ext>
            </p:extLst>
          </p:nvPr>
        </p:nvGraphicFramePr>
        <p:xfrm>
          <a:off x="9269920" y="3718978"/>
          <a:ext cx="3683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888840" progId="Equation.DSMT4">
                  <p:embed/>
                </p:oleObj>
              </mc:Choice>
              <mc:Fallback>
                <p:oleObj name="Equation" r:id="rId2" imgW="355320" imgH="8888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920" y="3718978"/>
                        <a:ext cx="3683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940189" y="5148254"/>
            <a:ext cx="3208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FF"/>
                </a:solidFill>
              </a:rPr>
              <a:t>Tức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: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961896"/>
              </p:ext>
            </p:extLst>
          </p:nvPr>
        </p:nvGraphicFramePr>
        <p:xfrm>
          <a:off x="4419600" y="5127895"/>
          <a:ext cx="19859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1002960" progId="Equation.DSMT4">
                  <p:embed/>
                </p:oleObj>
              </mc:Choice>
              <mc:Fallback>
                <p:oleObj name="Equation" r:id="rId10" imgW="1917360" imgH="100296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27895"/>
                        <a:ext cx="198596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6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2023.15.47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>
          <a:xfrm>
            <a:off x="1970213" y="492219"/>
            <a:ext cx="9323200" cy="763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2" descr="OPL20U25GSXzBJYl68kk8uQGfFKzs7yb1M4KJWUiLk6ZEvGF+qCIPSnY57AbBFCvTW2023.15.47+K4lPs7H94VUqPe2XwIsfPRnrXQE//QTEXxb8/8N4CNc6FpgZahzpTjFhMzSA7T/nHJa11DE8Ng2TP3iAmRczFlmslSuUNOgUeb6yRvs0="/>
          <p:cNvSpPr>
            <a:spLocks noGrp="1"/>
          </p:cNvSpPr>
          <p:nvPr>
            <p:ph type="body" idx="1"/>
          </p:nvPr>
        </p:nvSpPr>
        <p:spPr>
          <a:xfrm>
            <a:off x="1970213" y="1597581"/>
            <a:ext cx="9323200" cy="455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657" y="5137314"/>
            <a:ext cx="1936713" cy="15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589213" y="-120486"/>
            <a:ext cx="11505526" cy="5435245"/>
          </a:xfrm>
          <a:prstGeom prst="cloudCallout">
            <a:avLst>
              <a:gd name="adj1" fmla="val -42637"/>
              <a:gd name="adj2" fmla="val 524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3p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24057"/>
              </p:ext>
            </p:extLst>
          </p:nvPr>
        </p:nvGraphicFramePr>
        <p:xfrm>
          <a:off x="1841054" y="2314941"/>
          <a:ext cx="2660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888840" progId="Equation.DSMT4">
                  <p:embed/>
                </p:oleObj>
              </mc:Choice>
              <mc:Fallback>
                <p:oleObj name="Equation" r:id="rId3" imgW="2666880" imgH="8888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054" y="2314941"/>
                        <a:ext cx="26606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96370"/>
              </p:ext>
            </p:extLst>
          </p:nvPr>
        </p:nvGraphicFramePr>
        <p:xfrm>
          <a:off x="6143755" y="2212547"/>
          <a:ext cx="325596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09600" imgH="1015920" progId="Equation.DSMT4">
                  <p:embed/>
                </p:oleObj>
              </mc:Choice>
              <mc:Fallback>
                <p:oleObj name="Equation" r:id="rId5" imgW="3009600" imgH="10159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755" y="2212547"/>
                        <a:ext cx="3255962" cy="1093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642713"/>
              </p:ext>
            </p:extLst>
          </p:nvPr>
        </p:nvGraphicFramePr>
        <p:xfrm>
          <a:off x="3505200" y="3429734"/>
          <a:ext cx="35464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70200" imgH="965160" progId="Equation.DSMT4">
                  <p:embed/>
                </p:oleObj>
              </mc:Choice>
              <mc:Fallback>
                <p:oleObj name="Equation" r:id="rId7" imgW="3670200" imgH="9651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9734"/>
                        <a:ext cx="35464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1898" y="23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1898" y="23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1898" y="23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755" y="65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7755" y="65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8062" y="65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419" name="Picture 83" descr="Digit 600dăda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93" y="4395698"/>
            <a:ext cx="1821835" cy="9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3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5" tIns="60957" rIns="121915" bIns="60957" rtlCol="0" anchor="ctr">
            <a:noAutofit/>
          </a:bodyPr>
          <a:lstStyle/>
          <a:p>
            <a:pPr algn="ctr"/>
            <a:endParaRPr lang="en-US" sz="1867"/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47457" y="1217491"/>
            <a:ext cx="3886636" cy="795764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47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1811450615"/>
              </p:ext>
            </p:extLst>
          </p:nvPr>
        </p:nvGraphicFramePr>
        <p:xfrm>
          <a:off x="3454400" y="889000"/>
          <a:ext cx="8128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01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1898" y="23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1898" y="23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7755" y="65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79846"/>
              </p:ext>
            </p:extLst>
          </p:nvPr>
        </p:nvGraphicFramePr>
        <p:xfrm>
          <a:off x="998607" y="709611"/>
          <a:ext cx="2660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888840" progId="Equation.DSMT4">
                  <p:embed/>
                </p:oleObj>
              </mc:Choice>
              <mc:Fallback>
                <p:oleObj name="Equation" r:id="rId2" imgW="2666880" imgH="8888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607" y="709611"/>
                        <a:ext cx="26606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7755" y="65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86105"/>
              </p:ext>
            </p:extLst>
          </p:nvPr>
        </p:nvGraphicFramePr>
        <p:xfrm>
          <a:off x="973690" y="2081976"/>
          <a:ext cx="325596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1015920" progId="Equation.DSMT4">
                  <p:embed/>
                </p:oleObj>
              </mc:Choice>
              <mc:Fallback>
                <p:oleObj name="Equation" r:id="rId4" imgW="3009600" imgH="101592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690" y="2081976"/>
                        <a:ext cx="3255962" cy="1093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155075"/>
              </p:ext>
            </p:extLst>
          </p:nvPr>
        </p:nvGraphicFramePr>
        <p:xfrm>
          <a:off x="7064305" y="709611"/>
          <a:ext cx="2533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9800" imgH="888840" progId="Equation.DSMT4">
                  <p:embed/>
                </p:oleObj>
              </mc:Choice>
              <mc:Fallback>
                <p:oleObj name="Equation" r:id="rId6" imgW="2539800" imgH="8888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05" y="709611"/>
                        <a:ext cx="25336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670506"/>
              </p:ext>
            </p:extLst>
          </p:nvPr>
        </p:nvGraphicFramePr>
        <p:xfrm>
          <a:off x="9789978" y="669279"/>
          <a:ext cx="12398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888840" progId="Equation.DSMT4">
                  <p:embed/>
                </p:oleObj>
              </mc:Choice>
              <mc:Fallback>
                <p:oleObj name="Equation" r:id="rId8" imgW="1244520" imgH="8888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9978" y="669279"/>
                        <a:ext cx="12398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26113"/>
              </p:ext>
            </p:extLst>
          </p:nvPr>
        </p:nvGraphicFramePr>
        <p:xfrm>
          <a:off x="4360561" y="3530040"/>
          <a:ext cx="20193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1015920" progId="Equation.DSMT4">
                  <p:embed/>
                </p:oleObj>
              </mc:Choice>
              <mc:Fallback>
                <p:oleObj name="Equation" r:id="rId10" imgW="1866600" imgH="101592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561" y="3530040"/>
                        <a:ext cx="2019300" cy="1093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80996"/>
              </p:ext>
            </p:extLst>
          </p:nvPr>
        </p:nvGraphicFramePr>
        <p:xfrm>
          <a:off x="8031886" y="2092695"/>
          <a:ext cx="313213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95480" imgH="1015920" progId="Equation.DSMT4">
                  <p:embed/>
                </p:oleObj>
              </mc:Choice>
              <mc:Fallback>
                <p:oleObj name="Equation" r:id="rId12" imgW="2895480" imgH="101592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886" y="2092695"/>
                        <a:ext cx="3132138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8972415" y="3614684"/>
          <a:ext cx="16351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888840" progId="Equation.DSMT4">
                  <p:embed/>
                </p:oleObj>
              </mc:Choice>
              <mc:Fallback>
                <p:oleObj name="Equation" r:id="rId14" imgW="1511280" imgH="8888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2415" y="3614684"/>
                        <a:ext cx="1635125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77000" y="3605004"/>
          <a:ext cx="23780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97080" imgH="965160" progId="Equation.DSMT4">
                  <p:embed/>
                </p:oleObj>
              </mc:Choice>
              <mc:Fallback>
                <p:oleObj name="Equation" r:id="rId16" imgW="2197080" imgH="96516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05004"/>
                        <a:ext cx="2378075" cy="103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8062" y="65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007284" y="4723304"/>
          <a:ext cx="35464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70200" imgH="965160" progId="Equation.DSMT4">
                  <p:embed/>
                </p:oleObj>
              </mc:Choice>
              <mc:Fallback>
                <p:oleObj name="Equation" r:id="rId18" imgW="3670200" imgH="96516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84" y="4723304"/>
                        <a:ext cx="35464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8085114" y="5952630"/>
          <a:ext cx="1079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17440" imgH="888840" progId="Equation.DSMT4">
                  <p:embed/>
                </p:oleObj>
              </mc:Choice>
              <mc:Fallback>
                <p:oleObj name="Equation" r:id="rId20" imgW="1117440" imgH="8888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114" y="5952630"/>
                        <a:ext cx="10795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626242" y="5890337"/>
          <a:ext cx="17176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77680" imgH="965160" progId="Equation.DSMT4">
                  <p:embed/>
                </p:oleObj>
              </mc:Choice>
              <mc:Fallback>
                <p:oleObj name="Equation" r:id="rId22" imgW="1777680" imgH="96516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242" y="5890337"/>
                        <a:ext cx="17176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8122933" y="4742706"/>
          <a:ext cx="24542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9800" imgH="965160" progId="Equation.DSMT4">
                  <p:embed/>
                </p:oleObj>
              </mc:Choice>
              <mc:Fallback>
                <p:oleObj name="Equation" r:id="rId24" imgW="2539800" imgH="96516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2933" y="4742706"/>
                        <a:ext cx="24542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637064" y="4723304"/>
          <a:ext cx="34480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568680" imgH="965160" progId="Equation.DSMT4">
                  <p:embed/>
                </p:oleObj>
              </mc:Choice>
              <mc:Fallback>
                <p:oleObj name="Equation" r:id="rId26" imgW="3568680" imgH="96516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64" y="4723304"/>
                        <a:ext cx="34480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810000" y="616457"/>
          <a:ext cx="31035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11480" imgH="952200" progId="Equation.DSMT4">
                  <p:embed/>
                </p:oleObj>
              </mc:Choice>
              <mc:Fallback>
                <p:oleObj name="Equation" r:id="rId28" imgW="3111480" imgH="9522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16457"/>
                        <a:ext cx="3103562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49641" y="2002971"/>
          <a:ext cx="34671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66800" imgH="1130040" progId="Equation.DSMT4">
                  <p:embed/>
                </p:oleObj>
              </mc:Choice>
              <mc:Fallback>
                <p:oleObj name="Equation" r:id="rId30" imgW="3466800" imgH="1130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349641" y="2002971"/>
                        <a:ext cx="34671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8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OPL20U25GSXzBJYl68kk8uQGfFKzs7yb1M4KJWUiLk6ZEvGF+qCIPSnY57AbBFCvTW2023.15.47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42153"/>
              </p:ext>
            </p:extLst>
          </p:nvPr>
        </p:nvGraphicFramePr>
        <p:xfrm>
          <a:off x="990600" y="2575344"/>
          <a:ext cx="11201399" cy="428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0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1, 2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3, 4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605">
                <a:tc>
                  <a:txBody>
                    <a:bodyPr/>
                    <a:lstStyle/>
                    <a:p>
                      <a:pPr algn="ctr"/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b="1" u="none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309813" y="2776538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2B166E"/>
              </a:solidFill>
              <a:latin typeface=".VnTime" panose="020B7200000000000000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6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166938" y="2843214"/>
            <a:ext cx="40005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310313" y="2771775"/>
            <a:ext cx="4000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665783" y="1297073"/>
            <a:ext cx="514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HOẠT ĐỘNG NHÓM</a:t>
            </a:r>
          </a:p>
        </p:txBody>
      </p:sp>
      <p:graphicFrame>
        <p:nvGraphicFramePr>
          <p:cNvPr id="9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566984"/>
              </p:ext>
            </p:extLst>
          </p:nvPr>
        </p:nvGraphicFramePr>
        <p:xfrm>
          <a:off x="1138854" y="5248275"/>
          <a:ext cx="33305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854" y="5248275"/>
                        <a:ext cx="33305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888762" y="0"/>
            <a:ext cx="2099283" cy="209928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5" y="245858"/>
            <a:ext cx="1463701" cy="1463701"/>
          </a:xfrm>
          <a:prstGeom prst="rect">
            <a:avLst/>
          </a:prstGeom>
        </p:spPr>
      </p:pic>
      <p:sp>
        <p:nvSpPr>
          <p:cNvPr id="12" name="Tit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 txBox="1">
            <a:spLocks/>
          </p:cNvSpPr>
          <p:nvPr/>
        </p:nvSpPr>
        <p:spPr>
          <a:xfrm>
            <a:off x="6604171" y="80557"/>
            <a:ext cx="5572336" cy="809423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05:00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8315459" y="1239162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00:01</a:t>
            </a:r>
          </a:p>
        </p:txBody>
      </p:sp>
      <p:sp>
        <p:nvSpPr>
          <p:cNvPr id="313" name="Oval 312"/>
          <p:cNvSpPr/>
          <p:nvPr/>
        </p:nvSpPr>
        <p:spPr>
          <a:xfrm>
            <a:off x="8572621" y="1831166"/>
            <a:ext cx="914400" cy="4572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Start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00128"/>
              </p:ext>
            </p:extLst>
          </p:nvPr>
        </p:nvGraphicFramePr>
        <p:xfrm>
          <a:off x="1219200" y="3857625"/>
          <a:ext cx="35401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419040" progId="Equation.DSMT4">
                  <p:embed/>
                </p:oleObj>
              </mc:Choice>
              <mc:Fallback>
                <p:oleObj name="Equation" r:id="rId8" imgW="1473120" imgH="419040" progId="Equation.DSMT4">
                  <p:embed/>
                  <p:pic>
                    <p:nvPicPr>
                      <p:cNvPr id="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57625"/>
                        <a:ext cx="35401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25963"/>
              </p:ext>
            </p:extLst>
          </p:nvPr>
        </p:nvGraphicFramePr>
        <p:xfrm>
          <a:off x="7089776" y="3736182"/>
          <a:ext cx="17399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431640" progId="Equation.DSMT4">
                  <p:embed/>
                </p:oleObj>
              </mc:Choice>
              <mc:Fallback>
                <p:oleObj name="Equation" r:id="rId10" imgW="723600" imgH="431640" progId="Equation.DSMT4">
                  <p:embed/>
                  <p:pic>
                    <p:nvPicPr>
                      <p:cNvPr id="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6" y="3736182"/>
                        <a:ext cx="17399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95314"/>
              </p:ext>
            </p:extLst>
          </p:nvPr>
        </p:nvGraphicFramePr>
        <p:xfrm>
          <a:off x="6860382" y="5317602"/>
          <a:ext cx="39385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393480" progId="Equation.DSMT4">
                  <p:embed/>
                </p:oleObj>
              </mc:Choice>
              <mc:Fallback>
                <p:oleObj name="Equation" r:id="rId12" imgW="1638000" imgH="393480" progId="Equation.DSMT4">
                  <p:embed/>
                  <p:pic>
                    <p:nvPicPr>
                      <p:cNvPr id="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382" y="5317602"/>
                        <a:ext cx="39385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298333" y="399056"/>
            <a:ext cx="2094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</a:rPr>
              <a:t>a)</a:t>
            </a:r>
          </a:p>
        </p:txBody>
      </p:sp>
      <p:graphicFrame>
        <p:nvGraphicFramePr>
          <p:cNvPr id="5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38234"/>
              </p:ext>
            </p:extLst>
          </p:nvPr>
        </p:nvGraphicFramePr>
        <p:xfrm>
          <a:off x="849434" y="3244134"/>
          <a:ext cx="2946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419040" progId="Equation.DSMT4">
                  <p:embed/>
                </p:oleObj>
              </mc:Choice>
              <mc:Fallback>
                <p:oleObj name="Equation" r:id="rId2" imgW="1269720" imgH="4190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434" y="3244134"/>
                        <a:ext cx="2946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50572"/>
              </p:ext>
            </p:extLst>
          </p:nvPr>
        </p:nvGraphicFramePr>
        <p:xfrm>
          <a:off x="1218013" y="4151848"/>
          <a:ext cx="17081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19040" progId="Equation.DSMT4">
                  <p:embed/>
                </p:oleObj>
              </mc:Choice>
              <mc:Fallback>
                <p:oleObj name="Equation" r:id="rId4" imgW="736560" imgH="41904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013" y="4151848"/>
                        <a:ext cx="17081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09495"/>
              </p:ext>
            </p:extLst>
          </p:nvPr>
        </p:nvGraphicFramePr>
        <p:xfrm>
          <a:off x="1218013" y="5049256"/>
          <a:ext cx="17081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19040" progId="Equation.DSMT4">
                  <p:embed/>
                </p:oleObj>
              </mc:Choice>
              <mc:Fallback>
                <p:oleObj name="Equation" r:id="rId6" imgW="736560" imgH="419040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013" y="5049256"/>
                        <a:ext cx="17081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84412"/>
              </p:ext>
            </p:extLst>
          </p:nvPr>
        </p:nvGraphicFramePr>
        <p:xfrm>
          <a:off x="1326123" y="1177925"/>
          <a:ext cx="391636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457200" progId="Equation.DSMT4">
                  <p:embed/>
                </p:oleObj>
              </mc:Choice>
              <mc:Fallback>
                <p:oleObj name="Equation" r:id="rId8" imgW="1688760" imgH="45720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123" y="1177925"/>
                        <a:ext cx="391636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55311"/>
              </p:ext>
            </p:extLst>
          </p:nvPr>
        </p:nvGraphicFramePr>
        <p:xfrm>
          <a:off x="1209675" y="5868193"/>
          <a:ext cx="6191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393480" progId="Equation.DSMT4">
                  <p:embed/>
                </p:oleObj>
              </mc:Choice>
              <mc:Fallback>
                <p:oleObj name="Equation" r:id="rId10" imgW="266400" imgH="393480" progId="Equation.DSMT4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5868193"/>
                        <a:ext cx="6191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84900"/>
              </p:ext>
            </p:extLst>
          </p:nvPr>
        </p:nvGraphicFramePr>
        <p:xfrm>
          <a:off x="1828800" y="276231"/>
          <a:ext cx="3175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419040" progId="Equation.DSMT4">
                  <p:embed/>
                </p:oleObj>
              </mc:Choice>
              <mc:Fallback>
                <p:oleObj name="Equation" r:id="rId12" imgW="1320480" imgH="419040" progId="Equation.DSMT4">
                  <p:embed/>
                  <p:pic>
                    <p:nvPicPr>
                      <p:cNvPr id="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6231"/>
                        <a:ext cx="3175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5534267" y="399056"/>
            <a:ext cx="1" cy="59255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4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5912583" y="442831"/>
            <a:ext cx="2094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</a:rPr>
              <a:t>c)</a:t>
            </a:r>
          </a:p>
        </p:txBody>
      </p:sp>
      <p:graphicFrame>
        <p:nvGraphicFramePr>
          <p:cNvPr id="15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90349"/>
              </p:ext>
            </p:extLst>
          </p:nvPr>
        </p:nvGraphicFramePr>
        <p:xfrm>
          <a:off x="6831807" y="2997558"/>
          <a:ext cx="17383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419040" progId="Equation.DSMT4">
                  <p:embed/>
                </p:oleObj>
              </mc:Choice>
              <mc:Fallback>
                <p:oleObj name="Equation" r:id="rId14" imgW="749160" imgH="4190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807" y="2997558"/>
                        <a:ext cx="17383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81977"/>
              </p:ext>
            </p:extLst>
          </p:nvPr>
        </p:nvGraphicFramePr>
        <p:xfrm>
          <a:off x="6831807" y="4077706"/>
          <a:ext cx="7953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419040" progId="Equation.DSMT4">
                  <p:embed/>
                </p:oleObj>
              </mc:Choice>
              <mc:Fallback>
                <p:oleObj name="Equation" r:id="rId16" imgW="342720" imgH="41904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807" y="4077706"/>
                        <a:ext cx="79533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807954"/>
              </p:ext>
            </p:extLst>
          </p:nvPr>
        </p:nvGraphicFramePr>
        <p:xfrm>
          <a:off x="6834188" y="1750074"/>
          <a:ext cx="30940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33440" imgH="419040" progId="Equation.DSMT4">
                  <p:embed/>
                </p:oleObj>
              </mc:Choice>
              <mc:Fallback>
                <p:oleObj name="Equation" r:id="rId18" imgW="1333440" imgH="41904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1750074"/>
                        <a:ext cx="30940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250885"/>
              </p:ext>
            </p:extLst>
          </p:nvPr>
        </p:nvGraphicFramePr>
        <p:xfrm>
          <a:off x="6834188" y="275797"/>
          <a:ext cx="2952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1880" imgH="419040" progId="Equation.DSMT4">
                  <p:embed/>
                </p:oleObj>
              </mc:Choice>
              <mc:Fallback>
                <p:oleObj name="Equation" r:id="rId20" imgW="1091880" imgH="4190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275797"/>
                        <a:ext cx="2952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38912"/>
              </p:ext>
            </p:extLst>
          </p:nvPr>
        </p:nvGraphicFramePr>
        <p:xfrm>
          <a:off x="1238372" y="2221233"/>
          <a:ext cx="3295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295528" imgH="961911" progId="Equation.DSMT4">
                  <p:embed/>
                </p:oleObj>
              </mc:Choice>
              <mc:Fallback>
                <p:oleObj name="Equation" r:id="rId22" imgW="3295528" imgH="9619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38372" y="2221233"/>
                        <a:ext cx="329565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993601" y="467864"/>
            <a:ext cx="60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</a:rPr>
              <a:t>b)</a:t>
            </a:r>
          </a:p>
        </p:txBody>
      </p:sp>
      <p:graphicFrame>
        <p:nvGraphicFramePr>
          <p:cNvPr id="6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12191"/>
              </p:ext>
            </p:extLst>
          </p:nvPr>
        </p:nvGraphicFramePr>
        <p:xfrm>
          <a:off x="1296934" y="2622118"/>
          <a:ext cx="15017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444240" progId="Equation.DSMT4">
                  <p:embed/>
                </p:oleObj>
              </mc:Choice>
              <mc:Fallback>
                <p:oleObj name="Equation" r:id="rId2" imgW="647640" imgH="4442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34" y="2622118"/>
                        <a:ext cx="150177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958311"/>
              </p:ext>
            </p:extLst>
          </p:nvPr>
        </p:nvGraphicFramePr>
        <p:xfrm>
          <a:off x="1304707" y="1544732"/>
          <a:ext cx="16208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444240" progId="Equation.DSMT4">
                  <p:embed/>
                </p:oleObj>
              </mc:Choice>
              <mc:Fallback>
                <p:oleObj name="Equation" r:id="rId4" imgW="698400" imgH="44424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707" y="1544732"/>
                        <a:ext cx="16208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6283"/>
              </p:ext>
            </p:extLst>
          </p:nvPr>
        </p:nvGraphicFramePr>
        <p:xfrm>
          <a:off x="1658686" y="344340"/>
          <a:ext cx="140493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431640" progId="Equation.DSMT4">
                  <p:embed/>
                </p:oleObj>
              </mc:Choice>
              <mc:Fallback>
                <p:oleObj name="Equation" r:id="rId6" imgW="583920" imgH="4316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686" y="344340"/>
                        <a:ext cx="1404938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 flipH="1">
            <a:off x="5011935" y="419634"/>
            <a:ext cx="45599" cy="63621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4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5230651" y="353642"/>
            <a:ext cx="52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</a:rPr>
              <a:t>d)</a:t>
            </a:r>
          </a:p>
        </p:txBody>
      </p:sp>
      <p:graphicFrame>
        <p:nvGraphicFramePr>
          <p:cNvPr id="1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55076"/>
              </p:ext>
            </p:extLst>
          </p:nvPr>
        </p:nvGraphicFramePr>
        <p:xfrm>
          <a:off x="5269288" y="3108099"/>
          <a:ext cx="5775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419040" progId="Equation.DSMT4">
                  <p:embed/>
                </p:oleObj>
              </mc:Choice>
              <mc:Fallback>
                <p:oleObj name="Equation" r:id="rId8" imgW="2489040" imgH="4190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288" y="3108099"/>
                        <a:ext cx="57753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567366"/>
              </p:ext>
            </p:extLst>
          </p:nvPr>
        </p:nvGraphicFramePr>
        <p:xfrm>
          <a:off x="5269288" y="4095964"/>
          <a:ext cx="598011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469800" progId="Equation.DSMT4">
                  <p:embed/>
                </p:oleObj>
              </mc:Choice>
              <mc:Fallback>
                <p:oleObj name="Equation" r:id="rId10" imgW="2577960" imgH="46980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288" y="4095964"/>
                        <a:ext cx="5980113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09310"/>
              </p:ext>
            </p:extLst>
          </p:nvPr>
        </p:nvGraphicFramePr>
        <p:xfrm>
          <a:off x="5256409" y="4989011"/>
          <a:ext cx="22399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419040" progId="Equation.DSMT4">
                  <p:embed/>
                </p:oleObj>
              </mc:Choice>
              <mc:Fallback>
                <p:oleObj name="Equation" r:id="rId12" imgW="965160" imgH="419040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409" y="4989011"/>
                        <a:ext cx="223996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577838"/>
              </p:ext>
            </p:extLst>
          </p:nvPr>
        </p:nvGraphicFramePr>
        <p:xfrm>
          <a:off x="5276850" y="1167147"/>
          <a:ext cx="42719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41400" imgH="431640" progId="Equation.DSMT4">
                  <p:embed/>
                </p:oleObj>
              </mc:Choice>
              <mc:Fallback>
                <p:oleObj name="Equation" r:id="rId14" imgW="1841400" imgH="43164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167147"/>
                        <a:ext cx="427196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20798"/>
              </p:ext>
            </p:extLst>
          </p:nvPr>
        </p:nvGraphicFramePr>
        <p:xfrm>
          <a:off x="5220667" y="5895218"/>
          <a:ext cx="32702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09400" imgH="419040" progId="Equation.DSMT4">
                  <p:embed/>
                </p:oleObj>
              </mc:Choice>
              <mc:Fallback>
                <p:oleObj name="Equation" r:id="rId16" imgW="1409400" imgH="419040" progId="Equation.DSMT4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667" y="5895218"/>
                        <a:ext cx="32702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51492"/>
              </p:ext>
            </p:extLst>
          </p:nvPr>
        </p:nvGraphicFramePr>
        <p:xfrm>
          <a:off x="5999881" y="247914"/>
          <a:ext cx="35417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73120" imgH="393480" progId="Equation.DSMT4">
                  <p:embed/>
                </p:oleObj>
              </mc:Choice>
              <mc:Fallback>
                <p:oleObj name="Equation" r:id="rId18" imgW="1473120" imgH="393480" progId="Equation.DSMT4">
                  <p:embed/>
                  <p:pic>
                    <p:nvPicPr>
                      <p:cNvPr id="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881" y="247914"/>
                        <a:ext cx="35417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811511"/>
              </p:ext>
            </p:extLst>
          </p:nvPr>
        </p:nvGraphicFramePr>
        <p:xfrm>
          <a:off x="5276850" y="2176816"/>
          <a:ext cx="42576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57748" imgH="952484" progId="Equation.DSMT4">
                  <p:embed/>
                </p:oleObj>
              </mc:Choice>
              <mc:Fallback>
                <p:oleObj name="Equation" r:id="rId20" imgW="4257748" imgH="9524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6850" y="2176816"/>
                        <a:ext cx="42576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1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3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888762" y="0"/>
            <a:ext cx="2099283" cy="209928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318" name="Tit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 txBox="1">
            <a:spLocks/>
          </p:cNvSpPr>
          <p:nvPr/>
        </p:nvSpPr>
        <p:spPr>
          <a:xfrm>
            <a:off x="6604171" y="80557"/>
            <a:ext cx="5572336" cy="809423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9B898"/>
            </a:solidFill>
          </a:ln>
        </p:spPr>
        <p:txBody>
          <a:bodyPr vert="horz" lIns="95400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9" name="Picture 318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80557"/>
            <a:ext cx="1463167" cy="1463167"/>
          </a:xfrm>
          <a:prstGeom prst="rect">
            <a:avLst/>
          </a:prstGeom>
        </p:spPr>
      </p:pic>
      <p:sp>
        <p:nvSpPr>
          <p:cNvPr id="320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708005" y="1295400"/>
            <a:ext cx="753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HĐ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2 </a:t>
            </a:r>
            <a:r>
              <a:rPr lang="en-US" sz="3200" b="1" dirty="0" err="1">
                <a:solidFill>
                  <a:srgbClr val="FF0000"/>
                </a:solidFill>
              </a:rPr>
              <a:t>bàn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BT3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2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1" name="Rectangle 320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1295400" y="2285595"/>
                <a:ext cx="10210800" cy="407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i="1" u="sng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b="1" i="1" u="sng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ài tập 3: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ty may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100000 </m:t>
                    </m:r>
                  </m:oMath>
                </a14:m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xong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sớm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1" name="Rectangle 320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285595"/>
                <a:ext cx="10210800" cy="4070345"/>
              </a:xfrm>
              <a:prstGeom prst="rect">
                <a:avLst/>
              </a:prstGeom>
              <a:blipFill>
                <a:blip r:embed="rId5"/>
                <a:stretch>
                  <a:fillRect l="-1552" t="-2096" r="-1493" b="-3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50" y="88390"/>
            <a:ext cx="2286000" cy="125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438400" y="193478"/>
            <a:ext cx="753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HĐ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2 </a:t>
            </a:r>
            <a:r>
              <a:rPr lang="en-US" sz="3200" b="1" dirty="0" err="1">
                <a:solidFill>
                  <a:srgbClr val="FF0000"/>
                </a:solidFill>
              </a:rPr>
              <a:t>bàn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BT3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2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6" descr="OPL20U25GSXzBJYl68kk8uQGfFKzs7yb1M4KJWUiLk6ZEvGF+qCIPSnY57AbBFCvTW2023.15.47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1143000" y="1373334"/>
                <a:ext cx="11308979" cy="1324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- Số sản phẩm sản xuất trong một ngày theo kế hoạch là :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nl-NL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(sp) </a:t>
                </a:r>
                <a:endParaRPr kumimoji="0" lang="nl-NL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6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373334"/>
                <a:ext cx="11308979" cy="1324786"/>
              </a:xfrm>
              <a:prstGeom prst="rect">
                <a:avLst/>
              </a:prstGeom>
              <a:blipFill>
                <a:blip r:embed="rId2"/>
                <a:stretch>
                  <a:fillRect l="-1402" t="-4128" r="-1348" b="-4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7" descr="OPL20U25GSXzBJYl68kk8uQGfFKzs7yb1M4KJWUiLk6ZEvGF+qCIPSnY57AbBFCvTW2023.15.47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920501" y="2588678"/>
                <a:ext cx="11249713" cy="791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sản phẩm thực tế đã làm được trong một ngày là :</a:t>
                </a:r>
                <a:r>
                  <a:rPr kumimoji="0" lang="nl-NL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nl-NL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10080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altLang="en-US" sz="32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nl-NL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sp) </a:t>
                </a:r>
                <a:endParaRPr kumimoji="0" lang="nl-NL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7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501" y="2588678"/>
                <a:ext cx="11249713" cy="791370"/>
              </a:xfrm>
              <a:prstGeom prst="rect">
                <a:avLst/>
              </a:prstGeom>
              <a:blipFill>
                <a:blip r:embed="rId3"/>
                <a:stretch>
                  <a:fillRect l="-1084" b="-108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8" descr="OPL20U25GSXzBJYl68kk8uQGfFKzs7yb1M4KJWUiLk6ZEvGF+qCIPSnY57AbBFCvTW2023.15.47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950753" y="3337571"/>
                <a:ext cx="11258180" cy="791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Số sản phẩm làm thêm trong một ngày là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nl-NL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10080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(sp)</a:t>
                </a:r>
                <a:r>
                  <a:rPr kumimoji="0" lang="nl-NL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nl-NL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8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753" y="3337571"/>
                <a:ext cx="11258180" cy="791370"/>
              </a:xfrm>
              <a:prstGeom prst="rect">
                <a:avLst/>
              </a:prstGeom>
              <a:blipFill>
                <a:blip r:embed="rId4"/>
                <a:stretch>
                  <a:fillRect l="-1408" b="-108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9" descr="OPL20U25GSXzBJYl68kk8uQGfFKzs7yb1M4KJWUiLk6ZEvGF+qCIPSnY57AbBFCvTW2023.15.47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838293" y="4345469"/>
                <a:ext cx="11483099" cy="791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Với</a:t>
                </a:r>
                <a:r>
                  <a:rPr kumimoji="0" lang="nl-NL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en-US" sz="3200" b="0" i="1" u="none" strike="noStrike" cap="none" normalizeH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kumimoji="0" lang="nl-NL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nl-NL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10080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kumimoji="0" lang="en-US" altLang="en-US" sz="3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10000</m:t>
                        </m:r>
                      </m:num>
                      <m:den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kumimoji="0" lang="nl-NL" altLang="en-US" sz="3200" b="0" i="0" u="none" strike="noStrike" cap="none" normalizeH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giá trị bằng:</a:t>
                </a:r>
                <a:endParaRPr kumimoji="0" lang="nl-NL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9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93" y="4345469"/>
                <a:ext cx="11483099" cy="791820"/>
              </a:xfrm>
              <a:prstGeom prst="rect">
                <a:avLst/>
              </a:prstGeom>
              <a:blipFill>
                <a:blip r:embed="rId5"/>
                <a:stretch>
                  <a:fillRect l="-1381"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214967" y="691508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en-US" sz="32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32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ời giải: </a:t>
            </a:r>
            <a:endParaRPr lang="en-US" altLang="en-US" sz="3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2064719" y="5088161"/>
                <a:ext cx="7839005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10080</m:t>
                        </m:r>
                      </m:num>
                      <m:den>
                        <m:r>
                          <a:rPr lang="en-US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US" alt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10000</m:t>
                        </m:r>
                      </m:num>
                      <m:den>
                        <m:r>
                          <a:rPr lang="en-US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alt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=420−400=20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s</a:t>
                </a:r>
                <a:r>
                  <a:rPr lang="en-US" sz="32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ản </a:t>
                </a:r>
                <a:r>
                  <a:rPr lang="en-US" sz="3200" dirty="0" err="1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phẩm</a:t>
                </a:r>
                <a:r>
                  <a:rPr lang="en-US" sz="32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ectangle 1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19" y="5088161"/>
                <a:ext cx="7839005" cy="791820"/>
              </a:xfrm>
              <a:prstGeom prst="rect">
                <a:avLst/>
              </a:prstGeom>
              <a:blipFill>
                <a:blip r:embed="rId6"/>
                <a:stretch>
                  <a:fillRect r="-2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2ACE0B-832A-4B2D-8DF6-00208144F0BF}"/>
              </a:ext>
            </a:extLst>
          </p:cNvPr>
          <p:cNvSpPr txBox="1"/>
          <p:nvPr/>
        </p:nvSpPr>
        <p:spPr>
          <a:xfrm>
            <a:off x="2087272" y="897440"/>
            <a:ext cx="9327487" cy="829185"/>
          </a:xfrm>
          <a:prstGeom prst="rect">
            <a:avLst/>
          </a:prstGeom>
          <a:noFill/>
        </p:spPr>
        <p:txBody>
          <a:bodyPr wrap="square" lIns="104886" tIns="52443" rIns="104886" bIns="52443" rtlCol="0">
            <a:spAutoFit/>
          </a:bodyPr>
          <a:lstStyle/>
          <a:p>
            <a:pPr algn="ctr"/>
            <a:r>
              <a:rPr lang="vi-VN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143000" y="2133600"/>
            <a:ext cx="10896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-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Học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lại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lý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thuyết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xem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lại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các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bài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tập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đã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làm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trên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lớp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-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Giáo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viên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yêu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cầu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học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sinh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về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nhà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thực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hiện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làm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bài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1 (ý d</a:t>
            </a:r>
            <a:r>
              <a:rPr lang="vi-VN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,e,g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);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bài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3;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bài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5</a:t>
            </a:r>
            <a:r>
              <a:rPr lang="vi-VN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,7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SGK/T 42</a:t>
            </a:r>
            <a:r>
              <a:rPr lang="vi-VN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, 43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-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Chuẩn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bị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tiết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sau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luy</a:t>
            </a:r>
            <a:r>
              <a:rPr lang="vi-VN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ện tập cộng, trừ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 c</a:t>
            </a:r>
            <a:r>
              <a:rPr lang="vi-VN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ác phân thức đại số</a:t>
            </a:r>
            <a:r>
              <a:rPr lang="fr-FR" sz="3600" dirty="0">
                <a:solidFill>
                  <a:srgbClr val="0000FF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1153629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3458137" y="1905005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1" y="2042477"/>
            <a:ext cx="3103563" cy="310356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53" y="2713661"/>
            <a:ext cx="2082307" cy="2082307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5" tIns="60957" rIns="121915" bIns="60957" rtlCol="0" anchor="ctr">
            <a:noAutofit/>
          </a:bodyPr>
          <a:lstStyle/>
          <a:p>
            <a:pPr algn="ctr"/>
            <a:endParaRPr lang="en-US" sz="1867"/>
          </a:p>
        </p:txBody>
      </p:sp>
      <p:pic>
        <p:nvPicPr>
          <p:cNvPr id="4" name="Pictur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sp>
        <p:nvSpPr>
          <p:cNvPr id="2" name="Cloud Callout 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826813" y="611931"/>
            <a:ext cx="3062558" cy="194091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CẶP ĐÔI</a:t>
            </a:r>
          </a:p>
        </p:txBody>
      </p:sp>
      <p:sp>
        <p:nvSpPr>
          <p:cNvPr id="14" name="Cloud Callout 1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5235718" y="32829"/>
            <a:ext cx="3062558" cy="194091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NHÓM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8762996" y="415636"/>
            <a:ext cx="3505203" cy="194091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CÁ NHÂN</a:t>
            </a:r>
          </a:p>
        </p:txBody>
      </p:sp>
    </p:spTree>
    <p:extLst>
      <p:ext uri="{BB962C8B-B14F-4D97-AF65-F5344CB8AC3E}">
        <p14:creationId xmlns:p14="http://schemas.microsoft.com/office/powerpoint/2010/main" val="18778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30566" y="5810869"/>
            <a:ext cx="8118881" cy="1200327"/>
          </a:xfrm>
          <a:prstGeom prst="rect">
            <a:avLst/>
          </a:prstGeom>
          <a:noFill/>
        </p:spPr>
        <p:txBody>
          <a:bodyPr wrap="none" lIns="91436" tIns="45719" rIns="91436" bIns="45719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80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đầu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7" y="440484"/>
            <a:ext cx="3028823" cy="2368546"/>
            <a:chOff x="5714125" y="780700"/>
            <a:chExt cx="3028822" cy="1831956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Hình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thức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5" y="1497830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tập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4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895" tIns="121895" rIns="121895" bIns="12189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867"/>
          </a:p>
        </p:txBody>
      </p:sp>
      <p:grpSp>
        <p:nvGrpSpPr>
          <p:cNvPr id="14" name="Nhóm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4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</a:rPr>
                <a:t>Vận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9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 descr="OPL20U25GSXzBJYl68kk8uQGfFKzs7yb1M4KJWUiLk6ZEvGF+qCIPSnY57AbBFCvTW2023.15.47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8610601" y="6075364"/>
            <a:ext cx="1751013" cy="600075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44" tIns="34322" rIns="68644" bIns="34322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 rot="-1042496">
            <a:off x="2311400" y="4503738"/>
            <a:ext cx="77724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6800">
                <a:solidFill>
                  <a:srgbClr val="CC0099"/>
                </a:solidFill>
                <a:latin typeface="UTM Showcard" pitchFamily="18" charset="0"/>
              </a:rPr>
              <a:t>Cánh cụt về nhà</a:t>
            </a:r>
          </a:p>
        </p:txBody>
      </p:sp>
      <p:sp>
        <p:nvSpPr>
          <p:cNvPr id="9" name="Rectangle: Rounded Corners 1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" name="!!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kern="0" dirty="0">
              <a:solidFill>
                <a:srgbClr val="C55A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descr="OPL20U25GSXzBJYl68kk8uQGfFKzs7yb1M4KJWUiLk6ZEvGF+qCIPSnY57AbBFCvTW2023.15.47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>
          <a:xfrm>
            <a:off x="2971801" y="228600"/>
            <a:ext cx="6627813" cy="93345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 dirty="0">
                <a:solidFill>
                  <a:srgbClr val="4A3EEC"/>
                </a:solidFill>
                <a:cs typeface="Times New Roman" pitchFamily="18" charset="0"/>
              </a:rPr>
              <a:t>Ơ</a:t>
            </a:r>
            <a:r>
              <a:rPr lang="en-US" sz="3200" b="1" dirty="0">
                <a:solidFill>
                  <a:srgbClr val="4A3EEC"/>
                </a:solidFill>
                <a:latin typeface="Times New Roman" pitchFamily="18" charset="0"/>
                <a:cs typeface="Times New Roman" pitchFamily="18" charset="0"/>
              </a:rPr>
              <a:t>I: CÁNH CỤT VỀ NHÀ</a:t>
            </a:r>
            <a:endParaRPr lang="vi-VN" sz="3200" b="1" dirty="0">
              <a:solidFill>
                <a:srgbClr val="4A3EEC"/>
              </a:solidFill>
              <a:cs typeface="Times New Roman" pitchFamily="18" charset="0"/>
            </a:endParaRPr>
          </a:p>
        </p:txBody>
      </p:sp>
      <p:sp>
        <p:nvSpPr>
          <p:cNvPr id="3" name="Content Placeholder 2" descr="OPL20U25GSXzBJYl68kk8uQGfFKzs7yb1M4KJWUiLk6ZEvGF+qCIPSnY57AbBFCvTW2023.15.47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1819275" y="1219201"/>
            <a:ext cx="8229600" cy="404177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đường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buFontTx/>
              <a:buChar char="-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2532" name="Picture 21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1589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3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1589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449" y="4828202"/>
            <a:ext cx="1387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84136" y="5466017"/>
            <a:ext cx="27701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122301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40005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" y="-1011306"/>
            <a:ext cx="12204290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947863"/>
            <a:ext cx="65897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1885950"/>
            <a:ext cx="32400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984375"/>
            <a:ext cx="4724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OPL20U25GSXzBJYl68kk8uQGfFKzs7yb1M4KJWUiLk6ZEvGF+qCIPSnY57AbBFCvTW2023.15.47+K4lPs7H94VUqPe2XwIsfPRnrXQE//QTEXxb8/8N4CNc6FpgZahzpTjFhMzSA7T/nHJa11DE8Ng2TP3iAmRczFlmslSuUNOgUeb6yRvs0=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143001"/>
            <a:ext cx="14684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" descr="OPL20U25GSXzBJYl68kk8uQGfFKzs7yb1M4KJWUiLk6ZEvGF+qCIPSnY57AbBFCvTW2023.15.47+K4lPs7H94VUqPe2XwIsfPRnrXQE//QTEXxb8/8N4CNc6FpgZahzpTjFhMzSA7T/nHJa11DE8Ng2TP3iAmRczFlmslSuUNOgUeb6yRvs0=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02" y="1023839"/>
            <a:ext cx="1168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OPL20U25GSXzBJYl68kk8uQGfFKzs7yb1M4KJWUiLk6ZEvGF+qCIPSnY57AbBFCvTW2023.15.47+K4lPs7H94VUqPe2XwIsfPRnrXQE//QTEXxb8/8N4CNc6FpgZahzpTjFhMzSA7T/nHJa11DE8Ng2TP3iAmRczFlmslSuUNOgUeb6yRvs0=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165054"/>
            <a:ext cx="12430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 descr="OPL20U25GSXzBJYl68kk8uQGfFKzs7yb1M4KJWUiLk6ZEvGF+qCIPSnY57AbBFCvTW2023.15.47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1722438" y="558801"/>
            <a:ext cx="1389062" cy="3587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nước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>
            <a:hlinkClick r:id="rId10" action="ppaction://hlinksldjump"/>
          </p:cNvPr>
          <p:cNvSpPr/>
          <p:nvPr/>
        </p:nvSpPr>
        <p:spPr>
          <a:xfrm>
            <a:off x="4714734" y="495995"/>
            <a:ext cx="1266825" cy="38258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ounded Rectangle 98">
            <a:hlinkClick r:id="rId12" action="ppaction://hlinksldjump"/>
          </p:cNvPr>
          <p:cNvSpPr/>
          <p:nvPr/>
        </p:nvSpPr>
        <p:spPr>
          <a:xfrm>
            <a:off x="7329486" y="522288"/>
            <a:ext cx="1444625" cy="40798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3" tIns="49232" rIns="98463" bIns="4923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122363"/>
            <a:ext cx="182086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05" y="988218"/>
            <a:ext cx="18224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1094411"/>
            <a:ext cx="19335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9972956" y="6483350"/>
            <a:ext cx="547687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0938 0.994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4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0278 1.0550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275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 animBg="1"/>
      <p:bldP spid="97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0426"/>
            <a:ext cx="1574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75"/>
            <a:ext cx="1574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2" y="152400"/>
            <a:ext cx="756894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07" y="4937558"/>
            <a:ext cx="6489699" cy="1189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2" descr="OPL20U25GSXzBJYl68kk8uQGfFKzs7yb1M4KJWUiLk6ZEvGF+qCIPSnY57AbBFCvTW2023.15.47+K4lPs7H94VUqPe2XwIsfPRnrXQE//QTEXxb8/8N4CNc6FpgZahzpTjFhMzSA7T/nHJa11DE8Ng2TP3iAmRczFlmslSuUNOgUeb6yRvs0=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862389" y="5156201"/>
            <a:ext cx="5253037" cy="5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: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4038601" y="866189"/>
                <a:ext cx="5867399" cy="3175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Câu 1: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là:</a:t>
                </a: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		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ea typeface="VNI-Times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866189"/>
                <a:ext cx="5867399" cy="3175678"/>
              </a:xfrm>
              <a:prstGeom prst="rect">
                <a:avLst/>
              </a:prstGeom>
              <a:blipFill>
                <a:blip r:embed="rId8"/>
                <a:stretch>
                  <a:fillRect l="-2703" t="-2687" r="-2599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3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CDCB6C-3116-431A-AABB-27B4BD00B59D}"/>
              </a:ext>
            </a:extLst>
          </p:cNvPr>
          <p:cNvSpPr/>
          <p:nvPr/>
        </p:nvSpPr>
        <p:spPr>
          <a:xfrm>
            <a:off x="1885997" y="3206428"/>
            <a:ext cx="742950" cy="345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Rounded 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4C3FC0-A31B-46D2-91DC-EB56D0DD7C34}"/>
              </a:ext>
            </a:extLst>
          </p:cNvPr>
          <p:cNvSpPr/>
          <p:nvPr/>
        </p:nvSpPr>
        <p:spPr>
          <a:xfrm>
            <a:off x="618648" y="303648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15</a:t>
            </a:r>
          </a:p>
        </p:txBody>
      </p:sp>
      <p:sp>
        <p:nvSpPr>
          <p:cNvPr id="12" name="Rounded Rectangle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B93D2D-4B2C-4A8C-97E8-95650C829E58}"/>
              </a:ext>
            </a:extLst>
          </p:cNvPr>
          <p:cNvSpPr/>
          <p:nvPr/>
        </p:nvSpPr>
        <p:spPr>
          <a:xfrm>
            <a:off x="631948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14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D9463D0D-FA46-4574-BD6D-7F02C1E00FE1}"/>
              </a:ext>
            </a:extLst>
          </p:cNvPr>
          <p:cNvSpPr/>
          <p:nvPr/>
        </p:nvSpPr>
        <p:spPr>
          <a:xfrm>
            <a:off x="618647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13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D928645A-2913-4027-82A7-54420B091165}"/>
              </a:ext>
            </a:extLst>
          </p:cNvPr>
          <p:cNvSpPr/>
          <p:nvPr/>
        </p:nvSpPr>
        <p:spPr>
          <a:xfrm>
            <a:off x="618648" y="303648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12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3AC8B99C-C4E2-4486-8589-D3E7EF828E79}"/>
              </a:ext>
            </a:extLst>
          </p:cNvPr>
          <p:cNvSpPr/>
          <p:nvPr/>
        </p:nvSpPr>
        <p:spPr>
          <a:xfrm>
            <a:off x="606329" y="3036482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11</a:t>
            </a: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637D9613-7168-4DC3-B958-196C549A3D04}"/>
              </a:ext>
            </a:extLst>
          </p:cNvPr>
          <p:cNvSpPr/>
          <p:nvPr/>
        </p:nvSpPr>
        <p:spPr>
          <a:xfrm>
            <a:off x="606328" y="301677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10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B611C487-8DBA-485F-B15F-FE22EF0FF326}"/>
              </a:ext>
            </a:extLst>
          </p:cNvPr>
          <p:cNvSpPr/>
          <p:nvPr/>
        </p:nvSpPr>
        <p:spPr>
          <a:xfrm>
            <a:off x="605838" y="301677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09</a:t>
            </a: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6FADC62B-AF40-424B-97D3-6A3E48782FD1}"/>
              </a:ext>
            </a:extLst>
          </p:cNvPr>
          <p:cNvSpPr/>
          <p:nvPr/>
        </p:nvSpPr>
        <p:spPr>
          <a:xfrm>
            <a:off x="618646" y="3016772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08</a:t>
            </a: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0C526D5A-ED26-423D-9134-9D759B100CAE}"/>
              </a:ext>
            </a:extLst>
          </p:cNvPr>
          <p:cNvSpPr/>
          <p:nvPr/>
        </p:nvSpPr>
        <p:spPr>
          <a:xfrm>
            <a:off x="618648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07</a:t>
            </a:r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860C3D46-C5B4-4881-B860-0830D122B13C}"/>
              </a:ext>
            </a:extLst>
          </p:cNvPr>
          <p:cNvSpPr/>
          <p:nvPr/>
        </p:nvSpPr>
        <p:spPr>
          <a:xfrm>
            <a:off x="606329" y="3016771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06</a:t>
            </a: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3E1021FA-00DA-48AC-9AB8-07535B20A8B9}"/>
              </a:ext>
            </a:extLst>
          </p:cNvPr>
          <p:cNvSpPr/>
          <p:nvPr/>
        </p:nvSpPr>
        <p:spPr>
          <a:xfrm>
            <a:off x="598447" y="301677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05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0EE62045-8229-4DF5-8851-F7AC5AF0E8FC}"/>
              </a:ext>
            </a:extLst>
          </p:cNvPr>
          <p:cNvSpPr/>
          <p:nvPr/>
        </p:nvSpPr>
        <p:spPr>
          <a:xfrm>
            <a:off x="605837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04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0CA08BD-CD9F-4B5F-B19F-8919AA8DC7F3}"/>
              </a:ext>
            </a:extLst>
          </p:cNvPr>
          <p:cNvSpPr/>
          <p:nvPr/>
        </p:nvSpPr>
        <p:spPr>
          <a:xfrm>
            <a:off x="598447" y="3036481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03</a:t>
            </a: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F282E7B5-B297-4851-A8EE-4FE46DAD9E39}"/>
              </a:ext>
            </a:extLst>
          </p:cNvPr>
          <p:cNvSpPr/>
          <p:nvPr/>
        </p:nvSpPr>
        <p:spPr>
          <a:xfrm>
            <a:off x="592534" y="301677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02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4C19EA2B-DDC7-4C55-AB63-5DE82CBEC703}"/>
              </a:ext>
            </a:extLst>
          </p:cNvPr>
          <p:cNvSpPr/>
          <p:nvPr/>
        </p:nvSpPr>
        <p:spPr>
          <a:xfrm>
            <a:off x="605836" y="303648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01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5EF874A6-EB3D-4DF6-AA2D-17AC286275C0}"/>
              </a:ext>
            </a:extLst>
          </p:cNvPr>
          <p:cNvSpPr/>
          <p:nvPr/>
        </p:nvSpPr>
        <p:spPr>
          <a:xfrm>
            <a:off x="606823" y="3024659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0: 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4951414"/>
            <a:ext cx="17002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2400"/>
            <a:ext cx="17414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79" y="-27710"/>
            <a:ext cx="7568948" cy="513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499433"/>
            <a:ext cx="5271815" cy="872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2" descr="OPL20U25GSXzBJYl68kk8uQGfFKzs7yb1M4KJWUiLk6ZEvGF+qCIPSnY57AbBFCvTW2023.15.47+K4lPs7H94VUqPe2XwIsfPRnrXQE//QTEXxb8/8N4CNc6FpgZahzpTjFhMzSA7T/nHJa11DE8Ng2TP3iAmRczFlmslSuUNOgUeb6yRvs0=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5830888"/>
            <a:ext cx="911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5114926" y="5670551"/>
            <a:ext cx="3495675" cy="5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3" tIns="49232" rIns="98463" bIns="49232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: B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4038600" y="1174582"/>
                <a:ext cx="5943600" cy="2501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phép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CC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3200" dirty="0">
                    <a:solidFill>
                      <a:srgbClr val="0000CC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		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VNI-Times" pitchFamily="2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174582"/>
                <a:ext cx="5943600" cy="2501647"/>
              </a:xfrm>
              <a:prstGeom prst="rect">
                <a:avLst/>
              </a:prstGeom>
              <a:blipFill>
                <a:blip r:embed="rId9"/>
                <a:stretch>
                  <a:fillRect l="-2667" t="-3415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3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7DD970-5E58-4209-B70C-33533208ED57}"/>
              </a:ext>
            </a:extLst>
          </p:cNvPr>
          <p:cNvSpPr/>
          <p:nvPr/>
        </p:nvSpPr>
        <p:spPr>
          <a:xfrm>
            <a:off x="1885997" y="3206428"/>
            <a:ext cx="742950" cy="3456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Rounded 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91F8DD-1D37-42AF-AC32-1473D0F75603}"/>
              </a:ext>
            </a:extLst>
          </p:cNvPr>
          <p:cNvSpPr/>
          <p:nvPr/>
        </p:nvSpPr>
        <p:spPr>
          <a:xfrm>
            <a:off x="618648" y="303648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15</a:t>
            </a:r>
          </a:p>
        </p:txBody>
      </p:sp>
      <p:sp>
        <p:nvSpPr>
          <p:cNvPr id="12" name="Rounded Rectangle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F345ED9-2A24-440C-AA0C-D9A4380BCA97}"/>
              </a:ext>
            </a:extLst>
          </p:cNvPr>
          <p:cNvSpPr/>
          <p:nvPr/>
        </p:nvSpPr>
        <p:spPr>
          <a:xfrm>
            <a:off x="631948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14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C8B297A7-126F-4C3B-A2C0-2271B8CFF9E0}"/>
              </a:ext>
            </a:extLst>
          </p:cNvPr>
          <p:cNvSpPr/>
          <p:nvPr/>
        </p:nvSpPr>
        <p:spPr>
          <a:xfrm>
            <a:off x="618647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13</a:t>
            </a:r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E7915F73-48C9-46FF-A432-90A366D417F4}"/>
              </a:ext>
            </a:extLst>
          </p:cNvPr>
          <p:cNvSpPr/>
          <p:nvPr/>
        </p:nvSpPr>
        <p:spPr>
          <a:xfrm>
            <a:off x="618648" y="303648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12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A8C55C2E-E4F9-43B8-819D-7D86B0CCB237}"/>
              </a:ext>
            </a:extLst>
          </p:cNvPr>
          <p:cNvSpPr/>
          <p:nvPr/>
        </p:nvSpPr>
        <p:spPr>
          <a:xfrm>
            <a:off x="606329" y="3036482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11</a:t>
            </a: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5C056B2C-E2A2-46FB-8713-DF6BDD340F90}"/>
              </a:ext>
            </a:extLst>
          </p:cNvPr>
          <p:cNvSpPr/>
          <p:nvPr/>
        </p:nvSpPr>
        <p:spPr>
          <a:xfrm>
            <a:off x="606328" y="301677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10</a:t>
            </a: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D96F905F-A2CE-4F24-8DDD-4FEFDD70F4C2}"/>
              </a:ext>
            </a:extLst>
          </p:cNvPr>
          <p:cNvSpPr/>
          <p:nvPr/>
        </p:nvSpPr>
        <p:spPr>
          <a:xfrm>
            <a:off x="605838" y="3016773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09</a:t>
            </a: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87033A5D-3808-46ED-8C5E-85F105DB6606}"/>
              </a:ext>
            </a:extLst>
          </p:cNvPr>
          <p:cNvSpPr/>
          <p:nvPr/>
        </p:nvSpPr>
        <p:spPr>
          <a:xfrm>
            <a:off x="618646" y="3016772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08</a:t>
            </a: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2E4C89B1-28D6-4D30-97D0-B996FA34E042}"/>
              </a:ext>
            </a:extLst>
          </p:cNvPr>
          <p:cNvSpPr/>
          <p:nvPr/>
        </p:nvSpPr>
        <p:spPr>
          <a:xfrm>
            <a:off x="618648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07</a:t>
            </a:r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1A086030-ECB4-4E2B-AE66-854FB3869A31}"/>
              </a:ext>
            </a:extLst>
          </p:cNvPr>
          <p:cNvSpPr/>
          <p:nvPr/>
        </p:nvSpPr>
        <p:spPr>
          <a:xfrm>
            <a:off x="606329" y="3016771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06</a:t>
            </a: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C51578B0-5409-4709-B268-B566E8D1BAAF}"/>
              </a:ext>
            </a:extLst>
          </p:cNvPr>
          <p:cNvSpPr/>
          <p:nvPr/>
        </p:nvSpPr>
        <p:spPr>
          <a:xfrm>
            <a:off x="598447" y="301677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05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3D6FDA15-00BD-4CBD-8C45-FA61C16897C2}"/>
              </a:ext>
            </a:extLst>
          </p:cNvPr>
          <p:cNvSpPr/>
          <p:nvPr/>
        </p:nvSpPr>
        <p:spPr>
          <a:xfrm>
            <a:off x="605837" y="3016774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04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57DC7D53-6332-4233-A3A3-331616799955}"/>
              </a:ext>
            </a:extLst>
          </p:cNvPr>
          <p:cNvSpPr/>
          <p:nvPr/>
        </p:nvSpPr>
        <p:spPr>
          <a:xfrm>
            <a:off x="598447" y="3036481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03</a:t>
            </a: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2DE694C7-FB30-4CD8-A253-ABCB5676A726}"/>
              </a:ext>
            </a:extLst>
          </p:cNvPr>
          <p:cNvSpPr/>
          <p:nvPr/>
        </p:nvSpPr>
        <p:spPr>
          <a:xfrm>
            <a:off x="592534" y="301677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02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6ABE38FC-28CA-4710-B391-0F59C9DE7134}"/>
              </a:ext>
            </a:extLst>
          </p:cNvPr>
          <p:cNvSpPr/>
          <p:nvPr/>
        </p:nvSpPr>
        <p:spPr>
          <a:xfrm>
            <a:off x="605836" y="3036480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0: 01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8EFB8E30-3AC0-4D45-A9E4-C997736F1E6E}"/>
              </a:ext>
            </a:extLst>
          </p:cNvPr>
          <p:cNvSpPr/>
          <p:nvPr/>
        </p:nvSpPr>
        <p:spPr>
          <a:xfrm>
            <a:off x="606823" y="3024659"/>
            <a:ext cx="1217995" cy="61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0: 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1970</Words>
  <Application>Microsoft Office PowerPoint</Application>
  <PresentationFormat>Widescreen</PresentationFormat>
  <Paragraphs>1079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.VnTime</vt:lpstr>
      <vt:lpstr>Abel</vt:lpstr>
      <vt:lpstr>Arial</vt:lpstr>
      <vt:lpstr>Calibri</vt:lpstr>
      <vt:lpstr>Cambria Math</vt:lpstr>
      <vt:lpstr>Odibee Sans</vt:lpstr>
      <vt:lpstr>Times New Roman</vt:lpstr>
      <vt:lpstr>UTM Showcard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CÁNH CỤT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homeFM9FY-TMF7Q-KCKCT-V9T29-TBBBG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thực hành số 3: CÁC THAO TÁC VỚI THƯ MỤC</dc:title>
  <dc:creator>may2</dc:creator>
  <cp:lastModifiedBy>LE DAI</cp:lastModifiedBy>
  <cp:revision>329</cp:revision>
  <cp:lastPrinted>1601-01-01T00:00:00Z</cp:lastPrinted>
  <dcterms:created xsi:type="dcterms:W3CDTF">2003-01-06T03:09:29Z</dcterms:created>
  <dcterms:modified xsi:type="dcterms:W3CDTF">2023-08-17T07:20:53Z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